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3"/>
  </p:handoutMasterIdLst>
  <p:sldIdLst>
    <p:sldId id="256" r:id="rId2"/>
    <p:sldId id="266" r:id="rId3"/>
    <p:sldId id="265" r:id="rId4"/>
    <p:sldId id="261" r:id="rId5"/>
    <p:sldId id="262" r:id="rId6"/>
    <p:sldId id="263" r:id="rId7"/>
    <p:sldId id="264" r:id="rId8"/>
    <p:sldId id="267" r:id="rId9"/>
    <p:sldId id="268" r:id="rId10"/>
    <p:sldId id="269" r:id="rId11"/>
    <p:sldId id="270" r:id="rId12"/>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27" d="100"/>
          <a:sy n="127" d="100"/>
        </p:scale>
        <p:origin x="173"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222999E0-A7F0-45C2-BDA7-AFF8BE68F3AA}" type="datetimeFigureOut">
              <a:rPr lang="nb-NO" smtClean="0"/>
              <a:t>06.05.2019</a:t>
            </a:fld>
            <a:endParaRPr lang="nb-NO"/>
          </a:p>
        </p:txBody>
      </p:sp>
      <p:sp>
        <p:nvSpPr>
          <p:cNvPr id="4" name="Footer Placeholder 3"/>
          <p:cNvSpPr>
            <a:spLocks noGrp="1"/>
          </p:cNvSpPr>
          <p:nvPr>
            <p:ph type="ftr" sz="quarter" idx="2"/>
          </p:nvPr>
        </p:nvSpPr>
        <p:spPr>
          <a:xfrm>
            <a:off x="0" y="9445169"/>
            <a:ext cx="2949099" cy="497205"/>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54939" y="9445169"/>
            <a:ext cx="2949099" cy="497205"/>
          </a:xfrm>
          <a:prstGeom prst="rect">
            <a:avLst/>
          </a:prstGeom>
        </p:spPr>
        <p:txBody>
          <a:bodyPr vert="horz" lIns="91440" tIns="45720" rIns="91440" bIns="45720" rtlCol="0" anchor="b"/>
          <a:lstStyle>
            <a:lvl1pPr algn="r">
              <a:defRPr sz="1200"/>
            </a:lvl1pPr>
          </a:lstStyle>
          <a:p>
            <a:fld id="{4C28ED81-9844-4EC1-99D2-FDCEBB8FB0CD}" type="slidenum">
              <a:rPr lang="nb-NO" smtClean="0"/>
              <a:t>‹#›</a:t>
            </a:fld>
            <a:endParaRPr lang="nb-NO"/>
          </a:p>
        </p:txBody>
      </p:sp>
    </p:spTree>
    <p:extLst>
      <p:ext uri="{BB962C8B-B14F-4D97-AF65-F5344CB8AC3E}">
        <p14:creationId xmlns:p14="http://schemas.microsoft.com/office/powerpoint/2010/main" val="5158367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p:cNvSpPr>
            <a:spLocks noGrp="1"/>
          </p:cNvSpPr>
          <p:nvPr>
            <p:ph type="dt" sz="half" idx="10"/>
          </p:nvPr>
        </p:nvSpPr>
        <p:spPr/>
        <p:txBody>
          <a:bodyPr/>
          <a:lstStyle/>
          <a:p>
            <a:fld id="{3740B2F1-6E2D-465A-99C3-A3CDBDEEBF30}" type="datetimeFigureOut">
              <a:rPr lang="en-GB" smtClean="0"/>
              <a:t>06/05/2019</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393664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740B2F1-6E2D-465A-99C3-A3CDBDEEBF30}" type="datetimeFigureOut">
              <a:rPr lang="en-GB" smtClean="0"/>
              <a:t>06/05/2019</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255542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3740B2F1-6E2D-465A-99C3-A3CDBDEEBF30}" type="datetimeFigureOut">
              <a:rPr lang="en-GB" smtClean="0"/>
              <a:t>06/05/2019</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3695940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p:cNvSpPr>
            <a:spLocks noGrp="1"/>
          </p:cNvSpPr>
          <p:nvPr>
            <p:ph type="dt" sz="half" idx="10"/>
          </p:nvPr>
        </p:nvSpPr>
        <p:spPr/>
        <p:txBody>
          <a:bodyPr/>
          <a:lstStyle/>
          <a:p>
            <a:fld id="{3740B2F1-6E2D-465A-99C3-A3CDBDEEBF30}" type="datetimeFigureOut">
              <a:rPr lang="en-GB" smtClean="0"/>
              <a:t>06/05/2019</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323523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p:cNvSpPr>
            <a:spLocks noGrp="1"/>
          </p:cNvSpPr>
          <p:nvPr>
            <p:ph type="dt" sz="half" idx="10"/>
          </p:nvPr>
        </p:nvSpPr>
        <p:spPr/>
        <p:txBody>
          <a:bodyPr/>
          <a:lstStyle/>
          <a:p>
            <a:fld id="{3740B2F1-6E2D-465A-99C3-A3CDBDEEBF30}" type="datetimeFigureOut">
              <a:rPr lang="en-GB" smtClean="0"/>
              <a:t>06/05/2019</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2139618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dato 2"/>
          <p:cNvSpPr>
            <a:spLocks noGrp="1"/>
          </p:cNvSpPr>
          <p:nvPr>
            <p:ph type="dt" sz="half" idx="10"/>
          </p:nvPr>
        </p:nvSpPr>
        <p:spPr/>
        <p:txBody>
          <a:bodyPr/>
          <a:lstStyle/>
          <a:p>
            <a:fld id="{3740B2F1-6E2D-465A-99C3-A3CDBDEEBF30}" type="datetimeFigureOut">
              <a:rPr lang="en-GB" smtClean="0"/>
              <a:t>06/05/2019</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2259775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740B2F1-6E2D-465A-99C3-A3CDBDEEBF30}" type="datetimeFigureOut">
              <a:rPr lang="en-GB" smtClean="0"/>
              <a:t>06/05/2019</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2615651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3740B2F1-6E2D-465A-99C3-A3CDBDEEBF30}" type="datetimeFigureOut">
              <a:rPr lang="en-GB" smtClean="0"/>
              <a:t>06/05/2019</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4152104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3740B2F1-6E2D-465A-99C3-A3CDBDEEBF30}" type="datetimeFigureOut">
              <a:rPr lang="en-GB" smtClean="0"/>
              <a:t>06/05/2019</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2209117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740B2F1-6E2D-465A-99C3-A3CDBDEEBF30}" type="datetimeFigureOut">
              <a:rPr lang="en-GB" smtClean="0"/>
              <a:t>06/05/2019</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17333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10"/>
          </p:nvPr>
        </p:nvSpPr>
        <p:spPr/>
        <p:txBody>
          <a:bodyPr/>
          <a:lstStyle/>
          <a:p>
            <a:fld id="{3740B2F1-6E2D-465A-99C3-A3CDBDEEBF30}" type="datetimeFigureOut">
              <a:rPr lang="en-GB" smtClean="0"/>
              <a:t>06/05/2019</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808A3DAD-A0B8-437E-92F7-3A123CFF8A9A}" type="slidenum">
              <a:rPr lang="en-GB" smtClean="0"/>
              <a:t>‹#›</a:t>
            </a:fld>
            <a:endParaRPr lang="en-GB"/>
          </a:p>
        </p:txBody>
      </p:sp>
    </p:spTree>
    <p:extLst>
      <p:ext uri="{BB962C8B-B14F-4D97-AF65-F5344CB8AC3E}">
        <p14:creationId xmlns:p14="http://schemas.microsoft.com/office/powerpoint/2010/main" val="392278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40B2F1-6E2D-465A-99C3-A3CDBDEEBF30}" type="datetimeFigureOut">
              <a:rPr lang="en-GB" smtClean="0"/>
              <a:t>06/05/2019</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8A3DAD-A0B8-437E-92F7-3A123CFF8A9A}" type="slidenum">
              <a:rPr lang="en-GB" smtClean="0"/>
              <a:t>‹#›</a:t>
            </a:fld>
            <a:endParaRPr lang="en-GB"/>
          </a:p>
        </p:txBody>
      </p:sp>
    </p:spTree>
    <p:extLst>
      <p:ext uri="{BB962C8B-B14F-4D97-AF65-F5344CB8AC3E}">
        <p14:creationId xmlns:p14="http://schemas.microsoft.com/office/powerpoint/2010/main" val="574917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Gjennomgang før eksamen</a:t>
            </a:r>
            <a:endParaRPr lang="en-GB" dirty="0"/>
          </a:p>
        </p:txBody>
      </p:sp>
      <p:sp>
        <p:nvSpPr>
          <p:cNvPr id="3" name="Undertittel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824708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Fram til eksamen</a:t>
            </a:r>
            <a:endParaRPr lang="nb-NO" dirty="0"/>
          </a:p>
        </p:txBody>
      </p:sp>
      <p:sp>
        <p:nvSpPr>
          <p:cNvPr id="3" name="Content Placeholder 2"/>
          <p:cNvSpPr>
            <a:spLocks noGrp="1"/>
          </p:cNvSpPr>
          <p:nvPr>
            <p:ph idx="1"/>
          </p:nvPr>
        </p:nvSpPr>
        <p:spPr/>
        <p:txBody>
          <a:bodyPr/>
          <a:lstStyle/>
          <a:p>
            <a:pPr lvl="0"/>
            <a:r>
              <a:rPr lang="nb-NO" dirty="0"/>
              <a:t>Snakke med andre</a:t>
            </a:r>
          </a:p>
          <a:p>
            <a:pPr lvl="0"/>
            <a:r>
              <a:rPr lang="nb-NO" dirty="0"/>
              <a:t>Se på tidligere gitt oppgaver, </a:t>
            </a:r>
            <a:r>
              <a:rPr lang="nb-NO" dirty="0" smtClean="0"/>
              <a:t>disponere, tenke over innhold</a:t>
            </a:r>
            <a:endParaRPr lang="nb-NO" dirty="0"/>
          </a:p>
          <a:p>
            <a:pPr lvl="0"/>
            <a:r>
              <a:rPr lang="nb-NO" dirty="0"/>
              <a:t>Hva gjøre for å huske ting? Kan ikke lese på eksamen, selv om har lov til å ha med hjelpemidler: må huske hvor ting står, så kan finne dem</a:t>
            </a:r>
          </a:p>
          <a:p>
            <a:endParaRPr lang="nb-NO" dirty="0"/>
          </a:p>
        </p:txBody>
      </p:sp>
    </p:spTree>
    <p:extLst>
      <p:ext uri="{BB962C8B-B14F-4D97-AF65-F5344CB8AC3E}">
        <p14:creationId xmlns:p14="http://schemas.microsoft.com/office/powerpoint/2010/main" val="3917772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HUSK!</a:t>
            </a:r>
            <a:endParaRPr lang="nb-NO" dirty="0"/>
          </a:p>
        </p:txBody>
      </p:sp>
      <p:sp>
        <p:nvSpPr>
          <p:cNvPr id="3" name="Content Placeholder 2"/>
          <p:cNvSpPr>
            <a:spLocks noGrp="1"/>
          </p:cNvSpPr>
          <p:nvPr>
            <p:ph idx="1"/>
          </p:nvPr>
        </p:nvSpPr>
        <p:spPr/>
        <p:txBody>
          <a:bodyPr/>
          <a:lstStyle/>
          <a:p>
            <a:r>
              <a:rPr lang="nb-NO" dirty="0" smtClean="0"/>
              <a:t>Få nok søvn</a:t>
            </a:r>
          </a:p>
          <a:p>
            <a:r>
              <a:rPr lang="nb-NO" dirty="0" smtClean="0"/>
              <a:t>Være i Silurveien </a:t>
            </a:r>
            <a:r>
              <a:rPr lang="nb-NO" dirty="0" err="1" smtClean="0"/>
              <a:t>kl</a:t>
            </a:r>
            <a:r>
              <a:rPr lang="nb-NO" dirty="0" smtClean="0"/>
              <a:t> 08.30</a:t>
            </a:r>
          </a:p>
          <a:p>
            <a:r>
              <a:rPr lang="nb-NO" dirty="0" smtClean="0"/>
              <a:t>Ta med matpakke og drikke</a:t>
            </a:r>
          </a:p>
          <a:p>
            <a:r>
              <a:rPr lang="nb-NO" dirty="0" smtClean="0"/>
              <a:t>Og en </a:t>
            </a:r>
            <a:r>
              <a:rPr lang="nb-NO" dirty="0" err="1" smtClean="0"/>
              <a:t>energiboost</a:t>
            </a:r>
            <a:r>
              <a:rPr lang="nb-NO" dirty="0" smtClean="0"/>
              <a:t> til ettermiddagen</a:t>
            </a:r>
            <a:endParaRPr lang="nb-NO" dirty="0"/>
          </a:p>
        </p:txBody>
      </p:sp>
    </p:spTree>
    <p:extLst>
      <p:ext uri="{BB962C8B-B14F-4D97-AF65-F5344CB8AC3E}">
        <p14:creationId xmlns:p14="http://schemas.microsoft.com/office/powerpoint/2010/main" val="2440133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Opplegg for eksamen</a:t>
            </a:r>
            <a:endParaRPr lang="en-GB" dirty="0"/>
          </a:p>
        </p:txBody>
      </p:sp>
      <p:sp>
        <p:nvSpPr>
          <p:cNvPr id="3" name="Plassholder for innhold 2"/>
          <p:cNvSpPr>
            <a:spLocks noGrp="1"/>
          </p:cNvSpPr>
          <p:nvPr>
            <p:ph idx="1"/>
          </p:nvPr>
        </p:nvSpPr>
        <p:spPr/>
        <p:txBody>
          <a:bodyPr/>
          <a:lstStyle/>
          <a:p>
            <a:r>
              <a:rPr lang="nb-NO" dirty="0"/>
              <a:t>Eksamen er firedelt: </a:t>
            </a:r>
          </a:p>
          <a:p>
            <a:pPr lvl="1"/>
            <a:r>
              <a:rPr lang="nb-NO" dirty="0"/>
              <a:t>Vitenskapsteori				1/4</a:t>
            </a:r>
          </a:p>
          <a:p>
            <a:pPr lvl="1"/>
            <a:r>
              <a:rPr lang="nb-NO" dirty="0"/>
              <a:t>Historisk metode			1/4	</a:t>
            </a:r>
          </a:p>
          <a:p>
            <a:pPr lvl="1"/>
            <a:r>
              <a:rPr lang="nb-NO" dirty="0"/>
              <a:t>Kvantitative metoder			1/4</a:t>
            </a:r>
          </a:p>
          <a:p>
            <a:pPr lvl="1"/>
            <a:r>
              <a:rPr lang="nb-NO" dirty="0"/>
              <a:t>Kvalitative metoder			 1/4</a:t>
            </a:r>
          </a:p>
          <a:p>
            <a:pPr lvl="1"/>
            <a:endParaRPr lang="nb-NO" dirty="0"/>
          </a:p>
          <a:p>
            <a:pPr lvl="1"/>
            <a:endParaRPr lang="nb-NO" dirty="0"/>
          </a:p>
          <a:p>
            <a:pPr lvl="1"/>
            <a:r>
              <a:rPr lang="nb-NO" dirty="0"/>
              <a:t>Tidligere var den tredelt (25% </a:t>
            </a:r>
            <a:r>
              <a:rPr lang="nb-NO" dirty="0" err="1"/>
              <a:t>vit.teori</a:t>
            </a:r>
            <a:r>
              <a:rPr lang="nb-NO" dirty="0"/>
              <a:t>, 25% hist metode, 50 % </a:t>
            </a:r>
            <a:r>
              <a:rPr lang="nb-NO" dirty="0" err="1"/>
              <a:t>kvant+kval</a:t>
            </a:r>
            <a:r>
              <a:rPr lang="nb-NO" dirty="0"/>
              <a:t>)</a:t>
            </a:r>
            <a:endParaRPr lang="en-GB" dirty="0"/>
          </a:p>
        </p:txBody>
      </p:sp>
    </p:spTree>
    <p:extLst>
      <p:ext uri="{BB962C8B-B14F-4D97-AF65-F5344CB8AC3E}">
        <p14:creationId xmlns:p14="http://schemas.microsoft.com/office/powerpoint/2010/main" val="4231320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Planlegge</a:t>
            </a:r>
          </a:p>
        </p:txBody>
      </p:sp>
      <p:sp>
        <p:nvSpPr>
          <p:cNvPr id="3" name="Content Placeholder 2"/>
          <p:cNvSpPr>
            <a:spLocks noGrp="1"/>
          </p:cNvSpPr>
          <p:nvPr>
            <p:ph idx="1"/>
          </p:nvPr>
        </p:nvSpPr>
        <p:spPr/>
        <p:txBody>
          <a:bodyPr/>
          <a:lstStyle/>
          <a:p>
            <a:pPr lvl="0"/>
            <a:r>
              <a:rPr lang="nb-NO" dirty="0" err="1"/>
              <a:t>Idemyldre</a:t>
            </a:r>
            <a:r>
              <a:rPr lang="nb-NO" dirty="0"/>
              <a:t> på alle oppgavene først. Blir for sliten i hodet senere på dagen</a:t>
            </a:r>
          </a:p>
          <a:p>
            <a:pPr lvl="0"/>
            <a:r>
              <a:rPr lang="nb-NO" dirty="0"/>
              <a:t>Hva ber oppgava meg å gjøre? Redegjøre for? Diskutere? Analysere? Sammenligne</a:t>
            </a:r>
            <a:r>
              <a:rPr lang="nb-NO" dirty="0" smtClean="0"/>
              <a:t>? Vurdere?</a:t>
            </a:r>
            <a:endParaRPr lang="nb-NO" dirty="0"/>
          </a:p>
          <a:p>
            <a:pPr lvl="0"/>
            <a:r>
              <a:rPr lang="nb-NO" dirty="0"/>
              <a:t>Stikkord</a:t>
            </a:r>
          </a:p>
          <a:p>
            <a:pPr lvl="0"/>
            <a:r>
              <a:rPr lang="nb-NO" dirty="0"/>
              <a:t>Sammenkoplinger mellom synspunkter, temaer…</a:t>
            </a:r>
          </a:p>
          <a:p>
            <a:endParaRPr lang="nb-NO" dirty="0"/>
          </a:p>
        </p:txBody>
      </p:sp>
    </p:spTree>
    <p:extLst>
      <p:ext uri="{BB962C8B-B14F-4D97-AF65-F5344CB8AC3E}">
        <p14:creationId xmlns:p14="http://schemas.microsoft.com/office/powerpoint/2010/main" val="82928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Organisering</a:t>
            </a:r>
          </a:p>
        </p:txBody>
      </p:sp>
      <p:sp>
        <p:nvSpPr>
          <p:cNvPr id="3" name="Content Placeholder 2"/>
          <p:cNvSpPr>
            <a:spLocks noGrp="1"/>
          </p:cNvSpPr>
          <p:nvPr>
            <p:ph idx="1"/>
          </p:nvPr>
        </p:nvSpPr>
        <p:spPr/>
        <p:txBody>
          <a:bodyPr>
            <a:normAutofit fontScale="92500" lnSpcReduction="20000"/>
          </a:bodyPr>
          <a:lstStyle/>
          <a:p>
            <a:pPr lvl="0"/>
            <a:r>
              <a:rPr lang="nb-NO" dirty="0"/>
              <a:t>Hva skal med?</a:t>
            </a:r>
          </a:p>
          <a:p>
            <a:pPr lvl="0"/>
            <a:r>
              <a:rPr lang="nb-NO" dirty="0"/>
              <a:t>Hva er relevant?</a:t>
            </a:r>
          </a:p>
          <a:p>
            <a:pPr lvl="0"/>
            <a:r>
              <a:rPr lang="nb-NO" dirty="0"/>
              <a:t>Hvilken rekkefølge skal det i?</a:t>
            </a:r>
          </a:p>
          <a:p>
            <a:pPr lvl="0"/>
            <a:r>
              <a:rPr lang="nb-NO" dirty="0"/>
              <a:t>Lag struktur: jeg tolker oppgaveteksten slik at jeg skal… Først skal jeg, så skal jeg… 3-4 setninger.</a:t>
            </a:r>
          </a:p>
          <a:p>
            <a:pPr lvl="0"/>
            <a:r>
              <a:rPr lang="nb-NO" dirty="0"/>
              <a:t>Tolk teksten i retning av det du kan best (men uten at det blir søkt, da)</a:t>
            </a:r>
          </a:p>
          <a:p>
            <a:pPr lvl="0"/>
            <a:r>
              <a:rPr lang="nb-NO" dirty="0"/>
              <a:t>Muligheter for sammenkoplinger alltid lurt </a:t>
            </a:r>
            <a:r>
              <a:rPr lang="nb-NO" dirty="0">
                <a:sym typeface="Wingdings"/>
              </a:rPr>
              <a:t></a:t>
            </a:r>
            <a:r>
              <a:rPr lang="nb-NO" dirty="0"/>
              <a:t> vitner om oversikt</a:t>
            </a:r>
          </a:p>
          <a:p>
            <a:pPr lvl="0"/>
            <a:r>
              <a:rPr lang="nb-NO" dirty="0"/>
              <a:t>Ikke om å gjøre å skrive mest mulig, men å skrive om det som er relevant. Klart og tydelig.</a:t>
            </a:r>
          </a:p>
          <a:p>
            <a:pPr lvl="0"/>
            <a:r>
              <a:rPr lang="nb-NO" dirty="0"/>
              <a:t>Gjerne </a:t>
            </a:r>
            <a:r>
              <a:rPr lang="nb-NO" dirty="0" smtClean="0"/>
              <a:t>problematisere; det er aldri feil.</a:t>
            </a:r>
            <a:endParaRPr lang="nb-NO" dirty="0"/>
          </a:p>
          <a:p>
            <a:pPr lvl="0"/>
            <a:r>
              <a:rPr lang="nb-NO" dirty="0"/>
              <a:t>Bruk eksempler!</a:t>
            </a:r>
          </a:p>
          <a:p>
            <a:endParaRPr lang="nb-NO" dirty="0"/>
          </a:p>
        </p:txBody>
      </p:sp>
    </p:spTree>
    <p:extLst>
      <p:ext uri="{BB962C8B-B14F-4D97-AF65-F5344CB8AC3E}">
        <p14:creationId xmlns:p14="http://schemas.microsoft.com/office/powerpoint/2010/main" val="960481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Overvåking av selv</a:t>
            </a:r>
          </a:p>
        </p:txBody>
      </p:sp>
      <p:sp>
        <p:nvSpPr>
          <p:cNvPr id="3" name="Content Placeholder 2"/>
          <p:cNvSpPr>
            <a:spLocks noGrp="1"/>
          </p:cNvSpPr>
          <p:nvPr>
            <p:ph idx="1"/>
          </p:nvPr>
        </p:nvSpPr>
        <p:spPr/>
        <p:txBody>
          <a:bodyPr/>
          <a:lstStyle/>
          <a:p>
            <a:r>
              <a:rPr lang="nb-NO" dirty="0"/>
              <a:t>Hold øye med tida</a:t>
            </a:r>
          </a:p>
          <a:p>
            <a:r>
              <a:rPr lang="nb-NO" dirty="0"/>
              <a:t>Har jeg svart på oppgava?</a:t>
            </a:r>
          </a:p>
          <a:p>
            <a:r>
              <a:rPr lang="nb-NO" dirty="0"/>
              <a:t>Har jeg brukt relevant litteratur?</a:t>
            </a:r>
          </a:p>
          <a:p>
            <a:r>
              <a:rPr lang="nb-NO" dirty="0"/>
              <a:t>Har jeg </a:t>
            </a:r>
            <a:r>
              <a:rPr lang="nb-NO"/>
              <a:t>skrevet klart?</a:t>
            </a:r>
          </a:p>
        </p:txBody>
      </p:sp>
    </p:spTree>
    <p:extLst>
      <p:ext uri="{BB962C8B-B14F-4D97-AF65-F5344CB8AC3E}">
        <p14:creationId xmlns:p14="http://schemas.microsoft.com/office/powerpoint/2010/main" val="3527660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fontScale="77500" lnSpcReduction="20000"/>
          </a:bodyPr>
          <a:lstStyle/>
          <a:p>
            <a:pPr marL="228600" lvl="8">
              <a:spcBef>
                <a:spcPts val="1000"/>
              </a:spcBef>
            </a:pPr>
            <a:r>
              <a:rPr lang="nb-NO" sz="2600" b="1" dirty="0"/>
              <a:t>OPPGAVE 1: HANSONS </a:t>
            </a:r>
            <a:r>
              <a:rPr lang="nb-NO" sz="2600" b="1" dirty="0" smtClean="0"/>
              <a:t>TESE</a:t>
            </a:r>
          </a:p>
          <a:p>
            <a:pPr marL="0" indent="0">
              <a:buNone/>
            </a:pPr>
            <a:r>
              <a:rPr lang="nb-NO" dirty="0"/>
              <a:t>Hva innebærer Hansons tese og hvordan vil du vurdere dens betydning?</a:t>
            </a:r>
            <a:endParaRPr lang="en-GB" dirty="0"/>
          </a:p>
          <a:p>
            <a:pPr marL="0" indent="0">
              <a:buNone/>
            </a:pPr>
            <a:endParaRPr lang="en-GB" dirty="0"/>
          </a:p>
          <a:p>
            <a:r>
              <a:rPr lang="nb-NO" b="1" dirty="0"/>
              <a:t>OPPGAVE 2: BEGREPSANALYSER</a:t>
            </a:r>
            <a:endParaRPr lang="nb-NO" dirty="0"/>
          </a:p>
          <a:p>
            <a:pPr marL="0" indent="0">
              <a:buNone/>
            </a:pPr>
            <a:r>
              <a:rPr lang="nb-NO" dirty="0"/>
              <a:t>Innslag i alle forskningsarbeider er analyser og klargjøring av nøkkelbegreper. Begrepsanalyser har som mål å klargjøre innholdet i språkbruk og hvordan betydningsmønstre ofte er knyttet til filosofiske tema og historiske utviklingslinjer. Hvordan vurderer du behov for begrepsanalyser som del av utviklingen av et forskningsopplegg og hvilke metoder bruker du som støtte?</a:t>
            </a:r>
            <a:endParaRPr lang="en-GB" dirty="0"/>
          </a:p>
          <a:p>
            <a:pPr marL="0" indent="0">
              <a:buNone/>
            </a:pPr>
            <a:r>
              <a:rPr lang="nb-NO" dirty="0"/>
              <a:t> </a:t>
            </a:r>
            <a:endParaRPr lang="en-GB" dirty="0"/>
          </a:p>
          <a:p>
            <a:r>
              <a:rPr lang="nb-NO" b="1" dirty="0"/>
              <a:t>OPPGAVE 3: KVASIEKSPERIMENT</a:t>
            </a:r>
            <a:endParaRPr lang="en-GB" dirty="0"/>
          </a:p>
          <a:p>
            <a:pPr marL="0" indent="0">
              <a:buNone/>
            </a:pPr>
            <a:r>
              <a:rPr lang="nb-NO" dirty="0"/>
              <a:t>Hva kjennetegner </a:t>
            </a:r>
            <a:r>
              <a:rPr lang="nb-NO" dirty="0" err="1"/>
              <a:t>kvasieksperimentelle</a:t>
            </a:r>
            <a:r>
              <a:rPr lang="nb-NO" dirty="0"/>
              <a:t> design, og hvorfor tror du slike design brukes en del i pedagogisk forskning?  Velg en problemstilling, og drøft hvorfor du mener denne IKKE egner seg til å bli belyst ved hjelp av et </a:t>
            </a:r>
            <a:r>
              <a:rPr lang="nb-NO" dirty="0" err="1"/>
              <a:t>kvasieksperimentelt</a:t>
            </a:r>
            <a:r>
              <a:rPr lang="nb-NO" dirty="0"/>
              <a:t> design.</a:t>
            </a:r>
            <a:endParaRPr lang="en-GB" dirty="0"/>
          </a:p>
          <a:p>
            <a:endParaRPr lang="en-GB" dirty="0"/>
          </a:p>
          <a:p>
            <a:pPr marL="228600" lvl="8">
              <a:spcBef>
                <a:spcPts val="1000"/>
              </a:spcBef>
            </a:pPr>
            <a:endParaRPr lang="en-GB" dirty="0"/>
          </a:p>
        </p:txBody>
      </p:sp>
    </p:spTree>
    <p:extLst>
      <p:ext uri="{BB962C8B-B14F-4D97-AF65-F5344CB8AC3E}">
        <p14:creationId xmlns:p14="http://schemas.microsoft.com/office/powerpoint/2010/main" val="1272795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fontScale="62500" lnSpcReduction="20000"/>
          </a:bodyPr>
          <a:lstStyle/>
          <a:p>
            <a:r>
              <a:rPr lang="nb-NO" b="1" dirty="0"/>
              <a:t>Oppgave 1: FALSIFISERING</a:t>
            </a:r>
            <a:endParaRPr lang="en-GB" b="1" dirty="0"/>
          </a:p>
          <a:p>
            <a:pPr marL="0" indent="0">
              <a:buNone/>
            </a:pPr>
            <a:r>
              <a:rPr lang="nb-NO" dirty="0"/>
              <a:t>Hva er falsifisering og hvordan vil du vurdere betydningen av Poppers falsifikasjonsprinsipp?</a:t>
            </a:r>
          </a:p>
          <a:p>
            <a:pPr marL="0" indent="0">
              <a:buNone/>
            </a:pPr>
            <a:endParaRPr lang="nb-NO" sz="2000" dirty="0"/>
          </a:p>
          <a:p>
            <a:r>
              <a:rPr lang="nb-NO" b="1" dirty="0"/>
              <a:t>Oppgave 2</a:t>
            </a:r>
            <a:r>
              <a:rPr lang="en-GB" b="1" dirty="0"/>
              <a:t>: </a:t>
            </a:r>
            <a:r>
              <a:rPr lang="nb-NO" b="1" dirty="0"/>
              <a:t>BESKRIVENDE OG NORMATIVE KILDER</a:t>
            </a:r>
            <a:endParaRPr lang="en-GB" b="1" dirty="0"/>
          </a:p>
          <a:p>
            <a:pPr marL="0" indent="0">
              <a:buNone/>
            </a:pPr>
            <a:r>
              <a:rPr lang="nb-NO" dirty="0"/>
              <a:t>I pedagogisk forskning er ofte normative kilder viktige innslag. I forskning om emner som oppdragelse og danning vil for eksempel normative spørsmål gjerne prege både teori, materiale, og metodebruk. Gjør rede for hvordan deler av pensumlitteraturen tar for seg krav til behandling av beskrivende og normative aspekter ved det materiale en bruker.</a:t>
            </a:r>
          </a:p>
          <a:p>
            <a:pPr marL="0" indent="0">
              <a:buNone/>
            </a:pPr>
            <a:endParaRPr lang="nb-NO" sz="1800" dirty="0"/>
          </a:p>
          <a:p>
            <a:r>
              <a:rPr lang="nb-NO" b="1" dirty="0"/>
              <a:t>Oppgave 3</a:t>
            </a:r>
            <a:r>
              <a:rPr lang="en-GB" b="1" dirty="0"/>
              <a:t>: </a:t>
            </a:r>
            <a:r>
              <a:rPr lang="nb-NO" b="1" dirty="0"/>
              <a:t>GENERALISERING</a:t>
            </a:r>
            <a:endParaRPr lang="en-GB" b="1" dirty="0"/>
          </a:p>
          <a:p>
            <a:pPr marL="0" indent="0">
              <a:buNone/>
            </a:pPr>
            <a:r>
              <a:rPr lang="nb-NO" dirty="0"/>
              <a:t>Forholdet mellom kvalitativ og kvantitativ forskning/metodologi er stadig et diskusjonstema innenfor forskningsmetodologien. La oss tenke oss at følgende påstand ble framsatt i en diskusjon mellom forskere:</a:t>
            </a:r>
            <a:endParaRPr lang="en-GB" dirty="0"/>
          </a:p>
          <a:p>
            <a:pPr marL="0" indent="0">
              <a:buNone/>
            </a:pPr>
            <a:r>
              <a:rPr lang="nb-NO" i="1" dirty="0"/>
              <a:t>Det viktigste skillet mellom kvalitativ og kvantitativ forskning er at kvalitative forskere ikke er interessert i å generalisere, mens dette alltid er viktig i kvantitativ forskning.</a:t>
            </a:r>
            <a:endParaRPr lang="en-GB" dirty="0"/>
          </a:p>
          <a:p>
            <a:pPr marL="0" indent="0">
              <a:buNone/>
            </a:pPr>
            <a:r>
              <a:rPr lang="nb-NO" dirty="0"/>
              <a:t>Drøft denne påstanden i forhold til relevant metodologisk fagstoff.</a:t>
            </a:r>
            <a:endParaRPr lang="en-GB" dirty="0"/>
          </a:p>
          <a:p>
            <a:endParaRPr lang="nb-NO" dirty="0"/>
          </a:p>
        </p:txBody>
      </p:sp>
    </p:spTree>
    <p:extLst>
      <p:ext uri="{BB962C8B-B14F-4D97-AF65-F5344CB8AC3E}">
        <p14:creationId xmlns:p14="http://schemas.microsoft.com/office/powerpoint/2010/main" val="4161940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fontScale="85000" lnSpcReduction="10000"/>
          </a:bodyPr>
          <a:lstStyle/>
          <a:p>
            <a:r>
              <a:rPr lang="nb-NO" b="1" dirty="0"/>
              <a:t>Oppgave 1  - PARADIGMEBEGREPET</a:t>
            </a:r>
          </a:p>
          <a:p>
            <a:pPr marL="0" indent="0">
              <a:buNone/>
            </a:pPr>
            <a:r>
              <a:rPr lang="nb-NO" dirty="0"/>
              <a:t>Redegjør for paradigmebegrepet og diskuter hva det kan og ikke kan brukes til. </a:t>
            </a:r>
          </a:p>
          <a:p>
            <a:pPr marL="0" indent="0">
              <a:buNone/>
            </a:pPr>
            <a:endParaRPr lang="en-GB" sz="1600" dirty="0"/>
          </a:p>
          <a:p>
            <a:r>
              <a:rPr lang="nb-NO" b="1" dirty="0"/>
              <a:t>Oppgave 2 TEMA OG NØKKELORD - Betydningsendringer over tid </a:t>
            </a:r>
          </a:p>
          <a:p>
            <a:pPr marL="0" indent="0">
              <a:buNone/>
            </a:pPr>
            <a:r>
              <a:rPr lang="nb-NO" dirty="0"/>
              <a:t>Innslag i alle forskningsarbeider er klargjøring av tema og nøkkelbegreper med betydningsmønstre ofte knyttet til endringer over tid og historiske utviklingslinjer.</a:t>
            </a:r>
            <a:br>
              <a:rPr lang="nb-NO" dirty="0"/>
            </a:br>
            <a:r>
              <a:rPr lang="nb-NO" dirty="0"/>
              <a:t>Gjør rede for hvordan deler av pensumlitteraturen kan gi hjelp til å forebygge samtidsblindhet og for liten oppmerksomhet mot tidstypiske trekk ved forskningstema.</a:t>
            </a:r>
          </a:p>
          <a:p>
            <a:r>
              <a:rPr lang="nb-NO" b="1" dirty="0"/>
              <a:t>Oppgave 3  – EKTE EKSPERIMENT</a:t>
            </a:r>
            <a:endParaRPr lang="en-GB" b="1" dirty="0"/>
          </a:p>
          <a:p>
            <a:pPr marL="0" indent="0">
              <a:buNone/>
            </a:pPr>
            <a:r>
              <a:rPr lang="nb-NO" dirty="0"/>
              <a:t>Drøft følgende påstand: Bruk av ekte (kontrollerte) eksperimenter er den beste framgangsmåten for å oppnå sikker kunnskap på i empirisk forskning</a:t>
            </a:r>
          </a:p>
          <a:p>
            <a:endParaRPr lang="nb-NO" dirty="0"/>
          </a:p>
        </p:txBody>
      </p:sp>
    </p:spTree>
    <p:extLst>
      <p:ext uri="{BB962C8B-B14F-4D97-AF65-F5344CB8AC3E}">
        <p14:creationId xmlns:p14="http://schemas.microsoft.com/office/powerpoint/2010/main" val="20157247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normAutofit fontScale="62500" lnSpcReduction="20000"/>
          </a:bodyPr>
          <a:lstStyle/>
          <a:p>
            <a:r>
              <a:rPr lang="nb-NO" b="1" dirty="0"/>
              <a:t>Oppgave 1</a:t>
            </a:r>
          </a:p>
          <a:p>
            <a:pPr marL="0" indent="0">
              <a:buNone/>
            </a:pPr>
            <a:r>
              <a:rPr lang="nb-NO" smtClean="0"/>
              <a:t>TEORILADETHET</a:t>
            </a:r>
            <a:endParaRPr lang="en-GB" dirty="0"/>
          </a:p>
          <a:p>
            <a:pPr marL="0" indent="0">
              <a:buNone/>
            </a:pPr>
            <a:r>
              <a:rPr lang="nb-NO" i="1" dirty="0"/>
              <a:t>Drøft likheter og forskjeller mellom begrepet om for-forståelse og tesen om at all observasjon er teoriladet. </a:t>
            </a:r>
          </a:p>
          <a:p>
            <a:pPr marL="0" indent="0">
              <a:buNone/>
            </a:pPr>
            <a:endParaRPr lang="en-GB" sz="1400" dirty="0"/>
          </a:p>
          <a:p>
            <a:r>
              <a:rPr lang="nb-NO" b="1" dirty="0"/>
              <a:t>Oppgave 2</a:t>
            </a:r>
            <a:endParaRPr lang="en-GB" b="1" dirty="0"/>
          </a:p>
          <a:p>
            <a:pPr marL="0" indent="0">
              <a:buNone/>
            </a:pPr>
            <a:r>
              <a:rPr lang="nb-NO" dirty="0"/>
              <a:t>FORKLARING GJENNOM FORTELLING</a:t>
            </a:r>
            <a:endParaRPr lang="en-GB" dirty="0"/>
          </a:p>
          <a:p>
            <a:pPr marL="0" indent="0">
              <a:buNone/>
            </a:pPr>
            <a:r>
              <a:rPr lang="nb-NO" dirty="0"/>
              <a:t>Fortelling – </a:t>
            </a:r>
            <a:r>
              <a:rPr lang="nb-NO" dirty="0" err="1"/>
              <a:t>narrasjon</a:t>
            </a:r>
            <a:r>
              <a:rPr lang="nb-NO" dirty="0"/>
              <a:t> – er sentralt i historisk forskning. Gjør rede for viktige tilnærminger som framhever narrative trekk i historiske forklaringer, og hvordan mer avgrensede former for forklaringer inngår i historikeres fortellinger. Bruk gjerne eksempel fra pedagogisk forskning der historiske fortellinger inngår. </a:t>
            </a:r>
          </a:p>
          <a:p>
            <a:pPr marL="0" indent="0">
              <a:buNone/>
            </a:pPr>
            <a:endParaRPr lang="nb-NO" sz="1400" dirty="0"/>
          </a:p>
          <a:p>
            <a:r>
              <a:rPr lang="nb-NO" b="1" dirty="0"/>
              <a:t>Oppgave 3</a:t>
            </a:r>
            <a:endParaRPr lang="en-GB" b="1" dirty="0"/>
          </a:p>
          <a:p>
            <a:pPr marL="0" indent="0">
              <a:buNone/>
            </a:pPr>
            <a:r>
              <a:rPr lang="nb-NO" dirty="0"/>
              <a:t>Drøft følgende påstand</a:t>
            </a:r>
            <a:endParaRPr lang="en-GB" dirty="0"/>
          </a:p>
          <a:p>
            <a:pPr marL="0" indent="0">
              <a:buNone/>
            </a:pPr>
            <a:r>
              <a:rPr lang="nb-NO" i="1" dirty="0"/>
              <a:t>Forskningsresultater fra kvalitativ forskning er nødvendigvis vanskeligere å kvalitetssikre enn resultater fra kvantitativ forskning.</a:t>
            </a:r>
          </a:p>
          <a:p>
            <a:endParaRPr lang="nb-NO" dirty="0"/>
          </a:p>
        </p:txBody>
      </p:sp>
    </p:spTree>
    <p:extLst>
      <p:ext uri="{BB962C8B-B14F-4D97-AF65-F5344CB8AC3E}">
        <p14:creationId xmlns:p14="http://schemas.microsoft.com/office/powerpoint/2010/main" val="2823661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609</Words>
  <Application>Microsoft Office PowerPoint</Application>
  <PresentationFormat>Widescreen</PresentationFormat>
  <Paragraphs>75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Office-tema</vt:lpstr>
      <vt:lpstr>Gjennomgang før eksamen</vt:lpstr>
      <vt:lpstr>Fram til eksamen</vt:lpstr>
      <vt:lpstr>HUSK!</vt:lpstr>
      <vt:lpstr>Opplegg for eksamen</vt:lpstr>
      <vt:lpstr>Planlegge</vt:lpstr>
      <vt:lpstr>Organisering</vt:lpstr>
      <vt:lpstr>Overvåking av selv</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Gjennomgang før eksamen</dc:title>
  <dc:creator>Elisabeth Hovdhaugen</dc:creator>
  <cp:lastModifiedBy>Annette Hjelmevold</cp:lastModifiedBy>
  <cp:revision>13</cp:revision>
  <cp:lastPrinted>2017-11-22T13:04:46Z</cp:lastPrinted>
  <dcterms:created xsi:type="dcterms:W3CDTF">2017-03-18T15:07:16Z</dcterms:created>
  <dcterms:modified xsi:type="dcterms:W3CDTF">2019-05-06T09:30:32Z</dcterms:modified>
</cp:coreProperties>
</file>