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362" r:id="rId6"/>
    <p:sldId id="384" r:id="rId7"/>
    <p:sldId id="381" r:id="rId8"/>
    <p:sldId id="382" r:id="rId9"/>
    <p:sldId id="383" r:id="rId10"/>
    <p:sldId id="385" r:id="rId11"/>
    <p:sldId id="386" r:id="rId12"/>
    <p:sldId id="387" r:id="rId13"/>
    <p:sldId id="388" r:id="rId14"/>
    <p:sldId id="389" r:id="rId15"/>
    <p:sldId id="390" r:id="rId16"/>
    <p:sldId id="39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958827"/>
    <a:srgbClr val="A29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2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5565" y="1122363"/>
            <a:ext cx="858058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5" y="3602038"/>
            <a:ext cx="858057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KJM 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5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KJM3110 Electrochemistry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4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5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D5DF-618F-4B4E-B350-0EEB60B775F4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B29A-D61A-4906-9446-40A9395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6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RMI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6467475"/>
            <a:ext cx="792162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N_KJEMI_A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23050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e 8" descr="MN_KJEMI_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6453188"/>
            <a:ext cx="6302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[SMN]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6524625"/>
            <a:ext cx="1068387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30128" cy="720080"/>
          </a:xfrm>
        </p:spPr>
        <p:txBody>
          <a:bodyPr/>
          <a:lstStyle>
            <a:lvl1pPr>
              <a:defRPr sz="28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28800"/>
            <a:ext cx="8394136" cy="454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54239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793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D5DF-618F-4B4E-B350-0EEB60B775F4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7385" y="6344518"/>
            <a:ext cx="2817669" cy="3769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dirty="0" smtClean="0"/>
              <a:t>KJM3110 </a:t>
            </a:r>
            <a:r>
              <a:rPr lang="nb-NO" dirty="0" err="1" smtClean="0"/>
              <a:t>Electrochemistry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0290" y="6356351"/>
            <a:ext cx="415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7B29A-D61A-4906-9446-40A93956BDE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lde 7" descr="MN_KJEMI_A_ENG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749" y="6387594"/>
            <a:ext cx="2422236" cy="32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83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60422"/>
          </a:xfrm>
        </p:spPr>
        <p:txBody>
          <a:bodyPr/>
          <a:lstStyle/>
          <a:p>
            <a:pPr algn="ctr"/>
            <a:r>
              <a:rPr lang="en-US" dirty="0" smtClean="0"/>
              <a:t>KJM 3110 Electrochemistry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Lab </a:t>
            </a:r>
            <a:r>
              <a:rPr lang="en-US" dirty="0" smtClean="0"/>
              <a:t>1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Introduction to potentiostat and selected experiments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257" y="855878"/>
            <a:ext cx="7010047" cy="585947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electrode of interest is called the working electrode (WE)</a:t>
            </a:r>
          </a:p>
          <a:p>
            <a:r>
              <a:rPr lang="en-GB" dirty="0" smtClean="0"/>
              <a:t>We </a:t>
            </a:r>
            <a:r>
              <a:rPr lang="en-GB" dirty="0"/>
              <a:t>need </a:t>
            </a:r>
            <a:r>
              <a:rPr lang="en-GB" dirty="0" smtClean="0"/>
              <a:t>as a minimum one other electrode to apply or measure </a:t>
            </a:r>
            <a:r>
              <a:rPr lang="en-GB" dirty="0"/>
              <a:t>a </a:t>
            </a:r>
            <a:r>
              <a:rPr lang="en-GB" dirty="0" smtClean="0"/>
              <a:t>voltage and pass or measure a current</a:t>
            </a:r>
            <a:endParaRPr lang="en-GB" dirty="0"/>
          </a:p>
          <a:p>
            <a:r>
              <a:rPr lang="en-GB" dirty="0" smtClean="0"/>
              <a:t>The other electrode can be called a counter electrode (CE)</a:t>
            </a:r>
          </a:p>
          <a:p>
            <a:endParaRPr lang="en-GB" dirty="0"/>
          </a:p>
          <a:p>
            <a:r>
              <a:rPr lang="en-GB" dirty="0" smtClean="0"/>
              <a:t>In electrochemistry we often split the counter electrode so as to use 3 electrodes:</a:t>
            </a:r>
          </a:p>
          <a:p>
            <a:pPr lvl="1"/>
            <a:r>
              <a:rPr lang="en-GB" dirty="0" smtClean="0"/>
              <a:t>WE	Measure current and potential</a:t>
            </a:r>
          </a:p>
          <a:p>
            <a:pPr lvl="1"/>
            <a:r>
              <a:rPr lang="en-GB" dirty="0" smtClean="0"/>
              <a:t>RE	Reference electrode (reference potential)</a:t>
            </a:r>
          </a:p>
          <a:p>
            <a:pPr lvl="1"/>
            <a:r>
              <a:rPr lang="en-GB" dirty="0" smtClean="0"/>
              <a:t>CE	Supply current</a:t>
            </a:r>
          </a:p>
          <a:p>
            <a:pPr lvl="1"/>
            <a:endParaRPr lang="en-GB" dirty="0"/>
          </a:p>
          <a:p>
            <a:r>
              <a:rPr lang="en-GB" dirty="0" smtClean="0"/>
              <a:t>Potentials of individual electrodes cannot be measured - we can only measure differences</a:t>
            </a:r>
          </a:p>
          <a:p>
            <a:pPr lvl="1"/>
            <a:r>
              <a:rPr lang="nb-NO" dirty="0" smtClean="0"/>
              <a:t>2 </a:t>
            </a:r>
            <a:r>
              <a:rPr lang="nb-NO" dirty="0" err="1" smtClean="0"/>
              <a:t>electrodes</a:t>
            </a:r>
            <a:r>
              <a:rPr lang="nb-NO" dirty="0" smtClean="0"/>
              <a:t>: </a:t>
            </a:r>
            <a:r>
              <a:rPr lang="el-GR" dirty="0" smtClean="0"/>
              <a:t>Δ</a:t>
            </a:r>
            <a:r>
              <a:rPr lang="nb-NO" i="1" dirty="0" err="1" smtClean="0"/>
              <a:t>U</a:t>
            </a:r>
            <a:r>
              <a:rPr lang="nb-NO" i="1" baseline="-25000" dirty="0" err="1" smtClean="0"/>
              <a:t>cell</a:t>
            </a:r>
            <a:r>
              <a:rPr lang="nb-NO" i="1" dirty="0" smtClean="0"/>
              <a:t> = </a:t>
            </a:r>
            <a:r>
              <a:rPr lang="nb-NO" i="1" dirty="0" err="1"/>
              <a:t>φ</a:t>
            </a:r>
            <a:r>
              <a:rPr lang="nb-NO" i="1" baseline="-25000" dirty="0" err="1" smtClean="0"/>
              <a:t>WE</a:t>
            </a:r>
            <a:r>
              <a:rPr lang="nb-NO" i="1" dirty="0" smtClean="0"/>
              <a:t> – </a:t>
            </a:r>
            <a:r>
              <a:rPr lang="nb-NO" i="1" dirty="0" err="1" smtClean="0"/>
              <a:t>φ</a:t>
            </a:r>
            <a:r>
              <a:rPr lang="nb-NO" i="1" baseline="-25000" dirty="0" err="1" smtClean="0"/>
              <a:t>CE</a:t>
            </a:r>
            <a:endParaRPr lang="nb-NO" i="1" baseline="-25000" dirty="0" smtClean="0"/>
          </a:p>
          <a:p>
            <a:pPr lvl="2"/>
            <a:r>
              <a:rPr lang="nb-NO" i="1" dirty="0" err="1"/>
              <a:t>Comprises</a:t>
            </a:r>
            <a:r>
              <a:rPr lang="nb-NO" i="1" dirty="0"/>
              <a:t> </a:t>
            </a:r>
            <a:r>
              <a:rPr lang="nb-NO" i="1" dirty="0" smtClean="0"/>
              <a:t>OCV</a:t>
            </a:r>
            <a:r>
              <a:rPr lang="nb-NO" i="1" baseline="-25000" dirty="0" smtClean="0"/>
              <a:t>WE-CE</a:t>
            </a:r>
            <a:r>
              <a:rPr lang="nb-NO" i="1" dirty="0" smtClean="0"/>
              <a:t> </a:t>
            </a:r>
            <a:r>
              <a:rPr lang="nb-NO" i="1" dirty="0"/>
              <a:t>and </a:t>
            </a:r>
            <a:r>
              <a:rPr lang="nb-NO" i="1" dirty="0" err="1"/>
              <a:t>the</a:t>
            </a:r>
            <a:r>
              <a:rPr lang="nb-NO" i="1" dirty="0"/>
              <a:t> </a:t>
            </a:r>
            <a:r>
              <a:rPr lang="nb-NO" i="1" dirty="0" smtClean="0"/>
              <a:t>overpotentials of </a:t>
            </a:r>
            <a:r>
              <a:rPr lang="nb-NO" i="1" dirty="0" err="1" smtClean="0"/>
              <a:t>both</a:t>
            </a:r>
            <a:r>
              <a:rPr lang="nb-NO" i="1" dirty="0" smtClean="0"/>
              <a:t> </a:t>
            </a:r>
            <a:r>
              <a:rPr lang="nb-NO" i="1" dirty="0" err="1" smtClean="0"/>
              <a:t>the</a:t>
            </a:r>
            <a:r>
              <a:rPr lang="nb-NO" i="1" dirty="0" smtClean="0"/>
              <a:t> </a:t>
            </a:r>
            <a:r>
              <a:rPr lang="nb-NO" i="1" dirty="0"/>
              <a:t>WE </a:t>
            </a:r>
            <a:r>
              <a:rPr lang="nb-NO" i="1" dirty="0" smtClean="0"/>
              <a:t>and CE and all of </a:t>
            </a:r>
            <a:r>
              <a:rPr lang="nb-NO" i="1" dirty="0" err="1" smtClean="0"/>
              <a:t>the</a:t>
            </a:r>
            <a:r>
              <a:rPr lang="nb-NO" i="1" dirty="0" smtClean="0"/>
              <a:t> </a:t>
            </a:r>
            <a:r>
              <a:rPr lang="nb-NO" i="1" dirty="0" err="1" smtClean="0"/>
              <a:t>electrolyte</a:t>
            </a:r>
            <a:endParaRPr lang="nb-NO" i="1" dirty="0" smtClean="0"/>
          </a:p>
          <a:p>
            <a:pPr lvl="1"/>
            <a:r>
              <a:rPr lang="nb-NO" dirty="0" smtClean="0"/>
              <a:t>3 </a:t>
            </a:r>
            <a:r>
              <a:rPr lang="nb-NO" dirty="0" err="1" smtClean="0"/>
              <a:t>electrodes</a:t>
            </a:r>
            <a:r>
              <a:rPr lang="nb-NO" dirty="0" smtClean="0"/>
              <a:t>: </a:t>
            </a:r>
            <a:r>
              <a:rPr lang="el-GR" dirty="0" smtClean="0"/>
              <a:t>Δ</a:t>
            </a:r>
            <a:r>
              <a:rPr lang="nb-NO" i="1" dirty="0" smtClean="0"/>
              <a:t>U</a:t>
            </a:r>
            <a:r>
              <a:rPr lang="nb-NO" i="1" baseline="-25000" dirty="0" smtClean="0"/>
              <a:t>WE</a:t>
            </a:r>
            <a:r>
              <a:rPr lang="nb-NO" i="1" dirty="0" smtClean="0"/>
              <a:t> </a:t>
            </a:r>
            <a:r>
              <a:rPr lang="nb-NO" i="1" dirty="0"/>
              <a:t>= </a:t>
            </a:r>
            <a:r>
              <a:rPr lang="nb-NO" i="1" dirty="0" err="1"/>
              <a:t>φ</a:t>
            </a:r>
            <a:r>
              <a:rPr lang="nb-NO" i="1" baseline="-25000" dirty="0" err="1" smtClean="0"/>
              <a:t>WE</a:t>
            </a:r>
            <a:r>
              <a:rPr lang="nb-NO" i="1" dirty="0" smtClean="0"/>
              <a:t> </a:t>
            </a:r>
            <a:r>
              <a:rPr lang="nb-NO" i="1" dirty="0"/>
              <a:t>- </a:t>
            </a:r>
            <a:r>
              <a:rPr lang="nb-NO" i="1" dirty="0" err="1"/>
              <a:t>φ</a:t>
            </a:r>
            <a:r>
              <a:rPr lang="nb-NO" i="1" baseline="-25000" dirty="0" err="1" smtClean="0"/>
              <a:t>RE</a:t>
            </a:r>
            <a:r>
              <a:rPr lang="nb-NO" i="1" dirty="0" smtClean="0"/>
              <a:t> 	</a:t>
            </a:r>
          </a:p>
          <a:p>
            <a:pPr lvl="2"/>
            <a:r>
              <a:rPr lang="nb-NO" i="1" dirty="0" err="1" smtClean="0"/>
              <a:t>Comprises</a:t>
            </a:r>
            <a:r>
              <a:rPr lang="nb-NO" i="1" dirty="0" smtClean="0"/>
              <a:t> an OCV</a:t>
            </a:r>
            <a:r>
              <a:rPr lang="nb-NO" i="1" baseline="-25000" dirty="0" smtClean="0"/>
              <a:t>WE-RE</a:t>
            </a:r>
            <a:r>
              <a:rPr lang="nb-NO" i="1" dirty="0" smtClean="0"/>
              <a:t> and </a:t>
            </a:r>
            <a:r>
              <a:rPr lang="nb-NO" i="1" dirty="0" err="1" smtClean="0"/>
              <a:t>the</a:t>
            </a:r>
            <a:r>
              <a:rPr lang="nb-NO" i="1" dirty="0" smtClean="0"/>
              <a:t> overpotential of </a:t>
            </a:r>
            <a:r>
              <a:rPr lang="nb-NO" i="1" dirty="0" err="1" smtClean="0"/>
              <a:t>the</a:t>
            </a:r>
            <a:r>
              <a:rPr lang="nb-NO" i="1" dirty="0" smtClean="0"/>
              <a:t> WE and part of </a:t>
            </a:r>
            <a:r>
              <a:rPr lang="nb-NO" i="1" dirty="0" err="1" smtClean="0"/>
              <a:t>the</a:t>
            </a:r>
            <a:r>
              <a:rPr lang="nb-NO" i="1" dirty="0" smtClean="0"/>
              <a:t> </a:t>
            </a:r>
            <a:r>
              <a:rPr lang="nb-NO" i="1" dirty="0" err="1" smtClean="0"/>
              <a:t>electrolyte</a:t>
            </a:r>
            <a:endParaRPr lang="nb-NO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6966" y="182881"/>
            <a:ext cx="8098384" cy="672998"/>
          </a:xfrm>
        </p:spPr>
        <p:txBody>
          <a:bodyPr/>
          <a:lstStyle/>
          <a:p>
            <a:r>
              <a:rPr lang="en-GB" dirty="0" smtClean="0"/>
              <a:t>Electrodes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7242468" y="3547354"/>
            <a:ext cx="1777518" cy="1787372"/>
            <a:chOff x="7059591" y="3547354"/>
            <a:chExt cx="1777518" cy="1787372"/>
          </a:xfrm>
        </p:grpSpPr>
        <p:sp>
          <p:nvSpPr>
            <p:cNvPr id="4" name="Rectangle 3"/>
            <p:cNvSpPr/>
            <p:nvPr/>
          </p:nvSpPr>
          <p:spPr>
            <a:xfrm>
              <a:off x="7088428" y="4476902"/>
              <a:ext cx="1711757" cy="81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119899" y="4417886"/>
              <a:ext cx="1660551" cy="285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0842" y="4103827"/>
              <a:ext cx="124358" cy="100218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599018" y="4103826"/>
              <a:ext cx="124358" cy="10021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20609" y="4103826"/>
              <a:ext cx="45719" cy="10021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7242048" y="3891686"/>
              <a:ext cx="401421" cy="212141"/>
              <a:chOff x="7242048" y="3891686"/>
              <a:chExt cx="401421" cy="212141"/>
            </a:xfrm>
          </p:grpSpPr>
          <p:cxnSp>
            <p:nvCxnSpPr>
              <p:cNvPr id="14" name="Straight Connector 13"/>
              <p:cNvCxnSpPr>
                <a:stCxn id="6" idx="0"/>
              </p:cNvCxnSpPr>
              <p:nvPr/>
            </p:nvCxnSpPr>
            <p:spPr>
              <a:xfrm flipH="1" flipV="1">
                <a:off x="7249363" y="3899002"/>
                <a:ext cx="3658" cy="2048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242048" y="3891686"/>
                <a:ext cx="40142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endCxn id="10" idx="0"/>
              </p:cNvCxnSpPr>
              <p:nvPr/>
            </p:nvCxnSpPr>
            <p:spPr>
              <a:xfrm>
                <a:off x="7643468" y="3899002"/>
                <a:ext cx="1" cy="2048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315200" y="3781958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/>
                <a:t>U</a:t>
              </a:r>
              <a:endParaRPr lang="en-GB" sz="1400" i="1" dirty="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248906" y="3664914"/>
              <a:ext cx="1412300" cy="438912"/>
              <a:chOff x="7242048" y="3891686"/>
              <a:chExt cx="373734" cy="43891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V="1">
                <a:off x="7242048" y="3899002"/>
                <a:ext cx="0" cy="21945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242048" y="3891686"/>
                <a:ext cx="36998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endCxn id="9" idx="0"/>
              </p:cNvCxnSpPr>
              <p:nvPr/>
            </p:nvCxnSpPr>
            <p:spPr>
              <a:xfrm>
                <a:off x="7612028" y="3899002"/>
                <a:ext cx="3754" cy="4315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8193024" y="3563512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/>
                <a:t>I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577138" y="3547354"/>
              <a:ext cx="542734" cy="2424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 smtClean="0"/>
                <a:t>Source or load</a:t>
              </a:r>
              <a:endParaRPr lang="en-GB" sz="8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059591" y="5073116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WE</a:t>
              </a:r>
              <a:endParaRPr lang="en-GB" sz="105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77013" y="5073116"/>
              <a:ext cx="32412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R</a:t>
              </a:r>
              <a:r>
                <a:rPr lang="en-GB" sz="1050" dirty="0" smtClean="0"/>
                <a:t>E</a:t>
              </a:r>
              <a:endParaRPr lang="en-GB" sz="105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514585" y="5073116"/>
              <a:ext cx="32252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CE</a:t>
              </a:r>
              <a:endParaRPr lang="en-GB" sz="105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42472" y="1466659"/>
            <a:ext cx="1777518" cy="1787372"/>
            <a:chOff x="7059591" y="1466659"/>
            <a:chExt cx="1777518" cy="1787372"/>
          </a:xfrm>
        </p:grpSpPr>
        <p:grpSp>
          <p:nvGrpSpPr>
            <p:cNvPr id="77" name="Group 76"/>
            <p:cNvGrpSpPr/>
            <p:nvPr/>
          </p:nvGrpSpPr>
          <p:grpSpPr>
            <a:xfrm>
              <a:off x="7242048" y="1584219"/>
              <a:ext cx="1412300" cy="438912"/>
              <a:chOff x="7242048" y="3891686"/>
              <a:chExt cx="373734" cy="438912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V="1">
                <a:off x="7242048" y="3899002"/>
                <a:ext cx="0" cy="21945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7242048" y="3891686"/>
                <a:ext cx="369980" cy="73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7612028" y="3899002"/>
                <a:ext cx="3754" cy="4315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/>
            <p:cNvGrpSpPr/>
            <p:nvPr/>
          </p:nvGrpSpPr>
          <p:grpSpPr>
            <a:xfrm>
              <a:off x="7236108" y="1796359"/>
              <a:ext cx="1425101" cy="226773"/>
              <a:chOff x="7254526" y="3891686"/>
              <a:chExt cx="392852" cy="216553"/>
            </a:xfrm>
          </p:grpSpPr>
          <p:cxnSp>
            <p:nvCxnSpPr>
              <p:cNvPr id="82" name="Straight Connector 81"/>
              <p:cNvCxnSpPr>
                <a:stCxn id="60" idx="0"/>
              </p:cNvCxnSpPr>
              <p:nvPr/>
            </p:nvCxnSpPr>
            <p:spPr>
              <a:xfrm flipH="1" flipV="1">
                <a:off x="7256163" y="3891686"/>
                <a:ext cx="3025" cy="21655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V="1">
                <a:off x="7254526" y="3926614"/>
                <a:ext cx="392852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7643468" y="3899002"/>
                <a:ext cx="1" cy="2048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Rectangle 57"/>
            <p:cNvSpPr/>
            <p:nvPr/>
          </p:nvSpPr>
          <p:spPr>
            <a:xfrm>
              <a:off x="7088428" y="2396207"/>
              <a:ext cx="1711757" cy="8193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119899" y="2337191"/>
              <a:ext cx="1660551" cy="285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190842" y="2023132"/>
              <a:ext cx="124358" cy="100218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99018" y="2023131"/>
              <a:ext cx="124358" cy="10021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/>
            <p:nvPr/>
          </p:nvSpPr>
          <p:spPr>
            <a:xfrm>
              <a:off x="7819490" y="1719324"/>
              <a:ext cx="243230" cy="2274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 smtClean="0"/>
                <a:t>U</a:t>
              </a:r>
              <a:endParaRPr lang="en-GB" sz="1400" i="1" dirty="0"/>
            </a:p>
          </p:txBody>
        </p:sp>
        <p:sp>
          <p:nvSpPr>
            <p:cNvPr id="72" name="Oval 71"/>
            <p:cNvSpPr/>
            <p:nvPr/>
          </p:nvSpPr>
          <p:spPr>
            <a:xfrm>
              <a:off x="8193024" y="1482817"/>
              <a:ext cx="243230" cy="2048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i="1" dirty="0"/>
                <a:t>I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577138" y="1466659"/>
              <a:ext cx="542734" cy="2424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 smtClean="0"/>
                <a:t>Source or load</a:t>
              </a:r>
              <a:endParaRPr lang="en-GB" sz="8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059591" y="2992421"/>
              <a:ext cx="3786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WE</a:t>
              </a:r>
              <a:endParaRPr lang="en-GB" sz="105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514585" y="2992421"/>
              <a:ext cx="32252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 smtClean="0"/>
                <a:t>CE</a:t>
              </a:r>
              <a:endParaRPr lang="en-GB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821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3347" y="1997049"/>
            <a:ext cx="4081882" cy="4179913"/>
          </a:xfrm>
        </p:spPr>
        <p:txBody>
          <a:bodyPr/>
          <a:lstStyle/>
          <a:p>
            <a:r>
              <a:rPr lang="en-GB" dirty="0" smtClean="0"/>
              <a:t>Note that WE and CE are swapped right-left</a:t>
            </a:r>
          </a:p>
          <a:p>
            <a:endParaRPr lang="en-GB" dirty="0"/>
          </a:p>
          <a:p>
            <a:r>
              <a:rPr lang="en-GB" dirty="0" smtClean="0"/>
              <a:t>Shows schematically the overpotentials as potential drops in WE, CE, and the electrolyte</a:t>
            </a:r>
          </a:p>
          <a:p>
            <a:endParaRPr lang="en-GB" dirty="0"/>
          </a:p>
          <a:p>
            <a:r>
              <a:rPr lang="en-GB" dirty="0" smtClean="0"/>
              <a:t>In the 3-electrode case, the RE is placed in the middle of the electrolyte and measures part of the electrolyte </a:t>
            </a:r>
            <a:r>
              <a:rPr lang="en-GB" i="1" dirty="0" smtClean="0"/>
              <a:t>IR</a:t>
            </a:r>
            <a:r>
              <a:rPr lang="en-GB" dirty="0" smtClean="0"/>
              <a:t> drop and the WE overpotential drop.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3347" y="365126"/>
            <a:ext cx="3884371" cy="1325563"/>
          </a:xfrm>
        </p:spPr>
        <p:txBody>
          <a:bodyPr/>
          <a:lstStyle/>
          <a:p>
            <a:r>
              <a:rPr lang="en-GB" dirty="0" smtClean="0"/>
              <a:t>2 and 3 electrodes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861" y="3401569"/>
            <a:ext cx="4880706" cy="34180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305" y="37140"/>
            <a:ext cx="4653744" cy="33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1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257" y="973436"/>
            <a:ext cx="7010047" cy="5741917"/>
          </a:xfrm>
        </p:spPr>
        <p:txBody>
          <a:bodyPr>
            <a:normAutofit/>
          </a:bodyPr>
          <a:lstStyle/>
          <a:p>
            <a:r>
              <a:rPr lang="nb-NO" dirty="0" smtClean="0"/>
              <a:t>Power </a:t>
            </a:r>
            <a:r>
              <a:rPr lang="nb-NO" dirty="0" err="1" smtClean="0"/>
              <a:t>supply</a:t>
            </a:r>
            <a:endParaRPr lang="nb-NO" dirty="0" smtClean="0"/>
          </a:p>
          <a:p>
            <a:pPr lvl="1"/>
            <a:r>
              <a:rPr lang="nb-NO" dirty="0" err="1" smtClean="0"/>
              <a:t>Two</a:t>
            </a:r>
            <a:r>
              <a:rPr lang="nb-NO" dirty="0" smtClean="0"/>
              <a:t> terminal </a:t>
            </a:r>
            <a:r>
              <a:rPr lang="nb-NO" dirty="0" err="1" smtClean="0"/>
              <a:t>connection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nb-NO" dirty="0" smtClean="0"/>
          </a:p>
          <a:p>
            <a:pPr lvl="1"/>
            <a:r>
              <a:rPr lang="nb-NO" dirty="0" smtClean="0"/>
              <a:t>Source: </a:t>
            </a:r>
            <a:r>
              <a:rPr lang="nb-NO" dirty="0" err="1" smtClean="0"/>
              <a:t>Supplies</a:t>
            </a:r>
            <a:r>
              <a:rPr lang="nb-NO" dirty="0" smtClean="0"/>
              <a:t> a </a:t>
            </a:r>
            <a:r>
              <a:rPr lang="nb-NO" dirty="0" err="1" smtClean="0"/>
              <a:t>specified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or </a:t>
            </a:r>
            <a:r>
              <a:rPr lang="nb-NO" dirty="0" err="1" smtClean="0"/>
              <a:t>voltage</a:t>
            </a:r>
            <a:endParaRPr lang="nb-NO" dirty="0" smtClean="0"/>
          </a:p>
          <a:p>
            <a:pPr lvl="1"/>
            <a:r>
              <a:rPr lang="nb-NO" dirty="0" err="1" smtClean="0"/>
              <a:t>Measures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r>
              <a:rPr lang="nb-NO" dirty="0" smtClean="0"/>
              <a:t> and </a:t>
            </a:r>
            <a:r>
              <a:rPr lang="nb-NO" dirty="0" err="1" smtClean="0"/>
              <a:t>voltage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WE and CE</a:t>
            </a:r>
            <a:endParaRPr lang="nb-NO" dirty="0"/>
          </a:p>
          <a:p>
            <a:pPr lvl="1"/>
            <a:endParaRPr lang="nb-NO" dirty="0" smtClean="0"/>
          </a:p>
          <a:p>
            <a:r>
              <a:rPr lang="nb-NO" dirty="0" smtClean="0"/>
              <a:t>Potentiostat – a most simple </a:t>
            </a:r>
            <a:r>
              <a:rPr lang="nb-NO" dirty="0" err="1" smtClean="0"/>
              <a:t>view</a:t>
            </a:r>
            <a:r>
              <a:rPr lang="nb-NO" dirty="0" smtClean="0"/>
              <a:t> of a «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supply</a:t>
            </a:r>
            <a:r>
              <a:rPr lang="nb-NO" dirty="0" smtClean="0"/>
              <a:t>»</a:t>
            </a:r>
          </a:p>
          <a:p>
            <a:pPr lvl="1"/>
            <a:r>
              <a:rPr lang="nb-NO" dirty="0" smtClean="0"/>
              <a:t>Three terminal </a:t>
            </a:r>
            <a:r>
              <a:rPr lang="nb-NO" dirty="0" err="1" smtClean="0"/>
              <a:t>connection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cell</a:t>
            </a:r>
            <a:endParaRPr lang="nb-NO" dirty="0" smtClean="0"/>
          </a:p>
          <a:p>
            <a:pPr lvl="1"/>
            <a:r>
              <a:rPr lang="nb-NO" dirty="0" smtClean="0"/>
              <a:t>Source: </a:t>
            </a:r>
            <a:r>
              <a:rPr lang="nb-NO" dirty="0" err="1" smtClean="0"/>
              <a:t>Supplies</a:t>
            </a:r>
            <a:r>
              <a:rPr lang="nb-NO" dirty="0" smtClean="0"/>
              <a:t> a </a:t>
            </a:r>
            <a:r>
              <a:rPr lang="nb-NO" dirty="0" err="1" smtClean="0"/>
              <a:t>voltage</a:t>
            </a:r>
            <a:r>
              <a:rPr lang="nb-NO" dirty="0" smtClean="0"/>
              <a:t> and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WE and CE</a:t>
            </a:r>
          </a:p>
          <a:p>
            <a:pPr lvl="1"/>
            <a:r>
              <a:rPr lang="nb-NO" dirty="0" err="1" smtClean="0"/>
              <a:t>Measures</a:t>
            </a:r>
            <a:r>
              <a:rPr lang="nb-NO" dirty="0" smtClean="0"/>
              <a:t> </a:t>
            </a:r>
            <a:r>
              <a:rPr lang="nb-NO" dirty="0" err="1" smtClean="0"/>
              <a:t>current</a:t>
            </a:r>
            <a:endParaRPr lang="nb-NO" dirty="0" smtClean="0"/>
          </a:p>
          <a:p>
            <a:pPr lvl="1"/>
            <a:r>
              <a:rPr lang="nb-NO" dirty="0" err="1" smtClean="0"/>
              <a:t>Measures</a:t>
            </a:r>
            <a:r>
              <a:rPr lang="nb-NO" dirty="0" smtClean="0"/>
              <a:t> </a:t>
            </a:r>
            <a:r>
              <a:rPr lang="nb-NO" i="1" dirty="0" smtClean="0">
                <a:solidFill>
                  <a:srgbClr val="FF0000"/>
                </a:solidFill>
              </a:rPr>
              <a:t>and </a:t>
            </a:r>
            <a:r>
              <a:rPr lang="nb-NO" i="1" dirty="0" err="1" smtClean="0">
                <a:solidFill>
                  <a:srgbClr val="FF0000"/>
                </a:solidFill>
              </a:rPr>
              <a:t>maintains</a:t>
            </a:r>
            <a:r>
              <a:rPr lang="nb-NO" i="1" dirty="0" smtClean="0"/>
              <a:t> </a:t>
            </a:r>
            <a:r>
              <a:rPr lang="nb-NO" dirty="0" err="1" smtClean="0"/>
              <a:t>voltage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WE and RE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Potentiostat used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ony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electrodes</a:t>
            </a:r>
            <a:endParaRPr lang="nb-NO" dirty="0" smtClean="0"/>
          </a:p>
          <a:p>
            <a:pPr lvl="1"/>
            <a:r>
              <a:rPr lang="nb-NO" dirty="0"/>
              <a:t>Source: </a:t>
            </a:r>
            <a:r>
              <a:rPr lang="nb-NO" dirty="0" err="1"/>
              <a:t>Supplies</a:t>
            </a:r>
            <a:r>
              <a:rPr lang="nb-NO" dirty="0"/>
              <a:t> a </a:t>
            </a:r>
            <a:r>
              <a:rPr lang="nb-NO" dirty="0" err="1" smtClean="0"/>
              <a:t>voltage</a:t>
            </a:r>
            <a:r>
              <a:rPr lang="nb-NO" dirty="0" smtClean="0"/>
              <a:t> and </a:t>
            </a:r>
            <a:r>
              <a:rPr lang="nb-NO" dirty="0" err="1" smtClean="0"/>
              <a:t>current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/>
              <a:t>WE and CE</a:t>
            </a:r>
          </a:p>
          <a:p>
            <a:pPr lvl="1"/>
            <a:r>
              <a:rPr lang="nb-NO" dirty="0" err="1"/>
              <a:t>Measures</a:t>
            </a:r>
            <a:r>
              <a:rPr lang="nb-NO" dirty="0"/>
              <a:t> </a:t>
            </a:r>
            <a:r>
              <a:rPr lang="nb-NO" dirty="0" err="1"/>
              <a:t>current</a:t>
            </a:r>
            <a:endParaRPr lang="nb-NO" dirty="0"/>
          </a:p>
          <a:p>
            <a:pPr lvl="1"/>
            <a:r>
              <a:rPr lang="nb-NO" dirty="0" err="1" smtClean="0"/>
              <a:t>Measures</a:t>
            </a:r>
            <a:r>
              <a:rPr lang="nb-NO" dirty="0" smtClean="0"/>
              <a:t> </a:t>
            </a:r>
            <a:r>
              <a:rPr lang="nb-NO" i="1" dirty="0" smtClean="0">
                <a:solidFill>
                  <a:srgbClr val="FF0000"/>
                </a:solidFill>
              </a:rPr>
              <a:t>and </a:t>
            </a:r>
            <a:r>
              <a:rPr lang="nb-NO" i="1" dirty="0" err="1" smtClean="0">
                <a:solidFill>
                  <a:srgbClr val="FF0000"/>
                </a:solidFill>
              </a:rPr>
              <a:t>maintains</a:t>
            </a:r>
            <a:r>
              <a:rPr lang="nb-NO" i="1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/>
              <a:t>voltage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WE and CE</a:t>
            </a:r>
            <a:endParaRPr lang="nb-NO" dirty="0"/>
          </a:p>
          <a:p>
            <a:pPr lvl="1"/>
            <a:endParaRPr lang="nb-NO" dirty="0" smtClean="0"/>
          </a:p>
          <a:p>
            <a:pPr lvl="1"/>
            <a:r>
              <a:rPr lang="nb-NO" dirty="0" smtClean="0">
                <a:solidFill>
                  <a:srgbClr val="FF0000"/>
                </a:solidFill>
              </a:rPr>
              <a:t>A </a:t>
            </a:r>
            <a:r>
              <a:rPr lang="nb-NO" dirty="0" err="1" smtClean="0">
                <a:solidFill>
                  <a:srgbClr val="FF0000"/>
                </a:solidFill>
              </a:rPr>
              <a:t>main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feature</a:t>
            </a:r>
            <a:r>
              <a:rPr lang="nb-NO" dirty="0" smtClean="0">
                <a:solidFill>
                  <a:srgbClr val="FF0000"/>
                </a:solidFill>
              </a:rPr>
              <a:t> of a potentiostat is to </a:t>
            </a:r>
            <a:r>
              <a:rPr lang="nb-NO" dirty="0" err="1" smtClean="0">
                <a:solidFill>
                  <a:srgbClr val="FF0000"/>
                </a:solidFill>
              </a:rPr>
              <a:t>keep</a:t>
            </a:r>
            <a:r>
              <a:rPr lang="nb-NO" dirty="0" smtClean="0">
                <a:solidFill>
                  <a:srgbClr val="FF0000"/>
                </a:solidFill>
              </a:rPr>
              <a:t> a </a:t>
            </a:r>
            <a:r>
              <a:rPr lang="nb-NO" dirty="0" err="1" smtClean="0">
                <a:solidFill>
                  <a:srgbClr val="FF0000"/>
                </a:solidFill>
              </a:rPr>
              <a:t>specified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voltage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constant</a:t>
            </a:r>
            <a:r>
              <a:rPr lang="nb-NO" dirty="0" smtClean="0">
                <a:solidFill>
                  <a:srgbClr val="FF0000"/>
                </a:solidFill>
              </a:rPr>
              <a:t>: </a:t>
            </a:r>
            <a:r>
              <a:rPr lang="nb-NO" i="1" dirty="0" err="1" smtClean="0">
                <a:solidFill>
                  <a:srgbClr val="FF0000"/>
                </a:solidFill>
              </a:rPr>
              <a:t>potentio</a:t>
            </a:r>
            <a:r>
              <a:rPr lang="nb-NO" i="1" dirty="0" smtClean="0">
                <a:solidFill>
                  <a:srgbClr val="FF0000"/>
                </a:solidFill>
              </a:rPr>
              <a:t>-stat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934" y="182881"/>
            <a:ext cx="7101333" cy="672998"/>
          </a:xfrm>
        </p:spPr>
        <p:txBody>
          <a:bodyPr>
            <a:normAutofit/>
          </a:bodyPr>
          <a:lstStyle/>
          <a:p>
            <a:r>
              <a:rPr lang="en-GB" dirty="0" smtClean="0"/>
              <a:t>Potentiostat – seen like a power supply</a:t>
            </a:r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7271304" y="175047"/>
            <a:ext cx="1777518" cy="1848359"/>
            <a:chOff x="7271304" y="175047"/>
            <a:chExt cx="1777518" cy="1848359"/>
          </a:xfrm>
        </p:grpSpPr>
        <p:grpSp>
          <p:nvGrpSpPr>
            <p:cNvPr id="7" name="Group 6"/>
            <p:cNvGrpSpPr/>
            <p:nvPr/>
          </p:nvGrpSpPr>
          <p:grpSpPr>
            <a:xfrm>
              <a:off x="7271304" y="236034"/>
              <a:ext cx="1777518" cy="1787372"/>
              <a:chOff x="7059591" y="1466659"/>
              <a:chExt cx="1777518" cy="1787372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7242048" y="1584219"/>
                <a:ext cx="1412300" cy="438912"/>
                <a:chOff x="7242048" y="3891686"/>
                <a:chExt cx="373734" cy="438912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V="1">
                  <a:off x="7242048" y="3899002"/>
                  <a:ext cx="0" cy="21945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7242048" y="3891686"/>
                  <a:ext cx="369980" cy="7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7612028" y="3899002"/>
                  <a:ext cx="3754" cy="4315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1" name="Group 80"/>
              <p:cNvGrpSpPr/>
              <p:nvPr/>
            </p:nvGrpSpPr>
            <p:grpSpPr>
              <a:xfrm>
                <a:off x="7236108" y="1796359"/>
                <a:ext cx="1425101" cy="226773"/>
                <a:chOff x="7254526" y="3891686"/>
                <a:chExt cx="392852" cy="216553"/>
              </a:xfrm>
            </p:grpSpPr>
            <p:cxnSp>
              <p:nvCxnSpPr>
                <p:cNvPr id="82" name="Straight Connector 81"/>
                <p:cNvCxnSpPr>
                  <a:stCxn id="60" idx="0"/>
                </p:cNvCxnSpPr>
                <p:nvPr/>
              </p:nvCxnSpPr>
              <p:spPr>
                <a:xfrm flipH="1" flipV="1">
                  <a:off x="7256163" y="3891686"/>
                  <a:ext cx="3025" cy="21655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V="1">
                  <a:off x="7254526" y="3926614"/>
                  <a:ext cx="392852" cy="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7643468" y="3899002"/>
                  <a:ext cx="1" cy="2048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Rectangle 57"/>
              <p:cNvSpPr/>
              <p:nvPr/>
            </p:nvSpPr>
            <p:spPr>
              <a:xfrm>
                <a:off x="7088428" y="2396207"/>
                <a:ext cx="1711757" cy="8193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7119899" y="2337191"/>
                <a:ext cx="1660551" cy="2857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7190842" y="2023132"/>
                <a:ext cx="124358" cy="1002183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8599018" y="2023131"/>
                <a:ext cx="124358" cy="10021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7819490" y="1719324"/>
                <a:ext cx="243230" cy="2274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 smtClean="0"/>
                  <a:t>U</a:t>
                </a:r>
                <a:endParaRPr lang="en-GB" sz="1400" i="1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8193024" y="1482817"/>
                <a:ext cx="243230" cy="2048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/>
                  <a:t>I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7577138" y="1466659"/>
                <a:ext cx="542734" cy="24241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 dirty="0" smtClean="0"/>
                  <a:t>Source or load</a:t>
                </a:r>
                <a:endParaRPr lang="en-GB" sz="8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7059591" y="2992421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WE</a:t>
                </a:r>
                <a:endParaRPr lang="en-GB" sz="105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8514585" y="2992421"/>
                <a:ext cx="32252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CE</a:t>
                </a:r>
                <a:endParaRPr lang="en-GB" sz="1050" dirty="0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7331612" y="175047"/>
              <a:ext cx="1660551" cy="562077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271304" y="2332341"/>
            <a:ext cx="1777518" cy="1876361"/>
            <a:chOff x="7271304" y="2332341"/>
            <a:chExt cx="1777518" cy="1876361"/>
          </a:xfrm>
        </p:grpSpPr>
        <p:grpSp>
          <p:nvGrpSpPr>
            <p:cNvPr id="8" name="Group 7"/>
            <p:cNvGrpSpPr/>
            <p:nvPr/>
          </p:nvGrpSpPr>
          <p:grpSpPr>
            <a:xfrm>
              <a:off x="7271304" y="2421330"/>
              <a:ext cx="1777518" cy="1787372"/>
              <a:chOff x="7059591" y="3547354"/>
              <a:chExt cx="1777518" cy="178737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088428" y="4476902"/>
                <a:ext cx="1711757" cy="8193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7119899" y="4417886"/>
                <a:ext cx="1660551" cy="2857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7190842" y="4103827"/>
                <a:ext cx="124358" cy="1002183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8599018" y="4103826"/>
                <a:ext cx="124358" cy="10021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620609" y="4103826"/>
                <a:ext cx="45719" cy="100218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7242048" y="3891686"/>
                <a:ext cx="401421" cy="212141"/>
                <a:chOff x="7242048" y="3891686"/>
                <a:chExt cx="401421" cy="212141"/>
              </a:xfrm>
            </p:grpSpPr>
            <p:cxnSp>
              <p:nvCxnSpPr>
                <p:cNvPr id="14" name="Straight Connector 13"/>
                <p:cNvCxnSpPr>
                  <a:stCxn id="6" idx="0"/>
                </p:cNvCxnSpPr>
                <p:nvPr/>
              </p:nvCxnSpPr>
              <p:spPr>
                <a:xfrm flipH="1" flipV="1">
                  <a:off x="7249363" y="3899002"/>
                  <a:ext cx="3658" cy="2048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7242048" y="3891686"/>
                  <a:ext cx="401420" cy="7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>
                  <a:endCxn id="10" idx="0"/>
                </p:cNvCxnSpPr>
                <p:nvPr/>
              </p:nvCxnSpPr>
              <p:spPr>
                <a:xfrm>
                  <a:off x="7643468" y="3899002"/>
                  <a:ext cx="1" cy="2048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Oval 11"/>
              <p:cNvSpPr/>
              <p:nvPr/>
            </p:nvSpPr>
            <p:spPr>
              <a:xfrm>
                <a:off x="7315200" y="3781958"/>
                <a:ext cx="243230" cy="2048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 smtClean="0"/>
                  <a:t>U</a:t>
                </a:r>
                <a:endParaRPr lang="en-GB" sz="1400" i="1" dirty="0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7248906" y="3664914"/>
                <a:ext cx="1412300" cy="438912"/>
                <a:chOff x="7242048" y="3891686"/>
                <a:chExt cx="373734" cy="438912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7242048" y="3899002"/>
                  <a:ext cx="0" cy="21945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7242048" y="3891686"/>
                  <a:ext cx="369980" cy="7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>
                  <a:endCxn id="9" idx="0"/>
                </p:cNvCxnSpPr>
                <p:nvPr/>
              </p:nvCxnSpPr>
              <p:spPr>
                <a:xfrm>
                  <a:off x="7612028" y="3899002"/>
                  <a:ext cx="3754" cy="4315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/>
              <p:cNvSpPr/>
              <p:nvPr/>
            </p:nvSpPr>
            <p:spPr>
              <a:xfrm>
                <a:off x="8193024" y="3563512"/>
                <a:ext cx="243230" cy="2048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/>
                  <a:t>I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577138" y="3547354"/>
                <a:ext cx="542734" cy="24241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 dirty="0" smtClean="0"/>
                  <a:t>Source or load</a:t>
                </a:r>
                <a:endParaRPr lang="en-GB" sz="8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59591" y="5073116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WE</a:t>
                </a:r>
                <a:endParaRPr lang="en-GB" sz="105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477013" y="5073116"/>
                <a:ext cx="32412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/>
                  <a:t>R</a:t>
                </a:r>
                <a:r>
                  <a:rPr lang="en-GB" sz="1050" dirty="0" smtClean="0"/>
                  <a:t>E</a:t>
                </a:r>
                <a:endParaRPr lang="en-GB" sz="105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514585" y="5073116"/>
                <a:ext cx="32252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CE</a:t>
                </a:r>
                <a:endParaRPr lang="en-GB" sz="1050" dirty="0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7337711" y="2332341"/>
              <a:ext cx="1660551" cy="562077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277404" y="4491177"/>
            <a:ext cx="1777518" cy="1903548"/>
            <a:chOff x="7277404" y="4491177"/>
            <a:chExt cx="1777518" cy="1903548"/>
          </a:xfrm>
        </p:grpSpPr>
        <p:grpSp>
          <p:nvGrpSpPr>
            <p:cNvPr id="42" name="Group 41"/>
            <p:cNvGrpSpPr/>
            <p:nvPr/>
          </p:nvGrpSpPr>
          <p:grpSpPr>
            <a:xfrm>
              <a:off x="7277404" y="4607353"/>
              <a:ext cx="1777518" cy="1787372"/>
              <a:chOff x="7059591" y="3547354"/>
              <a:chExt cx="1777518" cy="1787372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088428" y="4476902"/>
                <a:ext cx="1711757" cy="8193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119899" y="4417886"/>
                <a:ext cx="1660551" cy="2857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7190842" y="4103827"/>
                <a:ext cx="124358" cy="1002183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8599018" y="4103826"/>
                <a:ext cx="124358" cy="10021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8" name="Group 47"/>
              <p:cNvGrpSpPr/>
              <p:nvPr/>
            </p:nvGrpSpPr>
            <p:grpSpPr>
              <a:xfrm>
                <a:off x="7242048" y="3891686"/>
                <a:ext cx="1413049" cy="212141"/>
                <a:chOff x="7242048" y="3891686"/>
                <a:chExt cx="1413049" cy="212141"/>
              </a:xfrm>
            </p:grpSpPr>
            <p:cxnSp>
              <p:nvCxnSpPr>
                <p:cNvPr id="63" name="Straight Connector 62"/>
                <p:cNvCxnSpPr>
                  <a:stCxn id="45" idx="0"/>
                </p:cNvCxnSpPr>
                <p:nvPr/>
              </p:nvCxnSpPr>
              <p:spPr>
                <a:xfrm flipH="1" flipV="1">
                  <a:off x="7249363" y="3899002"/>
                  <a:ext cx="3658" cy="2048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7242048" y="3891686"/>
                  <a:ext cx="401420" cy="7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7643468" y="3899002"/>
                  <a:ext cx="0" cy="1494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7643468" y="4048540"/>
                  <a:ext cx="101162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Oval 48"/>
              <p:cNvSpPr/>
              <p:nvPr/>
            </p:nvSpPr>
            <p:spPr>
              <a:xfrm>
                <a:off x="7315200" y="3781958"/>
                <a:ext cx="243230" cy="2048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 smtClean="0"/>
                  <a:t>U</a:t>
                </a:r>
                <a:endParaRPr lang="en-GB" sz="1400" i="1" dirty="0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7248906" y="3664914"/>
                <a:ext cx="1412300" cy="438912"/>
                <a:chOff x="7242048" y="3891686"/>
                <a:chExt cx="373734" cy="438912"/>
              </a:xfrm>
            </p:grpSpPr>
            <p:cxnSp>
              <p:nvCxnSpPr>
                <p:cNvPr id="56" name="Straight Connector 55"/>
                <p:cNvCxnSpPr/>
                <p:nvPr/>
              </p:nvCxnSpPr>
              <p:spPr>
                <a:xfrm flipV="1">
                  <a:off x="7242048" y="3899002"/>
                  <a:ext cx="0" cy="21945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7242048" y="3891686"/>
                  <a:ext cx="369980" cy="7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>
                  <a:endCxn id="46" idx="0"/>
                </p:cNvCxnSpPr>
                <p:nvPr/>
              </p:nvCxnSpPr>
              <p:spPr>
                <a:xfrm>
                  <a:off x="7612028" y="3899002"/>
                  <a:ext cx="3754" cy="4315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Oval 50"/>
              <p:cNvSpPr/>
              <p:nvPr/>
            </p:nvSpPr>
            <p:spPr>
              <a:xfrm>
                <a:off x="8193024" y="3563512"/>
                <a:ext cx="243230" cy="2048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i="1" dirty="0"/>
                  <a:t>I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7577138" y="3547354"/>
                <a:ext cx="542734" cy="24241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 dirty="0" smtClean="0"/>
                  <a:t>Source or load</a:t>
                </a:r>
                <a:endParaRPr lang="en-GB" sz="800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059591" y="5073116"/>
                <a:ext cx="3786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WE</a:t>
                </a:r>
                <a:endParaRPr lang="en-GB" sz="105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514585" y="5073116"/>
                <a:ext cx="32252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 smtClean="0"/>
                  <a:t>CE</a:t>
                </a:r>
                <a:endParaRPr lang="en-GB" sz="1050" dirty="0"/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7346700" y="4491177"/>
              <a:ext cx="1660551" cy="562077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1253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597" y="1302106"/>
            <a:ext cx="5705779" cy="5018227"/>
          </a:xfrm>
        </p:spPr>
        <p:txBody>
          <a:bodyPr/>
          <a:lstStyle/>
          <a:p>
            <a:r>
              <a:rPr lang="en-GB" dirty="0" smtClean="0"/>
              <a:t>Transistor: A voltage supplied to the middle of a </a:t>
            </a:r>
            <a:r>
              <a:rPr lang="en-GB" dirty="0" err="1" smtClean="0"/>
              <a:t>pnp</a:t>
            </a:r>
            <a:r>
              <a:rPr lang="en-GB" dirty="0" smtClean="0"/>
              <a:t> or </a:t>
            </a:r>
            <a:r>
              <a:rPr lang="en-GB" dirty="0" err="1" smtClean="0"/>
              <a:t>npn</a:t>
            </a:r>
            <a:r>
              <a:rPr lang="en-GB" dirty="0" smtClean="0"/>
              <a:t> semiconductor device opens the conduction between the end contacts: Gives current and an amplified voltage out.</a:t>
            </a:r>
          </a:p>
          <a:p>
            <a:endParaRPr lang="en-GB" dirty="0"/>
          </a:p>
          <a:p>
            <a:r>
              <a:rPr lang="en-GB" dirty="0" smtClean="0"/>
              <a:t>Operational amplifier: Circuit with several transistors</a:t>
            </a:r>
          </a:p>
          <a:p>
            <a:pPr lvl="1"/>
            <a:r>
              <a:rPr lang="en-GB" dirty="0" smtClean="0"/>
              <a:t>Positive and negative inputs</a:t>
            </a:r>
          </a:p>
          <a:p>
            <a:pPr lvl="1"/>
            <a:r>
              <a:rPr lang="en-GB" dirty="0" smtClean="0"/>
              <a:t>High input resistance, e.g. 100 </a:t>
            </a:r>
            <a:r>
              <a:rPr lang="en-GB" dirty="0" err="1" smtClean="0"/>
              <a:t>Mohm</a:t>
            </a:r>
            <a:endParaRPr lang="en-GB" dirty="0" smtClean="0"/>
          </a:p>
          <a:p>
            <a:pPr lvl="1"/>
            <a:r>
              <a:rPr lang="en-GB" dirty="0" smtClean="0"/>
              <a:t>Low output resistance, e.g. 1 ohm</a:t>
            </a:r>
          </a:p>
          <a:p>
            <a:pPr lvl="1"/>
            <a:r>
              <a:rPr lang="en-GB" dirty="0" smtClean="0"/>
              <a:t>Driven by DC power (not shown here)</a:t>
            </a:r>
          </a:p>
          <a:p>
            <a:pPr lvl="1"/>
            <a:r>
              <a:rPr lang="en-GB" dirty="0" smtClean="0"/>
              <a:t>Amplification: Typically 10,000,000 times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Various feedback modes</a:t>
            </a:r>
          </a:p>
          <a:p>
            <a:pPr lvl="2"/>
            <a:r>
              <a:rPr lang="en-GB" dirty="0" smtClean="0"/>
              <a:t>E.g. output to negative input: 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out</a:t>
            </a:r>
            <a:r>
              <a:rPr lang="en-GB" i="1" dirty="0" smtClean="0"/>
              <a:t> = E</a:t>
            </a:r>
            <a:r>
              <a:rPr lang="en-GB" i="1" baseline="-25000" dirty="0" smtClean="0"/>
              <a:t>+</a:t>
            </a:r>
            <a:r>
              <a:rPr lang="en-GB" i="1" dirty="0" smtClean="0"/>
              <a:t> - E</a:t>
            </a:r>
            <a:r>
              <a:rPr lang="en-GB" i="1" baseline="-25000" dirty="0" smtClean="0"/>
              <a:t>-</a:t>
            </a:r>
            <a:r>
              <a:rPr lang="en-GB" i="1" dirty="0" smtClean="0"/>
              <a:t> </a:t>
            </a:r>
            <a:r>
              <a:rPr lang="en-GB" dirty="0" smtClean="0"/>
              <a:t>(voltage follower)</a:t>
            </a:r>
            <a:endParaRPr lang="en-GB" baseline="-2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90676"/>
          </a:xfrm>
        </p:spPr>
        <p:txBody>
          <a:bodyPr/>
          <a:lstStyle/>
          <a:p>
            <a:r>
              <a:rPr lang="en-GB" dirty="0" smtClean="0"/>
              <a:t>Operational amplifier (op-amp)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77" y="2326233"/>
            <a:ext cx="2801284" cy="1829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376" y="4605338"/>
            <a:ext cx="2367161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5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5604314" y="2201875"/>
            <a:ext cx="737961" cy="7388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5836"/>
          </a:xfrm>
        </p:spPr>
        <p:txBody>
          <a:bodyPr>
            <a:normAutofit/>
          </a:bodyPr>
          <a:lstStyle/>
          <a:p>
            <a:r>
              <a:rPr lang="en-GB" dirty="0" smtClean="0"/>
              <a:t>Potentiostat – an oversimplified schematic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814454" y="352522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853862" y="346620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231320" y="307181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5407906" y="307181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32" name="Rectangle 31"/>
          <p:cNvSpPr/>
          <p:nvPr/>
        </p:nvSpPr>
        <p:spPr>
          <a:xfrm>
            <a:off x="3743325" y="3071812"/>
            <a:ext cx="402750" cy="16525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RE</a:t>
            </a:r>
            <a:endParaRPr lang="en-GB" sz="16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1861725" y="2103995"/>
            <a:ext cx="586955" cy="974509"/>
            <a:chOff x="1594492" y="2097304"/>
            <a:chExt cx="868955" cy="974509"/>
          </a:xfrm>
        </p:grpSpPr>
        <p:cxnSp>
          <p:nvCxnSpPr>
            <p:cNvPr id="35" name="Straight Connector 34"/>
            <p:cNvCxnSpPr>
              <a:stCxn id="30" idx="0"/>
            </p:cNvCxnSpPr>
            <p:nvPr/>
          </p:nvCxnSpPr>
          <p:spPr>
            <a:xfrm flipH="1" flipV="1">
              <a:off x="2463446" y="2099405"/>
              <a:ext cx="1" cy="9724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1594714" y="2099405"/>
              <a:ext cx="86873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endCxn id="42" idx="0"/>
            </p:cNvCxnSpPr>
            <p:nvPr/>
          </p:nvCxnSpPr>
          <p:spPr>
            <a:xfrm flipH="1">
              <a:off x="1594492" y="2097304"/>
              <a:ext cx="218" cy="7105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49" y="2814594"/>
            <a:ext cx="196949" cy="461390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4352541" y="1687183"/>
            <a:ext cx="742601" cy="786144"/>
            <a:chOff x="4352544" y="2096830"/>
            <a:chExt cx="742601" cy="786144"/>
          </a:xfrm>
        </p:grpSpPr>
        <p:sp>
          <p:nvSpPr>
            <p:cNvPr id="33" name="Isosceles Triangle 32"/>
            <p:cNvSpPr/>
            <p:nvPr/>
          </p:nvSpPr>
          <p:spPr>
            <a:xfrm rot="5400000">
              <a:off x="4372596" y="2160424"/>
              <a:ext cx="778350" cy="666749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52544" y="20968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+</a:t>
              </a:r>
              <a:endParaRPr lang="en-GB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67174" y="2513642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-</a:t>
              </a:r>
              <a:endParaRPr lang="en-GB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095140" y="2084151"/>
            <a:ext cx="509171" cy="987662"/>
            <a:chOff x="5095143" y="2084151"/>
            <a:chExt cx="509171" cy="987662"/>
          </a:xfrm>
        </p:grpSpPr>
        <p:cxnSp>
          <p:nvCxnSpPr>
            <p:cNvPr id="55" name="Straight Connector 54"/>
            <p:cNvCxnSpPr>
              <a:stCxn id="33" idx="0"/>
            </p:cNvCxnSpPr>
            <p:nvPr/>
          </p:nvCxnSpPr>
          <p:spPr>
            <a:xfrm flipV="1">
              <a:off x="5095143" y="2084151"/>
              <a:ext cx="500869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endCxn id="31" idx="0"/>
            </p:cNvCxnSpPr>
            <p:nvPr/>
          </p:nvCxnSpPr>
          <p:spPr>
            <a:xfrm>
              <a:off x="5604314" y="2084151"/>
              <a:ext cx="0" cy="9876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/>
          <p:cNvSpPr/>
          <p:nvPr/>
        </p:nvSpPr>
        <p:spPr>
          <a:xfrm>
            <a:off x="5449822" y="2301503"/>
            <a:ext cx="292380" cy="5288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R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152309" y="2406701"/>
            <a:ext cx="401070" cy="3145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U</a:t>
            </a:r>
            <a:r>
              <a:rPr lang="en-GB" i="1" baseline="-25000" dirty="0" smtClean="0">
                <a:solidFill>
                  <a:schemeClr val="tx1"/>
                </a:solidFill>
              </a:rPr>
              <a:t>i</a:t>
            </a:r>
            <a:endParaRPr lang="en-GB" i="1" baseline="-25000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04083" y="173013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U</a:t>
            </a:r>
            <a:r>
              <a:rPr lang="en-GB" i="1" baseline="-25000" dirty="0" smtClean="0"/>
              <a:t>i</a:t>
            </a:r>
            <a:r>
              <a:rPr lang="en-GB" i="1" dirty="0" smtClean="0"/>
              <a:t>=IR</a:t>
            </a:r>
            <a:endParaRPr lang="en-GB" i="1" baseline="-25000" dirty="0"/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4042598" y="1871849"/>
            <a:ext cx="37577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3950208" y="2315291"/>
            <a:ext cx="4781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32" idx="0"/>
          </p:cNvCxnSpPr>
          <p:nvPr/>
        </p:nvCxnSpPr>
        <p:spPr>
          <a:xfrm flipV="1">
            <a:off x="3944700" y="2301503"/>
            <a:ext cx="5508" cy="7703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672106" y="168129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U</a:t>
            </a:r>
            <a:r>
              <a:rPr lang="en-GB" i="1" baseline="-25000" dirty="0" smtClean="0"/>
              <a:t>s</a:t>
            </a:r>
            <a:endParaRPr lang="en-GB" i="1" baseline="-25000" dirty="0"/>
          </a:p>
        </p:txBody>
      </p:sp>
      <p:cxnSp>
        <p:nvCxnSpPr>
          <p:cNvPr id="79" name="Straight Arrow Connector 78"/>
          <p:cNvCxnSpPr/>
          <p:nvPr/>
        </p:nvCxnSpPr>
        <p:spPr>
          <a:xfrm flipH="1">
            <a:off x="2463447" y="4337914"/>
            <a:ext cx="313256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098263" y="431455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I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860750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213555" y="2969971"/>
            <a:ext cx="4808792" cy="3758450"/>
            <a:chOff x="4184294" y="2931159"/>
            <a:chExt cx="4838053" cy="379726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4294" y="2931159"/>
              <a:ext cx="4838053" cy="379726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724851" y="3723437"/>
              <a:ext cx="1104595" cy="212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724851" y="5069977"/>
              <a:ext cx="1104595" cy="212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317229" y="4323283"/>
              <a:ext cx="815244" cy="314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69944" y="4213829"/>
              <a:ext cx="369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CE</a:t>
              </a:r>
              <a:endParaRPr lang="en-GB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7416" y="4360548"/>
              <a:ext cx="370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R</a:t>
              </a:r>
              <a:r>
                <a:rPr lang="en-GB" sz="1400" dirty="0" smtClean="0"/>
                <a:t>E</a:t>
              </a:r>
              <a:endParaRPr lang="en-GB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88100" y="463783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W</a:t>
              </a:r>
              <a:r>
                <a:rPr lang="en-GB" sz="1400" dirty="0" smtClean="0"/>
                <a:t>E</a:t>
              </a:r>
              <a:endParaRPr lang="en-GB" sz="1400" dirty="0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8989" y="2377439"/>
            <a:ext cx="4397947" cy="4162349"/>
          </a:xfrm>
        </p:spPr>
        <p:txBody>
          <a:bodyPr>
            <a:normAutofit/>
          </a:bodyPr>
          <a:lstStyle/>
          <a:p>
            <a:r>
              <a:rPr lang="en-GB" dirty="0" smtClean="0"/>
              <a:t>“Signal” sets the desired voltage</a:t>
            </a:r>
          </a:p>
          <a:p>
            <a:endParaRPr lang="en-GB" dirty="0" smtClean="0"/>
          </a:p>
          <a:p>
            <a:r>
              <a:rPr lang="en-GB" dirty="0" smtClean="0"/>
              <a:t>“Electrometer” is a very high resistance op-amp feeding the voltage between the RE and WE back to the negative input of the control amplifier – keeping that voltage constant.</a:t>
            </a:r>
          </a:p>
          <a:p>
            <a:endParaRPr lang="en-GB" dirty="0" smtClean="0"/>
          </a:p>
          <a:p>
            <a:r>
              <a:rPr lang="en-GB" dirty="0" smtClean="0"/>
              <a:t>The “I/E converter” takes the voltage over the </a:t>
            </a:r>
            <a:r>
              <a:rPr lang="en-GB" i="1" dirty="0" smtClean="0"/>
              <a:t>R</a:t>
            </a:r>
            <a:r>
              <a:rPr lang="en-GB" baseline="-25000" dirty="0" smtClean="0"/>
              <a:t>m</a:t>
            </a:r>
            <a:r>
              <a:rPr lang="en-GB" dirty="0" smtClean="0"/>
              <a:t> load resistance to measure the current from </a:t>
            </a:r>
            <a:r>
              <a:rPr lang="en-GB" i="1" dirty="0" smtClean="0"/>
              <a:t>U</a:t>
            </a:r>
            <a:r>
              <a:rPr lang="en-GB" dirty="0" smtClean="0"/>
              <a:t> = </a:t>
            </a:r>
            <a:r>
              <a:rPr lang="en-GB" i="1" dirty="0" err="1" smtClean="0"/>
              <a:t>IR</a:t>
            </a:r>
            <a:r>
              <a:rPr lang="en-GB" baseline="-25000" dirty="0" err="1" smtClean="0"/>
              <a:t>m</a:t>
            </a:r>
            <a:endParaRPr lang="en-GB" baseline="-2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8989" y="1052756"/>
            <a:ext cx="4952389" cy="1325563"/>
          </a:xfrm>
        </p:spPr>
        <p:txBody>
          <a:bodyPr/>
          <a:lstStyle/>
          <a:p>
            <a:r>
              <a:rPr lang="en-GB" dirty="0" smtClean="0"/>
              <a:t>A more complete schematic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379" y="65835"/>
            <a:ext cx="3686059" cy="25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57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7978" y="365126"/>
            <a:ext cx="8536838" cy="1178381"/>
          </a:xfrm>
        </p:spPr>
        <p:txBody>
          <a:bodyPr>
            <a:normAutofit/>
          </a:bodyPr>
          <a:lstStyle/>
          <a:p>
            <a:r>
              <a:rPr lang="en-GB" dirty="0" smtClean="0"/>
              <a:t>The potentiostat as explained in the textbook</a:t>
            </a:r>
            <a:br>
              <a:rPr lang="en-GB" dirty="0" smtClean="0"/>
            </a:br>
            <a:r>
              <a:rPr lang="en-GB" sz="2400" dirty="0" smtClean="0"/>
              <a:t>Web material # 1029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40" y="1528568"/>
            <a:ext cx="5684528" cy="3460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192" y="1426460"/>
            <a:ext cx="2881646" cy="196495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020410" y="3642970"/>
            <a:ext cx="3001937" cy="2588018"/>
            <a:chOff x="4184294" y="2931159"/>
            <a:chExt cx="4838053" cy="379726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4294" y="2931159"/>
              <a:ext cx="4838053" cy="379726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7724851" y="3723437"/>
              <a:ext cx="1104595" cy="212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724851" y="5069977"/>
              <a:ext cx="1104595" cy="212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317229" y="4323283"/>
              <a:ext cx="815244" cy="314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69944" y="4213829"/>
              <a:ext cx="369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CE</a:t>
              </a:r>
              <a:endParaRPr lang="en-GB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07416" y="4360548"/>
              <a:ext cx="370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R</a:t>
              </a:r>
              <a:r>
                <a:rPr lang="en-GB" sz="1400" dirty="0" smtClean="0"/>
                <a:t>E</a:t>
              </a:r>
              <a:endParaRPr lang="en-GB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88100" y="463783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W</a:t>
              </a:r>
              <a:r>
                <a:rPr lang="en-GB" sz="1400" dirty="0" smtClean="0"/>
                <a:t>E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1377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2463447" y="2589581"/>
            <a:ext cx="1510231" cy="15011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2465222" y="2194560"/>
            <a:ext cx="3167482" cy="18946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325" y="400139"/>
            <a:ext cx="8230057" cy="68583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Lab 1 b), c), and d) use a 3-electrode potentiostat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814454" y="352522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853862" y="346620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231320" y="307181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5407906" y="307181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32" name="Rectangle 31"/>
          <p:cNvSpPr/>
          <p:nvPr/>
        </p:nvSpPr>
        <p:spPr>
          <a:xfrm>
            <a:off x="3743325" y="3071812"/>
            <a:ext cx="402750" cy="16525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RE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3028493" y="2362811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36" name="Rectangle 35"/>
          <p:cNvSpPr/>
          <p:nvPr/>
        </p:nvSpPr>
        <p:spPr>
          <a:xfrm>
            <a:off x="5018230" y="1954378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I</a:t>
            </a:r>
            <a:endParaRPr lang="en-GB" i="1" dirty="0"/>
          </a:p>
        </p:txBody>
      </p:sp>
      <p:sp>
        <p:nvSpPr>
          <p:cNvPr id="37" name="Rectangle 36"/>
          <p:cNvSpPr/>
          <p:nvPr/>
        </p:nvSpPr>
        <p:spPr>
          <a:xfrm>
            <a:off x="3877056" y="1954378"/>
            <a:ext cx="885139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Source</a:t>
            </a:r>
            <a:endParaRPr lang="en-GB" i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474720" y="2362811"/>
            <a:ext cx="321869" cy="52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03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5279796" y="2589581"/>
            <a:ext cx="1510231" cy="15011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281571" y="2194560"/>
            <a:ext cx="3167482" cy="18946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9456" y="1825625"/>
            <a:ext cx="3919606" cy="4692218"/>
          </a:xfrm>
        </p:spPr>
        <p:txBody>
          <a:bodyPr>
            <a:normAutofit/>
          </a:bodyPr>
          <a:lstStyle/>
          <a:p>
            <a:r>
              <a:rPr lang="en-GB" dirty="0" smtClean="0"/>
              <a:t>Find </a:t>
            </a:r>
            <a:r>
              <a:rPr lang="en-GB" i="1" dirty="0" smtClean="0"/>
              <a:t>OCV</a:t>
            </a:r>
            <a:r>
              <a:rPr lang="en-GB" dirty="0" smtClean="0"/>
              <a:t> (vs SHE) from Pourbaix</a:t>
            </a:r>
          </a:p>
          <a:p>
            <a:endParaRPr lang="en-GB" dirty="0"/>
          </a:p>
          <a:p>
            <a:r>
              <a:rPr lang="en-GB" dirty="0" smtClean="0"/>
              <a:t>It is negative</a:t>
            </a:r>
          </a:p>
          <a:p>
            <a:endParaRPr lang="en-GB" dirty="0"/>
          </a:p>
          <a:p>
            <a:r>
              <a:rPr lang="en-GB" dirty="0" smtClean="0"/>
              <a:t>Find it vs Ag/AgCl</a:t>
            </a:r>
          </a:p>
          <a:p>
            <a:pPr lvl="1"/>
            <a:r>
              <a:rPr lang="en-GB" dirty="0" smtClean="0"/>
              <a:t>Subtract 0.222 V</a:t>
            </a:r>
          </a:p>
          <a:p>
            <a:pPr lvl="1"/>
            <a:endParaRPr lang="en-GB" dirty="0"/>
          </a:p>
          <a:p>
            <a:r>
              <a:rPr lang="en-GB" dirty="0" smtClean="0"/>
              <a:t>Add negative overpotential to drive (cathodic) reduction</a:t>
            </a:r>
          </a:p>
          <a:p>
            <a:pPr lvl="1"/>
            <a:r>
              <a:rPr lang="en-GB" dirty="0" smtClean="0"/>
              <a:t>Suggested -1.45 V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Lab 1 b) Ni deposition: 3 electrodes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630803" y="352522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4670211" y="346620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047669" y="307181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8224255" y="307181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32" name="Rectangle 31"/>
          <p:cNvSpPr/>
          <p:nvPr/>
        </p:nvSpPr>
        <p:spPr>
          <a:xfrm>
            <a:off x="6559674" y="3071812"/>
            <a:ext cx="402750" cy="16525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RE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5844842" y="2362811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36" name="Rectangle 35"/>
          <p:cNvSpPr/>
          <p:nvPr/>
        </p:nvSpPr>
        <p:spPr>
          <a:xfrm>
            <a:off x="7834579" y="1954378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I</a:t>
            </a:r>
            <a:endParaRPr lang="en-GB" i="1" dirty="0"/>
          </a:p>
        </p:txBody>
      </p:sp>
      <p:sp>
        <p:nvSpPr>
          <p:cNvPr id="37" name="Rectangle 36"/>
          <p:cNvSpPr/>
          <p:nvPr/>
        </p:nvSpPr>
        <p:spPr>
          <a:xfrm>
            <a:off x="6693405" y="1954378"/>
            <a:ext cx="885139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Source</a:t>
            </a:r>
            <a:endParaRPr lang="en-GB" i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291069" y="2362811"/>
            <a:ext cx="321869" cy="52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412944" y="5037676"/>
            <a:ext cx="1733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Ti foil or FTO glass with growing Ni layer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47178" y="5030953"/>
            <a:ext cx="106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Ag/AgCl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047669" y="3751993"/>
            <a:ext cx="464255" cy="972406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834579" y="5037676"/>
            <a:ext cx="110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Ni “foam”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799301" y="406510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Ni</a:t>
            </a:r>
            <a:r>
              <a:rPr lang="en-GB" baseline="30000" dirty="0" smtClean="0"/>
              <a:t>2+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418883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5294418" y="2589581"/>
            <a:ext cx="3169257" cy="15011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296193" y="2194560"/>
            <a:ext cx="3167482" cy="18946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9455" y="1825624"/>
            <a:ext cx="4152435" cy="4706849"/>
          </a:xfrm>
        </p:spPr>
        <p:txBody>
          <a:bodyPr>
            <a:normAutofit/>
          </a:bodyPr>
          <a:lstStyle/>
          <a:p>
            <a:r>
              <a:rPr lang="en-GB" dirty="0" smtClean="0"/>
              <a:t>Find </a:t>
            </a:r>
            <a:r>
              <a:rPr lang="en-GB" i="1" dirty="0" smtClean="0"/>
              <a:t>OCV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It is essentially Ni</a:t>
            </a:r>
            <a:r>
              <a:rPr lang="en-GB" baseline="30000" dirty="0" smtClean="0"/>
              <a:t>2+</a:t>
            </a:r>
            <a:r>
              <a:rPr lang="en-GB" dirty="0" smtClean="0"/>
              <a:t>/Ni vs Ni</a:t>
            </a:r>
            <a:r>
              <a:rPr lang="en-GB" baseline="30000" dirty="0" smtClean="0"/>
              <a:t>2+</a:t>
            </a:r>
            <a:r>
              <a:rPr lang="en-GB" dirty="0" smtClean="0"/>
              <a:t>/Ni… 0</a:t>
            </a:r>
          </a:p>
          <a:p>
            <a:pPr marL="342900" lvl="1" indent="0">
              <a:buNone/>
            </a:pPr>
            <a:endParaRPr lang="en-GB" dirty="0"/>
          </a:p>
          <a:p>
            <a:r>
              <a:rPr lang="en-GB" dirty="0" smtClean="0"/>
              <a:t>Add negative overpotential to drive (cathodic) reduction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Total should be less negative than for 3 electrodes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But now, also the overpotential of the CE anode needs to be added…</a:t>
            </a:r>
          </a:p>
          <a:p>
            <a:pPr marL="342900" lvl="1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Lab 1 b) Ni deposition: 2 electrodes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645425" y="352522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684833" y="346620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062291" y="307181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8238877" y="307181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5859464" y="2362811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36" name="Rectangle 35"/>
          <p:cNvSpPr/>
          <p:nvPr/>
        </p:nvSpPr>
        <p:spPr>
          <a:xfrm>
            <a:off x="7849201" y="1954378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I</a:t>
            </a:r>
            <a:endParaRPr lang="en-GB" i="1" dirty="0"/>
          </a:p>
        </p:txBody>
      </p:sp>
      <p:sp>
        <p:nvSpPr>
          <p:cNvPr id="37" name="Rectangle 36"/>
          <p:cNvSpPr/>
          <p:nvPr/>
        </p:nvSpPr>
        <p:spPr>
          <a:xfrm>
            <a:off x="6708027" y="1954378"/>
            <a:ext cx="885139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Source</a:t>
            </a:r>
            <a:endParaRPr lang="en-GB" i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305691" y="2362811"/>
            <a:ext cx="321869" cy="52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427566" y="5037676"/>
            <a:ext cx="1733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Ti foil or FTO glass with growing Ni layer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61800" y="5030953"/>
            <a:ext cx="106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Ag/AgCl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062291" y="3751993"/>
            <a:ext cx="464255" cy="972406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849201" y="5037676"/>
            <a:ext cx="110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Ni “foam”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799301" y="406510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Ni</a:t>
            </a:r>
            <a:r>
              <a:rPr lang="en-GB" baseline="30000" dirty="0" smtClean="0"/>
              <a:t>2+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17284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5279796" y="1953161"/>
            <a:ext cx="1510231" cy="15011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281571" y="1558140"/>
            <a:ext cx="3167482" cy="18946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9456" y="1825624"/>
            <a:ext cx="4476626" cy="4831207"/>
          </a:xfrm>
        </p:spPr>
        <p:txBody>
          <a:bodyPr>
            <a:normAutofit/>
          </a:bodyPr>
          <a:lstStyle/>
          <a:p>
            <a:r>
              <a:rPr lang="en-GB" i="1" dirty="0" smtClean="0"/>
              <a:t>OCV</a:t>
            </a:r>
            <a:r>
              <a:rPr lang="en-GB" dirty="0" smtClean="0"/>
              <a:t> should be -0.222 V </a:t>
            </a:r>
          </a:p>
          <a:p>
            <a:pPr marL="342900" lvl="1" indent="0">
              <a:buNone/>
            </a:pPr>
            <a:endParaRPr lang="en-GB" dirty="0"/>
          </a:p>
          <a:p>
            <a:r>
              <a:rPr lang="en-GB" dirty="0" smtClean="0"/>
              <a:t>Add negative overpotential to drive (cathodic) reduction</a:t>
            </a:r>
          </a:p>
          <a:p>
            <a:pPr lvl="1"/>
            <a:r>
              <a:rPr lang="en-GB" dirty="0" smtClean="0"/>
              <a:t>Suggested -2 V. </a:t>
            </a:r>
          </a:p>
          <a:p>
            <a:pPr lvl="1"/>
            <a:r>
              <a:rPr lang="en-GB" dirty="0" smtClean="0"/>
              <a:t>Why?</a:t>
            </a:r>
          </a:p>
          <a:p>
            <a:pPr lvl="1"/>
            <a:r>
              <a:rPr lang="en-GB" dirty="0" smtClean="0"/>
              <a:t>Potentiostat limited to -1.7…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Solution needs</a:t>
            </a:r>
          </a:p>
          <a:p>
            <a:pPr lvl="1"/>
            <a:r>
              <a:rPr lang="en-GB" dirty="0" smtClean="0"/>
              <a:t>Supporting electrolyte</a:t>
            </a:r>
          </a:p>
          <a:p>
            <a:pPr lvl="1"/>
            <a:r>
              <a:rPr lang="en-GB" dirty="0" smtClean="0"/>
              <a:t>H</a:t>
            </a:r>
            <a:r>
              <a:rPr lang="en-GB" baseline="30000" dirty="0" smtClean="0"/>
              <a:t>+</a:t>
            </a:r>
            <a:r>
              <a:rPr lang="en-GB" dirty="0" smtClean="0"/>
              <a:t> 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Lab 1 c) H</a:t>
            </a:r>
            <a:r>
              <a:rPr lang="en-GB" baseline="-25000" dirty="0" smtClean="0"/>
              <a:t>2</a:t>
            </a:r>
            <a:r>
              <a:rPr lang="en-GB" dirty="0" smtClean="0"/>
              <a:t> evolution: 3 electrodes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630803" y="288880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670211" y="282978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047669" y="243539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8224255" y="243539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32" name="Rectangle 31"/>
          <p:cNvSpPr/>
          <p:nvPr/>
        </p:nvSpPr>
        <p:spPr>
          <a:xfrm>
            <a:off x="6559674" y="2435392"/>
            <a:ext cx="402750" cy="16525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RE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5844842" y="1726391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36" name="Rectangle 35"/>
          <p:cNvSpPr/>
          <p:nvPr/>
        </p:nvSpPr>
        <p:spPr>
          <a:xfrm>
            <a:off x="7834579" y="1317958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I</a:t>
            </a:r>
            <a:endParaRPr lang="en-GB" i="1" dirty="0"/>
          </a:p>
        </p:txBody>
      </p:sp>
      <p:sp>
        <p:nvSpPr>
          <p:cNvPr id="37" name="Rectangle 36"/>
          <p:cNvSpPr/>
          <p:nvPr/>
        </p:nvSpPr>
        <p:spPr>
          <a:xfrm>
            <a:off x="6693405" y="1317958"/>
            <a:ext cx="885139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Source</a:t>
            </a:r>
            <a:endParaRPr lang="en-GB" i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291069" y="1726391"/>
            <a:ext cx="321869" cy="52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308653" y="4408572"/>
            <a:ext cx="1982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Ti foil or FTO glass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+ Ni 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Pt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47178" y="4394533"/>
            <a:ext cx="106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Ag/AgCl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047669" y="3115573"/>
            <a:ext cx="464255" cy="972406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376672" y="3540561"/>
            <a:ext cx="51206" cy="512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5207204" y="3751481"/>
            <a:ext cx="51206" cy="512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5286452" y="3903881"/>
            <a:ext cx="51206" cy="512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5146241" y="3134565"/>
            <a:ext cx="51206" cy="512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5799301" y="34286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?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64539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5279796" y="2589581"/>
            <a:ext cx="1510231" cy="15011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281571" y="2194560"/>
            <a:ext cx="3167482" cy="18946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9456" y="1825624"/>
            <a:ext cx="4476626" cy="4831207"/>
          </a:xfrm>
        </p:spPr>
        <p:txBody>
          <a:bodyPr>
            <a:normAutofit/>
          </a:bodyPr>
          <a:lstStyle/>
          <a:p>
            <a:r>
              <a:rPr lang="en-GB" dirty="0" smtClean="0"/>
              <a:t>Measure </a:t>
            </a:r>
            <a:r>
              <a:rPr lang="en-GB" i="1" dirty="0" smtClean="0"/>
              <a:t>OCV</a:t>
            </a:r>
            <a:r>
              <a:rPr lang="en-GB" dirty="0" smtClean="0"/>
              <a:t> of redox couple</a:t>
            </a:r>
          </a:p>
          <a:p>
            <a:r>
              <a:rPr lang="en-GB" dirty="0"/>
              <a:t>[</a:t>
            </a:r>
            <a:r>
              <a:rPr lang="en-GB" dirty="0" smtClean="0"/>
              <a:t>Fe(CN)</a:t>
            </a:r>
            <a:r>
              <a:rPr lang="en-GB" baseline="-25000" dirty="0" smtClean="0"/>
              <a:t>6</a:t>
            </a:r>
            <a:r>
              <a:rPr lang="en-GB" dirty="0" smtClean="0"/>
              <a:t>]</a:t>
            </a:r>
            <a:r>
              <a:rPr lang="en-GB" baseline="30000" dirty="0" smtClean="0"/>
              <a:t>3-</a:t>
            </a:r>
            <a:r>
              <a:rPr lang="en-GB" dirty="0" smtClean="0"/>
              <a:t>/</a:t>
            </a:r>
            <a:r>
              <a:rPr lang="en-GB" dirty="0"/>
              <a:t>[</a:t>
            </a:r>
            <a:r>
              <a:rPr lang="en-GB" dirty="0" smtClean="0"/>
              <a:t>Fe(CN)</a:t>
            </a:r>
            <a:r>
              <a:rPr lang="en-GB" baseline="-25000" dirty="0" smtClean="0"/>
              <a:t>6</a:t>
            </a:r>
            <a:r>
              <a:rPr lang="en-GB" dirty="0" smtClean="0"/>
              <a:t>]</a:t>
            </a:r>
            <a:r>
              <a:rPr lang="en-GB" baseline="30000" dirty="0" smtClean="0"/>
              <a:t>4-</a:t>
            </a:r>
            <a:endParaRPr lang="en-GB" baseline="30000" dirty="0"/>
          </a:p>
          <a:p>
            <a:pPr marL="342900" lvl="1" indent="0">
              <a:buNone/>
            </a:pPr>
            <a:endParaRPr lang="en-GB" dirty="0"/>
          </a:p>
          <a:p>
            <a:r>
              <a:rPr lang="en-GB" dirty="0" smtClean="0"/>
              <a:t>Add large negative overpotential to drive (cathodic) reduction to denude electrode of reactant</a:t>
            </a:r>
          </a:p>
          <a:p>
            <a:endParaRPr lang="en-GB" dirty="0" smtClean="0"/>
          </a:p>
          <a:p>
            <a:r>
              <a:rPr lang="en-GB" dirty="0" smtClean="0"/>
              <a:t>Diffusion limited current</a:t>
            </a:r>
          </a:p>
          <a:p>
            <a:pPr lvl="1"/>
            <a:r>
              <a:rPr lang="en-GB" dirty="0" smtClean="0"/>
              <a:t>Suggested 0.7 V more negative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2385"/>
          </a:xfrm>
        </p:spPr>
        <p:txBody>
          <a:bodyPr>
            <a:normAutofit/>
          </a:bodyPr>
          <a:lstStyle/>
          <a:p>
            <a:r>
              <a:rPr lang="en-GB" dirty="0" smtClean="0"/>
              <a:t>Lab 1 d) Cottrell: 3 electrodes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630803" y="3525221"/>
            <a:ext cx="4337855" cy="1332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670211" y="3466205"/>
            <a:ext cx="4271511" cy="285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047669" y="3071813"/>
            <a:ext cx="464255" cy="16525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WE</a:t>
            </a:r>
            <a:endParaRPr lang="en-GB" sz="1600" dirty="0"/>
          </a:p>
        </p:txBody>
      </p:sp>
      <p:sp>
        <p:nvSpPr>
          <p:cNvPr id="31" name="Rectangle 30"/>
          <p:cNvSpPr/>
          <p:nvPr/>
        </p:nvSpPr>
        <p:spPr>
          <a:xfrm>
            <a:off x="8224255" y="3071813"/>
            <a:ext cx="392816" cy="1652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CE</a:t>
            </a:r>
            <a:endParaRPr lang="en-GB" sz="1600" dirty="0"/>
          </a:p>
        </p:txBody>
      </p:sp>
      <p:sp>
        <p:nvSpPr>
          <p:cNvPr id="32" name="Rectangle 31"/>
          <p:cNvSpPr/>
          <p:nvPr/>
        </p:nvSpPr>
        <p:spPr>
          <a:xfrm>
            <a:off x="6559674" y="3071812"/>
            <a:ext cx="402750" cy="16525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RE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5844842" y="2362811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36" name="Rectangle 35"/>
          <p:cNvSpPr/>
          <p:nvPr/>
        </p:nvSpPr>
        <p:spPr>
          <a:xfrm>
            <a:off x="7834579" y="1954378"/>
            <a:ext cx="387706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I</a:t>
            </a:r>
            <a:endParaRPr lang="en-GB" i="1" dirty="0"/>
          </a:p>
        </p:txBody>
      </p:sp>
      <p:sp>
        <p:nvSpPr>
          <p:cNvPr id="37" name="Rectangle 36"/>
          <p:cNvSpPr/>
          <p:nvPr/>
        </p:nvSpPr>
        <p:spPr>
          <a:xfrm>
            <a:off x="6693405" y="1954378"/>
            <a:ext cx="885139" cy="4608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/>
              <a:t>Source</a:t>
            </a:r>
            <a:endParaRPr lang="en-GB" i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291069" y="2362811"/>
            <a:ext cx="321869" cy="52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40251" y="5037676"/>
            <a:ext cx="117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Glassy C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247178" y="5030953"/>
            <a:ext cx="106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Ag/AgCl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994104" y="4223736"/>
            <a:ext cx="1199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[Fe(CN)</a:t>
            </a:r>
            <a:r>
              <a:rPr lang="en-GB" baseline="-25000" dirty="0" smtClean="0"/>
              <a:t>6</a:t>
            </a:r>
            <a:r>
              <a:rPr lang="en-GB" dirty="0" smtClean="0"/>
              <a:t>]</a:t>
            </a:r>
            <a:r>
              <a:rPr lang="en-GB" baseline="30000" dirty="0" smtClean="0"/>
              <a:t>3-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233731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E066389A85B146A76FC6E48F955D3A" ma:contentTypeVersion="10" ma:contentTypeDescription="Opprett et nytt dokument." ma:contentTypeScope="" ma:versionID="c5d2b25dbeefbae2d5e4b6968d88cd94">
  <xsd:schema xmlns:xsd="http://www.w3.org/2001/XMLSchema" xmlns:xs="http://www.w3.org/2001/XMLSchema" xmlns:p="http://schemas.microsoft.com/office/2006/metadata/properties" xmlns:ns3="b1a25477-df18-4f46-9e1a-50fc76968022" targetNamespace="http://schemas.microsoft.com/office/2006/metadata/properties" ma:root="true" ma:fieldsID="e79f76da2996f093d7dce057917771ac" ns3:_="">
    <xsd:import namespace="b1a25477-df18-4f46-9e1a-50fc769680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a25477-df18-4f46-9e1a-50fc769680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F9AA40-0376-4432-83A2-18EA0FD4714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1a25477-df18-4f46-9e1a-50fc7696802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8ACFC5-44E4-4BCE-81C3-F06DFE2BD3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3151B-6B67-4326-AC3C-C01E718AE9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a25477-df18-4f46-9e1a-50fc769680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16322</TotalTime>
  <Words>823</Words>
  <Application>Microsoft Office PowerPoint</Application>
  <PresentationFormat>On-screen Show (4:3)</PresentationFormat>
  <Paragraphs>190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KJM 3110 Electrochemistry  Lab 1  Introduction to potentiostat and selected experiments</vt:lpstr>
      <vt:lpstr>Electrodes</vt:lpstr>
      <vt:lpstr>2 and 3 electrodes</vt:lpstr>
      <vt:lpstr>Potentiostat – seen like a power supply</vt:lpstr>
      <vt:lpstr>Operational amplifier (op-amp)</vt:lpstr>
      <vt:lpstr>Potentiostat – an oversimplified schematic</vt:lpstr>
      <vt:lpstr>A more complete schematic</vt:lpstr>
      <vt:lpstr>The potentiostat as explained in the textbook Web material # 1029</vt:lpstr>
      <vt:lpstr>Lab 1 b), c), and d) use a 3-electrode potentiostat</vt:lpstr>
      <vt:lpstr>Lab 1 b) Ni deposition: 3 electrodes </vt:lpstr>
      <vt:lpstr>Lab 1 b) Ni deposition: 2 electrodes </vt:lpstr>
      <vt:lpstr>Lab 1 c) H2 evolution: 3 electrodes </vt:lpstr>
      <vt:lpstr>Lab 1 d) Cottrell: 3 electrodes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KJM 3110  Electrochemistry</dc:title>
  <dc:creator>Truls Norby</dc:creator>
  <cp:lastModifiedBy>Truls Norby</cp:lastModifiedBy>
  <cp:revision>212</cp:revision>
  <dcterms:created xsi:type="dcterms:W3CDTF">2020-01-18T04:32:08Z</dcterms:created>
  <dcterms:modified xsi:type="dcterms:W3CDTF">2022-02-27T22:33:57Z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0x0101001DE066389A85B146A76FC6E48F955D3A</vt:lpwstr>
  </property>
</Properties>
</file>