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2" r:id="rId1"/>
  </p:sldMasterIdLst>
  <p:notesMasterIdLst>
    <p:notesMasterId r:id="rId48"/>
  </p:notesMasterIdLst>
  <p:sldIdLst>
    <p:sldId id="308" r:id="rId2"/>
    <p:sldId id="375" r:id="rId3"/>
    <p:sldId id="378" r:id="rId4"/>
    <p:sldId id="415" r:id="rId5"/>
    <p:sldId id="463" r:id="rId6"/>
    <p:sldId id="478" r:id="rId7"/>
    <p:sldId id="320" r:id="rId8"/>
    <p:sldId id="353" r:id="rId9"/>
    <p:sldId id="261" r:id="rId10"/>
    <p:sldId id="333" r:id="rId11"/>
    <p:sldId id="461" r:id="rId12"/>
    <p:sldId id="465" r:id="rId13"/>
    <p:sldId id="468" r:id="rId14"/>
    <p:sldId id="469" r:id="rId15"/>
    <p:sldId id="472" r:id="rId16"/>
    <p:sldId id="342" r:id="rId17"/>
    <p:sldId id="365" r:id="rId18"/>
    <p:sldId id="439" r:id="rId19"/>
    <p:sldId id="442" r:id="rId20"/>
    <p:sldId id="477" r:id="rId21"/>
    <p:sldId id="280" r:id="rId22"/>
    <p:sldId id="412" r:id="rId23"/>
    <p:sldId id="356" r:id="rId24"/>
    <p:sldId id="449" r:id="rId25"/>
    <p:sldId id="424" r:id="rId26"/>
    <p:sldId id="425" r:id="rId27"/>
    <p:sldId id="426" r:id="rId28"/>
    <p:sldId id="427" r:id="rId29"/>
    <p:sldId id="428" r:id="rId30"/>
    <p:sldId id="430" r:id="rId31"/>
    <p:sldId id="358" r:id="rId32"/>
    <p:sldId id="474" r:id="rId33"/>
    <p:sldId id="479" r:id="rId34"/>
    <p:sldId id="480" r:id="rId35"/>
    <p:sldId id="475" r:id="rId36"/>
    <p:sldId id="476" r:id="rId37"/>
    <p:sldId id="481" r:id="rId38"/>
    <p:sldId id="489" r:id="rId39"/>
    <p:sldId id="294" r:id="rId40"/>
    <p:sldId id="374" r:id="rId41"/>
    <p:sldId id="373" r:id="rId42"/>
    <p:sldId id="490" r:id="rId43"/>
    <p:sldId id="491" r:id="rId44"/>
    <p:sldId id="492" r:id="rId45"/>
    <p:sldId id="493" r:id="rId46"/>
    <p:sldId id="494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åkon Jacobsen" initials="HJ" lastIdx="1" clrIdx="0">
    <p:extLst>
      <p:ext uri="{19B8F6BF-5375-455C-9EA6-DF929625EA0E}">
        <p15:presenceInfo xmlns:p15="http://schemas.microsoft.com/office/powerpoint/2012/main" userId="Håkon Jacobsen" providerId="None"/>
      </p:ext>
    </p:extLst>
  </p:cmAuthor>
  <p:cmAuthor id="2" name="hakoja" initials="h" lastIdx="2" clrIdx="1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FCB4AA"/>
    <a:srgbClr val="D6D6F5"/>
    <a:srgbClr val="85FFE0"/>
    <a:srgbClr val="E6E6E6"/>
    <a:srgbClr val="CFF9DA"/>
    <a:srgbClr val="FFF2CC"/>
    <a:srgbClr val="ECECFA"/>
    <a:srgbClr val="FFFAEB"/>
    <a:srgbClr val="FFD6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CA4077-EE17-4838-8F73-BBDA2DFCE7BD}" v="271" dt="2025-08-27T11:14:18.0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56" autoAdjust="0"/>
    <p:restoredTop sz="89591" autoAdjust="0"/>
  </p:normalViewPr>
  <p:slideViewPr>
    <p:cSldViewPr snapToGrid="0" showGuides="1">
      <p:cViewPr varScale="1">
        <p:scale>
          <a:sx n="63" d="100"/>
          <a:sy n="63" d="100"/>
        </p:scale>
        <p:origin x="102" y="6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46CA4077-EE17-4838-8F73-BBDA2DFCE7BD}"/>
    <pc:docChg chg="custSel addSld modSld">
      <pc:chgData name="Håkon Jacobsen" userId="1593ab28-bd3f-46f2-a611-8d984e03f573" providerId="ADAL" clId="{46CA4077-EE17-4838-8F73-BBDA2DFCE7BD}" dt="2025-08-27T11:14:18.030" v="325" actId="404"/>
      <pc:docMkLst>
        <pc:docMk/>
      </pc:docMkLst>
      <pc:sldChg chg="modSp">
        <pc:chgData name="Håkon Jacobsen" userId="1593ab28-bd3f-46f2-a611-8d984e03f573" providerId="ADAL" clId="{46CA4077-EE17-4838-8F73-BBDA2DFCE7BD}" dt="2025-08-27T11:14:18.030" v="325" actId="404"/>
        <pc:sldMkLst>
          <pc:docMk/>
          <pc:sldMk cId="1149303710" sldId="477"/>
        </pc:sldMkLst>
        <pc:spChg chg="mod">
          <ac:chgData name="Håkon Jacobsen" userId="1593ab28-bd3f-46f2-a611-8d984e03f573" providerId="ADAL" clId="{46CA4077-EE17-4838-8F73-BBDA2DFCE7BD}" dt="2025-08-27T11:13:42.404" v="314" actId="20577"/>
          <ac:spMkLst>
            <pc:docMk/>
            <pc:sldMk cId="1149303710" sldId="477"/>
            <ac:spMk id="20" creationId="{00000000-0000-0000-0000-000000000000}"/>
          </ac:spMkLst>
        </pc:spChg>
        <pc:spChg chg="mod">
          <ac:chgData name="Håkon Jacobsen" userId="1593ab28-bd3f-46f2-a611-8d984e03f573" providerId="ADAL" clId="{46CA4077-EE17-4838-8F73-BBDA2DFCE7BD}" dt="2025-08-27T11:13:49.876" v="318" actId="6549"/>
          <ac:spMkLst>
            <pc:docMk/>
            <pc:sldMk cId="1149303710" sldId="477"/>
            <ac:spMk id="25" creationId="{00000000-0000-0000-0000-000000000000}"/>
          </ac:spMkLst>
        </pc:spChg>
        <pc:spChg chg="mod">
          <ac:chgData name="Håkon Jacobsen" userId="1593ab28-bd3f-46f2-a611-8d984e03f573" providerId="ADAL" clId="{46CA4077-EE17-4838-8F73-BBDA2DFCE7BD}" dt="2025-08-27T11:13:54.536" v="322" actId="6549"/>
          <ac:spMkLst>
            <pc:docMk/>
            <pc:sldMk cId="1149303710" sldId="477"/>
            <ac:spMk id="26" creationId="{00000000-0000-0000-0000-000000000000}"/>
          </ac:spMkLst>
        </pc:spChg>
        <pc:spChg chg="mod">
          <ac:chgData name="Håkon Jacobsen" userId="1593ab28-bd3f-46f2-a611-8d984e03f573" providerId="ADAL" clId="{46CA4077-EE17-4838-8F73-BBDA2DFCE7BD}" dt="2025-08-27T11:13:57.280" v="324" actId="6549"/>
          <ac:spMkLst>
            <pc:docMk/>
            <pc:sldMk cId="1149303710" sldId="477"/>
            <ac:spMk id="27" creationId="{00000000-0000-0000-0000-000000000000}"/>
          </ac:spMkLst>
        </pc:spChg>
        <pc:spChg chg="mod">
          <ac:chgData name="Håkon Jacobsen" userId="1593ab28-bd3f-46f2-a611-8d984e03f573" providerId="ADAL" clId="{46CA4077-EE17-4838-8F73-BBDA2DFCE7BD}" dt="2025-08-27T11:13:52.146" v="320" actId="6549"/>
          <ac:spMkLst>
            <pc:docMk/>
            <pc:sldMk cId="1149303710" sldId="477"/>
            <ac:spMk id="28" creationId="{00000000-0000-0000-0000-000000000000}"/>
          </ac:spMkLst>
        </pc:spChg>
        <pc:spChg chg="mod">
          <ac:chgData name="Håkon Jacobsen" userId="1593ab28-bd3f-46f2-a611-8d984e03f573" providerId="ADAL" clId="{46CA4077-EE17-4838-8F73-BBDA2DFCE7BD}" dt="2025-08-27T11:13:47.189" v="316" actId="6549"/>
          <ac:spMkLst>
            <pc:docMk/>
            <pc:sldMk cId="1149303710" sldId="477"/>
            <ac:spMk id="59" creationId="{00000000-0000-0000-0000-000000000000}"/>
          </ac:spMkLst>
        </pc:spChg>
        <pc:spChg chg="mod">
          <ac:chgData name="Håkon Jacobsen" userId="1593ab28-bd3f-46f2-a611-8d984e03f573" providerId="ADAL" clId="{46CA4077-EE17-4838-8F73-BBDA2DFCE7BD}" dt="2025-08-27T11:14:18.030" v="325" actId="404"/>
          <ac:spMkLst>
            <pc:docMk/>
            <pc:sldMk cId="1149303710" sldId="477"/>
            <ac:spMk id="60" creationId="{00000000-0000-0000-0000-000000000000}"/>
          </ac:spMkLst>
        </pc:spChg>
      </pc:sldChg>
      <pc:sldChg chg="addSp delSp modSp mod delAnim modAnim">
        <pc:chgData name="Håkon Jacobsen" userId="1593ab28-bd3f-46f2-a611-8d984e03f573" providerId="ADAL" clId="{46CA4077-EE17-4838-8F73-BBDA2DFCE7BD}" dt="2025-08-27T11:12:40.712" v="312" actId="20577"/>
        <pc:sldMkLst>
          <pc:docMk/>
          <pc:sldMk cId="10362408" sldId="481"/>
        </pc:sldMkLst>
        <pc:spChg chg="add mod">
          <ac:chgData name="Håkon Jacobsen" userId="1593ab28-bd3f-46f2-a611-8d984e03f573" providerId="ADAL" clId="{46CA4077-EE17-4838-8F73-BBDA2DFCE7BD}" dt="2025-08-27T11:09:23.569" v="155" actId="1036"/>
          <ac:spMkLst>
            <pc:docMk/>
            <pc:sldMk cId="10362408" sldId="481"/>
            <ac:spMk id="9" creationId="{40609C0F-C990-EB97-AFBC-CA2AF9F87190}"/>
          </ac:spMkLst>
        </pc:spChg>
        <pc:spChg chg="add mod">
          <ac:chgData name="Håkon Jacobsen" userId="1593ab28-bd3f-46f2-a611-8d984e03f573" providerId="ADAL" clId="{46CA4077-EE17-4838-8F73-BBDA2DFCE7BD}" dt="2025-08-27T11:09:23.569" v="155" actId="1036"/>
          <ac:spMkLst>
            <pc:docMk/>
            <pc:sldMk cId="10362408" sldId="481"/>
            <ac:spMk id="14" creationId="{69BAF78B-508A-066B-19A4-68F99FCC87C3}"/>
          </ac:spMkLst>
        </pc:spChg>
        <pc:spChg chg="del">
          <ac:chgData name="Håkon Jacobsen" userId="1593ab28-bd3f-46f2-a611-8d984e03f573" providerId="ADAL" clId="{46CA4077-EE17-4838-8F73-BBDA2DFCE7BD}" dt="2025-08-27T10:14:52.629" v="18" actId="478"/>
          <ac:spMkLst>
            <pc:docMk/>
            <pc:sldMk cId="10362408" sldId="481"/>
            <ac:spMk id="15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52.629" v="18" actId="478"/>
          <ac:spMkLst>
            <pc:docMk/>
            <pc:sldMk cId="10362408" sldId="481"/>
            <ac:spMk id="16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39.305" v="13" actId="478"/>
          <ac:spMkLst>
            <pc:docMk/>
            <pc:sldMk cId="10362408" sldId="481"/>
            <ac:spMk id="17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35.071" v="11" actId="478"/>
          <ac:spMkLst>
            <pc:docMk/>
            <pc:sldMk cId="10362408" sldId="481"/>
            <ac:spMk id="18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41.633" v="14" actId="478"/>
          <ac:spMkLst>
            <pc:docMk/>
            <pc:sldMk cId="10362408" sldId="481"/>
            <ac:spMk id="19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48.207" v="17" actId="478"/>
          <ac:spMkLst>
            <pc:docMk/>
            <pc:sldMk cId="10362408" sldId="481"/>
            <ac:spMk id="20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52.629" v="18" actId="478"/>
          <ac:spMkLst>
            <pc:docMk/>
            <pc:sldMk cId="10362408" sldId="481"/>
            <ac:spMk id="21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23.891" v="5" actId="478"/>
          <ac:spMkLst>
            <pc:docMk/>
            <pc:sldMk cId="10362408" sldId="481"/>
            <ac:spMk id="22" creationId="{00000000-0000-0000-0000-000000000000}"/>
          </ac:spMkLst>
        </pc:spChg>
        <pc:spChg chg="del mod">
          <ac:chgData name="Håkon Jacobsen" userId="1593ab28-bd3f-46f2-a611-8d984e03f573" providerId="ADAL" clId="{46CA4077-EE17-4838-8F73-BBDA2DFCE7BD}" dt="2025-08-27T10:14:27.360" v="7" actId="478"/>
          <ac:spMkLst>
            <pc:docMk/>
            <pc:sldMk cId="10362408" sldId="481"/>
            <ac:spMk id="23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29.048" v="8" actId="478"/>
          <ac:spMkLst>
            <pc:docMk/>
            <pc:sldMk cId="10362408" sldId="481"/>
            <ac:spMk id="24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33.524" v="10" actId="478"/>
          <ac:spMkLst>
            <pc:docMk/>
            <pc:sldMk cId="10362408" sldId="481"/>
            <ac:spMk id="25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43.664" v="15" actId="478"/>
          <ac:spMkLst>
            <pc:docMk/>
            <pc:sldMk cId="10362408" sldId="481"/>
            <ac:spMk id="26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31.956" v="9" actId="478"/>
          <ac:spMkLst>
            <pc:docMk/>
            <pc:sldMk cId="10362408" sldId="481"/>
            <ac:spMk id="27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46.129" v="16" actId="478"/>
          <ac:spMkLst>
            <pc:docMk/>
            <pc:sldMk cId="10362408" sldId="481"/>
            <ac:spMk id="28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36.727" v="12" actId="478"/>
          <ac:spMkLst>
            <pc:docMk/>
            <pc:sldMk cId="10362408" sldId="481"/>
            <ac:spMk id="29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15.914" v="2" actId="478"/>
          <ac:spMkLst>
            <pc:docMk/>
            <pc:sldMk cId="10362408" sldId="481"/>
            <ac:spMk id="30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19.477" v="3" actId="478"/>
          <ac:spMkLst>
            <pc:docMk/>
            <pc:sldMk cId="10362408" sldId="481"/>
            <ac:spMk id="31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20.672" v="4" actId="478"/>
          <ac:spMkLst>
            <pc:docMk/>
            <pc:sldMk cId="10362408" sldId="481"/>
            <ac:spMk id="32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14.508" v="1" actId="478"/>
          <ac:spMkLst>
            <pc:docMk/>
            <pc:sldMk cId="10362408" sldId="481"/>
            <ac:spMk id="33" creationId="{00000000-0000-0000-0000-000000000000}"/>
          </ac:spMkLst>
        </pc:spChg>
        <pc:spChg chg="add mod">
          <ac:chgData name="Håkon Jacobsen" userId="1593ab28-bd3f-46f2-a611-8d984e03f573" providerId="ADAL" clId="{46CA4077-EE17-4838-8F73-BBDA2DFCE7BD}" dt="2025-08-27T11:08:30.198" v="120" actId="20577"/>
          <ac:spMkLst>
            <pc:docMk/>
            <pc:sldMk cId="10362408" sldId="481"/>
            <ac:spMk id="34" creationId="{E9B334FB-7264-2890-FE55-0734D71289B9}"/>
          </ac:spMkLst>
        </pc:spChg>
        <pc:spChg chg="add mod">
          <ac:chgData name="Håkon Jacobsen" userId="1593ab28-bd3f-46f2-a611-8d984e03f573" providerId="ADAL" clId="{46CA4077-EE17-4838-8F73-BBDA2DFCE7BD}" dt="2025-08-27T11:12:00.149" v="306" actId="1076"/>
          <ac:spMkLst>
            <pc:docMk/>
            <pc:sldMk cId="10362408" sldId="481"/>
            <ac:spMk id="35" creationId="{CDCD1929-A28C-CAD6-2CD5-1E910DBC8708}"/>
          </ac:spMkLst>
        </pc:spChg>
        <pc:spChg chg="add mod">
          <ac:chgData name="Håkon Jacobsen" userId="1593ab28-bd3f-46f2-a611-8d984e03f573" providerId="ADAL" clId="{46CA4077-EE17-4838-8F73-BBDA2DFCE7BD}" dt="2025-08-27T11:12:40.712" v="312" actId="20577"/>
          <ac:spMkLst>
            <pc:docMk/>
            <pc:sldMk cId="10362408" sldId="481"/>
            <ac:spMk id="36" creationId="{7CA52D86-EF8A-007C-71F2-7D16155D35C8}"/>
          </ac:spMkLst>
        </pc:spChg>
        <pc:spChg chg="add mod">
          <ac:chgData name="Håkon Jacobsen" userId="1593ab28-bd3f-46f2-a611-8d984e03f573" providerId="ADAL" clId="{46CA4077-EE17-4838-8F73-BBDA2DFCE7BD}" dt="2025-08-27T11:08:33.870" v="125" actId="20577"/>
          <ac:spMkLst>
            <pc:docMk/>
            <pc:sldMk cId="10362408" sldId="481"/>
            <ac:spMk id="37" creationId="{09B1F354-A4F2-F76A-567A-4492E4B3B777}"/>
          </ac:spMkLst>
        </pc:spChg>
        <pc:spChg chg="add mod">
          <ac:chgData name="Håkon Jacobsen" userId="1593ab28-bd3f-46f2-a611-8d984e03f573" providerId="ADAL" clId="{46CA4077-EE17-4838-8F73-BBDA2DFCE7BD}" dt="2025-08-27T11:11:55.977" v="305" actId="1037"/>
          <ac:spMkLst>
            <pc:docMk/>
            <pc:sldMk cId="10362408" sldId="481"/>
            <ac:spMk id="38" creationId="{F6A6A499-7F30-226E-2735-299BF38EBC32}"/>
          </ac:spMkLst>
        </pc:spChg>
        <pc:spChg chg="add mod">
          <ac:chgData name="Håkon Jacobsen" userId="1593ab28-bd3f-46f2-a611-8d984e03f573" providerId="ADAL" clId="{46CA4077-EE17-4838-8F73-BBDA2DFCE7BD}" dt="2025-08-27T11:08:37.971" v="130" actId="20577"/>
          <ac:spMkLst>
            <pc:docMk/>
            <pc:sldMk cId="10362408" sldId="481"/>
            <ac:spMk id="39" creationId="{31DBB2E2-425A-64F9-70D3-5BDF4782019F}"/>
          </ac:spMkLst>
        </pc:spChg>
        <pc:spChg chg="add mod">
          <ac:chgData name="Håkon Jacobsen" userId="1593ab28-bd3f-46f2-a611-8d984e03f573" providerId="ADAL" clId="{46CA4077-EE17-4838-8F73-BBDA2DFCE7BD}" dt="2025-08-27T11:10:57.703" v="295" actId="1076"/>
          <ac:spMkLst>
            <pc:docMk/>
            <pc:sldMk cId="10362408" sldId="481"/>
            <ac:spMk id="40" creationId="{964614F3-7A14-9559-E158-81350D58F3E6}"/>
          </ac:spMkLst>
        </pc:spChg>
        <pc:cxnChg chg="add mod">
          <ac:chgData name="Håkon Jacobsen" userId="1593ab28-bd3f-46f2-a611-8d984e03f573" providerId="ADAL" clId="{46CA4077-EE17-4838-8F73-BBDA2DFCE7BD}" dt="2025-08-27T11:11:03.679" v="298" actId="14100"/>
          <ac:cxnSpMkLst>
            <pc:docMk/>
            <pc:sldMk cId="10362408" sldId="481"/>
            <ac:cxnSpMk id="41" creationId="{3FDF28C1-DCB1-8E94-35E3-76BA1065D782}"/>
          </ac:cxnSpMkLst>
        </pc:cxnChg>
      </pc:sldChg>
      <pc:sldChg chg="add modTransition modAnim">
        <pc:chgData name="Håkon Jacobsen" userId="1593ab28-bd3f-46f2-a611-8d984e03f573" providerId="ADAL" clId="{46CA4077-EE17-4838-8F73-BBDA2DFCE7BD}" dt="2025-08-27T10:16:08.863" v="52"/>
        <pc:sldMkLst>
          <pc:docMk/>
          <pc:sldMk cId="146510043" sldId="489"/>
        </pc:sldMkLst>
      </pc:sldChg>
    </pc:docChg>
  </pc:docChgLst>
  <pc:docChgLst>
    <pc:chgData name="Håkon Jacobsen" userId="S::haakja@uio.no::1593ab28-bd3f-46f2-a611-8d984e03f573" providerId="AD" clId="Web-{1DFC6088-E1AE-F221-378A-4EC1F1D92B2F}"/>
    <pc:docChg chg="modSld">
      <pc:chgData name="Håkon Jacobsen" userId="S::haakja@uio.no::1593ab28-bd3f-46f2-a611-8d984e03f573" providerId="AD" clId="Web-{1DFC6088-E1AE-F221-378A-4EC1F1D92B2F}" dt="2024-05-22T11:01:35.056" v="117"/>
      <pc:docMkLst>
        <pc:docMk/>
      </pc:docMkLst>
      <pc:sldChg chg="modSp">
        <pc:chgData name="Håkon Jacobsen" userId="S::haakja@uio.no::1593ab28-bd3f-46f2-a611-8d984e03f573" providerId="AD" clId="Web-{1DFC6088-E1AE-F221-378A-4EC1F1D92B2F}" dt="2024-05-22T10:58:46.193" v="92" actId="1076"/>
        <pc:sldMkLst>
          <pc:docMk/>
          <pc:sldMk cId="527100545" sldId="415"/>
        </pc:sldMkLst>
      </pc:sldChg>
    </pc:docChg>
  </pc:docChgLst>
  <pc:docChgLst>
    <pc:chgData name="Håkon Jacobsen" userId="1593ab28-bd3f-46f2-a611-8d984e03f573" providerId="ADAL" clId="{81564D6A-8FF8-4E28-91C1-E7EC658F4832}"/>
    <pc:docChg chg="modSld">
      <pc:chgData name="Håkon Jacobsen" userId="1593ab28-bd3f-46f2-a611-8d984e03f573" providerId="ADAL" clId="{81564D6A-8FF8-4E28-91C1-E7EC658F4832}" dt="2024-06-26T10:04:07.481" v="24" actId="20577"/>
      <pc:docMkLst>
        <pc:docMk/>
      </pc:docMkLst>
      <pc:sldChg chg="modSp modAnim">
        <pc:chgData name="Håkon Jacobsen" userId="1593ab28-bd3f-46f2-a611-8d984e03f573" providerId="ADAL" clId="{81564D6A-8FF8-4E28-91C1-E7EC658F4832}" dt="2024-06-26T10:04:07.481" v="24" actId="20577"/>
        <pc:sldMkLst>
          <pc:docMk/>
          <pc:sldMk cId="985200572" sldId="320"/>
        </pc:sldMkLst>
      </pc:sldChg>
      <pc:sldChg chg="modSp">
        <pc:chgData name="Håkon Jacobsen" userId="1593ab28-bd3f-46f2-a611-8d984e03f573" providerId="ADAL" clId="{81564D6A-8FF8-4E28-91C1-E7EC658F4832}" dt="2024-06-26T09:08:47.114" v="1" actId="20577"/>
        <pc:sldMkLst>
          <pc:docMk/>
          <pc:sldMk cId="1491009056" sldId="4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445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600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101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941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239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460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0^n</a:t>
            </a:r>
            <a:r>
              <a:rPr lang="en-US" baseline="0" dirty="0"/>
              <a:t> = 0000…0 (n bits)</a:t>
            </a:r>
          </a:p>
          <a:p>
            <a:r>
              <a:rPr lang="en-US" baseline="0" dirty="0"/>
              <a:t>1^n = 1111…1 (n bits)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269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343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170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496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5983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8770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1262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3024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6758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212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0109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774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3358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2970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813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2600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2185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2933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9157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797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091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278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859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485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919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449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450380" y="4605244"/>
            <a:ext cx="7082727" cy="1192441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00551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70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3" r:id="rId2"/>
    <p:sldLayoutId id="2147483714" r:id="rId3"/>
    <p:sldLayoutId id="2147483715" r:id="rId4"/>
    <p:sldLayoutId id="2147483716" r:id="rId5"/>
    <p:sldLayoutId id="2147483718" r:id="rId6"/>
    <p:sldLayoutId id="2147483719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37.png"/><Relationship Id="rId10" Type="http://schemas.openxmlformats.org/officeDocument/2006/relationships/image" Target="../media/image21.png"/><Relationship Id="rId4" Type="http://schemas.openxmlformats.org/officeDocument/2006/relationships/image" Target="../media/image14.jpe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0.png"/><Relationship Id="rId3" Type="http://schemas.openxmlformats.org/officeDocument/2006/relationships/image" Target="../media/image290.png"/><Relationship Id="rId12" Type="http://schemas.openxmlformats.org/officeDocument/2006/relationships/image" Target="../media/image35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11" Type="http://schemas.openxmlformats.org/officeDocument/2006/relationships/image" Target="../media/image341.png"/><Relationship Id="rId5" Type="http://schemas.openxmlformats.org/officeDocument/2006/relationships/image" Target="../media/image23.png"/><Relationship Id="rId15" Type="http://schemas.openxmlformats.org/officeDocument/2006/relationships/image" Target="../media/image380.png"/><Relationship Id="rId10" Type="http://schemas.openxmlformats.org/officeDocument/2006/relationships/image" Target="../media/image771.png"/><Relationship Id="rId4" Type="http://schemas.openxmlformats.org/officeDocument/2006/relationships/image" Target="../media/image300.png"/><Relationship Id="rId14" Type="http://schemas.openxmlformats.org/officeDocument/2006/relationships/image" Target="../media/image37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21" Type="http://schemas.openxmlformats.org/officeDocument/2006/relationships/image" Target="../media/image40.png"/><Relationship Id="rId7" Type="http://schemas.microsoft.com/office/2007/relationships/hdphoto" Target="../media/hdphoto1.wdp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5" Type="http://schemas.openxmlformats.org/officeDocument/2006/relationships/image" Target="../media/image45.pn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24" Type="http://schemas.openxmlformats.org/officeDocument/2006/relationships/image" Target="../media/image43.png"/><Relationship Id="rId5" Type="http://schemas.openxmlformats.org/officeDocument/2006/relationships/image" Target="../media/image240.png"/><Relationship Id="rId15" Type="http://schemas.openxmlformats.org/officeDocument/2006/relationships/image" Target="../media/image34.png"/><Relationship Id="rId23" Type="http://schemas.openxmlformats.org/officeDocument/2006/relationships/image" Target="../media/image42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Relationship Id="rId22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0.png"/><Relationship Id="rId3" Type="http://schemas.openxmlformats.org/officeDocument/2006/relationships/image" Target="../media/image23.png"/><Relationship Id="rId12" Type="http://schemas.openxmlformats.org/officeDocument/2006/relationships/image" Target="../media/image440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430.png"/><Relationship Id="rId10" Type="http://schemas.openxmlformats.org/officeDocument/2006/relationships/image" Target="../media/image771.png"/><Relationship Id="rId4" Type="http://schemas.openxmlformats.org/officeDocument/2006/relationships/image" Target="../media/image24.png"/><Relationship Id="rId1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1.png"/><Relationship Id="rId18" Type="http://schemas.openxmlformats.org/officeDocument/2006/relationships/image" Target="../media/image451.png"/><Relationship Id="rId3" Type="http://schemas.openxmlformats.org/officeDocument/2006/relationships/image" Target="../media/image50.png"/><Relationship Id="rId7" Type="http://schemas.openxmlformats.org/officeDocument/2006/relationships/image" Target="../media/image24.png"/><Relationship Id="rId12" Type="http://schemas.openxmlformats.org/officeDocument/2006/relationships/image" Target="../media/image440.png"/><Relationship Id="rId2" Type="http://schemas.openxmlformats.org/officeDocument/2006/relationships/image" Target="../media/image49.png"/><Relationship Id="rId20" Type="http://schemas.microsoft.com/office/2007/relationships/hdphoto" Target="../media/hdphoto2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471.png"/><Relationship Id="rId24" Type="http://schemas.openxmlformats.org/officeDocument/2006/relationships/image" Target="../media/image472.png"/><Relationship Id="rId5" Type="http://schemas.openxmlformats.org/officeDocument/2006/relationships/image" Target="../media/image460.png"/><Relationship Id="rId15" Type="http://schemas.openxmlformats.org/officeDocument/2006/relationships/image" Target="../media/image490.png"/><Relationship Id="rId23" Type="http://schemas.openxmlformats.org/officeDocument/2006/relationships/image" Target="../media/image48.png"/><Relationship Id="rId10" Type="http://schemas.openxmlformats.org/officeDocument/2006/relationships/image" Target="../media/image771.png"/><Relationship Id="rId19" Type="http://schemas.openxmlformats.org/officeDocument/2006/relationships/image" Target="../media/image47.png"/><Relationship Id="rId4" Type="http://schemas.openxmlformats.org/officeDocument/2006/relationships/image" Target="../media/image400.png"/><Relationship Id="rId14" Type="http://schemas.openxmlformats.org/officeDocument/2006/relationships/image" Target="../media/image450.png"/><Relationship Id="rId22" Type="http://schemas.openxmlformats.org/officeDocument/2006/relationships/image" Target="../media/image690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0.png"/><Relationship Id="rId26" Type="http://schemas.openxmlformats.org/officeDocument/2006/relationships/image" Target="../media/image53.png"/><Relationship Id="rId3" Type="http://schemas.openxmlformats.org/officeDocument/2006/relationships/image" Target="../media/image50.png"/><Relationship Id="rId25" Type="http://schemas.openxmlformats.org/officeDocument/2006/relationships/image" Target="../media/image24.png"/><Relationship Id="rId12" Type="http://schemas.openxmlformats.org/officeDocument/2006/relationships/image" Target="../media/image450.png"/><Relationship Id="rId2" Type="http://schemas.openxmlformats.org/officeDocument/2006/relationships/image" Target="../media/image49.png"/><Relationship Id="rId29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24" Type="http://schemas.openxmlformats.org/officeDocument/2006/relationships/image" Target="../media/image23.png"/><Relationship Id="rId11" Type="http://schemas.openxmlformats.org/officeDocument/2006/relationships/image" Target="../media/image481.png"/><Relationship Id="rId5" Type="http://schemas.microsoft.com/office/2007/relationships/hdphoto" Target="../media/hdphoto2.wdp"/><Relationship Id="rId23" Type="http://schemas.openxmlformats.org/officeDocument/2006/relationships/image" Target="../media/image400.png"/><Relationship Id="rId28" Type="http://schemas.openxmlformats.org/officeDocument/2006/relationships/image" Target="../media/image472.png"/><Relationship Id="rId10" Type="http://schemas.openxmlformats.org/officeDocument/2006/relationships/image" Target="../media/image771.png"/><Relationship Id="rId19" Type="http://schemas.openxmlformats.org/officeDocument/2006/relationships/image" Target="../media/image460.png"/><Relationship Id="rId4" Type="http://schemas.openxmlformats.org/officeDocument/2006/relationships/image" Target="../media/image47.png"/><Relationship Id="rId22" Type="http://schemas.openxmlformats.org/officeDocument/2006/relationships/image" Target="../media/image690.png"/><Relationship Id="rId27" Type="http://schemas.openxmlformats.org/officeDocument/2006/relationships/image" Target="../media/image52.png"/><Relationship Id="rId30" Type="http://schemas.openxmlformats.org/officeDocument/2006/relationships/image" Target="../media/image5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1.png"/><Relationship Id="rId5" Type="http://schemas.openxmlformats.org/officeDocument/2006/relationships/image" Target="../media/image482.png"/><Relationship Id="rId4" Type="http://schemas.openxmlformats.org/officeDocument/2006/relationships/image" Target="../media/image47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8" Type="http://schemas.openxmlformats.org/officeDocument/2006/relationships/image" Target="../media/image65.png"/><Relationship Id="rId39" Type="http://schemas.openxmlformats.org/officeDocument/2006/relationships/image" Target="../media/image72.png"/><Relationship Id="rId3" Type="http://schemas.openxmlformats.org/officeDocument/2006/relationships/image" Target="../media/image55.png"/><Relationship Id="rId21" Type="http://schemas.openxmlformats.org/officeDocument/2006/relationships/image" Target="../media/image61.png"/><Relationship Id="rId34" Type="http://schemas.openxmlformats.org/officeDocument/2006/relationships/image" Target="../media/image67.png"/><Relationship Id="rId7" Type="http://schemas.openxmlformats.org/officeDocument/2006/relationships/image" Target="../media/image58.png"/><Relationship Id="rId25" Type="http://schemas.openxmlformats.org/officeDocument/2006/relationships/image" Target="../media/image66.png"/><Relationship Id="rId38" Type="http://schemas.openxmlformats.org/officeDocument/2006/relationships/image" Target="../media/image71.png"/><Relationship Id="rId2" Type="http://schemas.openxmlformats.org/officeDocument/2006/relationships/notesSlide" Target="../notesSlides/notesSlide7.xml"/><Relationship Id="rId20" Type="http://schemas.openxmlformats.org/officeDocument/2006/relationships/image" Target="../media/image60.png"/><Relationship Id="rId41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24" Type="http://schemas.openxmlformats.org/officeDocument/2006/relationships/image" Target="../media/image64.png"/><Relationship Id="rId37" Type="http://schemas.openxmlformats.org/officeDocument/2006/relationships/image" Target="../media/image70.png"/><Relationship Id="rId40" Type="http://schemas.openxmlformats.org/officeDocument/2006/relationships/image" Target="../media/image73.png"/><Relationship Id="rId5" Type="http://schemas.openxmlformats.org/officeDocument/2006/relationships/image" Target="../media/image56.png"/><Relationship Id="rId23" Type="http://schemas.openxmlformats.org/officeDocument/2006/relationships/image" Target="../media/image63.png"/><Relationship Id="rId36" Type="http://schemas.openxmlformats.org/officeDocument/2006/relationships/image" Target="../media/image69.png"/><Relationship Id="rId19" Type="http://schemas.openxmlformats.org/officeDocument/2006/relationships/image" Target="../media/image59.png"/><Relationship Id="rId22" Type="http://schemas.openxmlformats.org/officeDocument/2006/relationships/image" Target="../media/image62.png"/><Relationship Id="rId35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00.png"/><Relationship Id="rId39" Type="http://schemas.openxmlformats.org/officeDocument/2006/relationships/image" Target="../media/image77.png"/><Relationship Id="rId3" Type="http://schemas.openxmlformats.org/officeDocument/2006/relationships/image" Target="../media/image660.png"/><Relationship Id="rId34" Type="http://schemas.openxmlformats.org/officeDocument/2006/relationships/image" Target="../media/image610.png"/><Relationship Id="rId42" Type="http://schemas.openxmlformats.org/officeDocument/2006/relationships/image" Target="../media/image72.png"/><Relationship Id="rId25" Type="http://schemas.openxmlformats.org/officeDocument/2006/relationships/image" Target="../media/image691.png"/><Relationship Id="rId33" Type="http://schemas.openxmlformats.org/officeDocument/2006/relationships/image" Target="../media/image64.png"/><Relationship Id="rId38" Type="http://schemas.openxmlformats.org/officeDocument/2006/relationships/image" Target="../media/image71.png"/><Relationship Id="rId2" Type="http://schemas.openxmlformats.org/officeDocument/2006/relationships/notesSlide" Target="../notesSlides/notesSlide8.xml"/><Relationship Id="rId29" Type="http://schemas.openxmlformats.org/officeDocument/2006/relationships/image" Target="../media/image631.png"/><Relationship Id="rId41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58.png"/><Relationship Id="rId32" Type="http://schemas.openxmlformats.org/officeDocument/2006/relationships/image" Target="../media/image620.png"/><Relationship Id="rId37" Type="http://schemas.openxmlformats.org/officeDocument/2006/relationships/image" Target="../media/image692.png"/><Relationship Id="rId40" Type="http://schemas.openxmlformats.org/officeDocument/2006/relationships/image" Target="../media/image73.png"/><Relationship Id="rId5" Type="http://schemas.openxmlformats.org/officeDocument/2006/relationships/image" Target="../media/image75.png"/><Relationship Id="rId36" Type="http://schemas.openxmlformats.org/officeDocument/2006/relationships/image" Target="../media/image68.png"/><Relationship Id="rId10" Type="http://schemas.openxmlformats.org/officeDocument/2006/relationships/image" Target="../media/image57.png"/><Relationship Id="rId31" Type="http://schemas.openxmlformats.org/officeDocument/2006/relationships/image" Target="../media/image61.png"/><Relationship Id="rId4" Type="http://schemas.openxmlformats.org/officeDocument/2006/relationships/image" Target="../media/image701.png"/><Relationship Id="rId27" Type="http://schemas.openxmlformats.org/officeDocument/2006/relationships/image" Target="../media/image56.png"/><Relationship Id="rId30" Type="http://schemas.openxmlformats.org/officeDocument/2006/relationships/image" Target="../media/image60.png"/><Relationship Id="rId22" Type="http://schemas.openxmlformats.org/officeDocument/2006/relationships/image" Target="../media/image590.png"/><Relationship Id="rId35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2" Type="http://schemas.openxmlformats.org/officeDocument/2006/relationships/image" Target="../media/image64.png"/><Relationship Id="rId47" Type="http://schemas.openxmlformats.org/officeDocument/2006/relationships/image" Target="../media/image702.png"/><Relationship Id="rId7" Type="http://schemas.openxmlformats.org/officeDocument/2006/relationships/image" Target="../media/image740.png"/><Relationship Id="rId46" Type="http://schemas.openxmlformats.org/officeDocument/2006/relationships/image" Target="../media/image692.png"/><Relationship Id="rId2" Type="http://schemas.openxmlformats.org/officeDocument/2006/relationships/notesSlide" Target="../notesSlides/notesSlide9.xml"/><Relationship Id="rId41" Type="http://schemas.openxmlformats.org/officeDocument/2006/relationships/image" Target="../media/image61.png"/><Relationship Id="rId29" Type="http://schemas.openxmlformats.org/officeDocument/2006/relationships/image" Target="../media/image6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0.png"/><Relationship Id="rId40" Type="http://schemas.openxmlformats.org/officeDocument/2006/relationships/image" Target="../media/image750.png"/><Relationship Id="rId11" Type="http://schemas.openxmlformats.org/officeDocument/2006/relationships/image" Target="../media/image620.png"/><Relationship Id="rId45" Type="http://schemas.openxmlformats.org/officeDocument/2006/relationships/image" Target="../media/image68.png"/><Relationship Id="rId5" Type="http://schemas.openxmlformats.org/officeDocument/2006/relationships/image" Target="../media/image721.png"/><Relationship Id="rId44" Type="http://schemas.openxmlformats.org/officeDocument/2006/relationships/image" Target="../media/image67.png"/><Relationship Id="rId4" Type="http://schemas.openxmlformats.org/officeDocument/2006/relationships/image" Target="../media/image710.png"/><Relationship Id="rId30" Type="http://schemas.openxmlformats.org/officeDocument/2006/relationships/image" Target="../media/image56.png"/><Relationship Id="rId22" Type="http://schemas.openxmlformats.org/officeDocument/2006/relationships/image" Target="../media/image590.png"/><Relationship Id="rId43" Type="http://schemas.openxmlformats.org/officeDocument/2006/relationships/image" Target="../media/image610.png"/><Relationship Id="rId48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51.png"/><Relationship Id="rId3" Type="http://schemas.openxmlformats.org/officeDocument/2006/relationships/image" Target="../media/image78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1.png"/><Relationship Id="rId11" Type="http://schemas.openxmlformats.org/officeDocument/2006/relationships/image" Target="../media/image84.png"/><Relationship Id="rId5" Type="http://schemas.openxmlformats.org/officeDocument/2006/relationships/image" Target="../media/image781.png"/><Relationship Id="rId15" Type="http://schemas.openxmlformats.org/officeDocument/2006/relationships/image" Target="../media/image87.png"/><Relationship Id="rId10" Type="http://schemas.openxmlformats.org/officeDocument/2006/relationships/image" Target="../media/image83.png"/><Relationship Id="rId4" Type="http://schemas.openxmlformats.org/officeDocument/2006/relationships/image" Target="../media/image79.emf"/><Relationship Id="rId9" Type="http://schemas.openxmlformats.org/officeDocument/2006/relationships/image" Target="../media/image82.png"/><Relationship Id="rId14" Type="http://schemas.openxmlformats.org/officeDocument/2006/relationships/image" Target="../media/image8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gif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0.png"/><Relationship Id="rId13" Type="http://schemas.openxmlformats.org/officeDocument/2006/relationships/image" Target="../media/image1071.png"/><Relationship Id="rId18" Type="http://schemas.openxmlformats.org/officeDocument/2006/relationships/image" Target="../media/image230.png"/><Relationship Id="rId3" Type="http://schemas.openxmlformats.org/officeDocument/2006/relationships/image" Target="../media/image890.png"/><Relationship Id="rId7" Type="http://schemas.openxmlformats.org/officeDocument/2006/relationships/image" Target="../media/image1130.png"/><Relationship Id="rId12" Type="http://schemas.openxmlformats.org/officeDocument/2006/relationships/image" Target="../media/image1180.png"/><Relationship Id="rId17" Type="http://schemas.openxmlformats.org/officeDocument/2006/relationships/image" Target="../media/image220.png"/><Relationship Id="rId2" Type="http://schemas.openxmlformats.org/officeDocument/2006/relationships/image" Target="../media/image880.png"/><Relationship Id="rId16" Type="http://schemas.openxmlformats.org/officeDocument/2006/relationships/image" Target="../media/image1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20.png"/><Relationship Id="rId11" Type="http://schemas.openxmlformats.org/officeDocument/2006/relationships/image" Target="../media/image1051.png"/><Relationship Id="rId5" Type="http://schemas.openxmlformats.org/officeDocument/2006/relationships/image" Target="../media/image1121.png"/><Relationship Id="rId15" Type="http://schemas.openxmlformats.org/officeDocument/2006/relationships/image" Target="../media/image1190.png"/><Relationship Id="rId10" Type="http://schemas.openxmlformats.org/officeDocument/2006/relationships/image" Target="../media/image1171.png"/><Relationship Id="rId4" Type="http://schemas.openxmlformats.org/officeDocument/2006/relationships/image" Target="../media/image940.png"/><Relationship Id="rId9" Type="http://schemas.openxmlformats.org/officeDocument/2006/relationships/image" Target="../media/image1031.png"/><Relationship Id="rId14" Type="http://schemas.openxmlformats.org/officeDocument/2006/relationships/image" Target="../media/image108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13" Type="http://schemas.openxmlformats.org/officeDocument/2006/relationships/image" Target="../media/image9200.png"/><Relationship Id="rId3" Type="http://schemas.openxmlformats.org/officeDocument/2006/relationships/image" Target="../media/image270.png"/><Relationship Id="rId7" Type="http://schemas.openxmlformats.org/officeDocument/2006/relationships/image" Target="../media/image310.png"/><Relationship Id="rId12" Type="http://schemas.openxmlformats.org/officeDocument/2006/relationships/image" Target="../media/image3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1.png"/><Relationship Id="rId11" Type="http://schemas.openxmlformats.org/officeDocument/2006/relationships/image" Target="../media/image350.png"/><Relationship Id="rId5" Type="http://schemas.openxmlformats.org/officeDocument/2006/relationships/image" Target="../media/image291.png"/><Relationship Id="rId15" Type="http://schemas.openxmlformats.org/officeDocument/2006/relationships/image" Target="../media/image121.png"/><Relationship Id="rId10" Type="http://schemas.openxmlformats.org/officeDocument/2006/relationships/image" Target="../media/image340.png"/><Relationship Id="rId4" Type="http://schemas.openxmlformats.org/officeDocument/2006/relationships/image" Target="../media/image280.png"/><Relationship Id="rId9" Type="http://schemas.openxmlformats.org/officeDocument/2006/relationships/image" Target="../media/image330.png"/><Relationship Id="rId14" Type="http://schemas.openxmlformats.org/officeDocument/2006/relationships/image" Target="../media/image37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0.png"/><Relationship Id="rId3" Type="http://schemas.openxmlformats.org/officeDocument/2006/relationships/image" Target="../media/image92.png"/><Relationship Id="rId7" Type="http://schemas.openxmlformats.org/officeDocument/2006/relationships/image" Target="../media/image21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0.png"/><Relationship Id="rId3" Type="http://schemas.openxmlformats.org/officeDocument/2006/relationships/image" Target="../media/image92.png"/><Relationship Id="rId7" Type="http://schemas.openxmlformats.org/officeDocument/2006/relationships/image" Target="../media/image218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70.png"/><Relationship Id="rId11" Type="http://schemas.openxmlformats.org/officeDocument/2006/relationships/image" Target="../media/image133.png"/><Relationship Id="rId5" Type="http://schemas.openxmlformats.org/officeDocument/2006/relationships/image" Target="../media/image94.png"/><Relationship Id="rId10" Type="http://schemas.openxmlformats.org/officeDocument/2006/relationships/image" Target="../media/image132.png"/><Relationship Id="rId4" Type="http://schemas.openxmlformats.org/officeDocument/2006/relationships/image" Target="../media/image93.png"/><Relationship Id="rId9" Type="http://schemas.openxmlformats.org/officeDocument/2006/relationships/image" Target="../media/image220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00.png"/><Relationship Id="rId13" Type="http://schemas.openxmlformats.org/officeDocument/2006/relationships/image" Target="../media/image9200.png"/><Relationship Id="rId3" Type="http://schemas.openxmlformats.org/officeDocument/2006/relationships/image" Target="../media/image1220.png"/><Relationship Id="rId7" Type="http://schemas.openxmlformats.org/officeDocument/2006/relationships/image" Target="../media/image861.png"/><Relationship Id="rId12" Type="http://schemas.openxmlformats.org/officeDocument/2006/relationships/image" Target="../media/image126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50.png"/><Relationship Id="rId11" Type="http://schemas.openxmlformats.org/officeDocument/2006/relationships/image" Target="../media/image9000.png"/><Relationship Id="rId5" Type="http://schemas.openxmlformats.org/officeDocument/2006/relationships/image" Target="../media/image1240.png"/><Relationship Id="rId10" Type="http://schemas.openxmlformats.org/officeDocument/2006/relationships/image" Target="../media/image8900.png"/><Relationship Id="rId4" Type="http://schemas.openxmlformats.org/officeDocument/2006/relationships/image" Target="../media/image1230.png"/><Relationship Id="rId9" Type="http://schemas.openxmlformats.org/officeDocument/2006/relationships/image" Target="../media/image8800.png"/><Relationship Id="rId14" Type="http://schemas.openxmlformats.org/officeDocument/2006/relationships/image" Target="../media/image12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0.png"/><Relationship Id="rId2" Type="http://schemas.openxmlformats.org/officeDocument/2006/relationships/image" Target="../media/image88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18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0.png"/><Relationship Id="rId9" Type="http://schemas.openxmlformats.org/officeDocument/2006/relationships/image" Target="../media/image23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1.png"/><Relationship Id="rId3" Type="http://schemas.openxmlformats.org/officeDocument/2006/relationships/image" Target="../media/image89.png"/><Relationship Id="rId7" Type="http://schemas.openxmlformats.org/officeDocument/2006/relationships/image" Target="../media/image28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50.png"/><Relationship Id="rId10" Type="http://schemas.openxmlformats.org/officeDocument/2006/relationships/image" Target="../media/image902.png"/><Relationship Id="rId4" Type="http://schemas.openxmlformats.org/officeDocument/2006/relationships/image" Target="../media/image241.png"/><Relationship Id="rId9" Type="http://schemas.openxmlformats.org/officeDocument/2006/relationships/image" Target="../media/image261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91.png"/><Relationship Id="rId3" Type="http://schemas.openxmlformats.org/officeDocument/2006/relationships/image" Target="../media/image850.png"/><Relationship Id="rId12" Type="http://schemas.openxmlformats.org/officeDocument/2006/relationships/image" Target="../media/image89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11" Type="http://schemas.openxmlformats.org/officeDocument/2006/relationships/image" Target="../media/image490.png"/><Relationship Id="rId5" Type="http://schemas.openxmlformats.org/officeDocument/2006/relationships/image" Target="../media/image23.png"/><Relationship Id="rId15" Type="http://schemas.microsoft.com/office/2007/relationships/hdphoto" Target="../media/hdphoto2.wdp"/><Relationship Id="rId10" Type="http://schemas.openxmlformats.org/officeDocument/2006/relationships/image" Target="../media/image771.png"/><Relationship Id="rId4" Type="http://schemas.openxmlformats.org/officeDocument/2006/relationships/image" Target="../media/image860.png"/><Relationship Id="rId14" Type="http://schemas.openxmlformats.org/officeDocument/2006/relationships/image" Target="../media/image47.png"/><Relationship Id="rId22" Type="http://schemas.openxmlformats.org/officeDocument/2006/relationships/image" Target="../media/image690.pn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01.png"/><Relationship Id="rId3" Type="http://schemas.openxmlformats.org/officeDocument/2006/relationships/image" Target="../media/image881.png"/><Relationship Id="rId21" Type="http://schemas.openxmlformats.org/officeDocument/2006/relationships/image" Target="../media/image910.png"/><Relationship Id="rId12" Type="http://schemas.openxmlformats.org/officeDocument/2006/relationships/image" Target="../media/image900.png"/><Relationship Id="rId2" Type="http://schemas.openxmlformats.org/officeDocument/2006/relationships/image" Target="../media/image850.png"/><Relationship Id="rId20" Type="http://schemas.openxmlformats.org/officeDocument/2006/relationships/image" Target="../media/image690.png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490.png"/><Relationship Id="rId24" Type="http://schemas.openxmlformats.org/officeDocument/2006/relationships/image" Target="../media/image96.png"/><Relationship Id="rId5" Type="http://schemas.openxmlformats.org/officeDocument/2006/relationships/image" Target="../media/image24.png"/><Relationship Id="rId15" Type="http://schemas.microsoft.com/office/2007/relationships/hdphoto" Target="../media/hdphoto2.wdp"/><Relationship Id="rId23" Type="http://schemas.openxmlformats.org/officeDocument/2006/relationships/image" Target="../media/image930.png"/><Relationship Id="rId10" Type="http://schemas.openxmlformats.org/officeDocument/2006/relationships/image" Target="../media/image771.png"/><Relationship Id="rId4" Type="http://schemas.openxmlformats.org/officeDocument/2006/relationships/image" Target="../media/image23.png"/><Relationship Id="rId14" Type="http://schemas.openxmlformats.org/officeDocument/2006/relationships/image" Target="../media/image47.png"/><Relationship Id="rId22" Type="http://schemas.openxmlformats.org/officeDocument/2006/relationships/image" Target="../media/image92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14.png"/><Relationship Id="rId12" Type="http://schemas.openxmlformats.org/officeDocument/2006/relationships/image" Target="../media/image101.png"/><Relationship Id="rId17" Type="http://schemas.openxmlformats.org/officeDocument/2006/relationships/image" Target="../media/image106.png"/><Relationship Id="rId2" Type="http://schemas.openxmlformats.org/officeDocument/2006/relationships/image" Target="../media/image780.png"/><Relationship Id="rId16" Type="http://schemas.openxmlformats.org/officeDocument/2006/relationships/image" Target="../media/image10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3.png"/><Relationship Id="rId11" Type="http://schemas.openxmlformats.org/officeDocument/2006/relationships/image" Target="../media/image100.png"/><Relationship Id="rId5" Type="http://schemas.openxmlformats.org/officeDocument/2006/relationships/image" Target="../media/image112.png"/><Relationship Id="rId15" Type="http://schemas.openxmlformats.org/officeDocument/2006/relationships/image" Target="../media/image104.png"/><Relationship Id="rId10" Type="http://schemas.openxmlformats.org/officeDocument/2006/relationships/image" Target="../media/image99.png"/><Relationship Id="rId4" Type="http://schemas.openxmlformats.org/officeDocument/2006/relationships/image" Target="../media/image111.png"/><Relationship Id="rId9" Type="http://schemas.openxmlformats.org/officeDocument/2006/relationships/image" Target="../media/image98.png"/><Relationship Id="rId14" Type="http://schemas.openxmlformats.org/officeDocument/2006/relationships/image" Target="../media/image10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5.png"/><Relationship Id="rId18" Type="http://schemas.openxmlformats.org/officeDocument/2006/relationships/image" Target="../media/image131.png"/><Relationship Id="rId26" Type="http://schemas.openxmlformats.org/officeDocument/2006/relationships/image" Target="../media/image142.png"/><Relationship Id="rId3" Type="http://schemas.openxmlformats.org/officeDocument/2006/relationships/image" Target="../media/image108.png"/><Relationship Id="rId21" Type="http://schemas.openxmlformats.org/officeDocument/2006/relationships/image" Target="../media/image136.png"/><Relationship Id="rId7" Type="http://schemas.openxmlformats.org/officeDocument/2006/relationships/image" Target="../media/image117.png"/><Relationship Id="rId12" Type="http://schemas.openxmlformats.org/officeDocument/2006/relationships/image" Target="../media/image124.png"/><Relationship Id="rId17" Type="http://schemas.openxmlformats.org/officeDocument/2006/relationships/image" Target="../media/image130.png"/><Relationship Id="rId25" Type="http://schemas.openxmlformats.org/officeDocument/2006/relationships/image" Target="../media/image141.png"/><Relationship Id="rId2" Type="http://schemas.openxmlformats.org/officeDocument/2006/relationships/image" Target="../media/image107.png"/><Relationship Id="rId16" Type="http://schemas.openxmlformats.org/officeDocument/2006/relationships/image" Target="../media/image129.png"/><Relationship Id="rId20" Type="http://schemas.openxmlformats.org/officeDocument/2006/relationships/image" Target="../media/image13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6.png"/><Relationship Id="rId11" Type="http://schemas.openxmlformats.org/officeDocument/2006/relationships/image" Target="../media/image123.png"/><Relationship Id="rId24" Type="http://schemas.openxmlformats.org/officeDocument/2006/relationships/image" Target="../media/image140.png"/><Relationship Id="rId5" Type="http://schemas.openxmlformats.org/officeDocument/2006/relationships/image" Target="../media/image110.png"/><Relationship Id="rId15" Type="http://schemas.openxmlformats.org/officeDocument/2006/relationships/image" Target="../media/image128.png"/><Relationship Id="rId23" Type="http://schemas.openxmlformats.org/officeDocument/2006/relationships/image" Target="../media/image139.png"/><Relationship Id="rId10" Type="http://schemas.openxmlformats.org/officeDocument/2006/relationships/image" Target="../media/image122.png"/><Relationship Id="rId19" Type="http://schemas.openxmlformats.org/officeDocument/2006/relationships/image" Target="../media/image134.png"/><Relationship Id="rId4" Type="http://schemas.openxmlformats.org/officeDocument/2006/relationships/image" Target="../media/image109.png"/><Relationship Id="rId9" Type="http://schemas.openxmlformats.org/officeDocument/2006/relationships/image" Target="../media/image119.png"/><Relationship Id="rId14" Type="http://schemas.openxmlformats.org/officeDocument/2006/relationships/image" Target="../media/image126.png"/><Relationship Id="rId22" Type="http://schemas.openxmlformats.org/officeDocument/2006/relationships/image" Target="../media/image138.png"/><Relationship Id="rId27" Type="http://schemas.openxmlformats.org/officeDocument/2006/relationships/image" Target="../media/image1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1450.png"/><Relationship Id="rId18" Type="http://schemas.openxmlformats.org/officeDocument/2006/relationships/image" Target="../media/image800.png"/><Relationship Id="rId3" Type="http://schemas.openxmlformats.org/officeDocument/2006/relationships/image" Target="../media/image420.png"/><Relationship Id="rId21" Type="http://schemas.openxmlformats.org/officeDocument/2006/relationships/image" Target="../media/image26.png"/><Relationship Id="rId7" Type="http://schemas.openxmlformats.org/officeDocument/2006/relationships/image" Target="../media/image460.png"/><Relationship Id="rId12" Type="http://schemas.openxmlformats.org/officeDocument/2006/relationships/image" Target="../media/image1300.png"/><Relationship Id="rId17" Type="http://schemas.openxmlformats.org/officeDocument/2006/relationships/image" Target="../media/image790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47.png"/><Relationship Id="rId20" Type="http://schemas.openxmlformats.org/officeDocument/2006/relationships/image" Target="../media/image8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2.png"/><Relationship Id="rId11" Type="http://schemas.openxmlformats.org/officeDocument/2006/relationships/image" Target="../media/image1440.png"/><Relationship Id="rId5" Type="http://schemas.openxmlformats.org/officeDocument/2006/relationships/image" Target="../media/image141.png"/><Relationship Id="rId15" Type="http://schemas.openxmlformats.org/officeDocument/2006/relationships/image" Target="../media/image146.png"/><Relationship Id="rId10" Type="http://schemas.openxmlformats.org/officeDocument/2006/relationships/image" Target="../media/image145.png"/><Relationship Id="rId19" Type="http://schemas.openxmlformats.org/officeDocument/2006/relationships/image" Target="../media/image810.png"/><Relationship Id="rId4" Type="http://schemas.openxmlformats.org/officeDocument/2006/relationships/image" Target="../media/image140.png"/><Relationship Id="rId9" Type="http://schemas.openxmlformats.org/officeDocument/2006/relationships/image" Target="../media/image481.png"/><Relationship Id="rId14" Type="http://schemas.openxmlformats.org/officeDocument/2006/relationships/image" Target="../media/image540.png"/><Relationship Id="rId22" Type="http://schemas.microsoft.com/office/2007/relationships/hdphoto" Target="../media/hdphoto1.wd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0.png"/><Relationship Id="rId13" Type="http://schemas.openxmlformats.org/officeDocument/2006/relationships/image" Target="../media/image860.png"/><Relationship Id="rId39" Type="http://schemas.openxmlformats.org/officeDocument/2006/relationships/image" Target="../media/image26.png"/><Relationship Id="rId3" Type="http://schemas.openxmlformats.org/officeDocument/2006/relationships/image" Target="../media/image630.png"/><Relationship Id="rId21" Type="http://schemas.openxmlformats.org/officeDocument/2006/relationships/image" Target="../media/image800.png"/><Relationship Id="rId34" Type="http://schemas.openxmlformats.org/officeDocument/2006/relationships/image" Target="../media/image147.png"/><Relationship Id="rId12" Type="http://schemas.openxmlformats.org/officeDocument/2006/relationships/image" Target="../media/image850.png"/><Relationship Id="rId17" Type="http://schemas.openxmlformats.org/officeDocument/2006/relationships/image" Target="../media/image891.png"/><Relationship Id="rId33" Type="http://schemas.openxmlformats.org/officeDocument/2006/relationships/image" Target="../media/image149.png"/><Relationship Id="rId38" Type="http://schemas.openxmlformats.org/officeDocument/2006/relationships/image" Target="../media/image151.png"/><Relationship Id="rId2" Type="http://schemas.openxmlformats.org/officeDocument/2006/relationships/notesSlide" Target="../notesSlides/notesSlide23.xml"/><Relationship Id="rId20" Type="http://schemas.openxmlformats.org/officeDocument/2006/relationships/image" Target="../media/image790.png"/><Relationship Id="rId29" Type="http://schemas.openxmlformats.org/officeDocument/2006/relationships/image" Target="../media/image1300.png"/><Relationship Id="rId1" Type="http://schemas.openxmlformats.org/officeDocument/2006/relationships/slideLayout" Target="../slideLayouts/slideLayout3.xml"/><Relationship Id="rId32" Type="http://schemas.openxmlformats.org/officeDocument/2006/relationships/image" Target="../media/image142.png"/><Relationship Id="rId37" Type="http://schemas.openxmlformats.org/officeDocument/2006/relationships/image" Target="../media/image150.png"/><Relationship Id="rId40" Type="http://schemas.microsoft.com/office/2007/relationships/hdphoto" Target="../media/hdphoto1.wdp"/><Relationship Id="rId15" Type="http://schemas.openxmlformats.org/officeDocument/2006/relationships/image" Target="../media/image881.png"/><Relationship Id="rId23" Type="http://schemas.openxmlformats.org/officeDocument/2006/relationships/image" Target="../media/image822.png"/><Relationship Id="rId36" Type="http://schemas.openxmlformats.org/officeDocument/2006/relationships/image" Target="../media/image1450.png"/><Relationship Id="rId10" Type="http://schemas.openxmlformats.org/officeDocument/2006/relationships/image" Target="../media/image670.png"/><Relationship Id="rId19" Type="http://schemas.openxmlformats.org/officeDocument/2006/relationships/image" Target="../media/image911.png"/><Relationship Id="rId31" Type="http://schemas.openxmlformats.org/officeDocument/2006/relationships/image" Target="../media/image148.png"/><Relationship Id="rId4" Type="http://schemas.openxmlformats.org/officeDocument/2006/relationships/image" Target="../media/image640.png"/><Relationship Id="rId9" Type="http://schemas.openxmlformats.org/officeDocument/2006/relationships/image" Target="../media/image840.png"/><Relationship Id="rId14" Type="http://schemas.openxmlformats.org/officeDocument/2006/relationships/image" Target="../media/image870.png"/><Relationship Id="rId22" Type="http://schemas.openxmlformats.org/officeDocument/2006/relationships/image" Target="../media/image810.png"/><Relationship Id="rId30" Type="http://schemas.openxmlformats.org/officeDocument/2006/relationships/image" Target="../media/image140.png"/><Relationship Id="rId35" Type="http://schemas.openxmlformats.org/officeDocument/2006/relationships/image" Target="../media/image1440.png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60.png"/><Relationship Id="rId18" Type="http://schemas.openxmlformats.org/officeDocument/2006/relationships/image" Target="../media/image911.png"/><Relationship Id="rId39" Type="http://schemas.microsoft.com/office/2007/relationships/hdphoto" Target="../media/hdphoto1.wdp"/><Relationship Id="rId3" Type="http://schemas.openxmlformats.org/officeDocument/2006/relationships/image" Target="../media/image630.png"/><Relationship Id="rId21" Type="http://schemas.openxmlformats.org/officeDocument/2006/relationships/image" Target="../media/image810.png"/><Relationship Id="rId34" Type="http://schemas.openxmlformats.org/officeDocument/2006/relationships/image" Target="../media/image1440.png"/><Relationship Id="rId12" Type="http://schemas.openxmlformats.org/officeDocument/2006/relationships/image" Target="../media/image850.png"/><Relationship Id="rId33" Type="http://schemas.openxmlformats.org/officeDocument/2006/relationships/image" Target="../media/image147.png"/><Relationship Id="rId38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891.png"/><Relationship Id="rId20" Type="http://schemas.openxmlformats.org/officeDocument/2006/relationships/image" Target="../media/image800.png"/><Relationship Id="rId29" Type="http://schemas.openxmlformats.org/officeDocument/2006/relationships/image" Target="../media/image140.png"/><Relationship Id="rId1" Type="http://schemas.openxmlformats.org/officeDocument/2006/relationships/slideLayout" Target="../slideLayouts/slideLayout3.xml"/><Relationship Id="rId32" Type="http://schemas.openxmlformats.org/officeDocument/2006/relationships/image" Target="../media/image149.png"/><Relationship Id="rId37" Type="http://schemas.openxmlformats.org/officeDocument/2006/relationships/image" Target="../media/image151.png"/><Relationship Id="rId15" Type="http://schemas.openxmlformats.org/officeDocument/2006/relationships/image" Target="../media/image881.png"/><Relationship Id="rId28" Type="http://schemas.openxmlformats.org/officeDocument/2006/relationships/image" Target="../media/image1300.png"/><Relationship Id="rId36" Type="http://schemas.openxmlformats.org/officeDocument/2006/relationships/image" Target="../media/image150.png"/><Relationship Id="rId19" Type="http://schemas.openxmlformats.org/officeDocument/2006/relationships/image" Target="../media/image790.png"/><Relationship Id="rId31" Type="http://schemas.openxmlformats.org/officeDocument/2006/relationships/image" Target="../media/image142.png"/><Relationship Id="rId4" Type="http://schemas.openxmlformats.org/officeDocument/2006/relationships/image" Target="../media/image720.png"/><Relationship Id="rId14" Type="http://schemas.openxmlformats.org/officeDocument/2006/relationships/image" Target="../media/image870.png"/><Relationship Id="rId22" Type="http://schemas.openxmlformats.org/officeDocument/2006/relationships/image" Target="../media/image822.png"/><Relationship Id="rId30" Type="http://schemas.openxmlformats.org/officeDocument/2006/relationships/image" Target="../media/image148.png"/><Relationship Id="rId35" Type="http://schemas.openxmlformats.org/officeDocument/2006/relationships/image" Target="../media/image1450.png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10.png"/><Relationship Id="rId18" Type="http://schemas.openxmlformats.org/officeDocument/2006/relationships/image" Target="../media/image142.png"/><Relationship Id="rId3" Type="http://schemas.openxmlformats.org/officeDocument/2006/relationships/image" Target="../media/image630.png"/><Relationship Id="rId17" Type="http://schemas.openxmlformats.org/officeDocument/2006/relationships/image" Target="../media/image148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40.png"/><Relationship Id="rId20" Type="http://schemas.openxmlformats.org/officeDocument/2006/relationships/image" Target="../media/image147.png"/><Relationship Id="rId1" Type="http://schemas.openxmlformats.org/officeDocument/2006/relationships/slideLayout" Target="../slideLayouts/slideLayout3.xml"/><Relationship Id="rId15" Type="http://schemas.openxmlformats.org/officeDocument/2006/relationships/image" Target="../media/image1350.png"/><Relationship Id="rId10" Type="http://schemas.openxmlformats.org/officeDocument/2006/relationships/image" Target="../media/image57.png"/><Relationship Id="rId19" Type="http://schemas.openxmlformats.org/officeDocument/2006/relationships/image" Target="../media/image149.png"/><Relationship Id="rId9" Type="http://schemas.openxmlformats.org/officeDocument/2006/relationships/image" Target="../media/image56.png"/><Relationship Id="rId14" Type="http://schemas.openxmlformats.org/officeDocument/2006/relationships/image" Target="../media/image1340.png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20.png"/><Relationship Id="rId18" Type="http://schemas.openxmlformats.org/officeDocument/2006/relationships/image" Target="../media/image1060.png"/><Relationship Id="rId3" Type="http://schemas.openxmlformats.org/officeDocument/2006/relationships/image" Target="../media/image1030.png"/><Relationship Id="rId21" Type="http://schemas.openxmlformats.org/officeDocument/2006/relationships/image" Target="../media/image1010.png"/><Relationship Id="rId17" Type="http://schemas.openxmlformats.org/officeDocument/2006/relationships/image" Target="../media/image1050.png"/><Relationship Id="rId2" Type="http://schemas.openxmlformats.org/officeDocument/2006/relationships/notesSlide" Target="../notesSlides/notesSlide26.xml"/><Relationship Id="rId20" Type="http://schemas.openxmlformats.org/officeDocument/2006/relationships/image" Target="../media/image831.png"/><Relationship Id="rId1" Type="http://schemas.openxmlformats.org/officeDocument/2006/relationships/slideLayout" Target="../slideLayouts/slideLayout3.xml"/><Relationship Id="rId15" Type="http://schemas.openxmlformats.org/officeDocument/2006/relationships/image" Target="../media/image1112.png"/><Relationship Id="rId23" Type="http://schemas.openxmlformats.org/officeDocument/2006/relationships/image" Target="../media/image1350.png"/><Relationship Id="rId10" Type="http://schemas.openxmlformats.org/officeDocument/2006/relationships/image" Target="../media/image57.png"/><Relationship Id="rId19" Type="http://schemas.openxmlformats.org/officeDocument/2006/relationships/image" Target="../media/image1070.png"/><Relationship Id="rId9" Type="http://schemas.openxmlformats.org/officeDocument/2006/relationships/image" Target="../media/image56.png"/><Relationship Id="rId14" Type="http://schemas.openxmlformats.org/officeDocument/2006/relationships/image" Target="../media/image1100.png"/><Relationship Id="rId22" Type="http://schemas.openxmlformats.org/officeDocument/2006/relationships/image" Target="../media/image13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/>
              <a:t>Lecture 2 – Block ciphers, </a:t>
            </a:r>
            <a:br>
              <a:rPr lang="nb-NO" dirty="0"/>
            </a:br>
            <a:r>
              <a:rPr lang="nb-NO" dirty="0"/>
              <a:t>PRFs/PRPs, AES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/>
              <a:t>27.08.2025</a:t>
            </a:r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47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783868" y="1373506"/>
            <a:ext cx="3635195" cy="1412925"/>
            <a:chOff x="7783868" y="1373506"/>
            <a:chExt cx="3635195" cy="1412925"/>
          </a:xfrm>
        </p:grpSpPr>
        <p:sp>
          <p:nvSpPr>
            <p:cNvPr id="2" name="TextBox 1"/>
            <p:cNvSpPr txBox="1"/>
            <p:nvPr/>
          </p:nvSpPr>
          <p:spPr>
            <a:xfrm>
              <a:off x="7783868" y="1373506"/>
              <a:ext cx="36351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000" b="1" dirty="0">
                  <a:solidFill>
                    <a:srgbClr val="3333CC"/>
                  </a:solidFill>
                </a:rPr>
                <a:t>But how to build?</a:t>
              </a:r>
              <a:endParaRPr lang="en-US" sz="2000" b="1" dirty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27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485288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F9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074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Encryption schemes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>
                <a:spLocks noChangeAspect="1"/>
              </p:cNvSpPr>
              <p:nvPr/>
            </p:nvSpPr>
            <p:spPr bwMode="auto">
              <a:xfrm>
                <a:off x="5518010" y="3086674"/>
                <a:ext cx="917564" cy="798400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8010" y="3086674"/>
                <a:ext cx="917564" cy="798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/>
          <p:cNvSpPr>
            <a:spLocks noChangeAspect="1"/>
          </p:cNvSpPr>
          <p:nvPr/>
        </p:nvSpPr>
        <p:spPr bwMode="auto">
          <a:xfrm>
            <a:off x="5018079" y="1816767"/>
            <a:ext cx="1917426" cy="454726"/>
          </a:xfrm>
          <a:prstGeom prst="roundRect">
            <a:avLst/>
          </a:prstGeom>
          <a:solidFill>
            <a:srgbClr val="ECECFA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Plaintext</a:t>
            </a:r>
          </a:p>
        </p:txBody>
      </p:sp>
      <p:sp>
        <p:nvSpPr>
          <p:cNvPr id="8" name="Rounded Rectangle 7"/>
          <p:cNvSpPr>
            <a:spLocks noChangeAspect="1"/>
          </p:cNvSpPr>
          <p:nvPr/>
        </p:nvSpPr>
        <p:spPr bwMode="auto">
          <a:xfrm>
            <a:off x="3189279" y="3260561"/>
            <a:ext cx="1453268" cy="450626"/>
          </a:xfrm>
          <a:prstGeom prst="roundRect">
            <a:avLst/>
          </a:prstGeom>
          <a:solidFill>
            <a:srgbClr val="FEE9E6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Key</a:t>
            </a:r>
          </a:p>
        </p:txBody>
      </p:sp>
      <p:sp>
        <p:nvSpPr>
          <p:cNvPr id="9" name="Rounded Rectangle 8"/>
          <p:cNvSpPr>
            <a:spLocks noChangeAspect="1"/>
          </p:cNvSpPr>
          <p:nvPr/>
        </p:nvSpPr>
        <p:spPr bwMode="auto">
          <a:xfrm>
            <a:off x="5018079" y="4700255"/>
            <a:ext cx="1917427" cy="454726"/>
          </a:xfrm>
          <a:prstGeom prst="roundRect">
            <a:avLst/>
          </a:prstGeom>
          <a:solidFill>
            <a:srgbClr val="CFF9DA"/>
          </a:solidFill>
          <a:ln w="19050">
            <a:solidFill>
              <a:schemeClr val="accent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Ciphertext</a:t>
            </a:r>
          </a:p>
        </p:txBody>
      </p:sp>
      <p:cxnSp>
        <p:nvCxnSpPr>
          <p:cNvPr id="11" name="Straight Arrow Connector 10"/>
          <p:cNvCxnSpPr>
            <a:cxnSpLocks noChangeAspect="1"/>
          </p:cNvCxnSpPr>
          <p:nvPr/>
        </p:nvCxnSpPr>
        <p:spPr bwMode="auto">
          <a:xfrm>
            <a:off x="5976792" y="2271493"/>
            <a:ext cx="0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cxnSpLocks noChangeAspect="1"/>
          </p:cNvCxnSpPr>
          <p:nvPr/>
        </p:nvCxnSpPr>
        <p:spPr bwMode="auto">
          <a:xfrm>
            <a:off x="5976792" y="3885074"/>
            <a:ext cx="1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cxnSpLocks noChangeAspect="1"/>
          </p:cNvCxnSpPr>
          <p:nvPr/>
        </p:nvCxnSpPr>
        <p:spPr bwMode="auto">
          <a:xfrm>
            <a:off x="4642547" y="3485874"/>
            <a:ext cx="87546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989203" y="3088802"/>
                <a:ext cx="4814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9203" y="3088802"/>
                <a:ext cx="481436" cy="338554"/>
              </a:xfrm>
              <a:prstGeom prst="rect">
                <a:avLst/>
              </a:prstGeom>
              <a:blipFill rotWithShape="0">
                <a:blip r:embed="rId3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>
                <a:spLocks noChangeAspect="1"/>
              </p:cNvSpPr>
              <p:nvPr/>
            </p:nvSpPr>
            <p:spPr>
              <a:xfrm>
                <a:off x="7388622" y="1851725"/>
                <a:ext cx="42318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622" y="1851725"/>
                <a:ext cx="423182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5942" r="-1449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>
                <a:spLocks noChangeAspect="1"/>
              </p:cNvSpPr>
              <p:nvPr/>
            </p:nvSpPr>
            <p:spPr>
              <a:xfrm>
                <a:off x="2398484" y="3291419"/>
                <a:ext cx="35389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484" y="3291419"/>
                <a:ext cx="353899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8644" r="-15254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>
                <a:spLocks noChangeAspect="1"/>
              </p:cNvSpPr>
              <p:nvPr/>
            </p:nvSpPr>
            <p:spPr>
              <a:xfrm>
                <a:off x="7464668" y="4746835"/>
                <a:ext cx="27109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4668" y="4746835"/>
                <a:ext cx="271091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7273" r="-2045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100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>
                <a:spLocks noChangeAspect="1"/>
              </p:cNvSpPr>
              <p:nvPr/>
            </p:nvSpPr>
            <p:spPr bwMode="auto">
              <a:xfrm>
                <a:off x="5518010" y="3086674"/>
                <a:ext cx="917564" cy="798400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8010" y="3086674"/>
                <a:ext cx="917564" cy="798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/>
          <p:cNvSpPr>
            <a:spLocks noChangeAspect="1"/>
          </p:cNvSpPr>
          <p:nvPr/>
        </p:nvSpPr>
        <p:spPr bwMode="auto">
          <a:xfrm>
            <a:off x="5018079" y="1816767"/>
            <a:ext cx="1917426" cy="454726"/>
          </a:xfrm>
          <a:prstGeom prst="roundRect">
            <a:avLst/>
          </a:prstGeom>
          <a:solidFill>
            <a:srgbClr val="ECECFA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Plaintext</a:t>
            </a:r>
          </a:p>
        </p:txBody>
      </p:sp>
      <p:sp>
        <p:nvSpPr>
          <p:cNvPr id="8" name="Rounded Rectangle 7"/>
          <p:cNvSpPr>
            <a:spLocks noChangeAspect="1"/>
          </p:cNvSpPr>
          <p:nvPr/>
        </p:nvSpPr>
        <p:spPr bwMode="auto">
          <a:xfrm>
            <a:off x="3189279" y="3260561"/>
            <a:ext cx="1453268" cy="450626"/>
          </a:xfrm>
          <a:prstGeom prst="roundRect">
            <a:avLst/>
          </a:prstGeom>
          <a:solidFill>
            <a:srgbClr val="FEE9E6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Key</a:t>
            </a:r>
          </a:p>
        </p:txBody>
      </p:sp>
      <p:sp>
        <p:nvSpPr>
          <p:cNvPr id="9" name="Rounded Rectangle 8"/>
          <p:cNvSpPr>
            <a:spLocks noChangeAspect="1"/>
          </p:cNvSpPr>
          <p:nvPr/>
        </p:nvSpPr>
        <p:spPr bwMode="auto">
          <a:xfrm>
            <a:off x="5018079" y="4700255"/>
            <a:ext cx="1917427" cy="454726"/>
          </a:xfrm>
          <a:prstGeom prst="roundRect">
            <a:avLst/>
          </a:prstGeom>
          <a:solidFill>
            <a:srgbClr val="CFF9DA"/>
          </a:solidFill>
          <a:ln w="19050">
            <a:solidFill>
              <a:schemeClr val="accent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Ciphertext</a:t>
            </a:r>
          </a:p>
        </p:txBody>
      </p:sp>
      <p:cxnSp>
        <p:nvCxnSpPr>
          <p:cNvPr id="11" name="Straight Arrow Connector 10"/>
          <p:cNvCxnSpPr>
            <a:cxnSpLocks noChangeAspect="1"/>
          </p:cNvCxnSpPr>
          <p:nvPr/>
        </p:nvCxnSpPr>
        <p:spPr bwMode="auto">
          <a:xfrm>
            <a:off x="5976792" y="2271493"/>
            <a:ext cx="0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cxnSpLocks noChangeAspect="1"/>
          </p:cNvCxnSpPr>
          <p:nvPr/>
        </p:nvCxnSpPr>
        <p:spPr bwMode="auto">
          <a:xfrm>
            <a:off x="5976792" y="3885074"/>
            <a:ext cx="1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cxnSpLocks noChangeAspect="1"/>
          </p:cNvCxnSpPr>
          <p:nvPr/>
        </p:nvCxnSpPr>
        <p:spPr bwMode="auto">
          <a:xfrm>
            <a:off x="4642547" y="3485874"/>
            <a:ext cx="87546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>
                <a:spLocks noChangeAspect="1"/>
              </p:cNvSpPr>
              <p:nvPr/>
            </p:nvSpPr>
            <p:spPr>
              <a:xfrm>
                <a:off x="7338764" y="1868196"/>
                <a:ext cx="800305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8764" y="1868196"/>
                <a:ext cx="800305" cy="307777"/>
              </a:xfrm>
              <a:prstGeom prst="rect">
                <a:avLst/>
              </a:prstGeom>
              <a:blipFill>
                <a:blip r:embed="rId4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>
                <a:spLocks noChangeAspect="1"/>
              </p:cNvSpPr>
              <p:nvPr/>
            </p:nvSpPr>
            <p:spPr>
              <a:xfrm>
                <a:off x="1662206" y="3297505"/>
                <a:ext cx="160087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2206" y="3297505"/>
                <a:ext cx="1600878" cy="313291"/>
              </a:xfrm>
              <a:prstGeom prst="rect">
                <a:avLst/>
              </a:prstGeom>
              <a:blipFill>
                <a:blip r:embed="rId5"/>
                <a:stretch>
                  <a:fillRect t="-1961"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>
                <a:spLocks noChangeAspect="1"/>
              </p:cNvSpPr>
              <p:nvPr/>
            </p:nvSpPr>
            <p:spPr>
              <a:xfrm>
                <a:off x="7271092" y="4797404"/>
                <a:ext cx="876659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1092" y="4797404"/>
                <a:ext cx="876659" cy="307777"/>
              </a:xfrm>
              <a:prstGeom prst="rect">
                <a:avLst/>
              </a:prstGeom>
              <a:blipFill rotWithShape="0"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83524" y="5314433"/>
                <a:ext cx="3409818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AES-128: 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r>
                  <a:rPr lang="nb-NO" b="0" dirty="0"/>
                  <a:t>,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nb-NO" b="0" dirty="0"/>
              </a:p>
              <a:p>
                <a:r>
                  <a:rPr lang="en-US" b="1" dirty="0"/>
                  <a:t>AES-192</a:t>
                </a:r>
                <a:r>
                  <a:rPr lang="en-US" dirty="0"/>
                  <a:t>:  </a:t>
                </a:r>
                <a14:m>
                  <m:oMath xmlns:m="http://schemas.openxmlformats.org/officeDocument/2006/math">
                    <m:r>
                      <a:rPr lang="nb-NO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=192</m:t>
                    </m:r>
                  </m:oMath>
                </a14:m>
                <a:r>
                  <a:rPr lang="en-US" dirty="0"/>
                  <a:t>,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AES-256: 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=256</m:t>
                    </m:r>
                  </m:oMath>
                </a14:m>
                <a:r>
                  <a:rPr lang="en-US" dirty="0"/>
                  <a:t>,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524" y="5314433"/>
                <a:ext cx="3409818" cy="923330"/>
              </a:xfrm>
              <a:prstGeom prst="rect">
                <a:avLst/>
              </a:prstGeom>
              <a:blipFill rotWithShape="0">
                <a:blip r:embed="rId7"/>
                <a:stretch>
                  <a:fillRect l="-1610" t="-3974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184669" y="2421195"/>
                <a:ext cx="4488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128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669" y="2421195"/>
                <a:ext cx="448841" cy="276999"/>
              </a:xfrm>
              <a:prstGeom prst="rect">
                <a:avLst/>
              </a:prstGeom>
              <a:blipFill>
                <a:blip r:embed="rId8"/>
                <a:stretch>
                  <a:fillRect l="-12329" r="-10959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184668" y="4014618"/>
                <a:ext cx="4488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128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668" y="4014618"/>
                <a:ext cx="448841" cy="276999"/>
              </a:xfrm>
              <a:prstGeom prst="rect">
                <a:avLst/>
              </a:prstGeom>
              <a:blipFill>
                <a:blip r:embed="rId9"/>
                <a:stretch>
                  <a:fillRect l="-12329" r="-10959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 bwMode="auto">
          <a:xfrm flipH="1">
            <a:off x="5819672" y="4173621"/>
            <a:ext cx="332553" cy="16990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 bwMode="auto">
          <a:xfrm flipH="1">
            <a:off x="5810515" y="2560835"/>
            <a:ext cx="332553" cy="16990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 bwMode="auto">
          <a:xfrm>
            <a:off x="5578584" y="3205640"/>
            <a:ext cx="796413" cy="560468"/>
          </a:xfrm>
          <a:prstGeom prst="rect">
            <a:avLst/>
          </a:prstGeom>
          <a:solidFill>
            <a:srgbClr val="FFF2CC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AES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36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Encryption of messages of 128 bits (block length)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However: </a:t>
            </a:r>
            <a:r>
              <a:rPr lang="en-US" sz="1800" dirty="0"/>
              <a:t>we</a:t>
            </a:r>
            <a:r>
              <a:rPr lang="en-US" sz="1800" b="1" dirty="0"/>
              <a:t> </a:t>
            </a:r>
            <a:r>
              <a:rPr lang="en-US" sz="1800" dirty="0"/>
              <a:t>actually</a:t>
            </a:r>
            <a:r>
              <a:rPr lang="en-US" sz="1800" b="1" dirty="0"/>
              <a:t> </a:t>
            </a:r>
            <a:r>
              <a:rPr lang="en-US" sz="1800" dirty="0"/>
              <a:t>want to encrypt messages of </a:t>
            </a:r>
            <a:r>
              <a:rPr lang="en-US" sz="1800" i="1" dirty="0"/>
              <a:t>arbitrary</a:t>
            </a:r>
            <a:r>
              <a:rPr lang="en-US" sz="1800" dirty="0"/>
              <a:t> length!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Splitting the message into multiple 128 bit blocks (like above) is </a:t>
            </a:r>
            <a:r>
              <a:rPr lang="en-US" sz="1600" b="1" dirty="0"/>
              <a:t>not secure!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 </a:t>
            </a:r>
            <a:r>
              <a:rPr lang="en-US" sz="1600" b="1" dirty="0"/>
              <a:t>mode-of-operation </a:t>
            </a:r>
            <a:r>
              <a:rPr lang="en-US" sz="1600" dirty="0"/>
              <a:t>is needed (covered later in the course)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Correct viewpoint: block ciphers are </a:t>
            </a:r>
            <a:r>
              <a:rPr lang="en-US" sz="1800" b="1" dirty="0"/>
              <a:t>not</a:t>
            </a:r>
            <a:r>
              <a:rPr lang="en-US" sz="1800" dirty="0"/>
              <a:t> encryption schemes!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Block ciphers are </a:t>
            </a:r>
            <a:r>
              <a:rPr lang="en-US" sz="1600" b="1" dirty="0"/>
              <a:t>primitives</a:t>
            </a:r>
            <a:r>
              <a:rPr lang="en-US" sz="1600" dirty="0"/>
              <a:t> used to construct other things  </a:t>
            </a:r>
            <a:endParaRPr lang="en-US" sz="1600" b="1" dirty="0"/>
          </a:p>
        </p:txBody>
      </p:sp>
      <p:pic>
        <p:nvPicPr>
          <p:cNvPr id="5" name="Content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0512" y="2015299"/>
            <a:ext cx="727209" cy="1354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122" y="2136960"/>
            <a:ext cx="652109" cy="12244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423049" y="1792489"/>
                <a:ext cx="5126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3049" y="1792489"/>
                <a:ext cx="512609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771226" y="1622304"/>
                <a:ext cx="5126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1226" y="1622304"/>
                <a:ext cx="512609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5037255" y="1758271"/>
            <a:ext cx="1678880" cy="338554"/>
            <a:chOff x="5063665" y="1953179"/>
            <a:chExt cx="1678880" cy="338554"/>
          </a:xfrm>
        </p:grpSpPr>
        <p:cxnSp>
          <p:nvCxnSpPr>
            <p:cNvPr id="15" name="Straight Arrow Connector 14"/>
            <p:cNvCxnSpPr/>
            <p:nvPr/>
          </p:nvCxnSpPr>
          <p:spPr bwMode="auto">
            <a:xfrm>
              <a:off x="5098473" y="2290618"/>
              <a:ext cx="164407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400" b="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5037255" y="2192585"/>
            <a:ext cx="1678880" cy="338554"/>
            <a:chOff x="5063665" y="1953179"/>
            <a:chExt cx="1678880" cy="338554"/>
          </a:xfrm>
        </p:grpSpPr>
        <p:cxnSp>
          <p:nvCxnSpPr>
            <p:cNvPr id="29" name="Straight Arrow Connector 28"/>
            <p:cNvCxnSpPr/>
            <p:nvPr/>
          </p:nvCxnSpPr>
          <p:spPr bwMode="auto">
            <a:xfrm>
              <a:off x="5098473" y="2290618"/>
              <a:ext cx="164407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400" b="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/>
          <p:cNvGrpSpPr/>
          <p:nvPr/>
        </p:nvGrpSpPr>
        <p:grpSpPr>
          <a:xfrm>
            <a:off x="5037255" y="2626898"/>
            <a:ext cx="1678880" cy="338554"/>
            <a:chOff x="5063665" y="1953179"/>
            <a:chExt cx="1678880" cy="338554"/>
          </a:xfrm>
        </p:grpSpPr>
        <p:cxnSp>
          <p:nvCxnSpPr>
            <p:cNvPr id="32" name="Straight Arrow Connector 31"/>
            <p:cNvCxnSpPr/>
            <p:nvPr/>
          </p:nvCxnSpPr>
          <p:spPr bwMode="auto">
            <a:xfrm>
              <a:off x="5098473" y="2290618"/>
              <a:ext cx="164407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400" b="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59715" y="3029667"/>
                <a:ext cx="18113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9715" y="3029667"/>
                <a:ext cx="181139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33333" r="-30000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39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“work horse” of crypto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Can be used to build:</a:t>
            </a:r>
          </a:p>
          <a:p>
            <a:pPr marL="817563" lvl="1">
              <a:buFont typeface="Arial" panose="020B0604020202020204" pitchFamily="34" charset="0"/>
              <a:buChar char="•"/>
            </a:pPr>
            <a:r>
              <a:rPr lang="en-US" dirty="0"/>
              <a:t>Encryption of arbitrary length messages (including stream ciphers)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Message authentication codes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Authenticated encryption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Hash functions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Pseudorandom generators (PRNGs)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Key derivation functions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/>
              <a:t>One-time tokens 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20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Principles for designing block ciphers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249526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Claude Shannon, “Communication Theory of Secrecy Systems”(1949):</a:t>
            </a:r>
          </a:p>
          <a:p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Diffusion</a:t>
            </a:r>
            <a:r>
              <a:rPr lang="en-US" sz="2000" dirty="0"/>
              <a:t>: plaintext spread over large parts of the </a:t>
            </a:r>
            <a:r>
              <a:rPr lang="en-US" sz="2000" dirty="0" err="1"/>
              <a:t>ciphertext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Confusion</a:t>
            </a:r>
            <a:r>
              <a:rPr lang="en-US" sz="2000" dirty="0"/>
              <a:t>: a complex relation between plaintext, key and </a:t>
            </a:r>
            <a:r>
              <a:rPr lang="en-US" sz="2000" dirty="0" err="1"/>
              <a:t>ciphertext</a:t>
            </a:r>
            <a:endParaRPr lang="en-US" sz="2000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19644" y="4031589"/>
                <a:ext cx="910775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Example:</a:t>
                </a:r>
              </a:p>
              <a:p>
                <a:endParaRPr lang="en-US" dirty="0"/>
              </a:p>
              <a:p>
                <a:r>
                  <a:rPr lang="en-US" dirty="0"/>
                  <a:t>	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				(one-time pad)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44" y="4031589"/>
                <a:ext cx="9107750" cy="923330"/>
              </a:xfrm>
              <a:prstGeom prst="rect">
                <a:avLst/>
              </a:prstGeom>
              <a:blipFill rotWithShape="0">
                <a:blip r:embed="rId2"/>
                <a:stretch>
                  <a:fillRect l="-535" t="-3289"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19644" y="5377522"/>
            <a:ext cx="4256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C00000"/>
                </a:solidFill>
              </a:rPr>
              <a:t>Is this a good block cipher?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17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347989" y="5052115"/>
            <a:ext cx="7751762" cy="1292124"/>
          </a:xfrm>
        </p:spPr>
        <p:txBody>
          <a:bodyPr/>
          <a:lstStyle/>
          <a:p>
            <a:r>
              <a:rPr lang="en-US" sz="2800" dirty="0"/>
              <a:t>Defining block cipher security</a:t>
            </a:r>
          </a:p>
          <a:p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036" y="1422097"/>
            <a:ext cx="4369668" cy="330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19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Pseudorandom functions (PRFs)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050" i="1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1050" i="1" dirty="0">
                    <a:latin typeface="Cambria Math" panose="02040503050406030204" pitchFamily="18" charset="0"/>
                  </a:rPr>
                  <a:t/>
                </a:r>
                <a:br>
                  <a:rPr lang="nb-NO" sz="1050" i="1" dirty="0">
                    <a:latin typeface="Cambria Math" panose="02040503050406030204" pitchFamily="18" charset="0"/>
                  </a:rPr>
                </a:br>
                <a:endParaRPr lang="nb-NO" sz="105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r>
                  <a:rPr lang="en-US" sz="1800" i="1" dirty="0"/>
                  <a:t> </a:t>
                </a:r>
                <a:r>
                  <a:rPr lang="en-US" sz="1800" dirty="0"/>
                  <a:t>are called the </a:t>
                </a:r>
                <a:r>
                  <a:rPr lang="en-US" sz="1800" b="1" dirty="0"/>
                  <a:t>key-length</a:t>
                </a:r>
                <a:r>
                  <a:rPr lang="en-US" sz="1800" dirty="0"/>
                  <a:t>,</a:t>
                </a:r>
                <a:r>
                  <a:rPr lang="en-US" sz="1800" b="1" dirty="0"/>
                  <a:t> input-length</a:t>
                </a:r>
                <a:r>
                  <a:rPr lang="en-US" sz="1800" dirty="0"/>
                  <a:t>,</a:t>
                </a:r>
                <a:r>
                  <a:rPr lang="en-US" sz="1800" b="1" dirty="0"/>
                  <a:t> </a:t>
                </a:r>
                <a:r>
                  <a:rPr lang="en-US" sz="1800" dirty="0"/>
                  <a:t>and </a:t>
                </a:r>
                <a:r>
                  <a:rPr lang="en-US" sz="1800" b="1" dirty="0"/>
                  <a:t>output-length </a:t>
                </a:r>
                <a:r>
                  <a:rPr lang="en-US" sz="1800" dirty="0"/>
                  <a:t>of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sz="1800" i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Think of a PRF as a </a:t>
                </a:r>
                <a:r>
                  <a:rPr lang="en-US" sz="1800" i="1" dirty="0"/>
                  <a:t>family</a:t>
                </a:r>
                <a:r>
                  <a:rPr lang="en-US" sz="1800" dirty="0"/>
                  <a:t> of functions: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For each choice 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1600" dirty="0"/>
                  <a:t> we get a "new"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p>
                    </m:sSup>
                  </m:oMath>
                </a14:m>
                <a:r>
                  <a:rPr lang="en-US" sz="1600" dirty="0"/>
                  <a:t> defined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limUpp>
                      <m:limUp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def</m:t>
                        </m:r>
                      </m:lim>
                    </m:limUp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∙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 )</m:t>
                    </m:r>
                  </m:oMath>
                </a14:m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23392" y="1788084"/>
                <a:ext cx="7749083" cy="113263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pseudorandom function (PRF) </a:t>
                </a:r>
                <a:r>
                  <a:rPr lang="en-US" dirty="0"/>
                  <a:t>is a function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788084"/>
                <a:ext cx="7749083" cy="113263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90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 rot="2176594">
                <a:off x="4979964" y="4174847"/>
                <a:ext cx="1039599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4979964" y="4174847"/>
                <a:ext cx="1039599" cy="27706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1267735"/>
                  </p:ext>
                </p:extLst>
              </p:nvPr>
            </p:nvGraphicFramePr>
            <p:xfrm>
              <a:off x="3509424" y="2031366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1267735"/>
                  </p:ext>
                </p:extLst>
              </p:nvPr>
            </p:nvGraphicFramePr>
            <p:xfrm>
              <a:off x="3509424" y="2031366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47" t="-21267" r="-694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148544"/>
              </p:ext>
            </p:extLst>
          </p:nvPr>
        </p:nvGraphicFramePr>
        <p:xfrm>
          <a:off x="6868211" y="2031366"/>
          <a:ext cx="1749600" cy="1622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8547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World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1</a:t>
                      </a:r>
                      <a:endParaRPr lang="en-US" sz="12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36977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SzTx/>
                        <a:buFont typeface="+mj-lt"/>
                        <a:buNone/>
                        <a:tabLst/>
                      </a:pPr>
                      <a:r>
                        <a:rPr lang="nb-NO" sz="1200" b="0" i="0" dirty="0">
                          <a:solidFill>
                            <a:schemeClr val="tx1"/>
                          </a:solidFill>
                          <a:latin typeface="+mn-lt"/>
                          <a:ea typeface="Cambria Math" panose="02040503050406030204" pitchFamily="18" charset="0"/>
                        </a:rPr>
                        <a:t>Random</a:t>
                      </a:r>
                      <a:r>
                        <a:rPr lang="nb-NO" sz="1200" b="0" i="0" baseline="0" dirty="0">
                          <a:solidFill>
                            <a:schemeClr val="tx1"/>
                          </a:solidFill>
                          <a:latin typeface="+mn-lt"/>
                          <a:ea typeface="Cambria Math" panose="02040503050406030204" pitchFamily="18" charset="0"/>
                        </a:rPr>
                        <a:t> function</a:t>
                      </a:r>
                      <a:br>
                        <a:rPr lang="nb-NO" sz="1200" b="0" i="0" baseline="0" dirty="0">
                          <a:solidFill>
                            <a:schemeClr val="tx1"/>
                          </a:solidFill>
                          <a:latin typeface="+mn-lt"/>
                          <a:ea typeface="Cambria Math" panose="02040503050406030204" pitchFamily="18" charset="0"/>
                        </a:rPr>
                      </a:br>
                      <a:r>
                        <a:rPr lang="nb-NO" sz="1200" b="0" i="0" baseline="0" dirty="0">
                          <a:solidFill>
                            <a:schemeClr val="tx1"/>
                          </a:solidFill>
                          <a:latin typeface="+mn-lt"/>
                          <a:ea typeface="Cambria Math" panose="02040503050406030204" pitchFamily="18" charset="0"/>
                        </a:rPr>
                        <a:t/>
                      </a:r>
                      <a:br>
                        <a:rPr lang="nb-NO" sz="1200" b="0" i="0" baseline="0" dirty="0">
                          <a:solidFill>
                            <a:schemeClr val="tx1"/>
                          </a:solidFill>
                          <a:latin typeface="+mn-lt"/>
                          <a:ea typeface="Cambria Math" panose="02040503050406030204" pitchFamily="18" charset="0"/>
                        </a:rPr>
                      </a:br>
                      <a:endParaRPr lang="nb-NO" sz="1200" b="1" i="0" dirty="0">
                        <a:solidFill>
                          <a:schemeClr val="tx1"/>
                        </a:solidFill>
                        <a:latin typeface="+mn-lt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752012" y="4364511"/>
            <a:ext cx="850429" cy="1057291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 bwMode="auto">
          <a:xfrm>
            <a:off x="4984414" y="3771502"/>
            <a:ext cx="849649" cy="63142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H="1">
            <a:off x="6472198" y="3735161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5882968" y="2102653"/>
            <a:ext cx="357470" cy="724106"/>
            <a:chOff x="6164897" y="1760194"/>
            <a:chExt cx="357470" cy="724106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707" y="2169181"/>
              <a:ext cx="215536" cy="3151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 rot="2176594">
                <a:off x="4933223" y="3771884"/>
                <a:ext cx="1039599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4933223" y="3771884"/>
                <a:ext cx="1039599" cy="27706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271673">
                <a:off x="6514694" y="4156971"/>
                <a:ext cx="665695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71673">
                <a:off x="6514694" y="4156971"/>
                <a:ext cx="665695" cy="27706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179556">
                <a:off x="6528496" y="3760271"/>
                <a:ext cx="687574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79556">
                <a:off x="6528496" y="3760271"/>
                <a:ext cx="687574" cy="27706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rot="20253874">
                <a:off x="5328489" y="2866960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253874">
                <a:off x="5328489" y="2866960"/>
                <a:ext cx="500063" cy="24622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814794">
                <a:off x="6289336" y="2831218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4794">
                <a:off x="6289336" y="2831218"/>
                <a:ext cx="500063" cy="246221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255740" y="2990070"/>
                <a:ext cx="823913" cy="343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5740" y="2990070"/>
                <a:ext cx="823913" cy="343043"/>
              </a:xfrm>
              <a:prstGeom prst="rect">
                <a:avLst/>
              </a:prstGeom>
              <a:blipFill rotWithShape="0">
                <a:blip r:embed="rId16"/>
                <a:stretch>
                  <a:fillRect t="-1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 bwMode="auto">
          <a:xfrm>
            <a:off x="6937039" y="2366063"/>
            <a:ext cx="1611944" cy="1216688"/>
          </a:xfrm>
          <a:prstGeom prst="rect">
            <a:avLst/>
          </a:prstGeom>
          <a:solidFill>
            <a:srgbClr val="F2F2F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9100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5" grpId="0"/>
      <p:bldP spid="15" grpId="1"/>
      <p:bldP spid="19" grpId="0"/>
      <p:bldP spid="20" grpId="0"/>
      <p:bldP spid="8" grpId="0"/>
      <p:bldP spid="8" grpId="1"/>
      <p:bldP spid="22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41496" y="1385954"/>
                <a:ext cx="2130711" cy="2859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496" y="1385954"/>
                <a:ext cx="2130711" cy="285912"/>
              </a:xfrm>
              <a:prstGeom prst="rect">
                <a:avLst/>
              </a:prstGeom>
              <a:blipFill rotWithShape="0">
                <a:blip r:embed="rId5"/>
                <a:stretch>
                  <a:fillRect l="-1714" t="-23404" b="-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639" y="5375017"/>
            <a:ext cx="156143" cy="22828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995" y="2407677"/>
            <a:ext cx="156143" cy="22828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993" y="3012273"/>
            <a:ext cx="156143" cy="2282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144" y="3314570"/>
            <a:ext cx="156143" cy="2282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526231" y="1439652"/>
                <a:ext cx="285091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1400" dirty="0"/>
                  <a:t>,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6231" y="1439652"/>
                <a:ext cx="2850917" cy="307777"/>
              </a:xfrm>
              <a:prstGeom prst="rect">
                <a:avLst/>
              </a:prstGeom>
              <a:blipFill rotWithShape="0">
                <a:blip r:embed="rId8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ed Rectangle 32"/>
              <p:cNvSpPr/>
              <p:nvPr/>
            </p:nvSpPr>
            <p:spPr bwMode="auto">
              <a:xfrm>
                <a:off x="7969679" y="2715679"/>
                <a:ext cx="3790950" cy="145751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/>
                  <a:t>Notation: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dirty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/>
                  <a:t>"</a:t>
                </a:r>
                <a:r>
                  <a:rPr lang="nb-NO" sz="1600" dirty="0"/>
                  <a:t>fill out a table with random values</a:t>
                </a:r>
                <a:r>
                  <a:rPr lang="en-US" sz="1600" dirty="0"/>
                  <a:t>"</a:t>
                </a:r>
              </a:p>
            </p:txBody>
          </p:sp>
        </mc:Choice>
        <mc:Fallback xmlns="">
          <p:sp>
            <p:nvSpPr>
              <p:cNvPr id="33" name="Rounded 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69679" y="2715679"/>
                <a:ext cx="3790950" cy="1457516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 bwMode="auto">
              <a:xfrm>
                <a:off x="5951691" y="2098841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</m:acc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d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1691" y="2098841"/>
                <a:ext cx="943896" cy="29948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5951691" y="2398326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400" b="0" i="1" dirty="0" smtClean="0">
                          <a:latin typeface="Cambria Math" panose="02040503050406030204" pitchFamily="18" charset="0"/>
                        </a:rPr>
                        <m:t>00</m:t>
                      </m:r>
                      <m:r>
                        <a:rPr lang="nb-NO" sz="1400" i="1" dirty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nb-NO" sz="1400" b="0" i="1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1691" y="2398326"/>
                <a:ext cx="943896" cy="29948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/>
          <p:cNvSpPr/>
          <p:nvPr/>
        </p:nvSpPr>
        <p:spPr bwMode="auto">
          <a:xfrm>
            <a:off x="5951691" y="2697811"/>
            <a:ext cx="943896" cy="29948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 bwMode="auto">
              <a:xfrm>
                <a:off x="5951691" y="2996253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dirty="0" smtClean="0">
                          <a:latin typeface="Cambria Math" panose="02040503050406030204" pitchFamily="18" charset="0"/>
                        </a:rPr>
                        <m:t>11100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1691" y="2996253"/>
                <a:ext cx="943896" cy="29948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5951691" y="3294695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nb-NO" sz="1400" i="1" dirty="0">
                          <a:latin typeface="Cambria Math" panose="02040503050406030204" pitchFamily="18" charset="0"/>
                        </a:rPr>
                        <m:t>00</m:t>
                      </m:r>
                      <m:r>
                        <a:rPr lang="nb-NO" sz="1400" b="0" i="1" dirty="0" smtClean="0"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1691" y="3294695"/>
                <a:ext cx="943896" cy="29948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5951691" y="3593137"/>
                <a:ext cx="943896" cy="1746281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1691" y="3593137"/>
                <a:ext cx="943896" cy="174628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5951691" y="5339418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00111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1691" y="5339418"/>
                <a:ext cx="943896" cy="29948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 bwMode="auto">
              <a:xfrm>
                <a:off x="5007794" y="2098841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7794" y="2098841"/>
                <a:ext cx="943896" cy="29948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5007794" y="2398326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0000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7794" y="2398326"/>
                <a:ext cx="943896" cy="29948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/>
          <p:cNvSpPr/>
          <p:nvPr/>
        </p:nvSpPr>
        <p:spPr bwMode="auto">
          <a:xfrm>
            <a:off x="5007794" y="2697811"/>
            <a:ext cx="943896" cy="29948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5007794" y="2996253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0010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7794" y="2996253"/>
                <a:ext cx="943896" cy="299485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 bwMode="auto">
              <a:xfrm>
                <a:off x="5007794" y="3294695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0011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7794" y="3294695"/>
                <a:ext cx="943896" cy="29948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 bwMode="auto">
              <a:xfrm>
                <a:off x="5007794" y="3593137"/>
                <a:ext cx="943896" cy="1746281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7794" y="3593137"/>
                <a:ext cx="943896" cy="1746281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 bwMode="auto">
              <a:xfrm>
                <a:off x="5007794" y="5339418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1111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7794" y="5339418"/>
                <a:ext cx="943896" cy="299485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/>
          <p:cNvGrpSpPr/>
          <p:nvPr/>
        </p:nvGrpSpPr>
        <p:grpSpPr>
          <a:xfrm>
            <a:off x="4354989" y="2397225"/>
            <a:ext cx="398362" cy="3241678"/>
            <a:chOff x="7757462" y="2040613"/>
            <a:chExt cx="398362" cy="2826585"/>
          </a:xfrm>
        </p:grpSpPr>
        <p:sp>
          <p:nvSpPr>
            <p:cNvPr id="49" name="Right Brace 48"/>
            <p:cNvSpPr/>
            <p:nvPr/>
          </p:nvSpPr>
          <p:spPr bwMode="auto">
            <a:xfrm rot="10800000">
              <a:off x="7998834" y="2040613"/>
              <a:ext cx="156990" cy="2826585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7757462" y="3373396"/>
                  <a:ext cx="200376" cy="16102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2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2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2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57462" y="3373396"/>
                  <a:ext cx="200376" cy="161020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15152" r="-3030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1" name="Group 50"/>
          <p:cNvGrpSpPr/>
          <p:nvPr/>
        </p:nvGrpSpPr>
        <p:grpSpPr>
          <a:xfrm>
            <a:off x="5951689" y="5893556"/>
            <a:ext cx="943898" cy="301389"/>
            <a:chOff x="10745646" y="5186364"/>
            <a:chExt cx="948083" cy="301389"/>
          </a:xfrm>
        </p:grpSpPr>
        <p:sp>
          <p:nvSpPr>
            <p:cNvPr id="52" name="Right Brace 51"/>
            <p:cNvSpPr/>
            <p:nvPr/>
          </p:nvSpPr>
          <p:spPr bwMode="auto">
            <a:xfrm rot="5400000">
              <a:off x="11159740" y="4772270"/>
              <a:ext cx="119895" cy="948083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/>
                <p:cNvSpPr txBox="1"/>
                <p:nvPr/>
              </p:nvSpPr>
              <p:spPr>
                <a:xfrm>
                  <a:off x="11155283" y="5303087"/>
                  <a:ext cx="128809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55283" y="5303087"/>
                  <a:ext cx="128809" cy="184666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l="-23810" r="-33333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590867" y="3195691"/>
                <a:ext cx="2024097" cy="343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What is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0010</m:t>
                        </m:r>
                      </m:e>
                    </m:d>
                  </m:oMath>
                </a14:m>
                <a:r>
                  <a:rPr lang="en-US" sz="1600" dirty="0"/>
                  <a:t>?</a:t>
                </a: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867" y="3195691"/>
                <a:ext cx="2024097" cy="343043"/>
              </a:xfrm>
              <a:prstGeom prst="rect">
                <a:avLst/>
              </a:prstGeom>
              <a:blipFill rotWithShape="0">
                <a:blip r:embed="rId24"/>
                <a:stretch>
                  <a:fillRect l="-1807" t="-3509"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1581150" y="2378705"/>
                <a:ext cx="2024097" cy="343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What is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0000</m:t>
                        </m:r>
                      </m:e>
                    </m:d>
                  </m:oMath>
                </a14:m>
                <a:r>
                  <a:rPr lang="en-US" sz="1600" dirty="0"/>
                  <a:t>?</a:t>
                </a: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1150" y="2378705"/>
                <a:ext cx="2024097" cy="343043"/>
              </a:xfrm>
              <a:prstGeom prst="rect">
                <a:avLst/>
              </a:prstGeom>
              <a:blipFill rotWithShape="0">
                <a:blip r:embed="rId25"/>
                <a:stretch>
                  <a:fillRect l="-1506" t="-3571" b="-23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117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3" grpId="0" animBg="1"/>
      <p:bldP spid="29" grpId="0" animBg="1"/>
      <p:bldP spid="34" grpId="0" uiExpand="1" build="allAtOnce" animBg="1"/>
      <p:bldP spid="35" grpId="0" uiExpand="1" build="allAtOnce" animBg="1"/>
      <p:bldP spid="36" grpId="0" uiExpand="1" build="allAtOnce" animBg="1"/>
      <p:bldP spid="37" grpId="0" uiExpand="1" build="allAtOnce" animBg="1"/>
      <p:bldP spid="38" grpId="0" animBg="1"/>
      <p:bldP spid="39" grpId="0" uiExpand="1" build="allAtOnce" animBg="1"/>
      <p:bldP spid="40" grpId="0" animBg="1"/>
      <p:bldP spid="41" grpId="0" uiExpand="1" build="allAtOnce" animBg="1"/>
      <p:bldP spid="42" grpId="0" uiExpand="1" build="allAtOnce" animBg="1"/>
      <p:bldP spid="43" grpId="0" uiExpand="1" build="allAtOnce" animBg="1"/>
      <p:bldP spid="44" grpId="0" uiExpand="1" build="allAtOnce" animBg="1"/>
      <p:bldP spid="45" grpId="0" animBg="1"/>
      <p:bldP spid="46" grpId="0" uiExpand="1" build="allAtOnce" animBg="1"/>
      <p:bldP spid="54" grpId="0"/>
      <p:bldP spid="54" grpId="1"/>
      <p:bldP spid="55" grpId="0"/>
      <p:bldP spid="5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7806093"/>
                  </p:ext>
                </p:extLst>
              </p:nvPr>
            </p:nvGraphicFramePr>
            <p:xfrm>
              <a:off x="5389529" y="1431068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7806093"/>
                  </p:ext>
                </p:extLst>
              </p:nvPr>
            </p:nvGraphicFramePr>
            <p:xfrm>
              <a:off x="5389529" y="1431068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48" t="-21267" r="-697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159756"/>
              </p:ext>
            </p:extLst>
          </p:nvPr>
        </p:nvGraphicFramePr>
        <p:xfrm>
          <a:off x="8748316" y="1431068"/>
          <a:ext cx="1749600" cy="1622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8547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World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1</a:t>
                      </a:r>
                      <a:endParaRPr lang="en-US" sz="12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36977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SzTx/>
                        <a:buFont typeface="+mj-lt"/>
                        <a:buNone/>
                        <a:tabLst/>
                      </a:pPr>
                      <a:r>
                        <a:rPr lang="nb-NO" sz="1200" b="0" i="0" dirty="0">
                          <a:solidFill>
                            <a:schemeClr val="tx1"/>
                          </a:solidFill>
                          <a:latin typeface="+mn-lt"/>
                          <a:ea typeface="Cambria Math" panose="02040503050406030204" pitchFamily="18" charset="0"/>
                        </a:rPr>
                        <a:t>Random</a:t>
                      </a:r>
                      <a:r>
                        <a:rPr lang="nb-NO" sz="1200" b="0" i="0" baseline="0" dirty="0">
                          <a:solidFill>
                            <a:schemeClr val="tx1"/>
                          </a:solidFill>
                          <a:latin typeface="+mn-lt"/>
                          <a:ea typeface="Cambria Math" panose="02040503050406030204" pitchFamily="18" charset="0"/>
                        </a:rPr>
                        <a:t> function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SzTx/>
                        <a:buFont typeface="+mj-lt"/>
                        <a:buNone/>
                        <a:tabLst/>
                      </a:pPr>
                      <a:endParaRPr lang="nb-NO" sz="1200" b="0" i="0" baseline="0" dirty="0">
                        <a:solidFill>
                          <a:schemeClr val="tx1"/>
                        </a:solidFill>
                        <a:latin typeface="+mn-lt"/>
                        <a:ea typeface="Cambria Math" panose="02040503050406030204" pitchFamily="18" charset="0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SzTx/>
                        <a:buFont typeface="+mj-lt"/>
                        <a:buNone/>
                        <a:tabLst/>
                      </a:pPr>
                      <a:endParaRPr lang="nb-NO" sz="1200" b="0" i="0" baseline="0" dirty="0">
                        <a:solidFill>
                          <a:schemeClr val="tx1"/>
                        </a:solidFill>
                        <a:latin typeface="+mn-lt"/>
                        <a:ea typeface="Cambria Math" panose="02040503050406030204" pitchFamily="18" charset="0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SzTx/>
                        <a:buFont typeface="+mj-lt"/>
                        <a:buNone/>
                        <a:tabLst/>
                      </a:pPr>
                      <a:endParaRPr lang="nb-NO" sz="1200" b="0" i="0" dirty="0">
                        <a:solidFill>
                          <a:schemeClr val="tx1"/>
                        </a:solidFill>
                        <a:latin typeface="+mn-lt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632117" y="3764213"/>
            <a:ext cx="850429" cy="1057291"/>
          </a:xfrm>
          <a:prstGeom prst="rect">
            <a:avLst/>
          </a:prstGeom>
        </p:spPr>
      </p:pic>
      <p:cxnSp>
        <p:nvCxnSpPr>
          <p:cNvPr id="31" name="Straight Arrow Connector 30"/>
          <p:cNvCxnSpPr/>
          <p:nvPr/>
        </p:nvCxnSpPr>
        <p:spPr bwMode="auto">
          <a:xfrm flipH="1">
            <a:off x="8352303" y="3134863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7724973" y="1502355"/>
            <a:ext cx="357470" cy="724106"/>
            <a:chOff x="6164897" y="1760194"/>
            <a:chExt cx="357470" cy="724106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707" y="2169181"/>
              <a:ext cx="215536" cy="3151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271673">
                <a:off x="8394799" y="3556673"/>
                <a:ext cx="665695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71673">
                <a:off x="8394799" y="3556673"/>
                <a:ext cx="665695" cy="27706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179556">
                <a:off x="8408601" y="3159973"/>
                <a:ext cx="687574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79556">
                <a:off x="8408601" y="3159973"/>
                <a:ext cx="687574" cy="27706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814794">
                <a:off x="8169441" y="2230920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4794">
                <a:off x="8169441" y="2230920"/>
                <a:ext cx="500063" cy="24622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186727" y="2346031"/>
                <a:ext cx="823913" cy="343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6727" y="2346031"/>
                <a:ext cx="823913" cy="343043"/>
              </a:xfrm>
              <a:prstGeom prst="rect">
                <a:avLst/>
              </a:prstGeom>
              <a:blipFill rotWithShape="0">
                <a:blip r:embed="rId14"/>
                <a:stretch>
                  <a:fillRect t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5390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860206" y="1338709"/>
            <a:ext cx="3095442" cy="2434835"/>
            <a:chOff x="727788" y="1240972"/>
            <a:chExt cx="3182049" cy="252201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 bwMode="auto">
                <a:xfrm>
                  <a:off x="727788" y="1240972"/>
                  <a:ext cx="3182049" cy="413586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7788" y="1240972"/>
                  <a:ext cx="3182049" cy="41358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>
                  <a:off x="727788" y="1653326"/>
                  <a:ext cx="3182049" cy="210965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0,1</m:t>
                          </m:r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𝐾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           </a:t>
                  </a: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// real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e>
                      </m:d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</a:t>
                  </a: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//  random </a:t>
                  </a:r>
                  <a14:m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(⋅)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1">
                          <a:latin typeface="Cambria Math" panose="02040503050406030204" pitchFamily="18" charset="0"/>
                        </a:rPr>
                        <m:t>𝐫𝐞𝐭𝐮𝐫𝐧</m:t>
                      </m:r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7788" y="1653326"/>
                  <a:ext cx="3182049" cy="2109657"/>
                </a:xfrm>
                <a:prstGeom prst="rect">
                  <a:avLst/>
                </a:prstGeom>
                <a:blipFill>
                  <a:blip r:embed="rId3"/>
                  <a:stretch>
                    <a:fillRect l="-196" r="-4697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6" name="Straight Arrow Connector 25"/>
          <p:cNvCxnSpPr/>
          <p:nvPr/>
        </p:nvCxnSpPr>
        <p:spPr bwMode="auto">
          <a:xfrm flipH="1">
            <a:off x="8352302" y="3135689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33783147"/>
                  </p:ext>
                </p:extLst>
              </p:nvPr>
            </p:nvGraphicFramePr>
            <p:xfrm>
              <a:off x="5389528" y="1431068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33783147"/>
                  </p:ext>
                </p:extLst>
              </p:nvPr>
            </p:nvGraphicFramePr>
            <p:xfrm>
              <a:off x="5389528" y="1431068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48" t="-21267" r="-697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05505780"/>
                  </p:ext>
                </p:extLst>
              </p:nvPr>
            </p:nvGraphicFramePr>
            <p:xfrm>
              <a:off x="8748316" y="1431068"/>
              <a:ext cx="17496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960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m:rPr>
                                        <m:brk m:alnAt="2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r>
                                  <m:rPr>
                                    <m:sty m:val="p"/>
                                  </m:rPr>
                                  <a:rPr lang="nb-NO" sz="12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Func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𝑖𝑛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𝑜𝑢𝑡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̃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05505780"/>
                  </p:ext>
                </p:extLst>
              </p:nvPr>
            </p:nvGraphicFramePr>
            <p:xfrm>
              <a:off x="8748316" y="1431068"/>
              <a:ext cx="17496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960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47" t="-21818" r="-694" b="-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632116" y="3764213"/>
            <a:ext cx="850429" cy="1057291"/>
          </a:xfrm>
          <a:prstGeom prst="rect">
            <a:avLst/>
          </a:prstGeom>
        </p:spPr>
      </p:pic>
      <p:cxnSp>
        <p:nvCxnSpPr>
          <p:cNvPr id="31" name="Straight Arrow Connector 30"/>
          <p:cNvCxnSpPr/>
          <p:nvPr/>
        </p:nvCxnSpPr>
        <p:spPr bwMode="auto">
          <a:xfrm flipH="1">
            <a:off x="8352302" y="3134863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7724972" y="1502355"/>
            <a:ext cx="357470" cy="724106"/>
            <a:chOff x="6164897" y="1760194"/>
            <a:chExt cx="357470" cy="724106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707" y="2169181"/>
              <a:ext cx="215536" cy="3151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271673">
                <a:off x="8394798" y="3556673"/>
                <a:ext cx="665695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71673">
                <a:off x="8394798" y="3556673"/>
                <a:ext cx="665695" cy="27706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179556">
                <a:off x="8408600" y="3159973"/>
                <a:ext cx="687574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79556">
                <a:off x="8408600" y="3159973"/>
                <a:ext cx="687574" cy="27706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rot="20253874">
                <a:off x="7234950" y="2222817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253874">
                <a:off x="7234950" y="2222817"/>
                <a:ext cx="500063" cy="24622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814794">
                <a:off x="8169440" y="2230920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4794">
                <a:off x="8169440" y="2230920"/>
                <a:ext cx="500063" cy="24622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val Callout 20"/>
              <p:cNvSpPr/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21" name="Oval Callout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PRF-advantage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>
            <a:off x="6699842" y="3189501"/>
            <a:ext cx="788805" cy="6529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5" name="Group 24"/>
          <p:cNvGrpSpPr/>
          <p:nvPr/>
        </p:nvGrpSpPr>
        <p:grpSpPr>
          <a:xfrm>
            <a:off x="3028218" y="1329378"/>
            <a:ext cx="852383" cy="438330"/>
            <a:chOff x="10529025" y="5279949"/>
            <a:chExt cx="852383" cy="438330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015" y="5279949"/>
              <a:ext cx="550393" cy="4383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10529025" y="5358907"/>
                  <a:ext cx="40043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449482" cy="276999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9459" r="-4054" b="-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/>
          <p:cNvGrpSpPr/>
          <p:nvPr/>
        </p:nvGrpSpPr>
        <p:grpSpPr>
          <a:xfrm>
            <a:off x="5199900" y="3188901"/>
            <a:ext cx="5463199" cy="1444370"/>
            <a:chOff x="6192010" y="3347152"/>
            <a:chExt cx="5463199" cy="14443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6192010" y="3347152"/>
                  <a:ext cx="5463199" cy="14443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nb-NO" sz="1600" i="1" dirty="0">
                    <a:latin typeface="Cambria Math" panose="02040503050406030204" pitchFamily="18" charset="0"/>
                  </a:endParaRPr>
                </a:p>
                <a:p>
                  <a:r>
                    <a:rPr lang="nb-NO" sz="1600" dirty="0"/>
                    <a:t>         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≈1 </m:t>
                      </m:r>
                    </m:oMath>
                  </a14:m>
                  <a:r>
                    <a:rPr lang="en-US" sz="1600" dirty="0"/>
                    <a:t>      </a:t>
                  </a:r>
                  <a14:m>
                    <m:oMath xmlns:m="http://schemas.openxmlformats.org/officeDocument/2006/math"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⟹</m:t>
                      </m:r>
                    </m:oMath>
                  </a14:m>
                  <a:r>
                    <a:rPr lang="en-US" sz="1600" dirty="0"/>
                    <a:t>  adversary is doing well  </a:t>
                  </a:r>
                </a:p>
                <a:p>
                  <a:pPr algn="ctr"/>
                  <a:endParaRPr lang="en-US" sz="1600" dirty="0"/>
                </a:p>
                <a:p>
                  <a:r>
                    <a:rPr lang="nb-NO" sz="1600" dirty="0"/>
                    <a:t>         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≈0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1600" dirty="0"/>
                    <a:t>      </a:t>
                  </a:r>
                  <a14:m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⟹</m:t>
                      </m:r>
                    </m:oMath>
                  </a14:m>
                  <a:r>
                    <a:rPr lang="en-US" sz="1600" dirty="0"/>
                    <a:t>  adversary is doing poorly</a:t>
                  </a:r>
                </a:p>
                <a:p>
                  <a:pPr algn="ctr"/>
                  <a:endParaRPr lang="en-US" sz="1600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2010" y="3347152"/>
                  <a:ext cx="5463199" cy="1444370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8007562" y="3629475"/>
                  <a:ext cx="581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7562" y="3629475"/>
                  <a:ext cx="581025" cy="338554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b="-10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72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8" grpId="0"/>
      <p:bldP spid="21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860206" y="1338709"/>
            <a:ext cx="3095442" cy="2434835"/>
            <a:chOff x="727788" y="1240972"/>
            <a:chExt cx="3182049" cy="252201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 bwMode="auto">
                <a:xfrm>
                  <a:off x="727788" y="1240972"/>
                  <a:ext cx="3182049" cy="413586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7788" y="1240972"/>
                  <a:ext cx="3182049" cy="41358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 bwMode="auto">
                <a:xfrm>
                  <a:off x="727788" y="1653326"/>
                  <a:ext cx="3182049" cy="210965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0,1</m:t>
                          </m:r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𝐾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           </a:t>
                  </a: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// real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e>
                      </m:d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</a:t>
                  </a: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//  random </a:t>
                  </a:r>
                  <a14:m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(⋅)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1">
                          <a:latin typeface="Cambria Math" panose="02040503050406030204" pitchFamily="18" charset="0"/>
                        </a:rPr>
                        <m:t>𝐫𝐞𝐭𝐮𝐫𝐧</m:t>
                      </m:r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7788" y="1653326"/>
                  <a:ext cx="3182049" cy="2109657"/>
                </a:xfrm>
                <a:prstGeom prst="rect">
                  <a:avLst/>
                </a:prstGeom>
                <a:blipFill>
                  <a:blip r:embed="rId3"/>
                  <a:stretch>
                    <a:fillRect l="-196" r="-4697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/>
          <p:cNvGrpSpPr/>
          <p:nvPr/>
        </p:nvGrpSpPr>
        <p:grpSpPr>
          <a:xfrm>
            <a:off x="3028218" y="1329378"/>
            <a:ext cx="852383" cy="438330"/>
            <a:chOff x="10529025" y="5279949"/>
            <a:chExt cx="852383" cy="438330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015" y="5279949"/>
              <a:ext cx="550393" cy="4383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10529025" y="5358907"/>
                  <a:ext cx="40043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449482" cy="276999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9459" r="-4054" b="-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6" name="Straight Arrow Connector 25"/>
          <p:cNvCxnSpPr/>
          <p:nvPr/>
        </p:nvCxnSpPr>
        <p:spPr bwMode="auto">
          <a:xfrm flipH="1">
            <a:off x="8352302" y="3135689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50986196"/>
                  </p:ext>
                </p:extLst>
              </p:nvPr>
            </p:nvGraphicFramePr>
            <p:xfrm>
              <a:off x="5389528" y="1431068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50986196"/>
                  </p:ext>
                </p:extLst>
              </p:nvPr>
            </p:nvGraphicFramePr>
            <p:xfrm>
              <a:off x="5389528" y="1431068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3"/>
                          <a:stretch>
                            <a:fillRect l="-348" t="-21267" r="-697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632116" y="3764213"/>
            <a:ext cx="850429" cy="1057291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724972" y="1502355"/>
            <a:ext cx="357470" cy="724106"/>
            <a:chOff x="6164897" y="1760194"/>
            <a:chExt cx="357470" cy="724106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707" y="2169181"/>
              <a:ext cx="215536" cy="3151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rot="20253874">
                <a:off x="7234950" y="2222817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253874">
                <a:off x="7234950" y="2222817"/>
                <a:ext cx="500063" cy="246221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814794">
                <a:off x="8169440" y="2230920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4794">
                <a:off x="8169440" y="2230920"/>
                <a:ext cx="500063" cy="24622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val Callout 20"/>
              <p:cNvSpPr/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21" name="Oval Callout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PRF-advantage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>
            <a:off x="6699842" y="3189501"/>
            <a:ext cx="788805" cy="6529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3084585"/>
                  </p:ext>
                </p:extLst>
              </p:nvPr>
            </p:nvGraphicFramePr>
            <p:xfrm>
              <a:off x="8748316" y="1431068"/>
              <a:ext cx="17496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960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m:rPr>
                                        <m:brk m:alnAt="2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r>
                                  <m:rPr>
                                    <m:sty m:val="p"/>
                                  </m:rPr>
                                  <a:rPr lang="nb-NO" sz="12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Func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𝑖𝑛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𝑜𝑢𝑡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̃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3084585"/>
                  </p:ext>
                </p:extLst>
              </p:nvPr>
            </p:nvGraphicFramePr>
            <p:xfrm>
              <a:off x="8748316" y="1431068"/>
              <a:ext cx="17496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960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9"/>
                          <a:stretch>
                            <a:fillRect l="-347" t="-21818" r="-694" b="-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44" name="Group 43"/>
          <p:cNvGrpSpPr/>
          <p:nvPr/>
        </p:nvGrpSpPr>
        <p:grpSpPr>
          <a:xfrm>
            <a:off x="5199900" y="3188901"/>
            <a:ext cx="5463199" cy="1444370"/>
            <a:chOff x="6192010" y="3347152"/>
            <a:chExt cx="5463199" cy="14443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6192010" y="3347152"/>
                  <a:ext cx="5463199" cy="14443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nb-NO" sz="1600" i="1" dirty="0">
                    <a:latin typeface="Cambria Math" panose="02040503050406030204" pitchFamily="18" charset="0"/>
                  </a:endParaRPr>
                </a:p>
                <a:p>
                  <a:r>
                    <a:rPr lang="nb-NO" sz="1600" dirty="0"/>
                    <a:t>         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≈1 </m:t>
                      </m:r>
                    </m:oMath>
                  </a14:m>
                  <a:r>
                    <a:rPr lang="en-US" sz="1600" dirty="0"/>
                    <a:t>      </a:t>
                  </a:r>
                  <a14:m>
                    <m:oMath xmlns:m="http://schemas.openxmlformats.org/officeDocument/2006/math"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⟹</m:t>
                      </m:r>
                    </m:oMath>
                  </a14:m>
                  <a:r>
                    <a:rPr lang="en-US" sz="1600" dirty="0"/>
                    <a:t>  adversary is doing well  </a:t>
                  </a:r>
                </a:p>
                <a:p>
                  <a:pPr algn="ctr"/>
                  <a:endParaRPr lang="en-US" sz="1600" dirty="0"/>
                </a:p>
                <a:p>
                  <a:r>
                    <a:rPr lang="nb-NO" sz="1600" dirty="0"/>
                    <a:t>        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≈0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1600" dirty="0"/>
                    <a:t>       </a:t>
                  </a:r>
                  <a14:m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⟹</m:t>
                      </m:r>
                    </m:oMath>
                  </a14:m>
                  <a:r>
                    <a:rPr lang="en-US" sz="1600" dirty="0"/>
                    <a:t>  adversary is doing poorly</a:t>
                  </a:r>
                </a:p>
                <a:p>
                  <a:pPr algn="ctr"/>
                  <a:endParaRPr lang="en-US" sz="1600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2010" y="3347152"/>
                  <a:ext cx="5463199" cy="1444370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8007562" y="3629475"/>
                  <a:ext cx="581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7562" y="3629475"/>
                  <a:ext cx="581025" cy="338554"/>
                </a:xfrm>
                <a:prstGeom prst="rect">
                  <a:avLst/>
                </a:prstGeom>
                <a:blipFill rotWithShape="0">
                  <a:blip r:embed="rId28"/>
                  <a:stretch>
                    <a:fillRect b="-10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199900" y="3188901"/>
                <a:ext cx="5463199" cy="14443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nb-NO" sz="1600" i="1" dirty="0">
                  <a:latin typeface="Cambria Math" panose="02040503050406030204" pitchFamily="18" charset="0"/>
                </a:endParaRPr>
              </a:p>
              <a:p>
                <a:r>
                  <a:rPr lang="nb-NO" sz="1600" dirty="0"/>
                  <a:t>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≈1 </m:t>
                    </m:r>
                  </m:oMath>
                </a14:m>
                <a:r>
                  <a:rPr lang="en-US" sz="1600" dirty="0"/>
                  <a:t>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adversary is doing well  </a:t>
                </a:r>
              </a:p>
              <a:p>
                <a:pPr algn="ctr"/>
                <a:endParaRPr lang="en-US" sz="1600" dirty="0"/>
              </a:p>
              <a:p>
                <a:r>
                  <a:rPr lang="nb-NO" sz="1600" dirty="0"/>
                  <a:t>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≈0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    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adversary is doing poorly</a:t>
                </a:r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9900" y="3188901"/>
                <a:ext cx="5463199" cy="1444370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1201753" y="2854463"/>
            <a:ext cx="4622667" cy="1642469"/>
            <a:chOff x="576442" y="3347980"/>
            <a:chExt cx="4622667" cy="1527486"/>
          </a:xfrm>
          <a:solidFill>
            <a:srgbClr val="CFF9DA"/>
          </a:solidFill>
        </p:grpSpPr>
        <p:sp>
          <p:nvSpPr>
            <p:cNvPr id="38" name="Oval Callout 37"/>
            <p:cNvSpPr/>
            <p:nvPr/>
          </p:nvSpPr>
          <p:spPr bwMode="auto">
            <a:xfrm>
              <a:off x="576442" y="3347980"/>
              <a:ext cx="4622667" cy="1527486"/>
            </a:xfrm>
            <a:prstGeom prst="wedgeEllipseCallout">
              <a:avLst>
                <a:gd name="adj1" fmla="val 15038"/>
                <a:gd name="adj2" fmla="val 88872"/>
              </a:avLst>
            </a:prstGeom>
            <a:grpFill/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rtlCol="0" anchor="ctr"/>
            <a:lstStyle/>
            <a:p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>
                <a:xfrm>
                  <a:off x="827160" y="3579421"/>
                  <a:ext cx="4194485" cy="92196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/>
                    <a:t>Intuitive idea: </a:t>
                  </a:r>
                </a:p>
                <a:p>
                  <a:pPr algn="ctr"/>
                  <a14:m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𝐹</m:t>
                      </m:r>
                    </m:oMath>
                  </a14:m>
                  <a:r>
                    <a:rPr lang="en-US" dirty="0"/>
                    <a:t> is a </a:t>
                  </a:r>
                  <a:r>
                    <a:rPr lang="en-US" b="1" dirty="0"/>
                    <a:t>secure PRF</a:t>
                  </a:r>
                  <a:r>
                    <a:rPr lang="en-US" dirty="0"/>
                    <a:t> if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a14:m>
                  <a:r>
                    <a:rPr lang="en-US" dirty="0"/>
                    <a:t>    </a:t>
                  </a:r>
                  <a:br>
                    <a:rPr lang="en-US" dirty="0"/>
                  </a:br>
                  <a:r>
                    <a:rPr lang="en-US" dirty="0"/>
                    <a:t>is “</a:t>
                  </a:r>
                  <a:r>
                    <a:rPr lang="en-US" i="1" dirty="0"/>
                    <a:t>small</a:t>
                  </a:r>
                  <a:r>
                    <a:rPr lang="en-US" dirty="0"/>
                    <a:t>” for all “</a:t>
                  </a:r>
                  <a:r>
                    <a:rPr lang="en-US" i="1" dirty="0"/>
                    <a:t>reasonable</a:t>
                  </a:r>
                  <a:r>
                    <a:rPr lang="en-US" dirty="0"/>
                    <a:t>” </a:t>
                  </a:r>
                  <a14:m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7160" y="3579421"/>
                  <a:ext cx="4194485" cy="921961"/>
                </a:xfrm>
                <a:prstGeom prst="rect">
                  <a:avLst/>
                </a:prstGeom>
                <a:blipFill rotWithShape="0">
                  <a:blip r:embed="rId30"/>
                  <a:stretch>
                    <a:fillRect t="-3704" b="-98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16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"advantage"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a </a:t>
                </a:r>
                <a:r>
                  <a:rPr lang="en-US" sz="1800" b="1" dirty="0"/>
                  <a:t>secure PRF</a:t>
                </a:r>
                <a:r>
                  <a:rPr lang="en-US" sz="1800" dirty="0"/>
                  <a:t>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 i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"</a:t>
                </a:r>
                <a:r>
                  <a:rPr lang="en-US" sz="1800" i="1" dirty="0"/>
                  <a:t>small" </a:t>
                </a:r>
                <a:r>
                  <a:rPr lang="en-US" sz="1800" dirty="0"/>
                  <a:t>for </a:t>
                </a:r>
                <a:r>
                  <a:rPr lang="en-US" sz="1800" i="1" dirty="0"/>
                  <a:t>all</a:t>
                </a:r>
                <a:r>
                  <a:rPr lang="en-US" sz="1800" dirty="0"/>
                  <a:t> adversaries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using a "</a:t>
                </a:r>
                <a:r>
                  <a:rPr lang="en-US" sz="1800" i="1" dirty="0"/>
                  <a:t>reasonable</a:t>
                </a:r>
                <a:r>
                  <a:rPr lang="en-US" sz="1800" dirty="0"/>
                  <a:t>" amount of resources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PRF security depends on the adversary's:</a:t>
                </a: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Available resources: running time, memory usage, number of oracle calls (calls to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600" dirty="0"/>
                  <a:t> or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sz="1600" dirty="0"/>
                  <a:t>), …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Not</a:t>
                </a:r>
                <a:r>
                  <a:rPr lang="en-US" sz="1600" dirty="0"/>
                  <a:t> on the adversary's strategy! (since we consider </a:t>
                </a:r>
                <a:r>
                  <a:rPr lang="en-US" sz="1600" i="1" dirty="0"/>
                  <a:t>all</a:t>
                </a:r>
                <a:r>
                  <a:rPr lang="en-US" sz="1600" dirty="0"/>
                  <a:t> possible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) </a:t>
                </a:r>
                <a:endParaRPr lang="en-US" sz="1600" b="1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What does </a:t>
                </a:r>
                <a:r>
                  <a:rPr lang="en-US" sz="1800" i="1" dirty="0"/>
                  <a:t>small</a:t>
                </a:r>
                <a:r>
                  <a:rPr lang="en-US" sz="1800" dirty="0"/>
                  <a:t> and </a:t>
                </a:r>
                <a:r>
                  <a:rPr lang="en-US" sz="1800" i="1" dirty="0"/>
                  <a:t>reasonable </a:t>
                </a:r>
                <a:r>
                  <a:rPr lang="en-US" sz="1800" dirty="0"/>
                  <a:t>mean?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Example:</a:t>
                </a:r>
                <a:r>
                  <a:rPr lang="en-US" sz="1600" b="1" dirty="0">
                    <a:solidFill>
                      <a:schemeClr val="accent2"/>
                    </a:solidFill>
                  </a:rPr>
                  <a:t> 128-bit</a:t>
                </a:r>
                <a:r>
                  <a:rPr lang="en-US" sz="1600" dirty="0"/>
                  <a:t> security:</a:t>
                </a:r>
                <a:br>
                  <a:rPr lang="en-US" sz="1600" dirty="0"/>
                </a:br>
                <a:r>
                  <a:rPr lang="en-US" sz="1600" dirty="0"/>
                  <a:t/>
                </a:r>
                <a:br>
                  <a:rPr lang="en-US" sz="1600" dirty="0"/>
                </a:b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den>
                    </m:f>
                  </m:oMath>
                </a14:m>
                <a:endParaRPr lang="en-US" sz="1600" dirty="0"/>
              </a:p>
              <a:p>
                <a:pPr marL="474663" lvl="1" indent="0"/>
                <a:r>
                  <a:rPr lang="en-US" sz="1600" dirty="0"/>
                  <a:t>     </a:t>
                </a:r>
                <a:br>
                  <a:rPr lang="en-US" sz="1600" dirty="0"/>
                </a:br>
                <a:r>
                  <a:rPr lang="en-US" sz="1600" dirty="0"/>
                  <a:t>     for all adversaries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that run in time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1600" dirty="0"/>
              </a:p>
              <a:p>
                <a:pPr marL="474663" lvl="1" indent="0"/>
                <a:r>
                  <a:rPr lang="en-US" sz="1600" dirty="0"/>
                  <a:t> </a:t>
                </a:r>
              </a:p>
              <a:p>
                <a:pPr marL="714375" lvl="1" indent="-239713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Example: </a:t>
                </a:r>
                <a:r>
                  <a:rPr lang="en-US" sz="1600" dirty="0"/>
                  <a:t>a PRF is </a:t>
                </a:r>
                <a:r>
                  <a:rPr lang="en-US" sz="1600" i="1" dirty="0"/>
                  <a:t>insecure</a:t>
                </a:r>
                <a:r>
                  <a:rPr lang="en-US" sz="1600" dirty="0"/>
                  <a:t> if we can come up with </a:t>
                </a:r>
                <a:r>
                  <a:rPr lang="en-US" sz="1600" i="1" dirty="0"/>
                  <a:t>one </a:t>
                </a:r>
                <a:r>
                  <a:rPr lang="en-US" sz="1600" dirty="0"/>
                  <a:t>efficient adversary with good advantage 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261100" y="4113686"/>
                <a:ext cx="190500" cy="292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1100" y="4113686"/>
                <a:ext cx="190500" cy="292388"/>
              </a:xfrm>
              <a:prstGeom prst="rect">
                <a:avLst/>
              </a:prstGeom>
              <a:blipFill rotWithShape="0">
                <a:blip r:embed="rId3"/>
                <a:stretch>
                  <a:fillRect r="-25806"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016500" y="4885768"/>
                <a:ext cx="698500" cy="292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80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6500" y="4885768"/>
                <a:ext cx="698500" cy="292388"/>
              </a:xfrm>
              <a:prstGeom prst="rect">
                <a:avLst/>
              </a:prstGeom>
              <a:blipFill rotWithShape="0"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146800" y="4139086"/>
                <a:ext cx="698500" cy="292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80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800" y="4139086"/>
                <a:ext cx="698500" cy="292388"/>
              </a:xfrm>
              <a:prstGeom prst="rect">
                <a:avLst/>
              </a:prstGeom>
              <a:blipFill rotWithShape="0">
                <a:blip r:embed="rId5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565900" y="4285280"/>
                <a:ext cx="359727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−48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≈0.000000000000001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5900" y="4285280"/>
                <a:ext cx="3597275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94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Let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>
                    <a:solidFill>
                      <a:schemeClr val="accent2"/>
                    </a:solidFill>
                  </a:rPr>
                  <a:t> 	</a:t>
                </a:r>
                <a:r>
                  <a:rPr lang="en-US" sz="1800" dirty="0"/>
                  <a:t>(i.e., the OTP)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secure PRF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285334" y="4501686"/>
                <a:ext cx="703550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func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501686"/>
                <a:ext cx="7035502" cy="30777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285334" y="4905521"/>
                <a:ext cx="703550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905521"/>
                <a:ext cx="7035502" cy="307777"/>
              </a:xfrm>
              <a:prstGeom prst="rect">
                <a:avLst/>
              </a:prstGeom>
              <a:blipFill rotWithShape="0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285334" y="5332476"/>
                <a:ext cx="7286859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</m:fName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         ⋯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332476"/>
                <a:ext cx="7286859" cy="307777"/>
              </a:xfrm>
              <a:prstGeom prst="rect">
                <a:avLst/>
              </a:prstGeom>
              <a:blipFill rotWithShape="0">
                <a:blip r:embed="rId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285334" y="5720045"/>
                <a:ext cx="605037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1⋅1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2                                        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             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720045"/>
                <a:ext cx="6050374" cy="307777"/>
              </a:xfrm>
              <a:prstGeom prst="rect">
                <a:avLst/>
              </a:prstGeom>
              <a:blipFill rotWithShape="0">
                <a:blip r:embed="rId18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1041397" y="2340336"/>
                <a:ext cx="5156203" cy="286518"/>
              </a:xfrm>
              <a:prstGeom prst="rect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nb-NO" sz="1600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1397" y="2340336"/>
                <a:ext cx="5156203" cy="286518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1041400" y="2631327"/>
                <a:ext cx="5156200" cy="151947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266700" indent="-266700" fontAlgn="base">
                  <a:lnSpc>
                    <a:spcPct val="150000"/>
                  </a:lnSpc>
                  <a:spcBef>
                    <a:spcPct val="0"/>
                  </a:spcBef>
                  <a:spcAft>
                    <a:spcPts val="20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Query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                   </a:t>
                </a:r>
                <a:r>
                  <a:rPr lang="nb-NO" sz="12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// receive back </a:t>
                </a:r>
                <a14:m>
                  <m:oMath xmlns:m="http://schemas.openxmlformats.org/officeDocument/2006/math"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⊕0</m:t>
                    </m:r>
                  </m:oMath>
                </a14:m>
                <a:r>
                  <a:rPr lang="nb-NO" sz="12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or   </a:t>
                </a:r>
                <a14:m>
                  <m:oMath xmlns:m="http://schemas.openxmlformats.org/officeDocument/2006/math"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sSup>
                      <m:sSupPr>
                        <m:ctrlP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2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nb-NO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266700" indent="-266700" fontAlgn="base">
                  <a:lnSpc>
                    <a:spcPct val="150000"/>
                  </a:lnSpc>
                  <a:spcBef>
                    <a:spcPct val="0"/>
                  </a:spcBef>
                  <a:spcAft>
                    <a:spcPts val="20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Query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2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               </a:t>
                </a:r>
                <a:r>
                  <a:rPr lang="nb-NO" sz="12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// receive back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⊕1</m:t>
                    </m:r>
                  </m:oMath>
                </a14:m>
                <a:r>
                  <a:rPr lang="nb-NO" sz="12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or   </a:t>
                </a:r>
                <a14:m>
                  <m:oMath xmlns:m="http://schemas.openxmlformats.org/officeDocument/2006/math"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′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sSup>
                      <m:sSupPr>
                        <m:ctrlP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2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nb-NO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266700" indent="-266700" fontAlgn="base">
                  <a:lnSpc>
                    <a:spcPct val="150000"/>
                  </a:lnSpc>
                  <a:spcBef>
                    <a:spcPct val="0"/>
                  </a:spcBef>
                  <a:spcAft>
                    <a:spcPts val="20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2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0,        </m:t>
                            </m:r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if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p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⊕</m:t>
                            </m:r>
                            <m:sSup>
                              <m:sSupPr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sup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&amp;1,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    </m:t>
                            </m:r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otherwise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       </m:t>
                            </m:r>
                          </m:e>
                        </m:eqArr>
                      </m:e>
                    </m:d>
                  </m:oMath>
                </a14:m>
                <a:endParaRPr lang="nb-NO" sz="1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1400" y="2631327"/>
                <a:ext cx="5156200" cy="1519473"/>
              </a:xfrm>
              <a:prstGeom prst="rect">
                <a:avLst/>
              </a:prstGeom>
              <a:blipFill rotWithShape="0">
                <a:blip r:embed="rId20"/>
                <a:stretch>
                  <a:fillRect l="-824" b="-81349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/>
          <p:cNvCxnSpPr/>
          <p:nvPr/>
        </p:nvCxnSpPr>
        <p:spPr bwMode="auto">
          <a:xfrm>
            <a:off x="9010650" y="2499975"/>
            <a:ext cx="375324" cy="29876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triangle" w="sm" len="sm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/>
          <p:nvPr/>
        </p:nvCxnSpPr>
        <p:spPr bwMode="auto">
          <a:xfrm flipH="1">
            <a:off x="9739454" y="2508268"/>
            <a:ext cx="350696" cy="3370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triangle" w="sm" len="sm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9339308" y="2776884"/>
            <a:ext cx="483679" cy="6013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7" name="Oval Callout 56"/>
              <p:cNvSpPr/>
              <p:nvPr/>
            </p:nvSpPr>
            <p:spPr bwMode="auto">
              <a:xfrm>
                <a:off x="8271739" y="2874075"/>
                <a:ext cx="873131" cy="432755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8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8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8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800" b="1" dirty="0"/>
              </a:p>
            </p:txBody>
          </p:sp>
        </mc:Choice>
        <mc:Fallback xmlns="">
          <p:sp>
            <p:nvSpPr>
              <p:cNvPr id="57" name="Oval Callout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1739" y="2874075"/>
                <a:ext cx="873131" cy="432755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22"/>
                <a:stretch>
                  <a:fillRect/>
                </a:stretch>
              </a:blipFill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ounded Rectangle 57"/>
              <p:cNvSpPr/>
              <p:nvPr/>
            </p:nvSpPr>
            <p:spPr bwMode="auto">
              <a:xfrm>
                <a:off x="7730149" y="3517317"/>
                <a:ext cx="3788751" cy="596800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900" b="1" dirty="0"/>
                  <a:t>Definition: </a:t>
                </a:r>
                <a:r>
                  <a:rPr lang="nb-NO" sz="900" dirty="0"/>
                  <a:t>The </a:t>
                </a:r>
                <a:r>
                  <a:rPr lang="nb-NO" sz="900" b="1" dirty="0"/>
                  <a:t>PRF-advantage </a:t>
                </a:r>
                <a:r>
                  <a:rPr lang="nb-NO" sz="900" dirty="0"/>
                  <a:t>of an adversary </a:t>
                </a:r>
                <a14:m>
                  <m:oMath xmlns:m="http://schemas.openxmlformats.org/officeDocument/2006/math">
                    <m:r>
                      <a:rPr lang="nb-NO" sz="9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900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9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bSup>
                        <m:sSub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9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900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9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9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9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9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9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90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9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9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9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900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58" name="Rounded 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30149" y="3517317"/>
                <a:ext cx="3788751" cy="596800"/>
              </a:xfrm>
              <a:prstGeom prst="round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/>
          <p:cNvGrpSpPr/>
          <p:nvPr/>
        </p:nvGrpSpPr>
        <p:grpSpPr>
          <a:xfrm>
            <a:off x="7973380" y="1233659"/>
            <a:ext cx="3071024" cy="1129066"/>
            <a:chOff x="7973380" y="1233659"/>
            <a:chExt cx="3071024" cy="1129066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33853" y="1696962"/>
              <a:ext cx="193406" cy="28276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/>
                <p:cNvSpPr/>
                <p:nvPr/>
              </p:nvSpPr>
              <p:spPr>
                <a:xfrm>
                  <a:off x="9357898" y="1481224"/>
                  <a:ext cx="281808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900" dirty="0"/>
                    <a:t> </a:t>
                  </a:r>
                  <a14:m>
                    <m:oMath xmlns:m="http://schemas.openxmlformats.org/officeDocument/2006/math">
                      <m:r>
                        <a:rPr lang="nb-NO" sz="9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60" name="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57898" y="1481224"/>
                  <a:ext cx="281808" cy="230832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1" name="Group 50"/>
            <p:cNvGrpSpPr/>
            <p:nvPr/>
          </p:nvGrpSpPr>
          <p:grpSpPr>
            <a:xfrm>
              <a:off x="7973380" y="1233659"/>
              <a:ext cx="1143497" cy="1129066"/>
              <a:chOff x="816261" y="1240972"/>
              <a:chExt cx="2714021" cy="235970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/>
                  <p:cNvSpPr/>
                  <p:nvPr/>
                </p:nvSpPr>
                <p:spPr bwMode="auto">
                  <a:xfrm>
                    <a:off x="816261" y="1240972"/>
                    <a:ext cx="2714021" cy="549112"/>
                  </a:xfrm>
                  <a:prstGeom prst="rect">
                    <a:avLst/>
                  </a:prstGeom>
                  <a:solidFill>
                    <a:srgbClr val="D6D6F5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0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World</m:t>
                          </m:r>
                          <m:r>
                            <m:rPr>
                              <m:nor/>
                            </m:rPr>
                            <a:rPr lang="en-US" sz="10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0</m:t>
                          </m:r>
                        </m:oMath>
                      </m:oMathPara>
                    </a14:m>
                    <a:endParaRPr lang="en-US" sz="1000" b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6" name="Rectangle 7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16261" y="1240972"/>
                    <a:ext cx="2714021" cy="549112"/>
                  </a:xfrm>
                  <a:prstGeom prst="rect">
                    <a:avLst/>
                  </a:prstGeom>
                  <a:blipFill>
                    <a:blip r:embed="rId34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Rectangle 52"/>
                  <p:cNvSpPr/>
                  <p:nvPr/>
                </p:nvSpPr>
                <p:spPr bwMode="auto">
                  <a:xfrm>
                    <a:off x="816261" y="1790084"/>
                    <a:ext cx="2714021" cy="1810591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sSup>
                            <m:sSupPr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9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oMath>
                      </m:oMathPara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Input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oMath>
                    </a14:m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 </a:t>
                    </a:r>
                    <a:r>
                      <a:rPr lang="nb-NO" sz="900" b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return</a:t>
                    </a: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oMath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7" name="Rectangle 7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16261" y="1790084"/>
                    <a:ext cx="2714021" cy="1810591"/>
                  </a:xfrm>
                  <a:prstGeom prst="rect">
                    <a:avLst/>
                  </a:prstGeom>
                  <a:blipFill>
                    <a:blip r:embed="rId35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/>
                <p:nvPr/>
              </p:nvSpPr>
              <p:spPr bwMode="auto">
                <a:xfrm>
                  <a:off x="9898419" y="1234560"/>
                  <a:ext cx="1145985" cy="261837"/>
                </a:xfrm>
                <a:prstGeom prst="rect">
                  <a:avLst/>
                </a:prstGeom>
                <a:solidFill>
                  <a:srgbClr val="FCB4A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0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0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nb-NO" sz="1000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0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98419" y="1234560"/>
                  <a:ext cx="1145985" cy="261837"/>
                </a:xfrm>
                <a:prstGeom prst="rect">
                  <a:avLst/>
                </a:prstGeom>
                <a:blipFill rotWithShape="0">
                  <a:blip r:embed="rId3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/>
                <p:nvPr/>
              </p:nvSpPr>
              <p:spPr bwMode="auto">
                <a:xfrm>
                  <a:off x="9898419" y="1496397"/>
                  <a:ext cx="1145985" cy="8663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acc>
                          <m:accPr>
                            <m:chr m:val="̃"/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  <m:groupChr>
                          <m:groupChrPr>
                            <m:chr m:val="←"/>
                            <m:vertJc m:val="bot"/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m:rPr>
                                <m:brk m:alnAt="2"/>
                              </m:r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r>
                          <m:rPr>
                            <m:sty m:val="p"/>
                          </m:rPr>
                          <a:rPr lang="nb-NO" sz="9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Func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oMath>
                    </m:oMathPara>
                  </a14:m>
                  <a:endParaRPr lang="nb-NO" sz="9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9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9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a14:m>
                  <a:r>
                    <a: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9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 return</a:t>
                  </a:r>
                  <a:r>
                    <a: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d>
                        <m:dPr>
                          <m:ctrlP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a14:m>
                  <a:endParaRPr lang="nb-NO" sz="9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98419" y="1496397"/>
                  <a:ext cx="1145985" cy="866327"/>
                </a:xfrm>
                <a:prstGeom prst="rect">
                  <a:avLst/>
                </a:prstGeom>
                <a:blipFill rotWithShape="0">
                  <a:blip r:embed="rId3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8900488" y="2498050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488" y="2498050"/>
                <a:ext cx="97092" cy="138499"/>
              </a:xfrm>
              <a:prstGeom prst="rect">
                <a:avLst/>
              </a:prstGeom>
              <a:blipFill rotWithShape="0">
                <a:blip r:embed="rId38"/>
                <a:stretch>
                  <a:fillRect l="-31250" r="-3125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9217590" y="2732272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590" y="2732272"/>
                <a:ext cx="97092" cy="138499"/>
              </a:xfrm>
              <a:prstGeom prst="rect">
                <a:avLst/>
              </a:prstGeom>
              <a:blipFill rotWithShape="0">
                <a:blip r:embed="rId39"/>
                <a:stretch>
                  <a:fillRect l="-31250" r="-25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8792509" y="2498050"/>
                <a:ext cx="107803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2509" y="2498050"/>
                <a:ext cx="107803" cy="138499"/>
              </a:xfrm>
              <a:prstGeom prst="rect">
                <a:avLst/>
              </a:prstGeom>
              <a:blipFill rotWithShape="0">
                <a:blip r:embed="rId40"/>
                <a:stretch>
                  <a:fillRect l="-38889" r="-22222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9120924" y="2732272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0924" y="2732272"/>
                <a:ext cx="97092" cy="138499"/>
              </a:xfrm>
              <a:prstGeom prst="rect">
                <a:avLst/>
              </a:prstGeom>
              <a:blipFill rotWithShape="0">
                <a:blip r:embed="rId41"/>
                <a:stretch>
                  <a:fillRect l="-43750" r="-25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10136198" y="2546810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6198" y="2546810"/>
                <a:ext cx="97092" cy="138499"/>
              </a:xfrm>
              <a:prstGeom prst="rect">
                <a:avLst/>
              </a:prstGeom>
              <a:blipFill rotWithShape="0">
                <a:blip r:embed="rId40"/>
                <a:stretch>
                  <a:fillRect l="-43750" r="-375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9940727" y="2725295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0727" y="2725295"/>
                <a:ext cx="97092" cy="138499"/>
              </a:xfrm>
              <a:prstGeom prst="rect">
                <a:avLst/>
              </a:prstGeom>
              <a:blipFill rotWithShape="0">
                <a:blip r:embed="rId41"/>
                <a:stretch>
                  <a:fillRect l="-43750" r="-25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10037819" y="2543802"/>
                <a:ext cx="107803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7819" y="2543802"/>
                <a:ext cx="107803" cy="138499"/>
              </a:xfrm>
              <a:prstGeom prst="rect">
                <a:avLst/>
              </a:prstGeom>
              <a:blipFill rotWithShape="0">
                <a:blip r:embed="rId38"/>
                <a:stretch>
                  <a:fillRect l="-23529" r="-29412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9847613" y="2725295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7613" y="2725295"/>
                <a:ext cx="97092" cy="138499"/>
              </a:xfrm>
              <a:prstGeom prst="rect">
                <a:avLst/>
              </a:prstGeom>
              <a:blipFill rotWithShape="0">
                <a:blip r:embed="rId39"/>
                <a:stretch>
                  <a:fillRect l="-31250" r="-25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38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6" grpId="0"/>
      <p:bldP spid="35" grpId="0"/>
      <p:bldP spid="37" grpId="0" animBg="1"/>
      <p:bldP spid="38" grpId="0" animBg="1"/>
      <p:bldP spid="57" grpId="0" animBg="1"/>
      <p:bldP spid="57" grpId="1" animBg="1"/>
      <p:bldP spid="57" grpId="2" animBg="1"/>
      <p:bldP spid="58" grpId="0" animBg="1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285334" y="5720045"/>
                <a:ext cx="4389786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1⋅1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2                                        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             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720045"/>
                <a:ext cx="4389786" cy="307777"/>
              </a:xfrm>
              <a:prstGeom prst="rect">
                <a:avLst/>
              </a:prstGeom>
              <a:blipFill rotWithShape="0">
                <a:blip r:embed="rId3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7"/>
                <a:ext cx="11137237" cy="1004712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Let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>
                    <a:solidFill>
                      <a:schemeClr val="accent2"/>
                    </a:solidFill>
                  </a:rPr>
                  <a:t> 	</a:t>
                </a:r>
                <a:r>
                  <a:rPr lang="en-US" sz="1800" dirty="0"/>
                  <a:t>(i.e., the OTP)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secure PRF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7"/>
                <a:ext cx="11137237" cy="1004712"/>
              </a:xfrm>
              <a:blipFill rotWithShape="0">
                <a:blip r:embed="rId4"/>
                <a:stretch>
                  <a:fillRect l="-328" t="-3659" b="-12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285334" y="5332476"/>
                <a:ext cx="6255426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</m:fName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40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sepChr m:val="∣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⋅1</m:t>
                      </m:r>
                      <m:r>
                        <m:rPr>
                          <m:lit/>
                        </m:rPr>
                        <a:rPr lang="nb-NO" sz="14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332476"/>
                <a:ext cx="6255426" cy="307777"/>
              </a:xfrm>
              <a:prstGeom prst="rect">
                <a:avLst/>
              </a:prstGeom>
              <a:blipFill rotWithShape="0"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167136" y="5737357"/>
                <a:ext cx="304814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40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sepChr m:val="∣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p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⊕</m:t>
                                  </m:r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⋅1</m:t>
                      </m:r>
                      <m:r>
                        <m:rPr>
                          <m:lit/>
                        </m:rPr>
                        <a:rPr lang="nb-NO" sz="14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7136" y="5737357"/>
                <a:ext cx="3048142" cy="307777"/>
              </a:xfrm>
              <a:prstGeom prst="rect">
                <a:avLst/>
              </a:prstGeom>
              <a:blipFill rotWithShape="0">
                <a:blip r:embed="rId6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285334" y="4501686"/>
                <a:ext cx="703550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func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501686"/>
                <a:ext cx="7035502" cy="30777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2285334" y="4905521"/>
                <a:ext cx="703550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905521"/>
                <a:ext cx="7035502" cy="307777"/>
              </a:xfrm>
              <a:prstGeom prst="rect">
                <a:avLst/>
              </a:prstGeom>
              <a:blipFill rotWithShape="0">
                <a:blip r:embed="rId11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2285334" y="6103926"/>
                <a:ext cx="4712518" cy="576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   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2                                           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⋅1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6103926"/>
                <a:ext cx="4712518" cy="576376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6910013" y="6150028"/>
                <a:ext cx="1847280" cy="4956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1−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013" y="6150028"/>
                <a:ext cx="1847280" cy="495649"/>
              </a:xfrm>
              <a:prstGeom prst="rect">
                <a:avLst/>
              </a:prstGeom>
              <a:blipFill rotWithShape="0">
                <a:blip r:embed="rId2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041397" y="2340336"/>
            <a:ext cx="5156203" cy="1810464"/>
            <a:chOff x="1041397" y="2340336"/>
            <a:chExt cx="5156203" cy="18104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>
                  <a:off x="1041397" y="2340336"/>
                  <a:ext cx="5156203" cy="286518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41397" y="2340336"/>
                  <a:ext cx="5156203" cy="286518"/>
                </a:xfrm>
                <a:prstGeom prst="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 bwMode="auto">
                <a:xfrm>
                  <a:off x="1041400" y="2631327"/>
                  <a:ext cx="5156200" cy="151947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 Math" panose="02040503050406030204" pitchFamily="18" charset="0"/>
                    </a:rPr>
                    <a:t> Query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</a:rPr>
                    <a:t>                     </a:t>
                  </a:r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// receive back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⊕0</m:t>
                      </m:r>
                    </m:oMath>
                  </a14:m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  or  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endParaRPr lang="nb-NO" sz="1200" dirty="0"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 Math" panose="02040503050406030204" pitchFamily="18" charset="0"/>
                    </a:rPr>
                    <a:t> Query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2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</a:rPr>
                    <a:t>                 </a:t>
                  </a:r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// receive back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⊕1</m:t>
                      </m:r>
                    </m:oMath>
                  </a14:m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  or  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endParaRPr lang="nb-NO" sz="1200" dirty="0"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0,        </m:t>
                              </m:r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&amp;1,       </m:t>
                              </m:r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otherwise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         </m:t>
                              </m:r>
                            </m:e>
                          </m:eqArr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41400" y="2631327"/>
                  <a:ext cx="5156200" cy="1519473"/>
                </a:xfrm>
                <a:prstGeom prst="rect">
                  <a:avLst/>
                </a:prstGeom>
                <a:blipFill rotWithShape="0">
                  <a:blip r:embed="rId30"/>
                  <a:stretch>
                    <a:fillRect l="-824" b="-81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9" name="Group 68"/>
          <p:cNvGrpSpPr/>
          <p:nvPr/>
        </p:nvGrpSpPr>
        <p:grpSpPr>
          <a:xfrm>
            <a:off x="7730149" y="1233659"/>
            <a:ext cx="3788751" cy="2880458"/>
            <a:chOff x="7730149" y="1233659"/>
            <a:chExt cx="3788751" cy="2880458"/>
          </a:xfrm>
        </p:grpSpPr>
        <p:grpSp>
          <p:nvGrpSpPr>
            <p:cNvPr id="70" name="Group 69"/>
            <p:cNvGrpSpPr/>
            <p:nvPr/>
          </p:nvGrpSpPr>
          <p:grpSpPr>
            <a:xfrm>
              <a:off x="7730149" y="1233659"/>
              <a:ext cx="3788751" cy="2880458"/>
              <a:chOff x="7730149" y="1233659"/>
              <a:chExt cx="3788751" cy="2880458"/>
            </a:xfrm>
          </p:grpSpPr>
          <p:grpSp>
            <p:nvGrpSpPr>
              <p:cNvPr id="74" name="Group 73"/>
              <p:cNvGrpSpPr>
                <a:grpSpLocks noChangeAspect="1"/>
              </p:cNvGrpSpPr>
              <p:nvPr/>
            </p:nvGrpSpPr>
            <p:grpSpPr>
              <a:xfrm>
                <a:off x="7730149" y="1481224"/>
                <a:ext cx="3788751" cy="2632893"/>
                <a:chOff x="5839711" y="1572395"/>
                <a:chExt cx="6661578" cy="4629289"/>
              </a:xfrm>
            </p:grpSpPr>
            <p:cxnSp>
              <p:nvCxnSpPr>
                <p:cNvPr id="78" name="Straight Arrow Connector 77"/>
                <p:cNvCxnSpPr/>
                <p:nvPr/>
              </p:nvCxnSpPr>
              <p:spPr bwMode="auto">
                <a:xfrm>
                  <a:off x="8091154" y="3363616"/>
                  <a:ext cx="659914" cy="525295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dash"/>
                  <a:round/>
                  <a:headEnd type="triangle" w="sm" len="sm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9" name="Straight Arrow Connector 78"/>
                <p:cNvCxnSpPr/>
                <p:nvPr/>
              </p:nvCxnSpPr>
              <p:spPr bwMode="auto">
                <a:xfrm flipH="1">
                  <a:off x="9372575" y="3378197"/>
                  <a:ext cx="616612" cy="592656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dash"/>
                  <a:round/>
                  <a:headEnd type="triangle" w="sm" len="sm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pic>
              <p:nvPicPr>
                <p:cNvPr id="80" name="Picture 79"/>
                <p:cNvPicPr>
                  <a:picLocks noChangeAspect="1"/>
                </p:cNvPicPr>
                <p:nvPr/>
              </p:nvPicPr>
              <p:blipFill rotWithShape="1"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046" t="10399" r="23520" b="9309"/>
                <a:stretch/>
              </p:blipFill>
              <p:spPr>
                <a:xfrm>
                  <a:off x="8669018" y="3850492"/>
                  <a:ext cx="850429" cy="1057291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1" name="Oval Callout 80"/>
                    <p:cNvSpPr/>
                    <p:nvPr/>
                  </p:nvSpPr>
                  <p:spPr bwMode="auto">
                    <a:xfrm>
                      <a:off x="6791963" y="4021377"/>
                      <a:ext cx="1535184" cy="760893"/>
                    </a:xfrm>
                    <a:prstGeom prst="wedgeEllipseCallout">
                      <a:avLst>
                        <a:gd name="adj1" fmla="val 66591"/>
                        <a:gd name="adj2" fmla="val -30176"/>
                      </a:avLst>
                    </a:prstGeom>
                    <a:solidFill>
                      <a:srgbClr val="FEE9E6"/>
                    </a:solidFill>
                    <a:ln w="1905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rtlCol="0" anchor="ctr"/>
                    <a:lstStyle/>
                    <a:p>
                      <a:pPr algn="ctr"/>
                      <a:r>
                        <a:rPr lang="en-US" sz="800" b="1" dirty="0"/>
                        <a:t>I’m in World </a:t>
                      </a:r>
                      <a14:m>
                        <m:oMath xmlns:m="http://schemas.openxmlformats.org/officeDocument/2006/math">
                          <m:r>
                            <a:rPr lang="nb-NO" sz="8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sz="8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oMath>
                      </a14:m>
                      <a:endParaRPr lang="en-US" sz="800" b="1" dirty="0"/>
                    </a:p>
                  </p:txBody>
                </p:sp>
              </mc:Choice>
              <mc:Fallback xmlns="">
                <p:sp>
                  <p:nvSpPr>
                    <p:cNvPr id="31" name="Oval Callout 3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6791963" y="4021377"/>
                      <a:ext cx="1535184" cy="760893"/>
                    </a:xfrm>
                    <a:prstGeom prst="wedgeEllipseCallout">
                      <a:avLst>
                        <a:gd name="adj1" fmla="val 66591"/>
                        <a:gd name="adj2" fmla="val -30176"/>
                      </a:avLst>
                    </a:prstGeom>
                    <a:blipFill rotWithShape="0">
                      <a:blip r:embed="rId32"/>
                      <a:stretch>
                        <a:fillRect/>
                      </a:stretch>
                    </a:blipFill>
                    <a:ln w="1905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2" name="Rounded Rectangle 81"/>
                    <p:cNvSpPr/>
                    <p:nvPr/>
                  </p:nvSpPr>
                  <p:spPr bwMode="auto">
                    <a:xfrm>
                      <a:off x="5839711" y="5152359"/>
                      <a:ext cx="6661578" cy="1049325"/>
                    </a:xfrm>
                    <a:prstGeom prst="roundRect">
                      <a:avLst/>
                    </a:prstGeom>
                    <a:solidFill>
                      <a:srgbClr val="ECECFA"/>
                    </a:solidFill>
                    <a:ln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900" b="1" dirty="0"/>
                        <a:t>Definition: </a:t>
                      </a:r>
                      <a:r>
                        <a:rPr lang="nb-NO" sz="900" dirty="0"/>
                        <a:t>The </a:t>
                      </a:r>
                      <a:r>
                        <a:rPr lang="nb-NO" sz="900" b="1" dirty="0"/>
                        <a:t>PRF-advantage </a:t>
                      </a:r>
                      <a:r>
                        <a:rPr lang="nb-NO" sz="900" dirty="0"/>
                        <a:t>of an adversary </a:t>
                      </a:r>
                      <a14:m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a14:m>
                      <a:r>
                        <a:rPr lang="en-US" sz="900" dirty="0"/>
                        <a:t> is</a:t>
                      </a:r>
                    </a:p>
                    <a:p>
                      <a:pPr marL="0" marR="0" indent="0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900" dirty="0"/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sSubSup>
                              <m:sSubSup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900" b="1" i="0" smtClean="0">
                                    <a:latin typeface="Cambria Math" panose="02040503050406030204" pitchFamily="18" charset="0"/>
                                  </a:rPr>
                                  <m:t>𝐀𝐝𝐯</m:t>
                                </m:r>
                              </m:e>
                              <m:sub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nb-NO" sz="900" b="0" i="0" smtClean="0">
                                    <a:latin typeface="Cambria Math" panose="02040503050406030204" pitchFamily="18" charset="0"/>
                                  </a:rPr>
                                  <m:t>prf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  <m:limUpp>
                              <m:limUpp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UppPr>
                              <m:e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e>
                              <m:lim>
                                <m:r>
                                  <m:rPr>
                                    <m:sty m:val="p"/>
                                  </m:rPr>
                                  <a:rPr lang="nb-NO" sz="900" b="0" i="0" smtClean="0">
                                    <a:latin typeface="Cambria Math" panose="02040503050406030204" pitchFamily="18" charset="0"/>
                                  </a:rPr>
                                  <m:t>def</m:t>
                                </m:r>
                              </m:lim>
                            </m:limUpp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2⋅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nb-NO" sz="900">
                                        <a:latin typeface="Cambria Math" panose="02040503050406030204" pitchFamily="18" charset="0"/>
                                      </a:rPr>
                                      <m:t>Pr</m:t>
                                    </m:r>
                                  </m:fName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9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nb-NO" sz="9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nb-NO" sz="900" i="1" smtClean="0">
                                                <a:latin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  <m:sup>
                                            <m:r>
                                              <a:rPr lang="nb-NO" sz="900" b="0" i="1" smtClean="0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  <m: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  <m:t>=</m:t>
                                        </m:r>
                                        <m: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</m:d>
                                  </m:e>
                                </m:func>
                                <m:r>
                                  <a:rPr lang="nb-NO" sz="9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  <m:r>
                                  <m:rPr>
                                    <m:lit/>
                                  </m:r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900" dirty="0"/>
                    </a:p>
                  </p:txBody>
                </p:sp>
              </mc:Choice>
              <mc:Fallback xmlns="">
                <p:sp>
                  <p:nvSpPr>
                    <p:cNvPr id="32" name="Rounded Rectangle 31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5839711" y="5152359"/>
                      <a:ext cx="6661578" cy="1049325"/>
                    </a:xfrm>
                    <a:prstGeom prst="roundRect">
                      <a:avLst/>
                    </a:prstGeom>
                    <a:blipFill rotWithShape="0">
                      <a:blip r:embed="rId22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pic>
              <p:nvPicPr>
                <p:cNvPr id="83" name="Picture 82"/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35252" y="1951717"/>
                  <a:ext cx="340056" cy="497170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Rectangle 83"/>
                    <p:cNvSpPr/>
                    <p:nvPr/>
                  </p:nvSpPr>
                  <p:spPr>
                    <a:xfrm>
                      <a:off x="8701703" y="1572395"/>
                      <a:ext cx="495489" cy="405861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9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900" b="0" i="1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a14:m>
                      <a:endParaRPr lang="en-US" sz="900" dirty="0"/>
                    </a:p>
                  </p:txBody>
                </p:sp>
              </mc:Choice>
              <mc:Fallback xmlns="">
                <p:sp>
                  <p:nvSpPr>
                    <p:cNvPr id="84" name="Rectangle 8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701703" y="1572395"/>
                      <a:ext cx="495489" cy="405861"/>
                    </a:xfrm>
                    <a:prstGeom prst="rect">
                      <a:avLst/>
                    </a:prstGeom>
                    <a:blipFill>
                      <a:blip r:embed="rId3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75" name="Group 74"/>
              <p:cNvGrpSpPr/>
              <p:nvPr/>
            </p:nvGrpSpPr>
            <p:grpSpPr>
              <a:xfrm>
                <a:off x="7973380" y="1233659"/>
                <a:ext cx="1143497" cy="1129066"/>
                <a:chOff x="816261" y="1240972"/>
                <a:chExt cx="2714021" cy="2359703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6" name="Rectangle 75"/>
                    <p:cNvSpPr/>
                    <p:nvPr/>
                  </p:nvSpPr>
                  <p:spPr bwMode="auto">
                    <a:xfrm>
                      <a:off x="816261" y="1240972"/>
                      <a:ext cx="2714021" cy="549112"/>
                    </a:xfrm>
                    <a:prstGeom prst="rect">
                      <a:avLst/>
                    </a:prstGeom>
                    <a:solidFill>
                      <a:srgbClr val="D6D6F5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m:rPr>
                                <m:nor/>
                              </m:rPr>
                              <a:rPr lang="en-US" sz="1000" b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World</m:t>
                            </m:r>
                            <m:r>
                              <m:rPr>
                                <m:nor/>
                              </m:rPr>
                              <a:rPr lang="en-US" sz="1000" b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0</m:t>
                            </m:r>
                          </m:oMath>
                        </m:oMathPara>
                      </a14:m>
                      <a:endParaRPr lang="en-US" sz="10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6" name="Rectangle 7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16261" y="1240972"/>
                      <a:ext cx="2714021" cy="549112"/>
                    </a:xfrm>
                    <a:prstGeom prst="rect">
                      <a:avLst/>
                    </a:prstGeom>
                    <a:blipFill>
                      <a:blip r:embed="rId35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7" name="Rectangle 76"/>
                    <p:cNvSpPr/>
                    <p:nvPr/>
                  </p:nvSpPr>
                  <p:spPr bwMode="auto">
                    <a:xfrm>
                      <a:off x="816261" y="1790084"/>
                      <a:ext cx="2714021" cy="18105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  <m:groupChr>
                              <m:groupChrPr>
                                <m:chr m:val="←"/>
                                <m:vertJc m:val="bot"/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groupChrPr>
                              <m:e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$</m:t>
                                </m:r>
                              </m:e>
                            </m:groupChr>
                            <m:sSup>
                              <m:sSupPr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0,1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oMath>
                        </m:oMathPara>
                      </a14:m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Input </a:t>
                      </a:r>
                      <a14:m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oMath>
                      </a14:m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:</a:t>
                      </a: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r>
                        <a:rPr lang="nb-NO" sz="9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  </a:t>
                      </a:r>
                      <a:r>
                        <a:rPr lang="nb-NO" sz="900" b="1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</a:t>
                      </a:r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oMath>
                      </a14:m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7" name="Rectangle 7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16261" y="1790084"/>
                      <a:ext cx="2714021" cy="1810591"/>
                    </a:xfrm>
                    <a:prstGeom prst="rect">
                      <a:avLst/>
                    </a:prstGeom>
                    <a:blipFill>
                      <a:blip r:embed="rId36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grpSp>
          <p:nvGrpSpPr>
            <p:cNvPr id="71" name="Group 70"/>
            <p:cNvGrpSpPr/>
            <p:nvPr/>
          </p:nvGrpSpPr>
          <p:grpSpPr>
            <a:xfrm>
              <a:off x="9898419" y="1234560"/>
              <a:ext cx="1145985" cy="1128164"/>
              <a:chOff x="906822" y="1238694"/>
              <a:chExt cx="2719926" cy="235781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Rectangle 71"/>
                  <p:cNvSpPr/>
                  <p:nvPr/>
                </p:nvSpPr>
                <p:spPr bwMode="auto">
                  <a:xfrm>
                    <a:off x="906822" y="1238694"/>
                    <a:ext cx="2719926" cy="547229"/>
                  </a:xfrm>
                  <a:prstGeom prst="rect">
                    <a:avLst/>
                  </a:prstGeom>
                  <a:solidFill>
                    <a:srgbClr val="FCB4AA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0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World</m:t>
                          </m:r>
                          <m:r>
                            <m:rPr>
                              <m:nor/>
                            </m:rPr>
                            <a:rPr lang="en-US" sz="10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nb-NO" sz="10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1000" b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2" name="Rectangle 7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6822" y="1238694"/>
                    <a:ext cx="2719926" cy="547229"/>
                  </a:xfrm>
                  <a:prstGeom prst="rect">
                    <a:avLst/>
                  </a:prstGeom>
                  <a:blipFill>
                    <a:blip r:embed="rId37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Rectangle 72"/>
                  <p:cNvSpPr/>
                  <p:nvPr/>
                </p:nvSpPr>
                <p:spPr bwMode="auto">
                  <a:xfrm>
                    <a:off x="906822" y="1785923"/>
                    <a:ext cx="2719926" cy="1810589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acc>
                            <m:accPr>
                              <m:chr m:val="̃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m:rPr>
                                  <m:brk m:alnAt="2"/>
                                </m:r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r>
                            <m:rPr>
                              <m:sty m:val="p"/>
                            </m:rPr>
                            <a:rPr lang="nb-NO" sz="9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oMath>
                      </m:oMathPara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Input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oMath>
                    </a14:m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 return</a:t>
                    </a: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acc>
                          <m:accPr>
                            <m:chr m:val="̃"/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  <m:d>
                          <m:dPr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3" name="Rectangle 7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6822" y="1785923"/>
                    <a:ext cx="2719926" cy="181058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900488" y="2498050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488" y="2498050"/>
                <a:ext cx="97092" cy="138499"/>
              </a:xfrm>
              <a:prstGeom prst="rect">
                <a:avLst/>
              </a:prstGeom>
              <a:blipFill rotWithShape="0">
                <a:blip r:embed="rId38"/>
                <a:stretch>
                  <a:fillRect l="-31250" r="-3125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9298852" y="2611972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8852" y="2611972"/>
                <a:ext cx="97092" cy="138499"/>
              </a:xfrm>
              <a:prstGeom prst="rect">
                <a:avLst/>
              </a:prstGeom>
              <a:blipFill rotWithShape="0">
                <a:blip r:embed="rId39"/>
                <a:stretch>
                  <a:fillRect l="-31250" r="-25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792509" y="2498050"/>
                <a:ext cx="107803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2509" y="2498050"/>
                <a:ext cx="107803" cy="138499"/>
              </a:xfrm>
              <a:prstGeom prst="rect">
                <a:avLst/>
              </a:prstGeom>
              <a:blipFill rotWithShape="0">
                <a:blip r:embed="rId40"/>
                <a:stretch>
                  <a:fillRect l="-38889" r="-22222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395092" y="2616686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5092" y="2616686"/>
                <a:ext cx="97092" cy="138499"/>
              </a:xfrm>
              <a:prstGeom prst="rect">
                <a:avLst/>
              </a:prstGeom>
              <a:blipFill rotWithShape="0">
                <a:blip r:embed="rId41"/>
                <a:stretch>
                  <a:fillRect l="-43750" r="-25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0145798" y="2543802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5798" y="2543802"/>
                <a:ext cx="97092" cy="138499"/>
              </a:xfrm>
              <a:prstGeom prst="rect">
                <a:avLst/>
              </a:prstGeom>
              <a:blipFill rotWithShape="0">
                <a:blip r:embed="rId40"/>
                <a:stretch>
                  <a:fillRect l="-43750" r="-375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650346" y="2628788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346" y="2628788"/>
                <a:ext cx="97092" cy="138499"/>
              </a:xfrm>
              <a:prstGeom prst="rect">
                <a:avLst/>
              </a:prstGeom>
              <a:blipFill rotWithShape="0">
                <a:blip r:embed="rId42"/>
                <a:stretch>
                  <a:fillRect l="-31250" r="-25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0037819" y="2543802"/>
                <a:ext cx="107803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7819" y="2543802"/>
                <a:ext cx="107803" cy="138499"/>
              </a:xfrm>
              <a:prstGeom prst="rect">
                <a:avLst/>
              </a:prstGeom>
              <a:blipFill rotWithShape="0">
                <a:blip r:embed="rId38"/>
                <a:stretch>
                  <a:fillRect l="-23529" r="-29412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746586" y="2633502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6586" y="2633502"/>
                <a:ext cx="97092" cy="138499"/>
              </a:xfrm>
              <a:prstGeom prst="rect">
                <a:avLst/>
              </a:prstGeom>
              <a:blipFill rotWithShape="0">
                <a:blip r:embed="rId41"/>
                <a:stretch>
                  <a:fillRect l="-43750" r="-25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759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Let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>
                    <a:solidFill>
                      <a:schemeClr val="accent2"/>
                    </a:solidFill>
                  </a:rPr>
                  <a:t> 	</a:t>
                </a:r>
                <a:r>
                  <a:rPr lang="en-US" sz="1800" dirty="0"/>
                  <a:t>(i.e., the OTP)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secure PRF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466111" y="4408097"/>
                <a:ext cx="1847280" cy="4956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1−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111" y="4408097"/>
                <a:ext cx="1847280" cy="495649"/>
              </a:xfrm>
              <a:prstGeom prst="rect">
                <a:avLst/>
              </a:prstGeom>
              <a:blipFill rotWithShape="0">
                <a:blip r:embed="rId4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371284" y="5272568"/>
                <a:ext cx="2787045" cy="5028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284" y="5272568"/>
                <a:ext cx="2787045" cy="50283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3927782" y="5235794"/>
                <a:ext cx="2264228" cy="576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7782" y="5235794"/>
                <a:ext cx="2264228" cy="57637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5742023" y="5370094"/>
                <a:ext cx="106138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400" b="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2023" y="5370094"/>
                <a:ext cx="1061380" cy="30777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6628835" y="5370094"/>
                <a:ext cx="5551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≈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8835" y="5370094"/>
                <a:ext cx="555152" cy="307777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3" name="Group 62"/>
          <p:cNvGrpSpPr/>
          <p:nvPr/>
        </p:nvGrpSpPr>
        <p:grpSpPr>
          <a:xfrm>
            <a:off x="7730149" y="1233659"/>
            <a:ext cx="3788751" cy="2880458"/>
            <a:chOff x="7730149" y="1233659"/>
            <a:chExt cx="3788751" cy="2880458"/>
          </a:xfrm>
        </p:grpSpPr>
        <p:grpSp>
          <p:nvGrpSpPr>
            <p:cNvPr id="64" name="Group 63"/>
            <p:cNvGrpSpPr/>
            <p:nvPr/>
          </p:nvGrpSpPr>
          <p:grpSpPr>
            <a:xfrm>
              <a:off x="7730149" y="1233659"/>
              <a:ext cx="3788751" cy="2880458"/>
              <a:chOff x="7730149" y="1233659"/>
              <a:chExt cx="3788751" cy="2880458"/>
            </a:xfrm>
          </p:grpSpPr>
          <p:grpSp>
            <p:nvGrpSpPr>
              <p:cNvPr id="68" name="Group 67"/>
              <p:cNvGrpSpPr>
                <a:grpSpLocks noChangeAspect="1"/>
              </p:cNvGrpSpPr>
              <p:nvPr/>
            </p:nvGrpSpPr>
            <p:grpSpPr>
              <a:xfrm>
                <a:off x="7730149" y="1481224"/>
                <a:ext cx="3788751" cy="2632893"/>
                <a:chOff x="5839711" y="1572395"/>
                <a:chExt cx="6661578" cy="4629289"/>
              </a:xfrm>
            </p:grpSpPr>
            <p:cxnSp>
              <p:nvCxnSpPr>
                <p:cNvPr id="72" name="Straight Arrow Connector 71"/>
                <p:cNvCxnSpPr/>
                <p:nvPr/>
              </p:nvCxnSpPr>
              <p:spPr bwMode="auto">
                <a:xfrm>
                  <a:off x="8091154" y="3363616"/>
                  <a:ext cx="659914" cy="525295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dash"/>
                  <a:round/>
                  <a:headEnd type="triangle" w="sm" len="sm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3" name="Straight Arrow Connector 72"/>
                <p:cNvCxnSpPr/>
                <p:nvPr/>
              </p:nvCxnSpPr>
              <p:spPr bwMode="auto">
                <a:xfrm flipH="1">
                  <a:off x="9372575" y="3378197"/>
                  <a:ext cx="616612" cy="592656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dash"/>
                  <a:round/>
                  <a:headEnd type="triangle" w="sm" len="sm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pic>
              <p:nvPicPr>
                <p:cNvPr id="74" name="Picture 73"/>
                <p:cNvPicPr>
                  <a:picLocks noChangeAspect="1"/>
                </p:cNvPicPr>
                <p:nvPr/>
              </p:nvPicPr>
              <p:blipFill rotWithShape="1"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046" t="10399" r="23520" b="9309"/>
                <a:stretch/>
              </p:blipFill>
              <p:spPr>
                <a:xfrm>
                  <a:off x="8669018" y="3850492"/>
                  <a:ext cx="850429" cy="1057291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5" name="Oval Callout 74"/>
                    <p:cNvSpPr/>
                    <p:nvPr/>
                  </p:nvSpPr>
                  <p:spPr bwMode="auto">
                    <a:xfrm>
                      <a:off x="6791963" y="4021377"/>
                      <a:ext cx="1535184" cy="760893"/>
                    </a:xfrm>
                    <a:prstGeom prst="wedgeEllipseCallout">
                      <a:avLst>
                        <a:gd name="adj1" fmla="val 66591"/>
                        <a:gd name="adj2" fmla="val -30176"/>
                      </a:avLst>
                    </a:prstGeom>
                    <a:solidFill>
                      <a:srgbClr val="FEE9E6"/>
                    </a:solidFill>
                    <a:ln w="1905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rtlCol="0" anchor="ctr"/>
                    <a:lstStyle/>
                    <a:p>
                      <a:pPr algn="ctr"/>
                      <a:r>
                        <a:rPr lang="en-US" sz="800" b="1" dirty="0"/>
                        <a:t>I’m in World </a:t>
                      </a:r>
                      <a14:m>
                        <m:oMath xmlns:m="http://schemas.openxmlformats.org/officeDocument/2006/math">
                          <m:r>
                            <a:rPr lang="nb-NO" sz="8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sz="8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oMath>
                      </a14:m>
                      <a:endParaRPr lang="en-US" sz="800" b="1" dirty="0"/>
                    </a:p>
                  </p:txBody>
                </p:sp>
              </mc:Choice>
              <mc:Fallback xmlns="">
                <p:sp>
                  <p:nvSpPr>
                    <p:cNvPr id="31" name="Oval Callout 3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6791963" y="4021377"/>
                      <a:ext cx="1535184" cy="760893"/>
                    </a:xfrm>
                    <a:prstGeom prst="wedgeEllipseCallout">
                      <a:avLst>
                        <a:gd name="adj1" fmla="val 66591"/>
                        <a:gd name="adj2" fmla="val -30176"/>
                      </a:avLst>
                    </a:prstGeom>
                    <a:blipFill rotWithShape="0">
                      <a:blip r:embed="rId11"/>
                      <a:stretch>
                        <a:fillRect/>
                      </a:stretch>
                    </a:blipFill>
                    <a:ln w="1905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6" name="Rounded Rectangle 75"/>
                    <p:cNvSpPr/>
                    <p:nvPr/>
                  </p:nvSpPr>
                  <p:spPr bwMode="auto">
                    <a:xfrm>
                      <a:off x="5839711" y="5152359"/>
                      <a:ext cx="6661578" cy="1049325"/>
                    </a:xfrm>
                    <a:prstGeom prst="roundRect">
                      <a:avLst/>
                    </a:prstGeom>
                    <a:solidFill>
                      <a:srgbClr val="ECECFA"/>
                    </a:solidFill>
                    <a:ln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900" b="1" dirty="0"/>
                        <a:t>Definition: </a:t>
                      </a:r>
                      <a:r>
                        <a:rPr lang="nb-NO" sz="900" dirty="0"/>
                        <a:t>The </a:t>
                      </a:r>
                      <a:r>
                        <a:rPr lang="nb-NO" sz="900" b="1" dirty="0"/>
                        <a:t>PRF-advantage </a:t>
                      </a:r>
                      <a:r>
                        <a:rPr lang="nb-NO" sz="900" dirty="0"/>
                        <a:t>of an adversary </a:t>
                      </a:r>
                      <a14:m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a14:m>
                      <a:r>
                        <a:rPr lang="en-US" sz="900" dirty="0"/>
                        <a:t> is</a:t>
                      </a:r>
                    </a:p>
                    <a:p>
                      <a:pPr marL="0" marR="0" indent="0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900" dirty="0"/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sSubSup>
                              <m:sSubSup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900" b="1" i="0" smtClean="0">
                                    <a:latin typeface="Cambria Math" panose="02040503050406030204" pitchFamily="18" charset="0"/>
                                  </a:rPr>
                                  <m:t>𝐀𝐝𝐯</m:t>
                                </m:r>
                              </m:e>
                              <m:sub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nb-NO" sz="900" b="0" i="0" smtClean="0">
                                    <a:latin typeface="Cambria Math" panose="02040503050406030204" pitchFamily="18" charset="0"/>
                                  </a:rPr>
                                  <m:t>prf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  <m:limUpp>
                              <m:limUpp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UppPr>
                              <m:e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e>
                              <m:lim>
                                <m:r>
                                  <m:rPr>
                                    <m:sty m:val="p"/>
                                  </m:rPr>
                                  <a:rPr lang="nb-NO" sz="900" b="0" i="0" smtClean="0">
                                    <a:latin typeface="Cambria Math" panose="02040503050406030204" pitchFamily="18" charset="0"/>
                                  </a:rPr>
                                  <m:t>def</m:t>
                                </m:r>
                              </m:lim>
                            </m:limUpp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2⋅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nb-NO" sz="900">
                                        <a:latin typeface="Cambria Math" panose="02040503050406030204" pitchFamily="18" charset="0"/>
                                      </a:rPr>
                                      <m:t>Pr</m:t>
                                    </m:r>
                                  </m:fName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9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nb-NO" sz="9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nb-NO" sz="900" i="1" smtClean="0">
                                                <a:latin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  <m:sup>
                                            <m:r>
                                              <a:rPr lang="nb-NO" sz="900" b="0" i="1" smtClean="0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  <m: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  <m:t>=</m:t>
                                        </m:r>
                                        <m: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</m:d>
                                  </m:e>
                                </m:func>
                                <m:r>
                                  <a:rPr lang="nb-NO" sz="9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  <m:r>
                                  <m:rPr>
                                    <m:lit/>
                                  </m:r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900" dirty="0"/>
                    </a:p>
                  </p:txBody>
                </p:sp>
              </mc:Choice>
              <mc:Fallback xmlns="">
                <p:sp>
                  <p:nvSpPr>
                    <p:cNvPr id="32" name="Rounded Rectangle 31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5839711" y="5152359"/>
                      <a:ext cx="6661578" cy="1049325"/>
                    </a:xfrm>
                    <a:prstGeom prst="roundRect">
                      <a:avLst/>
                    </a:prstGeom>
                    <a:blipFill rotWithShape="0">
                      <a:blip r:embed="rId22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pic>
              <p:nvPicPr>
                <p:cNvPr id="77" name="Picture 76"/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35252" y="1951717"/>
                  <a:ext cx="340056" cy="497170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8" name="Rectangle 77"/>
                    <p:cNvSpPr/>
                    <p:nvPr/>
                  </p:nvSpPr>
                  <p:spPr>
                    <a:xfrm>
                      <a:off x="8701703" y="1572395"/>
                      <a:ext cx="495489" cy="405861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9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900" b="0" i="1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a14:m>
                      <a:endParaRPr lang="en-US" sz="900" dirty="0"/>
                    </a:p>
                  </p:txBody>
                </p:sp>
              </mc:Choice>
              <mc:Fallback xmlns="">
                <p:sp>
                  <p:nvSpPr>
                    <p:cNvPr id="78" name="Rectangle 7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701703" y="1572395"/>
                      <a:ext cx="495489" cy="405861"/>
                    </a:xfrm>
                    <a:prstGeom prst="rect">
                      <a:avLst/>
                    </a:prstGeom>
                    <a:blipFill>
                      <a:blip r:embed="rId4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69" name="Group 68"/>
              <p:cNvGrpSpPr/>
              <p:nvPr/>
            </p:nvGrpSpPr>
            <p:grpSpPr>
              <a:xfrm>
                <a:off x="7973380" y="1233659"/>
                <a:ext cx="1143497" cy="1129066"/>
                <a:chOff x="816261" y="1240972"/>
                <a:chExt cx="2714021" cy="2359703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0" name="Rectangle 69"/>
                    <p:cNvSpPr/>
                    <p:nvPr/>
                  </p:nvSpPr>
                  <p:spPr bwMode="auto">
                    <a:xfrm>
                      <a:off x="816261" y="1240972"/>
                      <a:ext cx="2714021" cy="549112"/>
                    </a:xfrm>
                    <a:prstGeom prst="rect">
                      <a:avLst/>
                    </a:prstGeom>
                    <a:solidFill>
                      <a:srgbClr val="D6D6F5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m:rPr>
                                <m:nor/>
                              </m:rPr>
                              <a:rPr lang="en-US" sz="1000" b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World</m:t>
                            </m:r>
                            <m:r>
                              <m:rPr>
                                <m:nor/>
                              </m:rPr>
                              <a:rPr lang="en-US" sz="1000" b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0</m:t>
                            </m:r>
                          </m:oMath>
                        </m:oMathPara>
                      </a14:m>
                      <a:endParaRPr lang="en-US" sz="10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0" name="Rectangle 6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16261" y="1240972"/>
                      <a:ext cx="2714021" cy="549112"/>
                    </a:xfrm>
                    <a:prstGeom prst="rect">
                      <a:avLst/>
                    </a:prstGeom>
                    <a:blipFill>
                      <a:blip r:embed="rId44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1" name="Rectangle 70"/>
                    <p:cNvSpPr/>
                    <p:nvPr/>
                  </p:nvSpPr>
                  <p:spPr bwMode="auto">
                    <a:xfrm>
                      <a:off x="816261" y="1790084"/>
                      <a:ext cx="2714021" cy="18105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  <m:groupChr>
                              <m:groupChrPr>
                                <m:chr m:val="←"/>
                                <m:vertJc m:val="bot"/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groupChrPr>
                              <m:e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$</m:t>
                                </m:r>
                              </m:e>
                            </m:groupChr>
                            <m:sSup>
                              <m:sSupPr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0,1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oMath>
                        </m:oMathPara>
                      </a14:m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Input </a:t>
                      </a:r>
                      <a14:m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oMath>
                      </a14:m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:</a:t>
                      </a: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r>
                        <a:rPr lang="nb-NO" sz="9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  </a:t>
                      </a:r>
                      <a:r>
                        <a:rPr lang="nb-NO" sz="900" b="1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</a:t>
                      </a:r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oMath>
                      </a14:m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1" name="Rectangle 7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16261" y="1790084"/>
                      <a:ext cx="2714021" cy="1810591"/>
                    </a:xfrm>
                    <a:prstGeom prst="rect">
                      <a:avLst/>
                    </a:prstGeom>
                    <a:blipFill>
                      <a:blip r:embed="rId45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grpSp>
          <p:nvGrpSpPr>
            <p:cNvPr id="65" name="Group 64"/>
            <p:cNvGrpSpPr/>
            <p:nvPr/>
          </p:nvGrpSpPr>
          <p:grpSpPr>
            <a:xfrm>
              <a:off x="9898419" y="1234560"/>
              <a:ext cx="1145985" cy="1128164"/>
              <a:chOff x="906822" y="1238694"/>
              <a:chExt cx="2719926" cy="235781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Rectangle 65"/>
                  <p:cNvSpPr/>
                  <p:nvPr/>
                </p:nvSpPr>
                <p:spPr bwMode="auto">
                  <a:xfrm>
                    <a:off x="906822" y="1238694"/>
                    <a:ext cx="2719926" cy="547229"/>
                  </a:xfrm>
                  <a:prstGeom prst="rect">
                    <a:avLst/>
                  </a:prstGeom>
                  <a:solidFill>
                    <a:srgbClr val="FCB4AA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0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World</m:t>
                          </m:r>
                          <m:r>
                            <m:rPr>
                              <m:nor/>
                            </m:rPr>
                            <a:rPr lang="en-US" sz="10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nb-NO" sz="10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1000" b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6" name="Rectangle 6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6822" y="1238694"/>
                    <a:ext cx="2719926" cy="547229"/>
                  </a:xfrm>
                  <a:prstGeom prst="rect">
                    <a:avLst/>
                  </a:prstGeom>
                  <a:blipFill>
                    <a:blip r:embed="rId46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Rectangle 66"/>
                  <p:cNvSpPr/>
                  <p:nvPr/>
                </p:nvSpPr>
                <p:spPr bwMode="auto">
                  <a:xfrm>
                    <a:off x="906822" y="1785923"/>
                    <a:ext cx="2719926" cy="1810589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acc>
                            <m:accPr>
                              <m:chr m:val="̃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m:rPr>
                                  <m:brk m:alnAt="2"/>
                                </m:r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r>
                            <m:rPr>
                              <m:sty m:val="p"/>
                            </m:rPr>
                            <a:rPr lang="nb-NO" sz="9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oMath>
                      </m:oMathPara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Input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oMath>
                    </a14:m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 return</a:t>
                    </a: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acc>
                          <m:accPr>
                            <m:chr m:val="̃"/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  <m:d>
                          <m:dPr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7" name="Rectangle 6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6822" y="1785923"/>
                    <a:ext cx="2719926" cy="1810589"/>
                  </a:xfrm>
                  <a:prstGeom prst="rect">
                    <a:avLst/>
                  </a:prstGeom>
                  <a:blipFill>
                    <a:blip r:embed="rId47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30" name="Group 29"/>
          <p:cNvGrpSpPr/>
          <p:nvPr/>
        </p:nvGrpSpPr>
        <p:grpSpPr>
          <a:xfrm>
            <a:off x="1041397" y="2340336"/>
            <a:ext cx="5156203" cy="1810464"/>
            <a:chOff x="1041397" y="2340336"/>
            <a:chExt cx="5156203" cy="18104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 bwMode="auto">
                <a:xfrm>
                  <a:off x="1041397" y="2340336"/>
                  <a:ext cx="5156203" cy="286518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41397" y="2340336"/>
                  <a:ext cx="5156203" cy="286518"/>
                </a:xfrm>
                <a:prstGeom prst="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/>
                <p:nvPr/>
              </p:nvSpPr>
              <p:spPr bwMode="auto">
                <a:xfrm>
                  <a:off x="1041400" y="2631327"/>
                  <a:ext cx="5156200" cy="151947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 Math" panose="02040503050406030204" pitchFamily="18" charset="0"/>
                    </a:rPr>
                    <a:t> Query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</a:rPr>
                    <a:t>                     </a:t>
                  </a:r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// receive back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⊕0</m:t>
                      </m:r>
                    </m:oMath>
                  </a14:m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  or  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endParaRPr lang="nb-NO" sz="1200" dirty="0"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 Math" panose="02040503050406030204" pitchFamily="18" charset="0"/>
                    </a:rPr>
                    <a:t> Query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2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</a:rPr>
                    <a:t>                 </a:t>
                  </a:r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// receive back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⊕1</m:t>
                      </m:r>
                    </m:oMath>
                  </a14:m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  or  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endParaRPr lang="nb-NO" sz="1200" dirty="0"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0,        </m:t>
                              </m:r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&amp;1,       </m:t>
                              </m:r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otherwise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         </m:t>
                              </m:r>
                            </m:e>
                          </m:eqArr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5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41400" y="2631327"/>
                  <a:ext cx="5156200" cy="1519473"/>
                </a:xfrm>
                <a:prstGeom prst="rect">
                  <a:avLst/>
                </a:prstGeom>
                <a:blipFill rotWithShape="0">
                  <a:blip r:embed="rId48"/>
                  <a:stretch>
                    <a:fillRect l="-824" b="-81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997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5" grpId="0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applications: one-time tokens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368" y="3734119"/>
            <a:ext cx="1847850" cy="1847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746" y="1305354"/>
            <a:ext cx="1517222" cy="25287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3959" y="1969732"/>
            <a:ext cx="1081429" cy="14932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160535" y="4273168"/>
                <a:ext cx="24622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41966←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0535" y="4273168"/>
                <a:ext cx="246229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3724446" y="1433724"/>
            <a:ext cx="1609944" cy="1200329"/>
            <a:chOff x="4168556" y="2246731"/>
            <a:chExt cx="1609944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4168556" y="2246731"/>
                  <a:ext cx="1609944" cy="120032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/>
                    <a:t> </a:t>
                  </a:r>
                  <a14:m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,⋅  </m:t>
                          </m:r>
                        </m:e>
                      </m:d>
                    </m:oMath>
                  </a14:m>
                  <a:endParaRPr lang="en-US" dirty="0"/>
                </a:p>
                <a:p>
                  <a:endParaRPr lang="en-US" dirty="0"/>
                </a:p>
                <a:p>
                  <a:r>
                    <a:rPr lang="nb-NO" b="0" dirty="0"/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𝑇𝑖𝑚𝑒</m:t>
                      </m:r>
                    </m:oMath>
                  </a14:m>
                  <a:endParaRPr lang="en-US" dirty="0"/>
                </a:p>
                <a:p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68556" y="2246731"/>
                  <a:ext cx="1609944" cy="120032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Connector 12"/>
            <p:cNvCxnSpPr/>
            <p:nvPr/>
          </p:nvCxnSpPr>
          <p:spPr bwMode="auto">
            <a:xfrm>
              <a:off x="4219356" y="2708396"/>
              <a:ext cx="13208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6" name="Group 15"/>
          <p:cNvGrpSpPr/>
          <p:nvPr/>
        </p:nvGrpSpPr>
        <p:grpSpPr>
          <a:xfrm>
            <a:off x="8034112" y="1433723"/>
            <a:ext cx="1609944" cy="1200329"/>
            <a:chOff x="4168556" y="2246731"/>
            <a:chExt cx="1609944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4168556" y="2246731"/>
                  <a:ext cx="1609944" cy="120032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/>
                    <a:t> </a:t>
                  </a:r>
                  <a14:m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,, ⋅  </m:t>
                          </m:r>
                        </m:e>
                      </m:d>
                    </m:oMath>
                  </a14:m>
                  <a:endParaRPr lang="en-US" dirty="0"/>
                </a:p>
                <a:p>
                  <a:endParaRPr lang="en-US" dirty="0"/>
                </a:p>
                <a:p>
                  <a:r>
                    <a:rPr lang="nb-NO" b="0" dirty="0"/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𝑇𝑖𝑚𝑒</m:t>
                      </m:r>
                    </m:oMath>
                  </a14:m>
                  <a:endParaRPr lang="en-US" dirty="0"/>
                </a:p>
                <a:p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68556" y="2246731"/>
                  <a:ext cx="1609944" cy="120032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Connector 17"/>
            <p:cNvCxnSpPr/>
            <p:nvPr/>
          </p:nvCxnSpPr>
          <p:spPr bwMode="auto">
            <a:xfrm>
              <a:off x="4219356" y="2708396"/>
              <a:ext cx="13208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9" name="Straight Arrow Connector 18"/>
          <p:cNvCxnSpPr/>
          <p:nvPr/>
        </p:nvCxnSpPr>
        <p:spPr bwMode="auto">
          <a:xfrm>
            <a:off x="5460813" y="470803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160900" y="4288712"/>
                <a:ext cx="1714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OTT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641966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0900" y="4288712"/>
                <a:ext cx="171450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849155" y="3907106"/>
                <a:ext cx="2462299" cy="366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TT</m:t>
                      </m:r>
                      <m:limUpp>
                        <m:limUp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9155" y="3907106"/>
                <a:ext cx="2462299" cy="3660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496854" y="4870233"/>
                <a:ext cx="1991699" cy="366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TT</m:t>
                      </m:r>
                      <m:limUpp>
                        <m:limUp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6854" y="4870233"/>
                <a:ext cx="1991699" cy="36606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830229" y="5312681"/>
                <a:ext cx="1658325" cy="327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</a:rPr>
                        <m:t>TT</m:t>
                      </m:r>
                      <m:limUpp>
                        <m:limUp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0229" y="5312681"/>
                <a:ext cx="1658325" cy="32701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220629" y="4349556"/>
                <a:ext cx="2462299" cy="444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TT</m:t>
                      </m:r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0629" y="4349556"/>
                <a:ext cx="2462299" cy="44428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 rot="19744301">
                <a:off x="10295852" y="5814100"/>
                <a:ext cx="68797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44301">
                <a:off x="10295852" y="5814100"/>
                <a:ext cx="687976" cy="27699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Connector 34"/>
          <p:cNvCxnSpPr>
            <a:stCxn id="11" idx="2"/>
          </p:cNvCxnSpPr>
          <p:nvPr/>
        </p:nvCxnSpPr>
        <p:spPr bwMode="auto">
          <a:xfrm flipH="1">
            <a:off x="3411218" y="2634053"/>
            <a:ext cx="1118200" cy="161583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>
            <a:off x="9644056" y="2356505"/>
            <a:ext cx="309569" cy="1613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8473844" y="3464656"/>
                <a:ext cx="2462299" cy="327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</a:rPr>
                        <m:t>TT</m:t>
                      </m:r>
                      <m:limUpp>
                        <m:limUp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844" y="3464656"/>
                <a:ext cx="2462299" cy="32701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 rot="19744301">
                <a:off x="8429825" y="3134446"/>
                <a:ext cx="68797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44301">
                <a:off x="8429825" y="3134446"/>
                <a:ext cx="687976" cy="27699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160535" y="1000201"/>
            <a:ext cx="800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PRF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3489338" y="1259081"/>
            <a:ext cx="381158" cy="26947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4930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5" grpId="0"/>
      <p:bldP spid="26" grpId="0"/>
      <p:bldP spid="27" grpId="0"/>
      <p:bldP spid="28" grpId="0"/>
      <p:bldP spid="29" grpId="0"/>
      <p:bldP spid="59" grpId="0"/>
      <p:bldP spid="60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450380" y="4329473"/>
            <a:ext cx="7082727" cy="1192441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Constructing block ciphers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446" y="1737231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693" y="2423857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28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ounded Rectangle 103"/>
              <p:cNvSpPr/>
              <p:nvPr/>
            </p:nvSpPr>
            <p:spPr bwMode="auto">
              <a:xfrm>
                <a:off x="2157186" y="1875333"/>
                <a:ext cx="7779242" cy="3316124"/>
              </a:xfrm>
              <a:prstGeom prst="roundRect">
                <a:avLst/>
              </a:prstGeom>
              <a:solidFill>
                <a:srgbClr val="FFFAEB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ℰ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4" name="Rounded Rectangle 1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57186" y="1875333"/>
                <a:ext cx="7779242" cy="331612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</a:t>
            </a:r>
          </a:p>
        </p:txBody>
      </p:sp>
      <p:cxnSp>
        <p:nvCxnSpPr>
          <p:cNvPr id="26" name="Straight Arrow Connector 25"/>
          <p:cNvCxnSpPr>
            <a:endCxn id="131" idx="1"/>
          </p:cNvCxnSpPr>
          <p:nvPr/>
        </p:nvCxnSpPr>
        <p:spPr bwMode="auto">
          <a:xfrm>
            <a:off x="9432305" y="3991679"/>
            <a:ext cx="951048" cy="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>
            <a:stCxn id="130" idx="3"/>
            <a:endCxn id="77" idx="1"/>
          </p:cNvCxnSpPr>
          <p:nvPr/>
        </p:nvCxnSpPr>
        <p:spPr bwMode="auto">
          <a:xfrm flipV="1">
            <a:off x="1683305" y="3991682"/>
            <a:ext cx="91786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241610" y="2330704"/>
                <a:ext cx="38870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1610" y="2330704"/>
                <a:ext cx="388707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524611" y="2330704"/>
                <a:ext cx="30954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4611" y="2330704"/>
                <a:ext cx="309546" cy="43088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rapezoid 34"/>
          <p:cNvSpPr/>
          <p:nvPr/>
        </p:nvSpPr>
        <p:spPr bwMode="auto">
          <a:xfrm>
            <a:off x="2550885" y="2391089"/>
            <a:ext cx="6921929" cy="515118"/>
          </a:xfrm>
          <a:prstGeom prst="trapezoid">
            <a:avLst>
              <a:gd name="adj" fmla="val 322048"/>
            </a:avLst>
          </a:prstGeom>
          <a:solidFill>
            <a:srgbClr val="FFDDDD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/>
              <a:t>Key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818037" y="1280577"/>
                <a:ext cx="387624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sz="28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037" y="1280577"/>
                <a:ext cx="387624" cy="43088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/>
          <p:cNvCxnSpPr>
            <a:stCxn id="56" idx="2"/>
            <a:endCxn id="35" idx="0"/>
          </p:cNvCxnSpPr>
          <p:nvPr/>
        </p:nvCxnSpPr>
        <p:spPr bwMode="auto">
          <a:xfrm>
            <a:off x="6011849" y="1711464"/>
            <a:ext cx="1" cy="6796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>
                <a:off x="1126946" y="2863242"/>
                <a:ext cx="556359" cy="225688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600" b="1" dirty="0"/>
                  <a:t> bits </a:t>
                </a:r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6946" y="2863242"/>
                <a:ext cx="556359" cy="2256883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Rounded Rectangle 130"/>
              <p:cNvSpPr/>
              <p:nvPr/>
            </p:nvSpPr>
            <p:spPr bwMode="auto">
              <a:xfrm>
                <a:off x="10383353" y="2863310"/>
                <a:ext cx="556359" cy="2256883"/>
              </a:xfrm>
              <a:prstGeom prst="roundRect">
                <a:avLst/>
              </a:prstGeom>
              <a:solidFill>
                <a:srgbClr val="CFF9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600" b="1" dirty="0"/>
                  <a:t> bits </a:t>
                </a:r>
              </a:p>
            </p:txBody>
          </p:sp>
        </mc:Choice>
        <mc:Fallback xmlns="">
          <p:sp>
            <p:nvSpPr>
              <p:cNvPr id="131" name="Rounded Rectangle 1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83353" y="2863310"/>
                <a:ext cx="556359" cy="2256883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ounded Rectangle 76"/>
              <p:cNvSpPr/>
              <p:nvPr/>
            </p:nvSpPr>
            <p:spPr bwMode="auto">
              <a:xfrm>
                <a:off x="2601171" y="3664834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7" name="Rounded 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01171" y="3664834"/>
                <a:ext cx="745463" cy="653695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Arrow Connector 88"/>
          <p:cNvCxnSpPr>
            <a:endCxn id="115" idx="1"/>
          </p:cNvCxnSpPr>
          <p:nvPr/>
        </p:nvCxnSpPr>
        <p:spPr bwMode="auto">
          <a:xfrm>
            <a:off x="3346635" y="3991679"/>
            <a:ext cx="571237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stCxn id="115" idx="3"/>
            <a:endCxn id="117" idx="1"/>
          </p:cNvCxnSpPr>
          <p:nvPr/>
        </p:nvCxnSpPr>
        <p:spPr bwMode="auto">
          <a:xfrm flipV="1">
            <a:off x="4663335" y="3991680"/>
            <a:ext cx="571239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7406883" y="3896076"/>
                <a:ext cx="381970" cy="43088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6883" y="3896076"/>
                <a:ext cx="381970" cy="43088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Rounded Rectangle 104"/>
              <p:cNvSpPr/>
              <p:nvPr/>
            </p:nvSpPr>
            <p:spPr bwMode="auto">
              <a:xfrm>
                <a:off x="2699777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5" name="Rounded Rectangle 10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99777" y="2953867"/>
                <a:ext cx="548249" cy="407854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6" name="Straight Arrow Connector 105"/>
          <p:cNvCxnSpPr>
            <a:stCxn id="105" idx="2"/>
            <a:endCxn id="77" idx="0"/>
          </p:cNvCxnSpPr>
          <p:nvPr/>
        </p:nvCxnSpPr>
        <p:spPr bwMode="auto">
          <a:xfrm>
            <a:off x="2973902" y="3361721"/>
            <a:ext cx="1" cy="30311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>
            <a:stCxn id="116" idx="2"/>
            <a:endCxn id="115" idx="0"/>
          </p:cNvCxnSpPr>
          <p:nvPr/>
        </p:nvCxnSpPr>
        <p:spPr bwMode="auto">
          <a:xfrm>
            <a:off x="4290603" y="3361721"/>
            <a:ext cx="1" cy="3031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Arrow Connector 109"/>
          <p:cNvCxnSpPr>
            <a:stCxn id="117" idx="3"/>
          </p:cNvCxnSpPr>
          <p:nvPr/>
        </p:nvCxnSpPr>
        <p:spPr bwMode="auto">
          <a:xfrm flipV="1">
            <a:off x="5980037" y="3991679"/>
            <a:ext cx="427753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1" name="Straight Arrow Connector 110"/>
          <p:cNvCxnSpPr>
            <a:endCxn id="118" idx="1"/>
          </p:cNvCxnSpPr>
          <p:nvPr/>
        </p:nvCxnSpPr>
        <p:spPr bwMode="auto">
          <a:xfrm>
            <a:off x="8262734" y="3991680"/>
            <a:ext cx="42410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ounded Rectangle 114"/>
              <p:cNvSpPr/>
              <p:nvPr/>
            </p:nvSpPr>
            <p:spPr bwMode="auto">
              <a:xfrm>
                <a:off x="3917872" y="3664833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5" name="Rounded Rectangle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17872" y="3664833"/>
                <a:ext cx="745463" cy="653695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Rounded Rectangle 115"/>
              <p:cNvSpPr/>
              <p:nvPr/>
            </p:nvSpPr>
            <p:spPr bwMode="auto">
              <a:xfrm>
                <a:off x="4016478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6" name="Rounded Rectangle 1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6478" y="2953867"/>
                <a:ext cx="548249" cy="407854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ounded Rectangle 116"/>
              <p:cNvSpPr/>
              <p:nvPr/>
            </p:nvSpPr>
            <p:spPr bwMode="auto">
              <a:xfrm>
                <a:off x="5234574" y="3664832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7" name="Rounded Rectangle 1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34574" y="3664832"/>
                <a:ext cx="745463" cy="653695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Rounded Rectangle 117"/>
              <p:cNvSpPr/>
              <p:nvPr/>
            </p:nvSpPr>
            <p:spPr bwMode="auto">
              <a:xfrm>
                <a:off x="8686842" y="3664832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8" name="Rounded Rectangle 1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86842" y="3664832"/>
                <a:ext cx="745463" cy="65369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Rounded Rectangle 118"/>
              <p:cNvSpPr/>
              <p:nvPr/>
            </p:nvSpPr>
            <p:spPr bwMode="auto">
              <a:xfrm>
                <a:off x="5333179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9" name="Rounded Rectangle 1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3179" y="2953867"/>
                <a:ext cx="548249" cy="407854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0" name="Straight Arrow Connector 119"/>
          <p:cNvCxnSpPr>
            <a:stCxn id="119" idx="2"/>
            <a:endCxn id="117" idx="0"/>
          </p:cNvCxnSpPr>
          <p:nvPr/>
        </p:nvCxnSpPr>
        <p:spPr bwMode="auto">
          <a:xfrm>
            <a:off x="5607304" y="3361721"/>
            <a:ext cx="2" cy="3031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Rounded Rectangle 120"/>
              <p:cNvSpPr/>
              <p:nvPr/>
            </p:nvSpPr>
            <p:spPr bwMode="auto">
              <a:xfrm>
                <a:off x="8785448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1" name="Rounded Rectangle 1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85448" y="2953867"/>
                <a:ext cx="548249" cy="407854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2" name="Straight Arrow Connector 121"/>
          <p:cNvCxnSpPr>
            <a:stCxn id="121" idx="2"/>
            <a:endCxn id="118" idx="0"/>
          </p:cNvCxnSpPr>
          <p:nvPr/>
        </p:nvCxnSpPr>
        <p:spPr bwMode="auto">
          <a:xfrm>
            <a:off x="9059573" y="3361721"/>
            <a:ext cx="1" cy="3031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>
                <a:off x="3525115" y="5412435"/>
                <a:ext cx="41360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/>
                  <a:t>Rnd = </a:t>
                </a:r>
                <a:r>
                  <a:rPr lang="en-US" b="1" dirty="0"/>
                  <a:t>round function </a:t>
                </a:r>
                <a:r>
                  <a:rPr lang="en-US" dirty="0"/>
                  <a:t>(iterated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times)</a:t>
                </a:r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5115" y="5412435"/>
                <a:ext cx="4136069" cy="276999"/>
              </a:xfrm>
              <a:prstGeom prst="rect">
                <a:avLst/>
              </a:prstGeom>
              <a:blipFill rotWithShape="0">
                <a:blip r:embed="rId17"/>
                <a:stretch>
                  <a:fillRect l="-3387" t="-28889" r="-294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Rectangle 132"/>
              <p:cNvSpPr/>
              <p:nvPr/>
            </p:nvSpPr>
            <p:spPr>
              <a:xfrm>
                <a:off x="3414997" y="5964750"/>
                <a:ext cx="505979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AES-128/192/256: 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=10</m:t>
                    </m:r>
                    <m:r>
                      <m:rPr>
                        <m:lit/>
                      </m:rP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m:rPr>
                        <m:lit/>
                      </m:rP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endParaRPr lang="nb-NO" b="0" dirty="0"/>
              </a:p>
            </p:txBody>
          </p:sp>
        </mc:Choice>
        <mc:Fallback xmlns="">
          <p:sp>
            <p:nvSpPr>
              <p:cNvPr id="133" name="Rectangle 1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4997" y="5964750"/>
                <a:ext cx="5059791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964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57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idx="4294967295"/>
          </p:nvPr>
        </p:nvSpPr>
        <p:spPr>
          <a:xfrm>
            <a:off x="2957513" y="4762500"/>
            <a:ext cx="6276975" cy="1362075"/>
          </a:xfrm>
        </p:spPr>
        <p:txBody>
          <a:bodyPr/>
          <a:lstStyle/>
          <a:p>
            <a:pPr algn="ctr"/>
            <a:r>
              <a:rPr lang="en-US" dirty="0"/>
              <a:t>Advanced Encryption Standard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941" y="1679735"/>
            <a:ext cx="4352118" cy="321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9126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– history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+mj-lt"/>
                  </a:rPr>
                  <a:t>1970-1990's: Data Encryption Standard (DES)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j-lt"/>
                  </a:rPr>
                  <a:t>Key length too short (56 bits)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j-lt"/>
                  </a:rPr>
                  <a:t>Block length too short (64 bits)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j-lt"/>
                  </a:rPr>
                  <a:t>Too slow in software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>
                  <a:latin typeface="+mj-lt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b="0" i="0" dirty="0">
                    <a:latin typeface="+mj-lt"/>
                  </a:rPr>
                  <a:t>1997: NIST hosts a competition to find a new block cipher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0" dirty="0">
                  <a:latin typeface="+mj-lt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>
                    <a:latin typeface="+mj-lt"/>
                  </a:rPr>
                  <a:t>2001: </a:t>
                </a:r>
                <a:r>
                  <a:rPr lang="nb-NO" sz="1800" dirty="0" err="1">
                    <a:latin typeface="+mj-lt"/>
                  </a:rPr>
                  <a:t>Rijndael</a:t>
                </a:r>
                <a:r>
                  <a:rPr lang="nb-NO" sz="1800" dirty="0">
                    <a:latin typeface="+mj-lt"/>
                  </a:rPr>
                  <a:t> is </a:t>
                </a:r>
                <a:r>
                  <a:rPr lang="nb-NO" sz="1800" dirty="0" err="1">
                    <a:latin typeface="+mj-lt"/>
                  </a:rPr>
                  <a:t>announced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the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winner</a:t>
                </a:r>
                <a:r>
                  <a:rPr lang="nb-NO" sz="1800" dirty="0">
                    <a:latin typeface="+mj-lt"/>
                  </a:rPr>
                  <a:t> → </a:t>
                </a:r>
                <a:r>
                  <a:rPr lang="nb-NO" sz="1800" dirty="0" err="1">
                    <a:latin typeface="+mj-lt"/>
                  </a:rPr>
                  <a:t>renamed</a:t>
                </a:r>
                <a:r>
                  <a:rPr lang="nb-NO" sz="1800" dirty="0">
                    <a:latin typeface="+mj-lt"/>
                  </a:rPr>
                  <a:t> AES</a:t>
                </a:r>
                <a:endParaRPr lang="nb-NO" sz="1800" b="0" i="0" dirty="0">
                  <a:latin typeface="+mj-lt"/>
                </a:endParaRPr>
              </a:p>
              <a:p>
                <a:pPr marL="0" indent="0"/>
                <a:endParaRPr lang="nb-NO" sz="1800" dirty="0">
                  <a:latin typeface="+mj-lt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+mj-lt"/>
                  </a:rPr>
                  <a:t>If you remember nothing else</a:t>
                </a:r>
                <a:r>
                  <a:rPr lang="nb-NO" sz="1800" dirty="0">
                    <a:latin typeface="+mj-lt"/>
                  </a:rPr>
                  <a:t>:</a:t>
                </a:r>
              </a:p>
              <a:p>
                <a:pPr marL="474663" lvl="1" indent="0"/>
                <a:endParaRPr lang="nb-NO" sz="1600" dirty="0">
                  <a:latin typeface="+mj-lt"/>
                </a:endParaRPr>
              </a:p>
              <a:p>
                <a:pPr marL="474663" lvl="1" indent="0"/>
                <a:r>
                  <a:rPr lang="nb-NO" sz="1400" b="0" dirty="0"/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 b="0" i="0" smtClean="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 sz="1400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sz="1400" b="0" i="0" smtClean="0">
                        <a:latin typeface="Cambria Math" panose="02040503050406030204" pitchFamily="18" charset="0"/>
                      </a:rPr>
                      <m:t>128 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nb-NO" sz="1400" b="0" i="1" dirty="0">
                  <a:latin typeface="Cambria Math" panose="02040503050406030204" pitchFamily="18" charset="0"/>
                </a:endParaRPr>
              </a:p>
              <a:p>
                <a:pPr marL="474663" lvl="1" indent="0"/>
                <a:endParaRPr lang="nb-NO" sz="1400" dirty="0">
                  <a:latin typeface="Cambria Math" panose="02040503050406030204" pitchFamily="18" charset="0"/>
                </a:endParaRPr>
              </a:p>
              <a:p>
                <a:pPr marL="474663" lvl="1" indent="0"/>
                <a:r>
                  <a:rPr lang="nb-NO" sz="1400" dirty="0"/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 sz="1400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sz="1400">
                        <a:latin typeface="Cambria Math" panose="02040503050406030204" pitchFamily="18" charset="0"/>
                      </a:rPr>
                      <m:t>1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92 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192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nb-NO" sz="1400" i="1" dirty="0">
                  <a:latin typeface="Cambria Math" panose="02040503050406030204" pitchFamily="18" charset="0"/>
                </a:endParaRPr>
              </a:p>
              <a:p>
                <a:pPr marL="474663" lvl="1" indent="0"/>
                <a:endParaRPr lang="nb-NO" sz="1400" dirty="0">
                  <a:latin typeface="Cambria Math" panose="02040503050406030204" pitchFamily="18" charset="0"/>
                </a:endParaRPr>
              </a:p>
              <a:p>
                <a:pPr marL="474663" lvl="1" indent="0"/>
                <a:r>
                  <a:rPr lang="nb-NO" sz="1400" dirty="0">
                    <a:latin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sty m:val="p"/>
                      </m:rPr>
                      <a:rPr lang="nb-NO" sz="1400">
                        <a:latin typeface="Cambria Math" panose="02040503050406030204" pitchFamily="18" charset="0"/>
                      </a:rPr>
                      <m:t>ES</m:t>
                    </m:r>
                    <m:r>
                      <m:rPr>
                        <m:lit/>
                      </m:rPr>
                      <a:rPr lang="nb-NO" sz="1400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sz="1400" b="0" i="0" smtClean="0">
                        <a:latin typeface="Cambria Math" panose="02040503050406030204" pitchFamily="18" charset="0"/>
                      </a:rPr>
                      <m:t>256 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sz="1600" dirty="0"/>
              </a:p>
              <a:p>
                <a:pPr marL="0" indent="0"/>
                <a:r>
                  <a:rPr lang="nb-NO" dirty="0"/>
                  <a:t/>
                </a:r>
                <a:br>
                  <a:rPr lang="nb-NO" dirty="0"/>
                </a:b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2E9578C-E392-4EAB-8296-E8BF985014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8764" y="1980445"/>
            <a:ext cx="2877042" cy="3635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25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AES-128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68101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cxnSp>
        <p:nvCxnSpPr>
          <p:cNvPr id="48" name="Straight Arrow Connector 47"/>
          <p:cNvCxnSpPr/>
          <p:nvPr/>
        </p:nvCxnSpPr>
        <p:spPr bwMode="auto">
          <a:xfrm flipV="1">
            <a:off x="1518698" y="4464777"/>
            <a:ext cx="21142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/>
              <p:cNvSpPr/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ounded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/>
          <p:cNvCxnSpPr>
            <a:stCxn id="36" idx="2"/>
          </p:cNvCxnSpPr>
          <p:nvPr/>
        </p:nvCxnSpPr>
        <p:spPr bwMode="auto">
          <a:xfrm>
            <a:off x="1913350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stCxn id="37" idx="2"/>
          </p:cNvCxnSpPr>
          <p:nvPr/>
        </p:nvCxnSpPr>
        <p:spPr bwMode="auto">
          <a:xfrm>
            <a:off x="4282468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46" idx="2"/>
          </p:cNvCxnSpPr>
          <p:nvPr/>
        </p:nvCxnSpPr>
        <p:spPr bwMode="auto">
          <a:xfrm>
            <a:off x="6655722" y="3417852"/>
            <a:ext cx="2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>
            <a:stCxn id="50" idx="2"/>
          </p:cNvCxnSpPr>
          <p:nvPr/>
        </p:nvCxnSpPr>
        <p:spPr bwMode="auto">
          <a:xfrm>
            <a:off x="7976738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>
            <a:off x="2379036" y="3839380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/>
          <p:cNvSpPr/>
          <p:nvPr/>
        </p:nvSpPr>
        <p:spPr bwMode="auto">
          <a:xfrm>
            <a:off x="4660838" y="3839378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8437548" y="3839379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 bwMode="auto">
          <a:xfrm flipV="1">
            <a:off x="3929514" y="4464776"/>
            <a:ext cx="169837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/>
          <p:cNvCxnSpPr>
            <a:stCxn id="39" idx="3"/>
            <a:endCxn id="43" idx="1"/>
          </p:cNvCxnSpPr>
          <p:nvPr/>
        </p:nvCxnSpPr>
        <p:spPr bwMode="auto">
          <a:xfrm flipV="1">
            <a:off x="6201954" y="4464776"/>
            <a:ext cx="21877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8152069" y="4474936"/>
            <a:ext cx="279230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/>
          <p:nvPr/>
        </p:nvCxnSpPr>
        <p:spPr bwMode="auto">
          <a:xfrm flipV="1">
            <a:off x="9994460" y="4474935"/>
            <a:ext cx="19980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59" idx="2"/>
          </p:cNvCxnSpPr>
          <p:nvPr/>
        </p:nvCxnSpPr>
        <p:spPr bwMode="auto">
          <a:xfrm>
            <a:off x="10371565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739703" y="3716774"/>
            <a:ext cx="81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825427" y="3716774"/>
            <a:ext cx="935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</a:t>
            </a:r>
          </a:p>
        </p:txBody>
      </p:sp>
      <p:cxnSp>
        <p:nvCxnSpPr>
          <p:cNvPr id="63" name="Straight Arrow Connector 62"/>
          <p:cNvCxnSpPr/>
          <p:nvPr/>
        </p:nvCxnSpPr>
        <p:spPr bwMode="auto">
          <a:xfrm>
            <a:off x="2113192" y="4474937"/>
            <a:ext cx="257729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4451984" y="4474936"/>
            <a:ext cx="19989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10554005" y="4474934"/>
            <a:ext cx="229161" cy="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 flipV="1">
            <a:off x="6822295" y="4464774"/>
            <a:ext cx="19980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/>
          <p:cNvCxnSpPr/>
          <p:nvPr/>
        </p:nvCxnSpPr>
        <p:spPr bwMode="auto">
          <a:xfrm>
            <a:off x="7575520" y="4464774"/>
            <a:ext cx="182674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ight Brace 92"/>
          <p:cNvSpPr/>
          <p:nvPr/>
        </p:nvSpPr>
        <p:spPr bwMode="auto">
          <a:xfrm rot="5400000">
            <a:off x="5785318" y="1564612"/>
            <a:ext cx="375790" cy="8311132"/>
          </a:xfrm>
          <a:prstGeom prst="rightBrace">
            <a:avLst>
              <a:gd name="adj1" fmla="val 93395"/>
              <a:gd name="adj2" fmla="val 49494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440086" y="6003319"/>
            <a:ext cx="152583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10 rounds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ounded Rectangle 94"/>
              <p:cNvSpPr/>
              <p:nvPr/>
            </p:nvSpPr>
            <p:spPr bwMode="auto">
              <a:xfrm>
                <a:off x="5385500" y="1622099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5" name="Rounded Rectangle 9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85500" y="1622099"/>
                <a:ext cx="587713" cy="462864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6" name="Straight Arrow Connector 95"/>
          <p:cNvCxnSpPr/>
          <p:nvPr/>
        </p:nvCxnSpPr>
        <p:spPr bwMode="auto">
          <a:xfrm flipH="1">
            <a:off x="2293123" y="2022965"/>
            <a:ext cx="3092377" cy="96030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Arrow Connector 99"/>
          <p:cNvCxnSpPr/>
          <p:nvPr/>
        </p:nvCxnSpPr>
        <p:spPr bwMode="auto">
          <a:xfrm flipH="1">
            <a:off x="4524307" y="2084963"/>
            <a:ext cx="1033023" cy="77084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>
            <a:stCxn id="95" idx="2"/>
          </p:cNvCxnSpPr>
          <p:nvPr/>
        </p:nvCxnSpPr>
        <p:spPr bwMode="auto">
          <a:xfrm>
            <a:off x="5679357" y="2084963"/>
            <a:ext cx="741373" cy="76574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Arrow Connector 108"/>
          <p:cNvCxnSpPr/>
          <p:nvPr/>
        </p:nvCxnSpPr>
        <p:spPr bwMode="auto">
          <a:xfrm>
            <a:off x="5961701" y="2038993"/>
            <a:ext cx="1768526" cy="86721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" name="Straight Arrow Connector 113"/>
          <p:cNvCxnSpPr/>
          <p:nvPr/>
        </p:nvCxnSpPr>
        <p:spPr bwMode="auto">
          <a:xfrm>
            <a:off x="5973213" y="1979661"/>
            <a:ext cx="4104495" cy="97136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2" name="TextBox 121"/>
          <p:cNvSpPr txBox="1"/>
          <p:nvPr/>
        </p:nvSpPr>
        <p:spPr>
          <a:xfrm>
            <a:off x="1630097" y="2618934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982920" y="2642119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0128780" y="2666660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6425672" y="2618933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5416665" y="1320023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10825427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7741739" y="2628146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102170" y="2959344"/>
                <a:ext cx="4071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70" y="2959344"/>
                <a:ext cx="407163" cy="43088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42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46" grpId="0" animBg="1"/>
      <p:bldP spid="50" grpId="0" animBg="1"/>
      <p:bldP spid="8" grpId="0" animBg="1"/>
      <p:bldP spid="9" grpId="0"/>
      <p:bldP spid="39" grpId="0" animBg="1"/>
      <p:bldP spid="40" grpId="0" animBg="1"/>
      <p:bldP spid="41" grpId="0"/>
      <p:bldP spid="43" grpId="0"/>
      <p:bldP spid="44" grpId="0"/>
      <p:bldP spid="45" grpId="0"/>
      <p:bldP spid="59" grpId="0" animBg="1"/>
      <p:bldP spid="91" grpId="0"/>
      <p:bldP spid="93" grpId="0" animBg="1"/>
      <p:bldP spid="94" grpId="0"/>
      <p:bldP spid="122" grpId="0"/>
      <p:bldP spid="123" grpId="0"/>
      <p:bldP spid="124" grpId="0"/>
      <p:bldP spid="125" grpId="0"/>
      <p:bldP spid="56" grpId="0"/>
      <p:bldP spid="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1989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 - </a:t>
            </a:r>
            <a:r>
              <a:rPr lang="en-US" dirty="0" err="1"/>
              <a:t>SubBytes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. 정보보안 — Code Accelerator Document 1.0 documentati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358" y="2856898"/>
            <a:ext cx="4862872" cy="317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188359" y="4439587"/>
                <a:ext cx="952120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2,2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0" dirty="0"/>
                  <a:t> </a:t>
                </a:r>
                <a:r>
                  <a:rPr lang="en-US" sz="1600" b="0" dirty="0"/>
                  <a:t>8A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359" y="4439587"/>
                <a:ext cx="952120" cy="289182"/>
              </a:xfrm>
              <a:prstGeom prst="rect">
                <a:avLst/>
              </a:prstGeom>
              <a:blipFill>
                <a:blip r:embed="rId7"/>
                <a:stretch>
                  <a:fillRect l="-6410" t="-12500" r="-7692" b="-35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 bwMode="auto">
          <a:xfrm>
            <a:off x="4273622" y="4546282"/>
            <a:ext cx="4834818" cy="179642"/>
          </a:xfrm>
          <a:prstGeom prst="rect">
            <a:avLst/>
          </a:prstGeom>
          <a:solidFill>
            <a:srgbClr val="F8CD62">
              <a:alpha val="34000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7402830" y="2862184"/>
            <a:ext cx="297180" cy="3154806"/>
          </a:xfrm>
          <a:prstGeom prst="rect">
            <a:avLst/>
          </a:prstGeom>
          <a:solidFill>
            <a:srgbClr val="F8CD62">
              <a:alpha val="34000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7407130" y="4546282"/>
            <a:ext cx="288000" cy="179642"/>
          </a:xfrm>
          <a:prstGeom prst="rect">
            <a:avLst/>
          </a:prstGeom>
          <a:solidFill>
            <a:schemeClr val="accent1">
              <a:lumMod val="60000"/>
              <a:lumOff val="40000"/>
              <a:alpha val="41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5" name="Freeform 14"/>
          <p:cNvSpPr/>
          <p:nvPr/>
        </p:nvSpPr>
        <p:spPr bwMode="auto">
          <a:xfrm>
            <a:off x="3119120" y="4786613"/>
            <a:ext cx="4262920" cy="771243"/>
          </a:xfrm>
          <a:custGeom>
            <a:avLst/>
            <a:gdLst>
              <a:gd name="connsiteX0" fmla="*/ 0 w 4500880"/>
              <a:gd name="connsiteY0" fmla="*/ 0 h 996492"/>
              <a:gd name="connsiteX1" fmla="*/ 731520 w 4500880"/>
              <a:gd name="connsiteY1" fmla="*/ 650240 h 996492"/>
              <a:gd name="connsiteX2" fmla="*/ 1493520 w 4500880"/>
              <a:gd name="connsiteY2" fmla="*/ 883920 h 996492"/>
              <a:gd name="connsiteX3" fmla="*/ 3108960 w 4500880"/>
              <a:gd name="connsiteY3" fmla="*/ 955040 h 996492"/>
              <a:gd name="connsiteX4" fmla="*/ 4500880 w 4500880"/>
              <a:gd name="connsiteY4" fmla="*/ 243840 h 996492"/>
              <a:gd name="connsiteX0" fmla="*/ 0 w 4500880"/>
              <a:gd name="connsiteY0" fmla="*/ 0 h 1006735"/>
              <a:gd name="connsiteX1" fmla="*/ 731520 w 4500880"/>
              <a:gd name="connsiteY1" fmla="*/ 650240 h 1006735"/>
              <a:gd name="connsiteX2" fmla="*/ 1508760 w 4500880"/>
              <a:gd name="connsiteY2" fmla="*/ 918210 h 1006735"/>
              <a:gd name="connsiteX3" fmla="*/ 3108960 w 4500880"/>
              <a:gd name="connsiteY3" fmla="*/ 955040 h 1006735"/>
              <a:gd name="connsiteX4" fmla="*/ 4500880 w 4500880"/>
              <a:gd name="connsiteY4" fmla="*/ 243840 h 1006735"/>
              <a:gd name="connsiteX0" fmla="*/ 0 w 4500880"/>
              <a:gd name="connsiteY0" fmla="*/ 0 h 1014212"/>
              <a:gd name="connsiteX1" fmla="*/ 731520 w 4500880"/>
              <a:gd name="connsiteY1" fmla="*/ 650240 h 1014212"/>
              <a:gd name="connsiteX2" fmla="*/ 1508760 w 4500880"/>
              <a:gd name="connsiteY2" fmla="*/ 918210 h 1014212"/>
              <a:gd name="connsiteX3" fmla="*/ 3108960 w 4500880"/>
              <a:gd name="connsiteY3" fmla="*/ 955040 h 1014212"/>
              <a:gd name="connsiteX4" fmla="*/ 4500880 w 4500880"/>
              <a:gd name="connsiteY4" fmla="*/ 243840 h 1014212"/>
              <a:gd name="connsiteX0" fmla="*/ 0 w 4500880"/>
              <a:gd name="connsiteY0" fmla="*/ 0 h 1007021"/>
              <a:gd name="connsiteX1" fmla="*/ 773430 w 4500880"/>
              <a:gd name="connsiteY1" fmla="*/ 642620 h 1007021"/>
              <a:gd name="connsiteX2" fmla="*/ 1508760 w 4500880"/>
              <a:gd name="connsiteY2" fmla="*/ 918210 h 1007021"/>
              <a:gd name="connsiteX3" fmla="*/ 3108960 w 4500880"/>
              <a:gd name="connsiteY3" fmla="*/ 955040 h 1007021"/>
              <a:gd name="connsiteX4" fmla="*/ 4500880 w 4500880"/>
              <a:gd name="connsiteY4" fmla="*/ 243840 h 1007021"/>
              <a:gd name="connsiteX0" fmla="*/ 0 w 4500880"/>
              <a:gd name="connsiteY0" fmla="*/ 0 h 1006169"/>
              <a:gd name="connsiteX1" fmla="*/ 750570 w 4500880"/>
              <a:gd name="connsiteY1" fmla="*/ 665480 h 1006169"/>
              <a:gd name="connsiteX2" fmla="*/ 1508760 w 4500880"/>
              <a:gd name="connsiteY2" fmla="*/ 918210 h 1006169"/>
              <a:gd name="connsiteX3" fmla="*/ 3108960 w 4500880"/>
              <a:gd name="connsiteY3" fmla="*/ 955040 h 1006169"/>
              <a:gd name="connsiteX4" fmla="*/ 4500880 w 4500880"/>
              <a:gd name="connsiteY4" fmla="*/ 243840 h 1006169"/>
              <a:gd name="connsiteX0" fmla="*/ 0 w 4500880"/>
              <a:gd name="connsiteY0" fmla="*/ 0 h 1010121"/>
              <a:gd name="connsiteX1" fmla="*/ 750570 w 4500880"/>
              <a:gd name="connsiteY1" fmla="*/ 665480 h 1010121"/>
              <a:gd name="connsiteX2" fmla="*/ 1508760 w 4500880"/>
              <a:gd name="connsiteY2" fmla="*/ 929640 h 1010121"/>
              <a:gd name="connsiteX3" fmla="*/ 3108960 w 4500880"/>
              <a:gd name="connsiteY3" fmla="*/ 955040 h 1010121"/>
              <a:gd name="connsiteX4" fmla="*/ 4500880 w 4500880"/>
              <a:gd name="connsiteY4" fmla="*/ 243840 h 1010121"/>
              <a:gd name="connsiteX0" fmla="*/ 0 w 4500880"/>
              <a:gd name="connsiteY0" fmla="*/ 0 h 1019068"/>
              <a:gd name="connsiteX1" fmla="*/ 750570 w 4500880"/>
              <a:gd name="connsiteY1" fmla="*/ 665480 h 1019068"/>
              <a:gd name="connsiteX2" fmla="*/ 1508760 w 4500880"/>
              <a:gd name="connsiteY2" fmla="*/ 952500 h 1019068"/>
              <a:gd name="connsiteX3" fmla="*/ 3108960 w 4500880"/>
              <a:gd name="connsiteY3" fmla="*/ 955040 h 1019068"/>
              <a:gd name="connsiteX4" fmla="*/ 4500880 w 4500880"/>
              <a:gd name="connsiteY4" fmla="*/ 243840 h 1019068"/>
              <a:gd name="connsiteX0" fmla="*/ 0 w 4500880"/>
              <a:gd name="connsiteY0" fmla="*/ 0 h 1013846"/>
              <a:gd name="connsiteX1" fmla="*/ 750570 w 4500880"/>
              <a:gd name="connsiteY1" fmla="*/ 665480 h 1013846"/>
              <a:gd name="connsiteX2" fmla="*/ 1508760 w 4500880"/>
              <a:gd name="connsiteY2" fmla="*/ 952500 h 1013846"/>
              <a:gd name="connsiteX3" fmla="*/ 3108960 w 4500880"/>
              <a:gd name="connsiteY3" fmla="*/ 955040 h 1013846"/>
              <a:gd name="connsiteX4" fmla="*/ 4500880 w 4500880"/>
              <a:gd name="connsiteY4" fmla="*/ 243840 h 1013846"/>
              <a:gd name="connsiteX0" fmla="*/ 0 w 4500880"/>
              <a:gd name="connsiteY0" fmla="*/ 0 h 1023628"/>
              <a:gd name="connsiteX1" fmla="*/ 750570 w 4500880"/>
              <a:gd name="connsiteY1" fmla="*/ 665480 h 1023628"/>
              <a:gd name="connsiteX2" fmla="*/ 1508760 w 4500880"/>
              <a:gd name="connsiteY2" fmla="*/ 952500 h 1023628"/>
              <a:gd name="connsiteX3" fmla="*/ 3108960 w 4500880"/>
              <a:gd name="connsiteY3" fmla="*/ 955040 h 1023628"/>
              <a:gd name="connsiteX4" fmla="*/ 4500880 w 4500880"/>
              <a:gd name="connsiteY4" fmla="*/ 243840 h 1023628"/>
              <a:gd name="connsiteX0" fmla="*/ 0 w 4500880"/>
              <a:gd name="connsiteY0" fmla="*/ 0 h 1036933"/>
              <a:gd name="connsiteX1" fmla="*/ 750570 w 4500880"/>
              <a:gd name="connsiteY1" fmla="*/ 665480 h 1036933"/>
              <a:gd name="connsiteX2" fmla="*/ 1508760 w 4500880"/>
              <a:gd name="connsiteY2" fmla="*/ 979170 h 1036933"/>
              <a:gd name="connsiteX3" fmla="*/ 3108960 w 4500880"/>
              <a:gd name="connsiteY3" fmla="*/ 955040 h 1036933"/>
              <a:gd name="connsiteX4" fmla="*/ 4500880 w 4500880"/>
              <a:gd name="connsiteY4" fmla="*/ 243840 h 1036933"/>
              <a:gd name="connsiteX0" fmla="*/ 0 w 4345527"/>
              <a:gd name="connsiteY0" fmla="*/ 65410 h 793093"/>
              <a:gd name="connsiteX1" fmla="*/ 595217 w 4345527"/>
              <a:gd name="connsiteY1" fmla="*/ 421640 h 793093"/>
              <a:gd name="connsiteX2" fmla="*/ 1353407 w 4345527"/>
              <a:gd name="connsiteY2" fmla="*/ 735330 h 793093"/>
              <a:gd name="connsiteX3" fmla="*/ 2953607 w 4345527"/>
              <a:gd name="connsiteY3" fmla="*/ 711200 h 793093"/>
              <a:gd name="connsiteX4" fmla="*/ 4345527 w 4345527"/>
              <a:gd name="connsiteY4" fmla="*/ 0 h 793093"/>
              <a:gd name="connsiteX0" fmla="*/ 0 w 4345527"/>
              <a:gd name="connsiteY0" fmla="*/ 65410 h 782503"/>
              <a:gd name="connsiteX1" fmla="*/ 595217 w 4345527"/>
              <a:gd name="connsiteY1" fmla="*/ 514415 h 782503"/>
              <a:gd name="connsiteX2" fmla="*/ 1353407 w 4345527"/>
              <a:gd name="connsiteY2" fmla="*/ 735330 h 782503"/>
              <a:gd name="connsiteX3" fmla="*/ 2953607 w 4345527"/>
              <a:gd name="connsiteY3" fmla="*/ 711200 h 782503"/>
              <a:gd name="connsiteX4" fmla="*/ 4345527 w 4345527"/>
              <a:gd name="connsiteY4" fmla="*/ 0 h 782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5527" h="782503">
                <a:moveTo>
                  <a:pt x="0" y="65410"/>
                </a:moveTo>
                <a:cubicBezTo>
                  <a:pt x="241300" y="316870"/>
                  <a:pt x="369649" y="402762"/>
                  <a:pt x="595217" y="514415"/>
                </a:cubicBezTo>
                <a:cubicBezTo>
                  <a:pt x="820785" y="626068"/>
                  <a:pt x="960342" y="702533"/>
                  <a:pt x="1353407" y="735330"/>
                </a:cubicBezTo>
                <a:cubicBezTo>
                  <a:pt x="1746472" y="768127"/>
                  <a:pt x="2454920" y="833755"/>
                  <a:pt x="2953607" y="711200"/>
                </a:cubicBezTo>
                <a:cubicBezTo>
                  <a:pt x="3452294" y="588645"/>
                  <a:pt x="3900180" y="302260"/>
                  <a:pt x="4345527" y="0"/>
                </a:cubicBezTo>
              </a:path>
            </a:pathLst>
          </a:cu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952808" y="4439587"/>
                <a:ext cx="909544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2,2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0" dirty="0"/>
                  <a:t> </a:t>
                </a:r>
                <a:r>
                  <a:rPr lang="en-US" sz="1600" b="0" dirty="0"/>
                  <a:t>7E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2808" y="4439587"/>
                <a:ext cx="909544" cy="289182"/>
              </a:xfrm>
              <a:prstGeom prst="rect">
                <a:avLst/>
              </a:prstGeom>
              <a:blipFill>
                <a:blip r:embed="rId8"/>
                <a:stretch>
                  <a:fillRect l="-9396" t="-12500" r="-12081" b="-35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reeform 20"/>
          <p:cNvSpPr/>
          <p:nvPr/>
        </p:nvSpPr>
        <p:spPr bwMode="auto">
          <a:xfrm>
            <a:off x="7636474" y="4779314"/>
            <a:ext cx="2394156" cy="677753"/>
          </a:xfrm>
          <a:custGeom>
            <a:avLst/>
            <a:gdLst>
              <a:gd name="connsiteX0" fmla="*/ 0 w 4500880"/>
              <a:gd name="connsiteY0" fmla="*/ 0 h 996492"/>
              <a:gd name="connsiteX1" fmla="*/ 731520 w 4500880"/>
              <a:gd name="connsiteY1" fmla="*/ 650240 h 996492"/>
              <a:gd name="connsiteX2" fmla="*/ 1493520 w 4500880"/>
              <a:gd name="connsiteY2" fmla="*/ 883920 h 996492"/>
              <a:gd name="connsiteX3" fmla="*/ 3108960 w 4500880"/>
              <a:gd name="connsiteY3" fmla="*/ 955040 h 996492"/>
              <a:gd name="connsiteX4" fmla="*/ 4500880 w 4500880"/>
              <a:gd name="connsiteY4" fmla="*/ 243840 h 996492"/>
              <a:gd name="connsiteX0" fmla="*/ 0 w 4500880"/>
              <a:gd name="connsiteY0" fmla="*/ 0 h 1006735"/>
              <a:gd name="connsiteX1" fmla="*/ 731520 w 4500880"/>
              <a:gd name="connsiteY1" fmla="*/ 650240 h 1006735"/>
              <a:gd name="connsiteX2" fmla="*/ 1508760 w 4500880"/>
              <a:gd name="connsiteY2" fmla="*/ 918210 h 1006735"/>
              <a:gd name="connsiteX3" fmla="*/ 3108960 w 4500880"/>
              <a:gd name="connsiteY3" fmla="*/ 955040 h 1006735"/>
              <a:gd name="connsiteX4" fmla="*/ 4500880 w 4500880"/>
              <a:gd name="connsiteY4" fmla="*/ 243840 h 1006735"/>
              <a:gd name="connsiteX0" fmla="*/ 0 w 4500880"/>
              <a:gd name="connsiteY0" fmla="*/ 0 h 1014212"/>
              <a:gd name="connsiteX1" fmla="*/ 731520 w 4500880"/>
              <a:gd name="connsiteY1" fmla="*/ 650240 h 1014212"/>
              <a:gd name="connsiteX2" fmla="*/ 1508760 w 4500880"/>
              <a:gd name="connsiteY2" fmla="*/ 918210 h 1014212"/>
              <a:gd name="connsiteX3" fmla="*/ 3108960 w 4500880"/>
              <a:gd name="connsiteY3" fmla="*/ 955040 h 1014212"/>
              <a:gd name="connsiteX4" fmla="*/ 4500880 w 4500880"/>
              <a:gd name="connsiteY4" fmla="*/ 243840 h 1014212"/>
              <a:gd name="connsiteX0" fmla="*/ 0 w 4500880"/>
              <a:gd name="connsiteY0" fmla="*/ 0 h 1007021"/>
              <a:gd name="connsiteX1" fmla="*/ 773430 w 4500880"/>
              <a:gd name="connsiteY1" fmla="*/ 642620 h 1007021"/>
              <a:gd name="connsiteX2" fmla="*/ 1508760 w 4500880"/>
              <a:gd name="connsiteY2" fmla="*/ 918210 h 1007021"/>
              <a:gd name="connsiteX3" fmla="*/ 3108960 w 4500880"/>
              <a:gd name="connsiteY3" fmla="*/ 955040 h 1007021"/>
              <a:gd name="connsiteX4" fmla="*/ 4500880 w 4500880"/>
              <a:gd name="connsiteY4" fmla="*/ 243840 h 1007021"/>
              <a:gd name="connsiteX0" fmla="*/ 0 w 4500880"/>
              <a:gd name="connsiteY0" fmla="*/ 0 h 1006169"/>
              <a:gd name="connsiteX1" fmla="*/ 750570 w 4500880"/>
              <a:gd name="connsiteY1" fmla="*/ 665480 h 1006169"/>
              <a:gd name="connsiteX2" fmla="*/ 1508760 w 4500880"/>
              <a:gd name="connsiteY2" fmla="*/ 918210 h 1006169"/>
              <a:gd name="connsiteX3" fmla="*/ 3108960 w 4500880"/>
              <a:gd name="connsiteY3" fmla="*/ 955040 h 1006169"/>
              <a:gd name="connsiteX4" fmla="*/ 4500880 w 4500880"/>
              <a:gd name="connsiteY4" fmla="*/ 243840 h 1006169"/>
              <a:gd name="connsiteX0" fmla="*/ 0 w 4500880"/>
              <a:gd name="connsiteY0" fmla="*/ 0 h 1010121"/>
              <a:gd name="connsiteX1" fmla="*/ 750570 w 4500880"/>
              <a:gd name="connsiteY1" fmla="*/ 665480 h 1010121"/>
              <a:gd name="connsiteX2" fmla="*/ 1508760 w 4500880"/>
              <a:gd name="connsiteY2" fmla="*/ 929640 h 1010121"/>
              <a:gd name="connsiteX3" fmla="*/ 3108960 w 4500880"/>
              <a:gd name="connsiteY3" fmla="*/ 955040 h 1010121"/>
              <a:gd name="connsiteX4" fmla="*/ 4500880 w 4500880"/>
              <a:gd name="connsiteY4" fmla="*/ 243840 h 1010121"/>
              <a:gd name="connsiteX0" fmla="*/ 0 w 4500880"/>
              <a:gd name="connsiteY0" fmla="*/ 0 h 1019068"/>
              <a:gd name="connsiteX1" fmla="*/ 750570 w 4500880"/>
              <a:gd name="connsiteY1" fmla="*/ 665480 h 1019068"/>
              <a:gd name="connsiteX2" fmla="*/ 1508760 w 4500880"/>
              <a:gd name="connsiteY2" fmla="*/ 952500 h 1019068"/>
              <a:gd name="connsiteX3" fmla="*/ 3108960 w 4500880"/>
              <a:gd name="connsiteY3" fmla="*/ 955040 h 1019068"/>
              <a:gd name="connsiteX4" fmla="*/ 4500880 w 4500880"/>
              <a:gd name="connsiteY4" fmla="*/ 243840 h 1019068"/>
              <a:gd name="connsiteX0" fmla="*/ 0 w 4500880"/>
              <a:gd name="connsiteY0" fmla="*/ 0 h 1013846"/>
              <a:gd name="connsiteX1" fmla="*/ 750570 w 4500880"/>
              <a:gd name="connsiteY1" fmla="*/ 665480 h 1013846"/>
              <a:gd name="connsiteX2" fmla="*/ 1508760 w 4500880"/>
              <a:gd name="connsiteY2" fmla="*/ 952500 h 1013846"/>
              <a:gd name="connsiteX3" fmla="*/ 3108960 w 4500880"/>
              <a:gd name="connsiteY3" fmla="*/ 955040 h 1013846"/>
              <a:gd name="connsiteX4" fmla="*/ 4500880 w 4500880"/>
              <a:gd name="connsiteY4" fmla="*/ 243840 h 1013846"/>
              <a:gd name="connsiteX0" fmla="*/ 0 w 4500880"/>
              <a:gd name="connsiteY0" fmla="*/ 0 h 1023628"/>
              <a:gd name="connsiteX1" fmla="*/ 750570 w 4500880"/>
              <a:gd name="connsiteY1" fmla="*/ 665480 h 1023628"/>
              <a:gd name="connsiteX2" fmla="*/ 1508760 w 4500880"/>
              <a:gd name="connsiteY2" fmla="*/ 952500 h 1023628"/>
              <a:gd name="connsiteX3" fmla="*/ 3108960 w 4500880"/>
              <a:gd name="connsiteY3" fmla="*/ 955040 h 1023628"/>
              <a:gd name="connsiteX4" fmla="*/ 4500880 w 4500880"/>
              <a:gd name="connsiteY4" fmla="*/ 243840 h 1023628"/>
              <a:gd name="connsiteX0" fmla="*/ 0 w 4500880"/>
              <a:gd name="connsiteY0" fmla="*/ 0 h 1036933"/>
              <a:gd name="connsiteX1" fmla="*/ 750570 w 4500880"/>
              <a:gd name="connsiteY1" fmla="*/ 665480 h 1036933"/>
              <a:gd name="connsiteX2" fmla="*/ 1508760 w 4500880"/>
              <a:gd name="connsiteY2" fmla="*/ 979170 h 1036933"/>
              <a:gd name="connsiteX3" fmla="*/ 3108960 w 4500880"/>
              <a:gd name="connsiteY3" fmla="*/ 955040 h 1036933"/>
              <a:gd name="connsiteX4" fmla="*/ 4500880 w 4500880"/>
              <a:gd name="connsiteY4" fmla="*/ 243840 h 1036933"/>
              <a:gd name="connsiteX0" fmla="*/ 0 w 4646723"/>
              <a:gd name="connsiteY0" fmla="*/ 0 h 1047970"/>
              <a:gd name="connsiteX1" fmla="*/ 750570 w 4646723"/>
              <a:gd name="connsiteY1" fmla="*/ 665480 h 1047970"/>
              <a:gd name="connsiteX2" fmla="*/ 1508760 w 4646723"/>
              <a:gd name="connsiteY2" fmla="*/ 979170 h 1047970"/>
              <a:gd name="connsiteX3" fmla="*/ 3108960 w 4646723"/>
              <a:gd name="connsiteY3" fmla="*/ 955040 h 1047970"/>
              <a:gd name="connsiteX4" fmla="*/ 4646723 w 4646723"/>
              <a:gd name="connsiteY4" fmla="*/ 76526 h 1047970"/>
              <a:gd name="connsiteX0" fmla="*/ 0 w 4486784"/>
              <a:gd name="connsiteY0" fmla="*/ 72013 h 971444"/>
              <a:gd name="connsiteX1" fmla="*/ 590631 w 4486784"/>
              <a:gd name="connsiteY1" fmla="*/ 588954 h 971444"/>
              <a:gd name="connsiteX2" fmla="*/ 1348821 w 4486784"/>
              <a:gd name="connsiteY2" fmla="*/ 902644 h 971444"/>
              <a:gd name="connsiteX3" fmla="*/ 2949021 w 4486784"/>
              <a:gd name="connsiteY3" fmla="*/ 878514 h 971444"/>
              <a:gd name="connsiteX4" fmla="*/ 4486784 w 4486784"/>
              <a:gd name="connsiteY4" fmla="*/ 0 h 97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6784" h="971444">
                <a:moveTo>
                  <a:pt x="0" y="72013"/>
                </a:moveTo>
                <a:cubicBezTo>
                  <a:pt x="241300" y="323473"/>
                  <a:pt x="365828" y="450516"/>
                  <a:pt x="590631" y="588954"/>
                </a:cubicBezTo>
                <a:cubicBezTo>
                  <a:pt x="815434" y="727392"/>
                  <a:pt x="955756" y="839144"/>
                  <a:pt x="1348821" y="902644"/>
                </a:cubicBezTo>
                <a:cubicBezTo>
                  <a:pt x="1741886" y="966144"/>
                  <a:pt x="2426027" y="1028955"/>
                  <a:pt x="2949021" y="878514"/>
                </a:cubicBezTo>
                <a:cubicBezTo>
                  <a:pt x="3472015" y="728073"/>
                  <a:pt x="4041437" y="302260"/>
                  <a:pt x="4486784" y="0"/>
                </a:cubicBezTo>
              </a:path>
            </a:pathLst>
          </a:cu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1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/>
      <p:bldP spid="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 - </a:t>
            </a:r>
            <a:r>
              <a:rPr lang="en-US" dirty="0" err="1"/>
              <a:t>ShiftRows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3896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 - </a:t>
            </a:r>
            <a:r>
              <a:rPr lang="en-US" dirty="0" err="1"/>
              <a:t>MixColumns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355574" y="3914037"/>
                <a:ext cx="4154855" cy="14073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02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02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2,1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3,1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2,1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3,1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5574" y="3914037"/>
                <a:ext cx="4154855" cy="14073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964219" y="3297247"/>
                <a:ext cx="118955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4219" y="3297247"/>
                <a:ext cx="1189556" cy="307777"/>
              </a:xfrm>
              <a:prstGeom prst="rect">
                <a:avLst/>
              </a:prstGeom>
              <a:blipFill>
                <a:blip r:embed="rId7"/>
                <a:stretch>
                  <a:fillRect l="-4103" r="-1538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 bwMode="auto">
          <a:xfrm flipH="1">
            <a:off x="8802624" y="3663696"/>
            <a:ext cx="274320" cy="3230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9491472" y="3712464"/>
            <a:ext cx="243252" cy="2743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10149252" y="3663696"/>
            <a:ext cx="422657" cy="3230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939784" y="1015510"/>
                <a:ext cx="35208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9784" y="1015510"/>
                <a:ext cx="352084" cy="307777"/>
              </a:xfrm>
              <a:prstGeom prst="rect">
                <a:avLst/>
              </a:prstGeom>
              <a:blipFill>
                <a:blip r:embed="rId8"/>
                <a:stretch>
                  <a:fillRect l="-8772" r="-7018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715244" y="1019764"/>
                <a:ext cx="34887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5244" y="1019764"/>
                <a:ext cx="348877" cy="307777"/>
              </a:xfrm>
              <a:prstGeom prst="rect">
                <a:avLst/>
              </a:prstGeom>
              <a:blipFill>
                <a:blip r:embed="rId9"/>
                <a:stretch>
                  <a:fillRect l="-17544" r="-7018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572011" y="5465227"/>
                <a:ext cx="3721980" cy="25699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011" y="5465227"/>
                <a:ext cx="3721980" cy="256993"/>
              </a:xfrm>
              <a:prstGeom prst="rect">
                <a:avLst/>
              </a:prstGeom>
              <a:blipFill rotWithShape="0">
                <a:blip r:embed="rId10"/>
                <a:stretch>
                  <a:fillRect l="-491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759331" y="5857685"/>
                <a:ext cx="3464282" cy="25699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9331" y="5857685"/>
                <a:ext cx="3464282" cy="256993"/>
              </a:xfrm>
              <a:prstGeom prst="rect">
                <a:avLst/>
              </a:prstGeom>
              <a:blipFill rotWithShape="0">
                <a:blip r:embed="rId11"/>
                <a:stretch>
                  <a:fillRect l="-352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 bwMode="auto">
          <a:xfrm>
            <a:off x="7429501" y="4403188"/>
            <a:ext cx="2195512" cy="239150"/>
          </a:xfrm>
          <a:prstGeom prst="roundRect">
            <a:avLst>
              <a:gd name="adj" fmla="val 50000"/>
            </a:avLst>
          </a:prstGeom>
          <a:solidFill>
            <a:srgbClr val="FF0000">
              <a:alpha val="44000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18" name="Rounded Rectangle 17"/>
          <p:cNvSpPr/>
          <p:nvPr/>
        </p:nvSpPr>
        <p:spPr bwMode="auto">
          <a:xfrm rot="5400000">
            <a:off x="9289672" y="4405356"/>
            <a:ext cx="1362813" cy="380176"/>
          </a:xfrm>
          <a:prstGeom prst="roundRect">
            <a:avLst>
              <a:gd name="adj" fmla="val 50000"/>
            </a:avLst>
          </a:prstGeom>
          <a:solidFill>
            <a:schemeClr val="accent2">
              <a:alpha val="44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19" name="Rounded Rectangle 18"/>
          <p:cNvSpPr/>
          <p:nvPr/>
        </p:nvSpPr>
        <p:spPr bwMode="auto">
          <a:xfrm>
            <a:off x="10652760" y="4273921"/>
            <a:ext cx="570853" cy="380176"/>
          </a:xfrm>
          <a:prstGeom prst="roundRect">
            <a:avLst>
              <a:gd name="adj" fmla="val 50000"/>
            </a:avLst>
          </a:prstGeom>
          <a:solidFill>
            <a:schemeClr val="accent6">
              <a:alpha val="44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48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6" grpId="0" animBg="1"/>
      <p:bldP spid="18" grpId="0" animBg="1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AES-128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68101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cxnSp>
        <p:nvCxnSpPr>
          <p:cNvPr id="48" name="Straight Arrow Connector 47"/>
          <p:cNvCxnSpPr/>
          <p:nvPr/>
        </p:nvCxnSpPr>
        <p:spPr bwMode="auto">
          <a:xfrm flipV="1">
            <a:off x="1518698" y="4464777"/>
            <a:ext cx="21142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/>
              <p:cNvSpPr/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ounded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/>
          <p:cNvCxnSpPr>
            <a:stCxn id="36" idx="2"/>
          </p:cNvCxnSpPr>
          <p:nvPr/>
        </p:nvCxnSpPr>
        <p:spPr bwMode="auto">
          <a:xfrm>
            <a:off x="1913350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stCxn id="37" idx="2"/>
          </p:cNvCxnSpPr>
          <p:nvPr/>
        </p:nvCxnSpPr>
        <p:spPr bwMode="auto">
          <a:xfrm>
            <a:off x="4282468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46" idx="2"/>
          </p:cNvCxnSpPr>
          <p:nvPr/>
        </p:nvCxnSpPr>
        <p:spPr bwMode="auto">
          <a:xfrm>
            <a:off x="6655722" y="3417852"/>
            <a:ext cx="2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>
            <a:stCxn id="50" idx="2"/>
          </p:cNvCxnSpPr>
          <p:nvPr/>
        </p:nvCxnSpPr>
        <p:spPr bwMode="auto">
          <a:xfrm>
            <a:off x="7976738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>
            <a:off x="2379036" y="3839380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/>
          <p:cNvSpPr/>
          <p:nvPr/>
        </p:nvSpPr>
        <p:spPr bwMode="auto">
          <a:xfrm>
            <a:off x="4660838" y="3839378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8437548" y="3839379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 bwMode="auto">
          <a:xfrm flipV="1">
            <a:off x="3929514" y="4464776"/>
            <a:ext cx="169837" cy="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/>
          <p:cNvCxnSpPr>
            <a:stCxn id="39" idx="3"/>
            <a:endCxn id="43" idx="1"/>
          </p:cNvCxnSpPr>
          <p:nvPr/>
        </p:nvCxnSpPr>
        <p:spPr bwMode="auto">
          <a:xfrm flipV="1">
            <a:off x="6201954" y="4464776"/>
            <a:ext cx="21877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8152069" y="4474936"/>
            <a:ext cx="279230" cy="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/>
          <p:nvPr/>
        </p:nvCxnSpPr>
        <p:spPr bwMode="auto">
          <a:xfrm flipV="1">
            <a:off x="9994460" y="4474935"/>
            <a:ext cx="199805" cy="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59" idx="2"/>
          </p:cNvCxnSpPr>
          <p:nvPr/>
        </p:nvCxnSpPr>
        <p:spPr bwMode="auto">
          <a:xfrm>
            <a:off x="10371565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739702" y="3716774"/>
            <a:ext cx="1405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825427" y="3716774"/>
            <a:ext cx="1405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</a:t>
            </a:r>
          </a:p>
        </p:txBody>
      </p:sp>
      <p:cxnSp>
        <p:nvCxnSpPr>
          <p:cNvPr id="63" name="Straight Arrow Connector 62"/>
          <p:cNvCxnSpPr/>
          <p:nvPr/>
        </p:nvCxnSpPr>
        <p:spPr bwMode="auto">
          <a:xfrm>
            <a:off x="2113192" y="4474937"/>
            <a:ext cx="257729" cy="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4451984" y="4474936"/>
            <a:ext cx="19989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10554005" y="4474934"/>
            <a:ext cx="229161" cy="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 flipV="1">
            <a:off x="6822295" y="4464774"/>
            <a:ext cx="199805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/>
          <p:cNvCxnSpPr/>
          <p:nvPr/>
        </p:nvCxnSpPr>
        <p:spPr bwMode="auto">
          <a:xfrm>
            <a:off x="7575520" y="4464774"/>
            <a:ext cx="182674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ight Brace 92"/>
          <p:cNvSpPr/>
          <p:nvPr/>
        </p:nvSpPr>
        <p:spPr bwMode="auto">
          <a:xfrm rot="5400000">
            <a:off x="5785318" y="1564612"/>
            <a:ext cx="375790" cy="8311132"/>
          </a:xfrm>
          <a:prstGeom prst="rightBrace">
            <a:avLst>
              <a:gd name="adj1" fmla="val 93395"/>
              <a:gd name="adj2" fmla="val 49494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440086" y="6003319"/>
            <a:ext cx="152583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10 rounds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93123" y="1622099"/>
            <a:ext cx="7784585" cy="1361175"/>
            <a:chOff x="1948415" y="1274660"/>
            <a:chExt cx="8536430" cy="14926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ounded Rectangle 94"/>
                <p:cNvSpPr/>
                <p:nvPr/>
              </p:nvSpPr>
              <p:spPr bwMode="auto">
                <a:xfrm>
                  <a:off x="5339458" y="1274660"/>
                  <a:ext cx="644475" cy="507568"/>
                </a:xfrm>
                <a:prstGeom prst="roundRect">
                  <a:avLst/>
                </a:prstGeom>
                <a:solidFill>
                  <a:srgbClr val="FCB4AA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5" name="Rounded 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39458" y="1274660"/>
                  <a:ext cx="644475" cy="507568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6" name="Straight Arrow Connector 95"/>
            <p:cNvCxnSpPr/>
            <p:nvPr/>
          </p:nvCxnSpPr>
          <p:spPr bwMode="auto">
            <a:xfrm flipH="1">
              <a:off x="1948415" y="1714242"/>
              <a:ext cx="3391043" cy="105305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0" name="Straight Arrow Connector 99"/>
            <p:cNvCxnSpPr/>
            <p:nvPr/>
          </p:nvCxnSpPr>
          <p:spPr bwMode="auto">
            <a:xfrm flipH="1">
              <a:off x="4395090" y="1782228"/>
              <a:ext cx="1132794" cy="84529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" name="Straight Arrow Connector 105"/>
            <p:cNvCxnSpPr>
              <a:stCxn id="95" idx="2"/>
            </p:cNvCxnSpPr>
            <p:nvPr/>
          </p:nvCxnSpPr>
          <p:spPr bwMode="auto">
            <a:xfrm>
              <a:off x="5661696" y="1782228"/>
              <a:ext cx="812976" cy="83970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Straight Arrow Connector 108"/>
            <p:cNvCxnSpPr/>
            <p:nvPr/>
          </p:nvCxnSpPr>
          <p:spPr bwMode="auto">
            <a:xfrm>
              <a:off x="5971309" y="1731818"/>
              <a:ext cx="1939332" cy="95097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4" name="Straight Arrow Connector 113"/>
            <p:cNvCxnSpPr/>
            <p:nvPr/>
          </p:nvCxnSpPr>
          <p:spPr bwMode="auto">
            <a:xfrm>
              <a:off x="5983933" y="1666756"/>
              <a:ext cx="4500912" cy="106518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" name="Group 2"/>
          <p:cNvGrpSpPr/>
          <p:nvPr/>
        </p:nvGrpSpPr>
        <p:grpSpPr>
          <a:xfrm>
            <a:off x="1630097" y="1320023"/>
            <a:ext cx="9904313" cy="1654414"/>
            <a:chOff x="1221353" y="943409"/>
            <a:chExt cx="10860884" cy="1814199"/>
          </a:xfrm>
        </p:grpSpPr>
        <p:sp>
          <p:nvSpPr>
            <p:cNvPr id="122" name="TextBox 121"/>
            <p:cNvSpPr txBox="1"/>
            <p:nvPr/>
          </p:nvSpPr>
          <p:spPr>
            <a:xfrm>
              <a:off x="1221353" y="2367770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3801415" y="2393194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10540849" y="2420106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6480091" y="2367769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5373632" y="943409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</p:grp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10825427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7741739" y="2628146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5469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performance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AES is reasonably efficient in software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Table-based implementation very fast (but not secure!)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Difficult to implement AES both fast </a:t>
            </a:r>
            <a:r>
              <a:rPr lang="en-US" sz="1600" i="1" dirty="0"/>
              <a:t>and</a:t>
            </a:r>
            <a:r>
              <a:rPr lang="en-US" sz="1600" dirty="0"/>
              <a:t> securely (in SW)</a:t>
            </a:r>
          </a:p>
          <a:p>
            <a:pPr marL="0" indent="0"/>
            <a:endParaRPr lang="en-US" sz="1800" dirty="0"/>
          </a:p>
          <a:p>
            <a:pPr marL="0" indent="0"/>
            <a:endParaRPr lang="en-US" sz="1800" dirty="0"/>
          </a:p>
          <a:p>
            <a:pPr marL="0" indent="0"/>
            <a:endParaRPr lang="en-US" sz="1800" dirty="0"/>
          </a:p>
          <a:p>
            <a:pPr marL="0" indent="0"/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Intel introduced dedicated AES instructions into their CPUs (AES-NI):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 err="1"/>
              <a:t>aesenc</a:t>
            </a:r>
            <a:r>
              <a:rPr lang="en-US" sz="1600" dirty="0"/>
              <a:t>, </a:t>
            </a:r>
            <a:r>
              <a:rPr lang="en-US" sz="1600" b="1" dirty="0" err="1"/>
              <a:t>aesenclast</a:t>
            </a:r>
            <a:r>
              <a:rPr lang="en-US" sz="1600" dirty="0"/>
              <a:t>: do one round of AES in one cycle</a:t>
            </a:r>
            <a:endParaRPr lang="en-US" sz="16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 err="1"/>
              <a:t>aeskeygenassist</a:t>
            </a:r>
            <a:r>
              <a:rPr lang="en-US" sz="1600" b="1" dirty="0"/>
              <a:t>: </a:t>
            </a:r>
            <a:r>
              <a:rPr lang="en-US" sz="1600" dirty="0"/>
              <a:t>do AES key expansion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 err="1"/>
              <a:t>aesdec</a:t>
            </a:r>
            <a:r>
              <a:rPr lang="en-US" sz="1600" b="1" dirty="0"/>
              <a:t>, </a:t>
            </a:r>
            <a:r>
              <a:rPr lang="en-US" sz="1600" b="1" dirty="0" err="1"/>
              <a:t>aesdeclast</a:t>
            </a:r>
            <a:r>
              <a:rPr lang="en-US" sz="1600" b="1" dirty="0"/>
              <a:t>:</a:t>
            </a:r>
            <a:r>
              <a:rPr lang="en-US" sz="1600" dirty="0"/>
              <a:t> do one round of AES decryption in one cycle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 err="1"/>
              <a:t>aesimc</a:t>
            </a:r>
            <a:r>
              <a:rPr lang="en-US" sz="1600" b="1" dirty="0"/>
              <a:t>: </a:t>
            </a:r>
            <a:r>
              <a:rPr lang="en-US" sz="1600" dirty="0"/>
              <a:t>do AES </a:t>
            </a:r>
            <a:r>
              <a:rPr lang="en-US" sz="1600" dirty="0" err="1"/>
              <a:t>inverser</a:t>
            </a:r>
            <a:r>
              <a:rPr lang="en-US" sz="1600" dirty="0"/>
              <a:t> </a:t>
            </a:r>
            <a:r>
              <a:rPr lang="en-US" sz="1600" dirty="0" err="1"/>
              <a:t>MixColumns</a:t>
            </a:r>
            <a:r>
              <a:rPr lang="en-US" sz="1600" dirty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Now standard in all modern CPUs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607067"/>
              </p:ext>
            </p:extLst>
          </p:nvPr>
        </p:nvGraphicFramePr>
        <p:xfrm>
          <a:off x="7448550" y="1523391"/>
          <a:ext cx="4182285" cy="1558048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4693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128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3489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Throughput </a:t>
                      </a:r>
                    </a:p>
                    <a:p>
                      <a:pPr algn="ctr"/>
                      <a:r>
                        <a:rPr lang="en-US" sz="1600" dirty="0"/>
                        <a:t>(my</a:t>
                      </a:r>
                      <a:r>
                        <a:rPr lang="en-US" sz="1600" baseline="0" dirty="0"/>
                        <a:t> laptop)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9464">
                <a:tc>
                  <a:txBody>
                    <a:bodyPr/>
                    <a:lstStyle/>
                    <a:p>
                      <a:r>
                        <a:rPr lang="en-US" sz="1600" dirty="0"/>
                        <a:t>AES-128 (in software)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0.27 GB/s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9464">
                <a:tc>
                  <a:txBody>
                    <a:bodyPr/>
                    <a:lstStyle/>
                    <a:p>
                      <a:r>
                        <a:rPr lang="en-US" sz="1600" dirty="0"/>
                        <a:t>AES-128</a:t>
                      </a:r>
                      <a:r>
                        <a:rPr lang="en-US" sz="1600" baseline="0" dirty="0"/>
                        <a:t> (w/AES-NI)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3.45 GB/s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22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 bwMode="auto">
          <a:xfrm>
            <a:off x="890092" y="3967560"/>
            <a:ext cx="9225458" cy="1795066"/>
          </a:xfrm>
          <a:prstGeom prst="roundRect">
            <a:avLst/>
          </a:prstGeom>
          <a:solidFill>
            <a:srgbClr val="ECECFA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/>
              <a:t>Definition: </a:t>
            </a:r>
            <a:r>
              <a:rPr lang="en-US" dirty="0"/>
              <a:t>A </a:t>
            </a:r>
            <a:r>
              <a:rPr lang="en-US" b="1" dirty="0"/>
              <a:t>block cipher</a:t>
            </a:r>
            <a:r>
              <a:rPr lang="en-US" dirty="0"/>
              <a:t>, or </a:t>
            </a:r>
            <a:r>
              <a:rPr lang="en-US" b="1" dirty="0"/>
              <a:t>pseudorandom </a:t>
            </a:r>
            <a:r>
              <a:rPr lang="en-US" b="1" i="1" dirty="0"/>
              <a:t>permutation</a:t>
            </a:r>
            <a:r>
              <a:rPr lang="en-US" b="1" dirty="0"/>
              <a:t> (PRP)</a:t>
            </a:r>
            <a:r>
              <a:rPr lang="en-US" dirty="0"/>
              <a:t>,</a:t>
            </a:r>
            <a:r>
              <a:rPr lang="en-US" b="1" dirty="0"/>
              <a:t> </a:t>
            </a:r>
            <a:r>
              <a:rPr lang="en-US" dirty="0"/>
              <a:t>is a PRF where: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/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4906489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050" i="1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1050" i="1" dirty="0">
                    <a:latin typeface="Cambria Math" panose="02040503050406030204" pitchFamily="18" charset="0"/>
                  </a:rPr>
                  <a:t/>
                </a:r>
                <a:br>
                  <a:rPr lang="nb-NO" sz="1050" i="1" dirty="0">
                    <a:latin typeface="Cambria Math" panose="02040503050406030204" pitchFamily="18" charset="0"/>
                  </a:rPr>
                </a:br>
                <a:endParaRPr lang="nb-NO" sz="105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/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/>
                <a:endParaRPr lang="en-US" sz="18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Special case:</a:t>
                </a:r>
              </a:p>
              <a:p>
                <a:pPr marL="990600" lvl="1" indent="-2762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nb-NO" b="0" dirty="0"/>
              </a:p>
              <a:p>
                <a:pPr marL="990600" lvl="1" indent="-276225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 is </a:t>
                </a:r>
                <a:r>
                  <a:rPr lang="en-US" i="1" dirty="0"/>
                  <a:t>invertible</a:t>
                </a:r>
                <a:r>
                  <a:rPr lang="en-US" dirty="0"/>
                  <a:t> for every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4906489"/>
              </a:xfrm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ciphers, a.k.a. pseudorandom </a:t>
            </a:r>
            <a:r>
              <a:rPr lang="en-US" i="1" dirty="0"/>
              <a:t>permutations</a:t>
            </a:r>
            <a:r>
              <a:rPr lang="en-US" dirty="0"/>
              <a:t> (PRP)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890092" y="1872059"/>
                <a:ext cx="9225458" cy="113263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pseudorandom function (PRF) </a:t>
                </a:r>
                <a:r>
                  <a:rPr lang="en-US" dirty="0"/>
                  <a:t>is a function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0092" y="1872059"/>
                <a:ext cx="9225458" cy="1132637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81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Permutations vs. functions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865718" y="1820551"/>
            <a:ext cx="8460565" cy="3216898"/>
            <a:chOff x="1625603" y="2983731"/>
            <a:chExt cx="8460565" cy="32168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Oval 46"/>
                <p:cNvSpPr/>
                <p:nvPr/>
              </p:nvSpPr>
              <p:spPr bwMode="auto">
                <a:xfrm>
                  <a:off x="1625603" y="3344170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47" name="Oval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25603" y="3344170"/>
                  <a:ext cx="1125373" cy="2027624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8"/>
                <p:cNvSpPr/>
                <p:nvPr/>
              </p:nvSpPr>
              <p:spPr bwMode="auto">
                <a:xfrm>
                  <a:off x="3872742" y="3355876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72742" y="3355876"/>
                  <a:ext cx="1147156" cy="2027624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/>
            <p:cNvCxnSpPr/>
            <p:nvPr/>
          </p:nvCxnSpPr>
          <p:spPr bwMode="auto">
            <a:xfrm flipV="1">
              <a:off x="2439441" y="3772160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/>
            <p:cNvCxnSpPr/>
            <p:nvPr/>
          </p:nvCxnSpPr>
          <p:spPr bwMode="auto">
            <a:xfrm>
              <a:off x="2439441" y="4191802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2476732" y="4586547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/>
            <p:nvPr/>
          </p:nvCxnSpPr>
          <p:spPr bwMode="auto">
            <a:xfrm flipV="1">
              <a:off x="2439441" y="4200151"/>
              <a:ext cx="1778611" cy="7945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TextBox 33"/>
            <p:cNvSpPr txBox="1"/>
            <p:nvPr/>
          </p:nvSpPr>
          <p:spPr>
            <a:xfrm>
              <a:off x="2562482" y="5800519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Permutation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508225" y="5800519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Not a permutation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3109355" y="2983731"/>
                  <a:ext cx="48913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09355" y="2983731"/>
                  <a:ext cx="489131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8092615" y="2983731"/>
                  <a:ext cx="48913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92615" y="2983731"/>
                  <a:ext cx="489131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Oval 32"/>
                <p:cNvSpPr/>
                <p:nvPr/>
              </p:nvSpPr>
              <p:spPr bwMode="auto">
                <a:xfrm>
                  <a:off x="6663298" y="3344170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33" name="Oval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63298" y="3344170"/>
                  <a:ext cx="1125373" cy="2027624"/>
                </a:xfrm>
                <a:prstGeom prst="ellipse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 39"/>
                <p:cNvSpPr/>
                <p:nvPr/>
              </p:nvSpPr>
              <p:spPr bwMode="auto">
                <a:xfrm>
                  <a:off x="8939012" y="3355876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40" name="Oval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939012" y="3355876"/>
                  <a:ext cx="1147156" cy="2027624"/>
                </a:xfrm>
                <a:prstGeom prst="ellipse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Straight Arrow Connector 40"/>
            <p:cNvCxnSpPr/>
            <p:nvPr/>
          </p:nvCxnSpPr>
          <p:spPr bwMode="auto">
            <a:xfrm flipV="1">
              <a:off x="7505711" y="3772160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/>
            <p:nvPr/>
          </p:nvCxnSpPr>
          <p:spPr bwMode="auto">
            <a:xfrm>
              <a:off x="7505711" y="4191802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/>
            <p:nvPr/>
          </p:nvCxnSpPr>
          <p:spPr bwMode="auto">
            <a:xfrm>
              <a:off x="7543002" y="4586547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7505711" y="4673600"/>
              <a:ext cx="1778611" cy="3210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4034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393288" y="1778536"/>
                <a:ext cx="4891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3288" y="1778536"/>
                <a:ext cx="489131" cy="400110"/>
              </a:xfrm>
              <a:prstGeom prst="rect">
                <a:avLst/>
              </a:prstGeom>
              <a:blipFill>
                <a:blip r:embed="rId3"/>
                <a:stretch>
                  <a:fillRect r="-27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Permutations vs. functions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865718" y="1820551"/>
            <a:ext cx="8460565" cy="3216898"/>
            <a:chOff x="1498742" y="2156416"/>
            <a:chExt cx="8460565" cy="32168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Oval 52"/>
                <p:cNvSpPr/>
                <p:nvPr/>
              </p:nvSpPr>
              <p:spPr bwMode="auto">
                <a:xfrm>
                  <a:off x="1498742" y="2516855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53" name="Oval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98742" y="2516855"/>
                  <a:ext cx="1125373" cy="2027624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8"/>
                <p:cNvSpPr/>
                <p:nvPr/>
              </p:nvSpPr>
              <p:spPr bwMode="auto">
                <a:xfrm>
                  <a:off x="3745881" y="2528561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45881" y="2528561"/>
                  <a:ext cx="1147156" cy="2027624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/>
            <p:cNvCxnSpPr/>
            <p:nvPr/>
          </p:nvCxnSpPr>
          <p:spPr bwMode="auto">
            <a:xfrm flipV="1">
              <a:off x="2312580" y="2944845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/>
            <p:cNvCxnSpPr/>
            <p:nvPr/>
          </p:nvCxnSpPr>
          <p:spPr bwMode="auto">
            <a:xfrm>
              <a:off x="2312580" y="3364487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2349871" y="3759232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/>
            <p:nvPr/>
          </p:nvCxnSpPr>
          <p:spPr bwMode="auto">
            <a:xfrm flipV="1">
              <a:off x="2312580" y="3372836"/>
              <a:ext cx="1778611" cy="7945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TextBox 33"/>
            <p:cNvSpPr txBox="1"/>
            <p:nvPr/>
          </p:nvSpPr>
          <p:spPr>
            <a:xfrm>
              <a:off x="2435621" y="4973204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Permutation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381364" y="4973204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Not a permutation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7965754" y="2156416"/>
                  <a:ext cx="48913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65754" y="2156416"/>
                  <a:ext cx="489131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Oval 32"/>
                <p:cNvSpPr/>
                <p:nvPr/>
              </p:nvSpPr>
              <p:spPr bwMode="auto">
                <a:xfrm>
                  <a:off x="6536437" y="2516855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33" name="Oval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536437" y="2516855"/>
                  <a:ext cx="1125373" cy="2027624"/>
                </a:xfrm>
                <a:prstGeom prst="ellipse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 39"/>
                <p:cNvSpPr/>
                <p:nvPr/>
              </p:nvSpPr>
              <p:spPr bwMode="auto">
                <a:xfrm>
                  <a:off x="8812151" y="2528561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40" name="Oval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812151" y="2528561"/>
                  <a:ext cx="1147156" cy="2027624"/>
                </a:xfrm>
                <a:prstGeom prst="ellipse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Straight Arrow Connector 40"/>
            <p:cNvCxnSpPr/>
            <p:nvPr/>
          </p:nvCxnSpPr>
          <p:spPr bwMode="auto">
            <a:xfrm flipV="1">
              <a:off x="7378850" y="2944845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/>
            <p:nvPr/>
          </p:nvCxnSpPr>
          <p:spPr bwMode="auto">
            <a:xfrm>
              <a:off x="7378850" y="3364487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/>
            <p:nvPr/>
          </p:nvCxnSpPr>
          <p:spPr bwMode="auto">
            <a:xfrm>
              <a:off x="7416141" y="3759232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7378850" y="3846285"/>
              <a:ext cx="1778611" cy="3210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185862" y="5381780"/>
                <a:ext cx="9466897" cy="1005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Important:</a:t>
                </a:r>
                <a:br>
                  <a:rPr lang="en-US" b="1" dirty="0"/>
                </a:br>
                <a:endParaRPr lang="en-US" sz="500" b="1" dirty="0"/>
              </a:p>
              <a:p>
                <a:r>
                  <a:rPr lang="en-US" sz="500" b="1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: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	is </a:t>
                </a:r>
                <a:r>
                  <a:rPr lang="en-US" b="1" dirty="0"/>
                  <a:t>not</a:t>
                </a:r>
                <a:r>
                  <a:rPr lang="en-US" dirty="0"/>
                  <a:t> a permutation (but a block cipher)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	  	</a:t>
                </a:r>
                <a:r>
                  <a:rPr lang="en-US" b="1" dirty="0"/>
                  <a:t>is</a:t>
                </a:r>
                <a:r>
                  <a:rPr lang="en-US" dirty="0"/>
                  <a:t> a permutation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862" y="5381780"/>
                <a:ext cx="9466897" cy="1005212"/>
              </a:xfrm>
              <a:prstGeom prst="rect">
                <a:avLst/>
              </a:prstGeom>
              <a:blipFill rotWithShape="0">
                <a:blip r:embed="rId9"/>
                <a:stretch>
                  <a:fillRect l="-580" t="-3636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349470" y="1820551"/>
                <a:ext cx="4891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9470" y="1820551"/>
                <a:ext cx="489131" cy="400110"/>
              </a:xfrm>
              <a:prstGeom prst="rect">
                <a:avLst/>
              </a:prstGeom>
              <a:blipFill>
                <a:blip r:embed="rId10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17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Arrow Connector 25"/>
          <p:cNvCxnSpPr/>
          <p:nvPr/>
        </p:nvCxnSpPr>
        <p:spPr bwMode="auto">
          <a:xfrm flipH="1">
            <a:off x="8352302" y="3135689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91938465"/>
                  </p:ext>
                </p:extLst>
              </p:nvPr>
            </p:nvGraphicFramePr>
            <p:xfrm>
              <a:off x="5389528" y="1431068"/>
              <a:ext cx="18720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200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91938465"/>
                  </p:ext>
                </p:extLst>
              </p:nvPr>
            </p:nvGraphicFramePr>
            <p:xfrm>
              <a:off x="5389528" y="1431068"/>
              <a:ext cx="18720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200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25" t="-21267" r="-649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0071585"/>
                  </p:ext>
                </p:extLst>
              </p:nvPr>
            </p:nvGraphicFramePr>
            <p:xfrm>
              <a:off x="8748316" y="1431068"/>
              <a:ext cx="19080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800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m:rPr>
                                        <m:brk m:alnAt="2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r>
                                  <m:rPr>
                                    <m:sty m:val="p"/>
                                  </m:rPr>
                                  <a:rPr lang="nb-NO" sz="12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Func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𝑖𝑛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𝑜𝑢𝑡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̃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0071585"/>
                  </p:ext>
                </p:extLst>
              </p:nvPr>
            </p:nvGraphicFramePr>
            <p:xfrm>
              <a:off x="8748316" y="1431068"/>
              <a:ext cx="19080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800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18" t="-21818" r="-637" b="-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632116" y="3764213"/>
            <a:ext cx="850429" cy="1057291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763072" y="1502355"/>
            <a:ext cx="357470" cy="724106"/>
            <a:chOff x="6164897" y="1760194"/>
            <a:chExt cx="357470" cy="724106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707" y="2169181"/>
              <a:ext cx="215536" cy="3151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val Callout 20"/>
              <p:cNvSpPr/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21" name="Oval Callout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PRF-advantage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>
            <a:off x="6699842" y="3189501"/>
            <a:ext cx="788805" cy="6529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9608809"/>
                  </p:ext>
                </p:extLst>
              </p:nvPr>
            </p:nvGraphicFramePr>
            <p:xfrm>
              <a:off x="911540" y="1332994"/>
              <a:ext cx="3082595" cy="24442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8259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99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prf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Func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(⋅)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9608809"/>
                  </p:ext>
                </p:extLst>
              </p:nvPr>
            </p:nvGraphicFramePr>
            <p:xfrm>
              <a:off x="911540" y="1332994"/>
              <a:ext cx="3082595" cy="24442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8259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9516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97" t="-1538" r="-394" b="-5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97" t="-19585" r="-394" b="-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5" name="Group 24"/>
          <p:cNvGrpSpPr/>
          <p:nvPr/>
        </p:nvGrpSpPr>
        <p:grpSpPr>
          <a:xfrm>
            <a:off x="3028218" y="1329378"/>
            <a:ext cx="852383" cy="438330"/>
            <a:chOff x="10529025" y="5279949"/>
            <a:chExt cx="852383" cy="438330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015" y="5279949"/>
              <a:ext cx="550393" cy="4383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10529025" y="5358907"/>
                  <a:ext cx="40043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449482" cy="276999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9459" r="-4054" b="-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2491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Arrow Connector 25"/>
          <p:cNvCxnSpPr/>
          <p:nvPr/>
        </p:nvCxnSpPr>
        <p:spPr bwMode="auto">
          <a:xfrm flipH="1">
            <a:off x="8352302" y="3135689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trike="sngStrike" dirty="0"/>
              <a:t>PRF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PRP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5190894"/>
                  </p:ext>
                </p:extLst>
              </p:nvPr>
            </p:nvGraphicFramePr>
            <p:xfrm>
              <a:off x="5389528" y="1431068"/>
              <a:ext cx="18720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200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5190894"/>
                  </p:ext>
                </p:extLst>
              </p:nvPr>
            </p:nvGraphicFramePr>
            <p:xfrm>
              <a:off x="5389528" y="1431068"/>
              <a:ext cx="18720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200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25" t="-21267" r="-649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93467394"/>
                  </p:ext>
                </p:extLst>
              </p:nvPr>
            </p:nvGraphicFramePr>
            <p:xfrm>
              <a:off x="8748315" y="1431068"/>
              <a:ext cx="1907413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741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m:rPr>
                                        <m:brk m:alnAt="2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r>
                                  <m:rPr>
                                    <m:sty m:val="p"/>
                                  </m:rPr>
                                  <a:rPr lang="nb-NO" sz="1200" b="0" i="0" strike="sngStrik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Func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200" b="0" i="1" strike="sngStrik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trike="sngStrik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𝑖𝑛</m:t>
                                    </m:r>
                                    <m:r>
                                      <a:rPr lang="nb-NO" sz="1200" b="0" i="1" strike="sngStrik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0" i="1" strike="sngStrik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𝑜𝑢𝑡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strike="sngStrike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̃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93467394"/>
                  </p:ext>
                </p:extLst>
              </p:nvPr>
            </p:nvGraphicFramePr>
            <p:xfrm>
              <a:off x="8748315" y="1431068"/>
              <a:ext cx="1907413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7413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19" t="-21818" r="-958" b="-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632116" y="3764213"/>
            <a:ext cx="850429" cy="1057291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763072" y="1502355"/>
            <a:ext cx="357470" cy="724106"/>
            <a:chOff x="6164897" y="1760194"/>
            <a:chExt cx="357470" cy="724106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707" y="2169181"/>
              <a:ext cx="215536" cy="3151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val Callout 20"/>
              <p:cNvSpPr/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21" name="Oval Callout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PRP-advantage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trike="sngStrike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>
            <a:off x="6699842" y="3189501"/>
            <a:ext cx="788805" cy="6529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86715551"/>
                  </p:ext>
                </p:extLst>
              </p:nvPr>
            </p:nvGraphicFramePr>
            <p:xfrm>
              <a:off x="911540" y="1332994"/>
              <a:ext cx="3082595" cy="24442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8259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99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trike="sngStrik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prf</m:t>
                                    </m:r>
                                  </m:sup>
                                </m:sSubSup>
                                <m:r>
                                  <a:rPr lang="nb-NO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</m:t>
                                </m:r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             </a:t>
                          </a: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trike="sngStrike" smtClean="0">
                                  <a:latin typeface="Cambria Math" panose="02040503050406030204" pitchFamily="18" charset="0"/>
                                </a:rPr>
                                <m:t>Func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trike="sngStrike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trike="sngStrike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  <m:r>
                                    <a:rPr lang="nb-NO" sz="1400" b="0" i="1" strike="sngStrike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trike="sngStrike" smtClean="0"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(⋅)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86715551"/>
                  </p:ext>
                </p:extLst>
              </p:nvPr>
            </p:nvGraphicFramePr>
            <p:xfrm>
              <a:off x="911540" y="1332994"/>
              <a:ext cx="3082595" cy="24442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8259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9516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97" t="-1538" r="-394" b="-5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97" t="-19585" r="-394" b="-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5" name="Group 24"/>
          <p:cNvGrpSpPr/>
          <p:nvPr/>
        </p:nvGrpSpPr>
        <p:grpSpPr>
          <a:xfrm>
            <a:off x="3028218" y="1329378"/>
            <a:ext cx="852383" cy="438330"/>
            <a:chOff x="10529025" y="5279949"/>
            <a:chExt cx="852383" cy="438330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015" y="5279949"/>
              <a:ext cx="550393" cy="4383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10529025" y="5358907"/>
                  <a:ext cx="40043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449482" cy="276999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9459" r="-4054" b="-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59833" y="1302093"/>
                <a:ext cx="68153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prp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9833" y="1302093"/>
                <a:ext cx="681533" cy="276999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588578" y="2736398"/>
                <a:ext cx="87927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Perm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578" y="2736398"/>
                <a:ext cx="879279" cy="307777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9886099" y="1800836"/>
                <a:ext cx="78233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Perm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6099" y="1800836"/>
                <a:ext cx="782330" cy="276999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617383" y="5508788"/>
                <a:ext cx="68153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prp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7383" y="5508788"/>
                <a:ext cx="681533" cy="276999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15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PRP security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PRF security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4294967295"/>
              </p:nvPr>
            </p:nvSpPr>
            <p:spPr bwMode="auto">
              <a:xfrm>
                <a:off x="1219200" y="1202576"/>
                <a:ext cx="9839325" cy="1642042"/>
              </a:xfrm>
              <a:prstGeom prst="roundRect">
                <a:avLst/>
              </a:prstGeom>
              <a:solidFill>
                <a:srgbClr val="CFF9DA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PRP/PRF Switching Lemma:</a:t>
                </a:r>
                <a:r>
                  <a:rPr lang="nb-NO" dirty="0"/>
                  <a:t> Let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be a PRP.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making exactly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dirty="0"/>
                  <a:t> oracle queries:</a:t>
                </a:r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 bwMode="auto">
              <a:xfrm>
                <a:off x="1219200" y="1202576"/>
                <a:ext cx="9839325" cy="1642042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389904" y="3257338"/>
            <a:ext cx="1813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Proof sketch:</a:t>
            </a:r>
            <a:r>
              <a:rPr lang="en-US" sz="16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44872" y="3788597"/>
                <a:ext cx="13741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872" y="3788597"/>
                <a:ext cx="1374125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598078" y="3781028"/>
                <a:ext cx="5046355" cy="380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dist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dist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dist</m:t>
                                      </m:r>
                                    </m:e>
                                  </m:acc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dist</m:t>
                                      </m:r>
                                    </m:e>
                                  </m:acc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078" y="3781028"/>
                <a:ext cx="5046355" cy="38010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932387" y="3786244"/>
                <a:ext cx="3959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387" y="3786244"/>
                <a:ext cx="395922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598078" y="4412384"/>
                <a:ext cx="3081102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dist</m:t>
                              </m:r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dist</m:t>
                                      </m:r>
                                    </m:e>
                                  </m:acc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078" y="4412384"/>
                <a:ext cx="3081102" cy="37029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931239" y="4428254"/>
                <a:ext cx="4903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≤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1239" y="4428254"/>
                <a:ext cx="490329" cy="33855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92519" y="3136658"/>
            <a:ext cx="28715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all outputs from PRF oracle are </a:t>
            </a:r>
            <a:r>
              <a:rPr lang="en-US" sz="1200" i="1" dirty="0">
                <a:solidFill>
                  <a:srgbClr val="C00000"/>
                </a:solidFill>
              </a:rPr>
              <a:t>distinct</a:t>
            </a: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7417168" y="3439057"/>
            <a:ext cx="102250" cy="36337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40609C0F-C990-EB97-AFBC-CA2AF9F87190}"/>
                  </a:ext>
                </a:extLst>
              </p:cNvPr>
              <p:cNvSpPr txBox="1"/>
              <p:nvPr/>
            </p:nvSpPr>
            <p:spPr>
              <a:xfrm>
                <a:off x="3344872" y="5230901"/>
                <a:ext cx="2442656" cy="2474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acc>
                                <m:accPr>
                                  <m:chr m:val="̅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>
                                      <a:latin typeface="Cambria Math" panose="02040503050406030204" pitchFamily="18" charset="0"/>
                                    </a:rPr>
                                    <m:t>dist</m:t>
                                  </m:r>
                                </m:e>
                              </m:acc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</m:func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∨⋯∨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609C0F-C990-EB97-AFBC-CA2AF9F871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872" y="5230901"/>
                <a:ext cx="2442656" cy="247440"/>
              </a:xfrm>
              <a:prstGeom prst="rect">
                <a:avLst/>
              </a:prstGeom>
              <a:blipFill>
                <a:blip r:embed="rId9"/>
                <a:stretch>
                  <a:fillRect l="-1000" r="-2000" b="-219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69BAF78B-508A-066B-19A4-68F99FCC87C3}"/>
                  </a:ext>
                </a:extLst>
              </p:cNvPr>
              <p:cNvSpPr txBox="1"/>
              <p:nvPr/>
            </p:nvSpPr>
            <p:spPr>
              <a:xfrm>
                <a:off x="5787528" y="5230901"/>
                <a:ext cx="3209789" cy="2474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+⋯+</m:t>
                          </m:r>
                          <m:func>
                            <m:func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9BAF78B-508A-066B-19A4-68F99FCC87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7528" y="5230901"/>
                <a:ext cx="3209789" cy="247440"/>
              </a:xfrm>
              <a:prstGeom prst="rect">
                <a:avLst/>
              </a:prstGeom>
              <a:blipFill>
                <a:blip r:embed="rId10"/>
                <a:stretch>
                  <a:fillRect b="-170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E9B334FB-7264-2890-FE55-0734D71289B9}"/>
                  </a:ext>
                </a:extLst>
              </p:cNvPr>
              <p:cNvSpPr txBox="1"/>
              <p:nvPr/>
            </p:nvSpPr>
            <p:spPr>
              <a:xfrm>
                <a:off x="5800544" y="5635112"/>
                <a:ext cx="548483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9B334FB-7264-2890-FE55-0734D7128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544" y="5635112"/>
                <a:ext cx="548483" cy="403316"/>
              </a:xfrm>
              <a:prstGeom prst="rect">
                <a:avLst/>
              </a:prstGeom>
              <a:blipFill>
                <a:blip r:embed="rId11"/>
                <a:stretch>
                  <a:fillRect l="-6667" b="-119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CDCD1929-A28C-CAD6-2CD5-1E910DBC8708}"/>
                  </a:ext>
                </a:extLst>
              </p:cNvPr>
              <p:cNvSpPr txBox="1"/>
              <p:nvPr/>
            </p:nvSpPr>
            <p:spPr>
              <a:xfrm>
                <a:off x="8938022" y="5621711"/>
                <a:ext cx="940386" cy="4167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2⋅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DCD1929-A28C-CAD6-2CD5-1E910DBC87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8022" y="5621711"/>
                <a:ext cx="940386" cy="416717"/>
              </a:xfrm>
              <a:prstGeom prst="rect">
                <a:avLst/>
              </a:prstGeom>
              <a:blipFill>
                <a:blip r:embed="rId12"/>
                <a:stretch>
                  <a:fillRect l="-649" b="-115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7CA52D86-EF8A-007C-71F2-7D16155D35C8}"/>
                  </a:ext>
                </a:extLst>
              </p:cNvPr>
              <p:cNvSpPr txBox="1"/>
              <p:nvPr/>
            </p:nvSpPr>
            <p:spPr>
              <a:xfrm>
                <a:off x="5800544" y="6133502"/>
                <a:ext cx="598176" cy="4308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CA52D86-EF8A-007C-71F2-7D16155D3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544" y="6133502"/>
                <a:ext cx="598176" cy="430824"/>
              </a:xfrm>
              <a:prstGeom prst="rect">
                <a:avLst/>
              </a:prstGeom>
              <a:blipFill>
                <a:blip r:embed="rId13"/>
                <a:stretch>
                  <a:fillRect l="-5102" r="-1020" b="-1126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09B1F354-A4F2-F76A-567A-4492E4B3B777}"/>
                  </a:ext>
                </a:extLst>
              </p:cNvPr>
              <p:cNvSpPr txBox="1"/>
              <p:nvPr/>
            </p:nvSpPr>
            <p:spPr>
              <a:xfrm>
                <a:off x="6677407" y="5635112"/>
                <a:ext cx="408317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9B1F354-A4F2-F76A-567A-4492E4B3B7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7407" y="5635112"/>
                <a:ext cx="408317" cy="403316"/>
              </a:xfrm>
              <a:prstGeom prst="rect">
                <a:avLst/>
              </a:prstGeom>
              <a:blipFill>
                <a:blip r:embed="rId14"/>
                <a:stretch>
                  <a:fillRect l="-7463" b="-119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F6A6A499-7F30-226E-2735-299BF38EBC32}"/>
                  </a:ext>
                </a:extLst>
              </p:cNvPr>
              <p:cNvSpPr txBox="1"/>
              <p:nvPr/>
            </p:nvSpPr>
            <p:spPr>
              <a:xfrm>
                <a:off x="7914098" y="5635112"/>
                <a:ext cx="988091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+⋯+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6A6A499-7F30-226E-2735-299BF38EBC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098" y="5635112"/>
                <a:ext cx="988091" cy="403316"/>
              </a:xfrm>
              <a:prstGeom prst="rect">
                <a:avLst/>
              </a:prstGeom>
              <a:blipFill>
                <a:blip r:embed="rId15"/>
                <a:stretch>
                  <a:fillRect l="-2469" r="-3086" b="-119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31DBB2E2-425A-64F9-70D3-5BDF4782019F}"/>
                  </a:ext>
                </a:extLst>
              </p:cNvPr>
              <p:cNvSpPr txBox="1"/>
              <p:nvPr/>
            </p:nvSpPr>
            <p:spPr>
              <a:xfrm>
                <a:off x="7453265" y="5635112"/>
                <a:ext cx="408317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1DBB2E2-425A-64F9-70D3-5BDF47820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3265" y="5635112"/>
                <a:ext cx="408317" cy="403316"/>
              </a:xfrm>
              <a:prstGeom prst="rect">
                <a:avLst/>
              </a:prstGeom>
              <a:blipFill>
                <a:blip r:embed="rId16"/>
                <a:stretch>
                  <a:fillRect l="-8955" b="-119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964614F3-7A14-9559-E158-81350D58F3E6}"/>
                  </a:ext>
                </a:extLst>
              </p:cNvPr>
              <p:cNvSpPr txBox="1"/>
              <p:nvPr/>
            </p:nvSpPr>
            <p:spPr>
              <a:xfrm>
                <a:off x="2464608" y="5925327"/>
                <a:ext cx="26704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200" dirty="0">
                    <a:solidFill>
                      <a:srgbClr val="C00000"/>
                    </a:solidFill>
                  </a:rPr>
                  <a:t>event </a:t>
                </a:r>
                <a:r>
                  <a:rPr lang="en-US" sz="1200" dirty="0" smtClean="0">
                    <a:solidFill>
                      <a:srgbClr val="C00000"/>
                    </a:solidFill>
                  </a:rPr>
                  <a:t>that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200" dirty="0">
                    <a:solidFill>
                      <a:srgbClr val="C00000"/>
                    </a:solidFill>
                  </a:rPr>
                  <a:t>-</a:t>
                </a:r>
                <a:r>
                  <a:rPr lang="en-US" sz="1200" dirty="0" err="1">
                    <a:solidFill>
                      <a:srgbClr val="C00000"/>
                    </a:solidFill>
                  </a:rPr>
                  <a:t>th</a:t>
                </a:r>
                <a:r>
                  <a:rPr lang="en-US" sz="1200" dirty="0">
                    <a:solidFill>
                      <a:srgbClr val="C00000"/>
                    </a:solidFill>
                  </a:rPr>
                  <a:t> </a:t>
                </a:r>
                <a:r>
                  <a:rPr lang="en-US" sz="1200" dirty="0" smtClean="0">
                    <a:solidFill>
                      <a:srgbClr val="C00000"/>
                    </a:solidFill>
                  </a:rPr>
                  <a:t>output from PRF </a:t>
                </a:r>
                <a:r>
                  <a:rPr lang="en-US" sz="1200" dirty="0">
                    <a:solidFill>
                      <a:srgbClr val="C00000"/>
                    </a:solidFill>
                  </a:rPr>
                  <a:t>oracle </a:t>
                </a:r>
                <a:r>
                  <a:rPr lang="en-US" sz="1200" dirty="0" smtClean="0">
                    <a:solidFill>
                      <a:srgbClr val="C00000"/>
                    </a:solidFill>
                  </a:rPr>
                  <a:t>collides with previous </a:t>
                </a:r>
                <a:r>
                  <a:rPr lang="en-US" sz="1200" dirty="0">
                    <a:solidFill>
                      <a:srgbClr val="C00000"/>
                    </a:solidFill>
                  </a:rPr>
                  <a:t>output</a:t>
                </a:r>
                <a:endParaRPr lang="en-US" sz="1200" i="1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64614F3-7A14-9559-E158-81350D58F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4608" y="5925327"/>
                <a:ext cx="2670445" cy="461665"/>
              </a:xfrm>
              <a:prstGeom prst="rect">
                <a:avLst/>
              </a:prstGeom>
              <a:blipFill rotWithShape="0">
                <a:blip r:embed="rId17"/>
                <a:stretch>
                  <a:fillRect t="-1316" r="-228"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xmlns="" id="{3FDF28C1-DCB1-8E94-35E3-76BA1065D782}"/>
              </a:ext>
            </a:extLst>
          </p:cNvPr>
          <p:cNvCxnSpPr/>
          <p:nvPr/>
        </p:nvCxnSpPr>
        <p:spPr bwMode="auto">
          <a:xfrm flipH="1">
            <a:off x="4292153" y="5600608"/>
            <a:ext cx="274047" cy="25183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36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10" grpId="0"/>
      <p:bldP spid="11" grpId="0"/>
      <p:bldP spid="12" grpId="0"/>
      <p:bldP spid="4" grpId="0"/>
      <p:bldP spid="9" grpId="0"/>
      <p:bldP spid="14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6E194EF-6B39-B79D-A0E3-20C26BC29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="" id="{A619DB39-1DE7-AC5D-9C9A-21A50EAFEA9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PRP security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PRF security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619DB39-1DE7-AC5D-9C9A-21A50EAFEA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xmlns="" id="{8398F98D-0294-64DD-EE94-B3DBF1E277E8}"/>
                  </a:ext>
                </a:extLst>
              </p:cNvPr>
              <p:cNvSpPr>
                <a:spLocks noGrp="1"/>
              </p:cNvSpPr>
              <p:nvPr>
                <p:ph idx="4294967295"/>
              </p:nvPr>
            </p:nvSpPr>
            <p:spPr bwMode="auto">
              <a:xfrm>
                <a:off x="1219200" y="1202576"/>
                <a:ext cx="9839325" cy="1642042"/>
              </a:xfrm>
              <a:prstGeom prst="roundRect">
                <a:avLst/>
              </a:prstGeom>
              <a:solidFill>
                <a:srgbClr val="CFF9DA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PRP/PRF Switching Lemma:</a:t>
                </a:r>
                <a:r>
                  <a:rPr lang="nb-NO" dirty="0"/>
                  <a:t> Let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be a PRP.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making exactly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dirty="0"/>
                  <a:t> oracle queries:</a:t>
                </a:r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8398F98D-0294-64DD-EE94-B3DBF1E277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 bwMode="auto">
              <a:xfrm>
                <a:off x="1219200" y="1202576"/>
                <a:ext cx="9839325" cy="1642042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1A1E07F-E2DC-642B-C428-AF1F1EF7319D}"/>
              </a:ext>
            </a:extLst>
          </p:cNvPr>
          <p:cNvSpPr txBox="1"/>
          <p:nvPr/>
        </p:nvSpPr>
        <p:spPr>
          <a:xfrm>
            <a:off x="1389904" y="3257338"/>
            <a:ext cx="1813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Proof sketch:</a:t>
            </a:r>
            <a:r>
              <a:rPr lang="en-US" sz="16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75290531-10FB-3D4F-06F5-EBE81C36BC75}"/>
                  </a:ext>
                </a:extLst>
              </p:cNvPr>
              <p:cNvSpPr txBox="1"/>
              <p:nvPr/>
            </p:nvSpPr>
            <p:spPr>
              <a:xfrm>
                <a:off x="3344872" y="3788597"/>
                <a:ext cx="13741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5290531-10FB-3D4F-06F5-EBE81C36B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872" y="3788597"/>
                <a:ext cx="1374125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618629E1-5A1D-1A4F-7D2B-D49A43BF0FFC}"/>
                  </a:ext>
                </a:extLst>
              </p:cNvPr>
              <p:cNvSpPr txBox="1"/>
              <p:nvPr/>
            </p:nvSpPr>
            <p:spPr>
              <a:xfrm>
                <a:off x="5598078" y="3781028"/>
                <a:ext cx="5046355" cy="380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dist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dist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dist</m:t>
                                      </m:r>
                                    </m:e>
                                  </m:acc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dist</m:t>
                                      </m:r>
                                    </m:e>
                                  </m:acc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18629E1-5A1D-1A4F-7D2B-D49A43BF0F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078" y="3781028"/>
                <a:ext cx="5046355" cy="3801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1C8BDB3C-2251-6A44-6A1F-D906D8AF8A37}"/>
                  </a:ext>
                </a:extLst>
              </p:cNvPr>
              <p:cNvSpPr txBox="1"/>
              <p:nvPr/>
            </p:nvSpPr>
            <p:spPr>
              <a:xfrm>
                <a:off x="4932387" y="3786244"/>
                <a:ext cx="3959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8BDB3C-2251-6A44-6A1F-D906D8AF8A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387" y="3786244"/>
                <a:ext cx="395922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95E85251-8B64-846F-9C6E-0FF3E0611146}"/>
                  </a:ext>
                </a:extLst>
              </p:cNvPr>
              <p:cNvSpPr txBox="1"/>
              <p:nvPr/>
            </p:nvSpPr>
            <p:spPr>
              <a:xfrm>
                <a:off x="5598078" y="4412384"/>
                <a:ext cx="3081102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dist</m:t>
                              </m:r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dist</m:t>
                                      </m:r>
                                    </m:e>
                                  </m:acc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5E85251-8B64-846F-9C6E-0FF3E0611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078" y="4412384"/>
                <a:ext cx="3081102" cy="37029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D542B239-60A6-6D93-9E8D-6A6EBBD927C8}"/>
                  </a:ext>
                </a:extLst>
              </p:cNvPr>
              <p:cNvSpPr txBox="1"/>
              <p:nvPr/>
            </p:nvSpPr>
            <p:spPr>
              <a:xfrm>
                <a:off x="4931239" y="4428254"/>
                <a:ext cx="4903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≤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542B239-60A6-6D93-9E8D-6A6EBBD92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1239" y="4428254"/>
                <a:ext cx="490329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CB6E4870-475A-BB61-0887-8BFFC4E78870}"/>
                  </a:ext>
                </a:extLst>
              </p:cNvPr>
              <p:cNvSpPr txBox="1"/>
              <p:nvPr/>
            </p:nvSpPr>
            <p:spPr>
              <a:xfrm>
                <a:off x="4931239" y="5087732"/>
                <a:ext cx="4903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≤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B6E4870-475A-BB61-0887-8BFFC4E788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1239" y="5087732"/>
                <a:ext cx="490329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C1685D05-F056-ACC8-D4B8-6B5E31621B7B}"/>
                  </a:ext>
                </a:extLst>
              </p:cNvPr>
              <p:cNvSpPr txBox="1"/>
              <p:nvPr/>
            </p:nvSpPr>
            <p:spPr>
              <a:xfrm>
                <a:off x="5572677" y="4926489"/>
                <a:ext cx="2933147" cy="584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dist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+        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1685D05-F056-ACC8-D4B8-6B5E31621B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2677" y="4926489"/>
                <a:ext cx="2933147" cy="58484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716DBF88-966F-72D8-9E57-14D797CDBC5A}"/>
                  </a:ext>
                </a:extLst>
              </p:cNvPr>
              <p:cNvSpPr txBox="1"/>
              <p:nvPr/>
            </p:nvSpPr>
            <p:spPr>
              <a:xfrm>
                <a:off x="3239950" y="3788597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16DBF88-966F-72D8-9E57-14D797CDBC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950" y="3788597"/>
                <a:ext cx="400657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97DA999D-D9BE-5C5C-E91A-FF54E1987897}"/>
                  </a:ext>
                </a:extLst>
              </p:cNvPr>
              <p:cNvSpPr txBox="1"/>
              <p:nvPr/>
            </p:nvSpPr>
            <p:spPr>
              <a:xfrm>
                <a:off x="5184379" y="3788597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7DA999D-D9BE-5C5C-E91A-FF54E1987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379" y="3788597"/>
                <a:ext cx="400657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4F742432-6706-EE0E-3B27-D3BCE7D29022}"/>
                  </a:ext>
                </a:extLst>
              </p:cNvPr>
              <p:cNvSpPr txBox="1"/>
              <p:nvPr/>
            </p:nvSpPr>
            <p:spPr>
              <a:xfrm>
                <a:off x="5184379" y="4428254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F742432-6706-EE0E-3B27-D3BCE7D29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379" y="4428254"/>
                <a:ext cx="400657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B87A24BC-0BE1-4DE9-42F7-48B58292214C}"/>
                  </a:ext>
                </a:extLst>
              </p:cNvPr>
              <p:cNvSpPr txBox="1"/>
              <p:nvPr/>
            </p:nvSpPr>
            <p:spPr>
              <a:xfrm>
                <a:off x="5184379" y="5087732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87A24BC-0BE1-4DE9-42F7-48B5829221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379" y="5087732"/>
                <a:ext cx="400657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027B70E9-F0E9-90CD-294A-455159C09D9A}"/>
                  </a:ext>
                </a:extLst>
              </p:cNvPr>
              <p:cNvSpPr txBox="1"/>
              <p:nvPr/>
            </p:nvSpPr>
            <p:spPr>
              <a:xfrm>
                <a:off x="7319089" y="5083222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27B70E9-F0E9-90CD-294A-455159C09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9089" y="5083222"/>
                <a:ext cx="400657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59FB9033-77DD-B6AA-400A-B55903434046}"/>
                  </a:ext>
                </a:extLst>
              </p:cNvPr>
              <p:cNvSpPr txBox="1"/>
              <p:nvPr/>
            </p:nvSpPr>
            <p:spPr>
              <a:xfrm>
                <a:off x="8230332" y="5062332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 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9FB9033-77DD-B6AA-400A-B55903434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0332" y="5062332"/>
                <a:ext cx="400657" cy="338554"/>
              </a:xfrm>
              <a:prstGeom prst="rect">
                <a:avLst/>
              </a:prstGeom>
              <a:blipFill>
                <a:blip r:embed="rId16"/>
                <a:stretch>
                  <a:fillRect r="-2878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701639F9-713A-B3B1-10A7-5F8EE704A394}"/>
                  </a:ext>
                </a:extLst>
              </p:cNvPr>
              <p:cNvSpPr txBox="1"/>
              <p:nvPr/>
            </p:nvSpPr>
            <p:spPr>
              <a:xfrm>
                <a:off x="8235950" y="4428254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 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01639F9-713A-B3B1-10A7-5F8EE704A3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5950" y="4428254"/>
                <a:ext cx="400657" cy="338554"/>
              </a:xfrm>
              <a:prstGeom prst="rect">
                <a:avLst/>
              </a:prstGeom>
              <a:blipFill>
                <a:blip r:embed="rId17"/>
                <a:stretch>
                  <a:fillRect r="-2878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FC350CB4-4B23-1E03-0F51-1F3EA985A476}"/>
                  </a:ext>
                </a:extLst>
              </p:cNvPr>
              <p:cNvSpPr txBox="1"/>
              <p:nvPr/>
            </p:nvSpPr>
            <p:spPr>
              <a:xfrm>
                <a:off x="10387530" y="3786862"/>
                <a:ext cx="62741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 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C350CB4-4B23-1E03-0F51-1F3EA985A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7530" y="3786862"/>
                <a:ext cx="627412" cy="33855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D07F1218-1D5A-D420-6385-6EDE65E3F991}"/>
                  </a:ext>
                </a:extLst>
              </p:cNvPr>
              <p:cNvSpPr txBox="1"/>
              <p:nvPr/>
            </p:nvSpPr>
            <p:spPr>
              <a:xfrm>
                <a:off x="5372349" y="3713998"/>
                <a:ext cx="4006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(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07F1218-1D5A-D420-6385-6EDE65E3F9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349" y="3713998"/>
                <a:ext cx="400657" cy="461665"/>
              </a:xfrm>
              <a:prstGeom prst="rect">
                <a:avLst/>
              </a:prstGeom>
              <a:blipFill>
                <a:blip r:embed="rId19"/>
                <a:stretch>
                  <a:fillRect r="-13636" b="-197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684A38ED-8F54-2E93-5ECA-13BB2F5877F9}"/>
                  </a:ext>
                </a:extLst>
              </p:cNvPr>
              <p:cNvSpPr txBox="1"/>
              <p:nvPr/>
            </p:nvSpPr>
            <p:spPr>
              <a:xfrm>
                <a:off x="5442231" y="4343033"/>
                <a:ext cx="3290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(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84A38ED-8F54-2E93-5ECA-13BB2F5877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231" y="4343033"/>
                <a:ext cx="329090" cy="461665"/>
              </a:xfrm>
              <a:prstGeom prst="rect">
                <a:avLst/>
              </a:prstGeom>
              <a:blipFill>
                <a:blip r:embed="rId20"/>
                <a:stretch>
                  <a:fillRect l="-11111" r="-14815" b="-197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BD4547A5-6F89-10C5-DE08-513F2D9FD827}"/>
                  </a:ext>
                </a:extLst>
              </p:cNvPr>
              <p:cNvSpPr txBox="1"/>
              <p:nvPr/>
            </p:nvSpPr>
            <p:spPr>
              <a:xfrm>
                <a:off x="10284669" y="3713998"/>
                <a:ext cx="3223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D4547A5-6F89-10C5-DE08-513F2D9FD8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4669" y="3713998"/>
                <a:ext cx="322371" cy="461665"/>
              </a:xfrm>
              <a:prstGeom prst="rect">
                <a:avLst/>
              </a:prstGeom>
              <a:blipFill>
                <a:blip r:embed="rId21"/>
                <a:stretch>
                  <a:fillRect l="-11321" r="-16981" b="-197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F9A39571-1E04-6C2D-079F-A49EE5C25039}"/>
                  </a:ext>
                </a:extLst>
              </p:cNvPr>
              <p:cNvSpPr txBox="1"/>
              <p:nvPr/>
            </p:nvSpPr>
            <p:spPr>
              <a:xfrm>
                <a:off x="8039100" y="4343033"/>
                <a:ext cx="3382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9A39571-1E04-6C2D-079F-A49EE5C250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9100" y="4343033"/>
                <a:ext cx="338220" cy="461665"/>
              </a:xfrm>
              <a:prstGeom prst="rect">
                <a:avLst/>
              </a:prstGeom>
              <a:blipFill>
                <a:blip r:embed="rId22"/>
                <a:stretch>
                  <a:fillRect l="-9091" r="-14545" b="-197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6D2DAC4A-EE9A-993C-6324-768BD8564B12}"/>
                  </a:ext>
                </a:extLst>
              </p:cNvPr>
              <p:cNvSpPr txBox="1"/>
              <p:nvPr/>
            </p:nvSpPr>
            <p:spPr>
              <a:xfrm>
                <a:off x="4480051" y="3788597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 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D2DAC4A-EE9A-993C-6324-768BD8564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0051" y="3788597"/>
                <a:ext cx="400657" cy="338554"/>
              </a:xfrm>
              <a:prstGeom prst="rect">
                <a:avLst/>
              </a:prstGeom>
              <a:blipFill>
                <a:blip r:embed="rId23"/>
                <a:stretch>
                  <a:fillRect r="-272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1D4BB65A-0660-A63B-DFBC-BCDF16226970}"/>
                  </a:ext>
                </a:extLst>
              </p:cNvPr>
              <p:cNvSpPr txBox="1"/>
              <p:nvPr/>
            </p:nvSpPr>
            <p:spPr>
              <a:xfrm>
                <a:off x="4928491" y="5714168"/>
                <a:ext cx="3689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D4BB65A-0660-A63B-DFBC-BCDF162269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8491" y="5714168"/>
                <a:ext cx="368922" cy="33855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6DCDFD4D-F836-2079-1DA9-24658D794738}"/>
                  </a:ext>
                </a:extLst>
              </p:cNvPr>
              <p:cNvSpPr txBox="1"/>
              <p:nvPr/>
            </p:nvSpPr>
            <p:spPr>
              <a:xfrm>
                <a:off x="2880388" y="3713998"/>
                <a:ext cx="334395" cy="411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DCDFD4D-F836-2079-1DA9-24658D7947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0388" y="3713998"/>
                <a:ext cx="334395" cy="411395"/>
              </a:xfrm>
              <a:prstGeom prst="rect">
                <a:avLst/>
              </a:prstGeom>
              <a:blipFill>
                <a:blip r:embed="rId25"/>
                <a:stretch>
                  <a:fillRect r="-1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xmlns="" id="{369DAD01-9009-18A6-625C-58FEB763C47A}"/>
                  </a:ext>
                </a:extLst>
              </p:cNvPr>
              <p:cNvSpPr/>
              <p:nvPr/>
            </p:nvSpPr>
            <p:spPr>
              <a:xfrm>
                <a:off x="1833442" y="3758364"/>
                <a:ext cx="1154162" cy="3990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69DAD01-9009-18A6-625C-58FEB763C4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3442" y="3758364"/>
                <a:ext cx="1154162" cy="39902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xmlns="" id="{7BD10630-6CC9-4F92-223E-9FB7BC01CE11}"/>
                  </a:ext>
                </a:extLst>
              </p:cNvPr>
              <p:cNvSpPr/>
              <p:nvPr/>
            </p:nvSpPr>
            <p:spPr>
              <a:xfrm>
                <a:off x="5831115" y="5536729"/>
                <a:ext cx="2202206" cy="5848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 i="0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+      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BD10630-6CC9-4F92-223E-9FB7BC01CE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1115" y="5536729"/>
                <a:ext cx="2202206" cy="58484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010A04DB-D13A-2F64-F215-73CBF2564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CBAD417-D58D-2DF7-0910-6F5F5047C6F5}"/>
              </a:ext>
            </a:extLst>
          </p:cNvPr>
          <p:cNvSpPr txBox="1"/>
          <p:nvPr/>
        </p:nvSpPr>
        <p:spPr>
          <a:xfrm>
            <a:off x="6192519" y="3136658"/>
            <a:ext cx="28715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all outputs from PRF oracle are </a:t>
            </a:r>
            <a:r>
              <a:rPr lang="en-US" sz="1200" i="1" dirty="0">
                <a:solidFill>
                  <a:srgbClr val="C00000"/>
                </a:solidFill>
              </a:rPr>
              <a:t>distinct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A3386C1D-B6BB-C928-4D84-0A78478C29CC}"/>
              </a:ext>
            </a:extLst>
          </p:cNvPr>
          <p:cNvCxnSpPr/>
          <p:nvPr/>
        </p:nvCxnSpPr>
        <p:spPr bwMode="auto">
          <a:xfrm>
            <a:off x="7417168" y="3439057"/>
            <a:ext cx="102250" cy="36337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651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236372" y="5081588"/>
            <a:ext cx="7751762" cy="1776412"/>
          </a:xfrm>
        </p:spPr>
        <p:txBody>
          <a:bodyPr/>
          <a:lstStyle/>
          <a:p>
            <a:r>
              <a:rPr lang="en-US" dirty="0"/>
              <a:t>Attacking block ciphers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375" y="3067282"/>
            <a:ext cx="2016224" cy="11790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807" y="1455516"/>
            <a:ext cx="3087835" cy="322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628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block ciphers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Brute force attacks: </a:t>
            </a:r>
            <a:r>
              <a:rPr lang="en-US" dirty="0"/>
              <a:t>search through every possible key in the key space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Generic: works for all block ciphers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Not practical for large key spaces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Specialized attacks: </a:t>
            </a:r>
            <a:r>
              <a:rPr lang="en-US" dirty="0"/>
              <a:t>try to exploit the concrete details of the block cipher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Differential cryptanalysis ('90, but known by the designers of DES and NSA since mid '70 )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Linear cryptanalysis ('92)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AES designed to resist both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Implementation attacks: </a:t>
            </a:r>
            <a:r>
              <a:rPr lang="en-US" dirty="0"/>
              <a:t>vulnerabilities due to implementation characteristics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Power draw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Timing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Cache misses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98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Block ciphers are very important </a:t>
            </a:r>
            <a:r>
              <a:rPr lang="en-US" b="1" dirty="0"/>
              <a:t>primitives </a:t>
            </a:r>
            <a:r>
              <a:rPr lang="en-US" dirty="0"/>
              <a:t>(building blocks) – not encryption schemes!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Correct abstraction: block ciphers = PRPs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Right security notion for PRFs/PRPs: </a:t>
            </a:r>
          </a:p>
          <a:p>
            <a:pPr marL="0" indent="0"/>
            <a:r>
              <a:rPr lang="en-US" dirty="0"/>
              <a:t>		indistinguishability from random function/permutation</a:t>
            </a:r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Concrete block cipher designs: DES, AES, </a:t>
            </a:r>
            <a:r>
              <a:rPr lang="en-US" dirty="0" smtClean="0"/>
              <a:t>…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Next week: how to create encryption schemes from block ciphers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36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security – an equivalent 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=1010⋯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255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11845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1184555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20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2137" r="-256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10455660" y="4273690"/>
            <a:ext cx="904510" cy="347524"/>
            <a:chOff x="10739511" y="5186358"/>
            <a:chExt cx="904510" cy="347524"/>
          </a:xfrm>
        </p:grpSpPr>
        <p:sp>
          <p:nvSpPr>
            <p:cNvPr id="11" name="Right Brace 10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9836" r="-6557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/>
          <p:cNvGrpSpPr/>
          <p:nvPr/>
        </p:nvGrpSpPr>
        <p:grpSpPr>
          <a:xfrm>
            <a:off x="9850855" y="2098430"/>
            <a:ext cx="490286" cy="2064679"/>
            <a:chOff x="7665538" y="2143125"/>
            <a:chExt cx="490286" cy="2064679"/>
          </a:xfrm>
        </p:grpSpPr>
        <p:sp>
          <p:nvSpPr>
            <p:cNvPr id="14" name="Right Brace 13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2963" r="-3704"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9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7" name="Content Placeholder 4"/>
              <p:cNvGraphicFramePr>
                <a:graphicFrameLocks/>
              </p:cNvGraphicFramePr>
              <p:nvPr>
                <p:extLst/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="" xmlns:a16="http://schemas.microsoft.com/office/drawing/2014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7" name="Content Placeholder 4"/>
              <p:cNvGraphicFramePr>
                <a:graphicFrameLocks/>
              </p:cNvGraphicFramePr>
              <p:nvPr>
                <p:extLst/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1887" r="-1316" b="-6490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103846" r="-1316" b="-5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203846" r="-1316" b="-4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309804" r="-1316" b="-370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401923" r="-1316" b="-263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658" t="-318293" r="-1316" b="-670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659615" r="-131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- </a:t>
                </a:r>
                <a:r>
                  <a:rPr lang="en-US" sz="1400" dirty="0" smtClean="0"/>
                  <a:t>Bits </a:t>
                </a:r>
                <a:r>
                  <a:rPr lang="en-US" sz="1400" dirty="0"/>
                  <a:t>to specify </a:t>
                </a:r>
                <a:r>
                  <a:rPr lang="en-US" sz="1400" i="1" dirty="0" smtClean="0"/>
                  <a:t>one </a:t>
                </a:r>
                <a:r>
                  <a:rPr lang="en-US" sz="1400" dirty="0" smtClean="0"/>
                  <a:t>function</a:t>
                </a:r>
                <a:r>
                  <a:rPr lang="en-US" sz="1400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  <a:blipFill rotWithShape="0">
                <a:blip r:embed="rId11"/>
                <a:stretch>
                  <a:fillRect l="-552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/>
                  <a:t># bitstrings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  <a:blipFill rotWithShape="0">
                <a:blip r:embed="rId12"/>
                <a:stretch>
                  <a:fillRect l="-737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400" dirty="0"/>
                  <a:t>- Each </a:t>
                </a:r>
                <a:r>
                  <a:rPr lang="nb-NO" sz="1400" i="1" dirty="0" smtClean="0"/>
                  <a:t>distinct</a:t>
                </a:r>
                <a:r>
                  <a:rPr lang="nb-NO" sz="1400" dirty="0" smtClean="0"/>
                  <a:t> </a:t>
                </a:r>
                <a:r>
                  <a:rPr lang="nb-NO" sz="1400" dirty="0"/>
                  <a:t>bitstring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𝑢𝑡</m:t>
                    </m:r>
                  </m:oMath>
                </a14:m>
                <a:r>
                  <a:rPr lang="nb-NO" sz="1400" dirty="0"/>
                  <a:t>  </a:t>
                </a:r>
              </a:p>
              <a:p>
                <a:r>
                  <a:rPr lang="nb-NO" sz="1400" dirty="0"/>
                  <a:t>  represents a </a:t>
                </a:r>
                <a:r>
                  <a:rPr lang="nb-NO" sz="1400" i="1" dirty="0"/>
                  <a:t>unique </a:t>
                </a:r>
                <a:r>
                  <a:rPr lang="nb-NO" sz="1400" dirty="0"/>
                  <a:t>function</a:t>
                </a: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  <a:blipFill rotWithShape="0">
                <a:blip r:embed="rId13"/>
                <a:stretch>
                  <a:fillRect l="-529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852856" y="4448661"/>
                <a:ext cx="116711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167114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261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blipFill rotWithShape="0">
                <a:blip r:embed="rId16"/>
                <a:stretch>
                  <a:fillRect l="-25714" t="-19565" r="-6571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3,2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blipFill rotWithShape="0">
                <a:blip r:embed="rId17"/>
                <a:stretch>
                  <a:fillRect r="-4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blipFill rotWithShape="0">
                <a:blip r:embed="rId18"/>
                <a:stretch>
                  <a:fillRect l="-217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=65536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15070" y="2513166"/>
            <a:ext cx="157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Example: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335" y="2098429"/>
            <a:ext cx="156143" cy="2282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335" y="2417630"/>
            <a:ext cx="156143" cy="22828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183" y="2752488"/>
            <a:ext cx="156143" cy="22828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183" y="3864007"/>
            <a:ext cx="156143" cy="22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72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  <p:bldP spid="8" grpId="0"/>
      <p:bldP spid="16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6" grpId="0"/>
      <p:bldP spid="9" grpId="0"/>
      <p:bldP spid="1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5085962" y="4480096"/>
            <a:ext cx="2613014" cy="1917324"/>
            <a:chOff x="4219648" y="4421577"/>
            <a:chExt cx="2613014" cy="2001395"/>
          </a:xfrm>
        </p:grpSpPr>
        <p:sp>
          <p:nvSpPr>
            <p:cNvPr id="12" name="Oval 11"/>
            <p:cNvSpPr/>
            <p:nvPr/>
          </p:nvSpPr>
          <p:spPr bwMode="auto">
            <a:xfrm>
              <a:off x="4219648" y="4421577"/>
              <a:ext cx="2613014" cy="2001395"/>
            </a:xfrm>
            <a:prstGeom prst="ellipse">
              <a:avLst/>
            </a:prstGeom>
            <a:solidFill>
              <a:srgbClr val="FFDFDA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5288620" y="4595753"/>
                  <a:ext cx="428001" cy="2570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𝐀𝐄𝐒</m:t>
                        </m:r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8620" y="4595753"/>
                  <a:ext cx="428001" cy="25701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0000" r="-7143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security – an equivalent 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355065" y="5172936"/>
                <a:ext cx="100937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00…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5065" y="5172936"/>
                <a:ext cx="1009379" cy="246221"/>
              </a:xfrm>
              <a:prstGeom prst="rect">
                <a:avLst/>
              </a:prstGeom>
              <a:blipFill rotWithShape="0">
                <a:blip r:embed="rId8"/>
                <a:stretch>
                  <a:fillRect l="-3614"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848070" y="5822893"/>
                <a:ext cx="100463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11…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070" y="5822893"/>
                <a:ext cx="1004634" cy="246221"/>
              </a:xfrm>
              <a:prstGeom prst="rect">
                <a:avLst/>
              </a:prstGeom>
              <a:blipFill rotWithShape="0">
                <a:blip r:embed="rId9"/>
                <a:stretch>
                  <a:fillRect l="-3636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534176" y="5330196"/>
                <a:ext cx="109119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101…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4176" y="5330196"/>
                <a:ext cx="1091196" cy="246221"/>
              </a:xfrm>
              <a:prstGeom prst="rect">
                <a:avLst/>
              </a:prstGeom>
              <a:blipFill rotWithShape="0">
                <a:blip r:embed="rId10"/>
                <a:stretch>
                  <a:fillRect l="-3352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blipFill rotWithShape="0">
                <a:blip r:embed="rId12"/>
                <a:stretch>
                  <a:fillRect r="-36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blipFill rotWithShape="0">
                <a:blip r:embed="rId13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14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515070" y="2513166"/>
            <a:ext cx="157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Example: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17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3,2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blipFill rotWithShape="0">
                <a:blip r:embed="rId20"/>
                <a:stretch>
                  <a:fillRect r="-4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blipFill rotWithShape="0">
                <a:blip r:embed="rId21"/>
                <a:stretch>
                  <a:fillRect l="-217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=65536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/>
                  <a:t># bitstrings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  <a:blipFill rotWithShape="0">
                <a:blip r:embed="rId29"/>
                <a:stretch>
                  <a:fillRect l="-737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=1010⋯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blipFill rotWithShape="0">
                <a:blip r:embed="rId30"/>
                <a:stretch>
                  <a:fillRect l="-255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blipFill rotWithShape="0">
                <a:blip r:embed="rId31"/>
                <a:stretch>
                  <a:fillRect l="-317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blipFill rotWithShape="0">
                <a:blip r:embed="rId32"/>
                <a:stretch>
                  <a:fillRect l="-2137" r="-256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blipFill rotWithShape="0">
                <a:blip r:embed="rId33"/>
                <a:stretch>
                  <a:fillRect l="-3141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blipFill rotWithShape="0">
                <a:blip r:embed="rId34"/>
                <a:stretch>
                  <a:fillRect l="-25714" t="-19565" r="-6571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- </a:t>
                </a:r>
                <a:r>
                  <a:rPr lang="en-US" sz="1400" dirty="0" smtClean="0"/>
                  <a:t>Bits </a:t>
                </a:r>
                <a:r>
                  <a:rPr lang="en-US" sz="1400" dirty="0"/>
                  <a:t>to specify </a:t>
                </a:r>
                <a:r>
                  <a:rPr lang="en-US" sz="1400" i="1" dirty="0" smtClean="0"/>
                  <a:t>one </a:t>
                </a:r>
                <a:r>
                  <a:rPr lang="en-US" sz="1400" dirty="0" smtClean="0"/>
                  <a:t>function</a:t>
                </a:r>
                <a:r>
                  <a:rPr lang="en-US" sz="1400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  <a:blipFill rotWithShape="0">
                <a:blip r:embed="rId35"/>
                <a:stretch>
                  <a:fillRect l="-552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400" dirty="0"/>
                  <a:t>- Each </a:t>
                </a:r>
                <a:r>
                  <a:rPr lang="nb-NO" sz="1400" i="1" dirty="0" smtClean="0"/>
                  <a:t>distinct</a:t>
                </a:r>
                <a:r>
                  <a:rPr lang="nb-NO" sz="1400" dirty="0" smtClean="0"/>
                  <a:t> </a:t>
                </a:r>
                <a:r>
                  <a:rPr lang="nb-NO" sz="1400" dirty="0"/>
                  <a:t>bitstring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𝑢𝑡</m:t>
                    </m:r>
                  </m:oMath>
                </a14:m>
                <a:r>
                  <a:rPr lang="nb-NO" sz="1400" dirty="0"/>
                  <a:t>  </a:t>
                </a:r>
              </a:p>
              <a:p>
                <a:r>
                  <a:rPr lang="nb-NO" sz="1400" dirty="0"/>
                  <a:t>  represents a </a:t>
                </a:r>
                <a:r>
                  <a:rPr lang="nb-NO" sz="1400" i="1" dirty="0"/>
                  <a:t>unique </a:t>
                </a:r>
                <a:r>
                  <a:rPr lang="nb-NO" sz="1400" dirty="0"/>
                  <a:t>function</a:t>
                </a: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  <a:blipFill rotWithShape="0">
                <a:blip r:embed="rId36"/>
                <a:stretch>
                  <a:fillRect l="-529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Group 53"/>
          <p:cNvGrpSpPr/>
          <p:nvPr/>
        </p:nvGrpSpPr>
        <p:grpSpPr>
          <a:xfrm>
            <a:off x="10455660" y="4273690"/>
            <a:ext cx="904510" cy="352321"/>
            <a:chOff x="10739511" y="5186358"/>
            <a:chExt cx="904510" cy="352321"/>
          </a:xfrm>
        </p:grpSpPr>
        <p:sp>
          <p:nvSpPr>
            <p:cNvPr id="55" name="Right Brace 54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/>
                <p:cNvSpPr txBox="1"/>
                <p:nvPr/>
              </p:nvSpPr>
              <p:spPr>
                <a:xfrm>
                  <a:off x="11012453" y="5323235"/>
                  <a:ext cx="34785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TextBox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12453" y="5323235"/>
                  <a:ext cx="347852" cy="215444"/>
                </a:xfrm>
                <a:prstGeom prst="rect">
                  <a:avLst/>
                </a:prstGeom>
                <a:blipFill rotWithShape="0">
                  <a:blip r:embed="rId37"/>
                  <a:stretch>
                    <a:fillRect l="-10526" r="-8772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7" name="Group 56"/>
          <p:cNvGrpSpPr/>
          <p:nvPr/>
        </p:nvGrpSpPr>
        <p:grpSpPr>
          <a:xfrm>
            <a:off x="9742703" y="2098430"/>
            <a:ext cx="598438" cy="2064679"/>
            <a:chOff x="7557386" y="2143125"/>
            <a:chExt cx="598438" cy="2064679"/>
          </a:xfrm>
        </p:grpSpPr>
        <p:sp>
          <p:nvSpPr>
            <p:cNvPr id="58" name="Right Brace 57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/>
                <p:cNvSpPr txBox="1"/>
                <p:nvPr/>
              </p:nvSpPr>
              <p:spPr>
                <a:xfrm>
                  <a:off x="7557386" y="3009894"/>
                  <a:ext cx="43537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9" name="TextBox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7386" y="3009894"/>
                  <a:ext cx="435376" cy="246221"/>
                </a:xfrm>
                <a:prstGeom prst="rect">
                  <a:avLst/>
                </a:prstGeom>
                <a:blipFill rotWithShape="0">
                  <a:blip r:embed="rId38"/>
                  <a:stretch>
                    <a:fillRect l="-8333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0" name="Content Placeholder 4"/>
              <p:cNvGraphicFramePr>
                <a:graphicFrameLocks/>
              </p:cNvGraphicFramePr>
              <p:nvPr>
                <p:extLst/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="" xmlns:a16="http://schemas.microsoft.com/office/drawing/2014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0" name="Content Placeholder 4"/>
              <p:cNvGraphicFramePr>
                <a:graphicFrameLocks/>
              </p:cNvGraphicFramePr>
              <p:nvPr>
                <p:extLst/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6"/>
                          <a:stretch>
                            <a:fillRect l="-658" t="-1887" r="-1316" b="-6490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6"/>
                          <a:stretch>
                            <a:fillRect l="-658" t="-103846" r="-1316" b="-5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6"/>
                          <a:stretch>
                            <a:fillRect l="-658" t="-203846" r="-1316" b="-4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6"/>
                          <a:stretch>
                            <a:fillRect l="-658" t="-309804" r="-1316" b="-370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6"/>
                          <a:stretch>
                            <a:fillRect l="-658" t="-401923" r="-1316" b="-263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6"/>
                          <a:stretch>
                            <a:fillRect l="-658" t="-318293" r="-1316" b="-670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6"/>
                          <a:stretch>
                            <a:fillRect l="-658" t="-659615" r="-131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9" cstate="print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335" y="2098429"/>
            <a:ext cx="156143" cy="22828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9" cstate="print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335" y="2417630"/>
            <a:ext cx="156143" cy="22828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9" cstate="print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183" y="2752488"/>
            <a:ext cx="156143" cy="22828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9" cstate="print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183" y="3864007"/>
            <a:ext cx="156143" cy="22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23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0" grpId="0"/>
      <p:bldP spid="21" grpId="0"/>
      <p:bldP spid="22" grpId="0"/>
      <p:bldP spid="2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>
            <a:spLocks noChangeAspect="1"/>
          </p:cNvSpPr>
          <p:nvPr/>
        </p:nvSpPr>
        <p:spPr bwMode="auto">
          <a:xfrm>
            <a:off x="6094470" y="6163735"/>
            <a:ext cx="18000" cy="18000"/>
          </a:xfrm>
          <a:prstGeom prst="ellipse">
            <a:avLst/>
          </a:prstGeom>
          <a:solidFill>
            <a:srgbClr val="FFDFDA"/>
          </a:solidFill>
          <a:ln w="25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𝐀𝐄𝐒</m:t>
                      </m:r>
                    </m:oMath>
                  </m:oMathPara>
                </a14:m>
                <a:endParaRPr lang="nb-NO" sz="1600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1266" r="-25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security – an equivalent 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blipFill rotWithShape="0">
                <a:blip r:embed="rId12"/>
                <a:stretch>
                  <a:fillRect r="-36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blipFill rotWithShape="0">
                <a:blip r:embed="rId13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14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515070" y="2513166"/>
            <a:ext cx="157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Example: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16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3,2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blipFill rotWithShape="0">
                <a:blip r:embed="rId19"/>
                <a:stretch>
                  <a:fillRect r="-4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blipFill rotWithShape="0">
                <a:blip r:embed="rId20"/>
                <a:stretch>
                  <a:fillRect l="-217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=65536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/>
                  <a:t># bitstrings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  <a:blipFill rotWithShape="0">
                <a:blip r:embed="rId28"/>
                <a:stretch>
                  <a:fillRect l="-737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=1010⋯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blipFill rotWithShape="0">
                <a:blip r:embed="rId29"/>
                <a:stretch>
                  <a:fillRect l="-255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blipFill rotWithShape="0">
                <a:blip r:embed="rId30"/>
                <a:stretch>
                  <a:fillRect l="-317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blipFill rotWithShape="0">
                <a:blip r:embed="rId31"/>
                <a:stretch>
                  <a:fillRect l="-2137" r="-256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blipFill rotWithShape="0">
                <a:blip r:embed="rId32"/>
                <a:stretch>
                  <a:fillRect l="-3141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blipFill rotWithShape="0">
                <a:blip r:embed="rId33"/>
                <a:stretch>
                  <a:fillRect l="-25714" t="-19565" r="-6571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- </a:t>
                </a:r>
                <a:r>
                  <a:rPr lang="en-US" sz="1400" dirty="0" smtClean="0"/>
                  <a:t>Bits </a:t>
                </a:r>
                <a:r>
                  <a:rPr lang="en-US" sz="1400" dirty="0"/>
                  <a:t>to specify </a:t>
                </a:r>
                <a:r>
                  <a:rPr lang="en-US" sz="1400" i="1" dirty="0" smtClean="0"/>
                  <a:t>one </a:t>
                </a:r>
                <a:r>
                  <a:rPr lang="en-US" sz="1400" dirty="0" smtClean="0"/>
                  <a:t>function</a:t>
                </a:r>
                <a:r>
                  <a:rPr lang="en-US" sz="1400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  <a:blipFill rotWithShape="0">
                <a:blip r:embed="rId34"/>
                <a:stretch>
                  <a:fillRect l="-552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400" dirty="0"/>
                  <a:t>- Each </a:t>
                </a:r>
                <a:r>
                  <a:rPr lang="nb-NO" sz="1400" i="1" dirty="0" smtClean="0"/>
                  <a:t>distinct</a:t>
                </a:r>
                <a:r>
                  <a:rPr lang="nb-NO" sz="1400" dirty="0" smtClean="0"/>
                  <a:t> </a:t>
                </a:r>
                <a:r>
                  <a:rPr lang="nb-NO" sz="1400" dirty="0"/>
                  <a:t>bitstring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𝑢𝑡</m:t>
                    </m:r>
                  </m:oMath>
                </a14:m>
                <a:r>
                  <a:rPr lang="nb-NO" sz="1400" dirty="0"/>
                  <a:t>  </a:t>
                </a:r>
              </a:p>
              <a:p>
                <a:r>
                  <a:rPr lang="nb-NO" sz="1400" dirty="0"/>
                  <a:t>  represents a </a:t>
                </a:r>
                <a:r>
                  <a:rPr lang="nb-NO" sz="1400" i="1" dirty="0"/>
                  <a:t>unique </a:t>
                </a:r>
                <a:r>
                  <a:rPr lang="nb-NO" sz="1400" dirty="0"/>
                  <a:t>function</a:t>
                </a: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  <a:blipFill rotWithShape="0">
                <a:blip r:embed="rId35"/>
                <a:stretch>
                  <a:fillRect l="-529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/>
          <p:cNvGrpSpPr/>
          <p:nvPr/>
        </p:nvGrpSpPr>
        <p:grpSpPr>
          <a:xfrm>
            <a:off x="10455660" y="4273690"/>
            <a:ext cx="904510" cy="352321"/>
            <a:chOff x="10739511" y="5186358"/>
            <a:chExt cx="904510" cy="352321"/>
          </a:xfrm>
        </p:grpSpPr>
        <p:sp>
          <p:nvSpPr>
            <p:cNvPr id="51" name="Right Brace 50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11012453" y="5323235"/>
                  <a:ext cx="34785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12453" y="5323235"/>
                  <a:ext cx="347852" cy="215444"/>
                </a:xfrm>
                <a:prstGeom prst="rect">
                  <a:avLst/>
                </a:prstGeom>
                <a:blipFill rotWithShape="0">
                  <a:blip r:embed="rId36"/>
                  <a:stretch>
                    <a:fillRect l="-10526" r="-8772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 52"/>
          <p:cNvGrpSpPr/>
          <p:nvPr/>
        </p:nvGrpSpPr>
        <p:grpSpPr>
          <a:xfrm>
            <a:off x="9742703" y="2098430"/>
            <a:ext cx="598438" cy="2064679"/>
            <a:chOff x="7557386" y="2143125"/>
            <a:chExt cx="598438" cy="2064679"/>
          </a:xfrm>
        </p:grpSpPr>
        <p:sp>
          <p:nvSpPr>
            <p:cNvPr id="54" name="Right Brace 53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7557386" y="3009894"/>
                  <a:ext cx="43537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7386" y="3009894"/>
                  <a:ext cx="435376" cy="246221"/>
                </a:xfrm>
                <a:prstGeom prst="rect">
                  <a:avLst/>
                </a:prstGeom>
                <a:blipFill rotWithShape="0">
                  <a:blip r:embed="rId37"/>
                  <a:stretch>
                    <a:fillRect l="-8333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6" name="Content Placeholder 4"/>
              <p:cNvGraphicFramePr>
                <a:graphicFrameLocks/>
              </p:cNvGraphicFramePr>
              <p:nvPr>
                <p:extLst/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="" xmlns:a16="http://schemas.microsoft.com/office/drawing/2014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6" name="Content Placeholder 4"/>
              <p:cNvGraphicFramePr>
                <a:graphicFrameLocks/>
              </p:cNvGraphicFramePr>
              <p:nvPr>
                <p:extLst/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5"/>
                          <a:stretch>
                            <a:fillRect l="-658" t="-1887" r="-1316" b="-6490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5"/>
                          <a:stretch>
                            <a:fillRect l="-658" t="-103846" r="-1316" b="-5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5"/>
                          <a:stretch>
                            <a:fillRect l="-658" t="-203846" r="-1316" b="-4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5"/>
                          <a:stretch>
                            <a:fillRect l="-658" t="-309804" r="-1316" b="-370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5"/>
                          <a:stretch>
                            <a:fillRect l="-658" t="-401923" r="-1316" b="-263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5"/>
                          <a:stretch>
                            <a:fillRect l="-658" t="-318293" r="-1316" b="-670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5"/>
                          <a:stretch>
                            <a:fillRect l="-658" t="-659615" r="-131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8" cstate="print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335" y="2098429"/>
            <a:ext cx="156143" cy="22828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8" cstate="print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335" y="2417630"/>
            <a:ext cx="156143" cy="228286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8" cstate="print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183" y="2752488"/>
            <a:ext cx="156143" cy="228286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8" cstate="print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183" y="3864007"/>
            <a:ext cx="156143" cy="22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4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blipFill rotWithShape="0">
                <a:blip r:embed="rId9"/>
                <a:stretch>
                  <a:fillRect r="-36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blipFill rotWithShape="0">
                <a:blip r:embed="rId10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/>
          <p:cNvSpPr>
            <a:spLocks noChangeAspect="1"/>
          </p:cNvSpPr>
          <p:nvPr/>
        </p:nvSpPr>
        <p:spPr bwMode="auto">
          <a:xfrm>
            <a:off x="6094470" y="6163735"/>
            <a:ext cx="18000" cy="18000"/>
          </a:xfrm>
          <a:prstGeom prst="ellipse">
            <a:avLst/>
          </a:prstGeom>
          <a:solidFill>
            <a:srgbClr val="FFDFDA"/>
          </a:solidFill>
          <a:ln w="25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𝐀𝐄𝐒</m:t>
                      </m:r>
                    </m:oMath>
                  </m:oMathPara>
                </a14:m>
                <a:endParaRPr lang="nb-NO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blipFill rotWithShape="0">
                <a:blip r:embed="rId13"/>
                <a:stretch>
                  <a:fillRect l="-1266" r="-25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14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=1010⋯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blipFill rotWithShape="0">
                <a:blip r:embed="rId16"/>
                <a:stretch>
                  <a:fillRect l="-255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blipFill rotWithShape="0">
                <a:blip r:embed="rId17"/>
                <a:stretch>
                  <a:fillRect l="-317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blipFill rotWithShape="0">
                <a:blip r:embed="rId18"/>
                <a:stretch>
                  <a:fillRect l="-2137" r="-256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blipFill rotWithShape="0">
                <a:blip r:embed="rId19"/>
                <a:stretch>
                  <a:fillRect l="-3141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blipFill rotWithShape="0">
                <a:blip r:embed="rId20"/>
                <a:stretch>
                  <a:fillRect l="-25714" t="-19565" r="-6571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87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val 18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Oval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blipFill rotWithShape="0">
                <a:blip r:embed="rId9"/>
                <a:stretch>
                  <a:fillRect r="-36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blipFill rotWithShape="0">
                <a:blip r:embed="rId10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4730" y="1952158"/>
                <a:ext cx="13564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Perm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30" y="1952158"/>
                <a:ext cx="1356461" cy="246221"/>
              </a:xfrm>
              <a:prstGeom prst="rect">
                <a:avLst/>
              </a:prstGeom>
              <a:blipFill>
                <a:blip r:embed="rId13"/>
                <a:stretch>
                  <a:fillRect r="-448" b="-73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026354" y="1952158"/>
                <a:ext cx="4946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!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6354" y="1952158"/>
                <a:ext cx="494686" cy="246221"/>
              </a:xfrm>
              <a:prstGeom prst="rect">
                <a:avLst/>
              </a:prstGeom>
              <a:blipFill>
                <a:blip r:embed="rId14"/>
                <a:stretch>
                  <a:fillRect l="-7317" r="-6098" b="-73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Freeform 20"/>
              <p:cNvSpPr/>
              <p:nvPr/>
            </p:nvSpPr>
            <p:spPr bwMode="auto">
              <a:xfrm>
                <a:off x="3679875" y="1866262"/>
                <a:ext cx="4642338" cy="4347917"/>
              </a:xfrm>
              <a:custGeom>
                <a:avLst/>
                <a:gdLst>
                  <a:gd name="connsiteX0" fmla="*/ 2718598 w 5437196"/>
                  <a:gd name="connsiteY0" fmla="*/ 0 h 4872066"/>
                  <a:gd name="connsiteX1" fmla="*/ 5437196 w 5437196"/>
                  <a:gd name="connsiteY1" fmla="*/ 2436033 h 4872066"/>
                  <a:gd name="connsiteX2" fmla="*/ 2718598 w 5437196"/>
                  <a:gd name="connsiteY2" fmla="*/ 4872066 h 4872066"/>
                  <a:gd name="connsiteX3" fmla="*/ 213641 w 5437196"/>
                  <a:gd name="connsiteY3" fmla="*/ 3384247 h 4872066"/>
                  <a:gd name="connsiteX4" fmla="*/ 177935 w 5437196"/>
                  <a:gd name="connsiteY4" fmla="*/ 3296830 h 4872066"/>
                  <a:gd name="connsiteX5" fmla="*/ 197697 w 5437196"/>
                  <a:gd name="connsiteY5" fmla="*/ 3297913 h 4872066"/>
                  <a:gd name="connsiteX6" fmla="*/ 524032 w 5437196"/>
                  <a:gd name="connsiteY6" fmla="*/ 3303718 h 4872066"/>
                  <a:gd name="connsiteX7" fmla="*/ 2143282 w 5437196"/>
                  <a:gd name="connsiteY7" fmla="*/ 3017968 h 4872066"/>
                  <a:gd name="connsiteX8" fmla="*/ 524032 w 5437196"/>
                  <a:gd name="connsiteY8" fmla="*/ 2732218 h 4872066"/>
                  <a:gd name="connsiteX9" fmla="*/ 197697 w 5437196"/>
                  <a:gd name="connsiteY9" fmla="*/ 2738024 h 4872066"/>
                  <a:gd name="connsiteX10" fmla="*/ 24664 w 5437196"/>
                  <a:gd name="connsiteY10" fmla="*/ 2747502 h 4872066"/>
                  <a:gd name="connsiteX11" fmla="*/ 14036 w 5437196"/>
                  <a:gd name="connsiteY11" fmla="*/ 2685104 h 4872066"/>
                  <a:gd name="connsiteX12" fmla="*/ 0 w 5437196"/>
                  <a:gd name="connsiteY12" fmla="*/ 2436033 h 4872066"/>
                  <a:gd name="connsiteX13" fmla="*/ 2718598 w 5437196"/>
                  <a:gd name="connsiteY13" fmla="*/ 0 h 4872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37196" h="4872066">
                    <a:moveTo>
                      <a:pt x="2718598" y="0"/>
                    </a:moveTo>
                    <a:cubicBezTo>
                      <a:pt x="4220038" y="0"/>
                      <a:pt x="5437196" y="1090649"/>
                      <a:pt x="5437196" y="2436033"/>
                    </a:cubicBezTo>
                    <a:cubicBezTo>
                      <a:pt x="5437196" y="3781417"/>
                      <a:pt x="4220038" y="4872066"/>
                      <a:pt x="2718598" y="4872066"/>
                    </a:cubicBezTo>
                    <a:cubicBezTo>
                      <a:pt x="1592518" y="4872066"/>
                      <a:pt x="626347" y="4258576"/>
                      <a:pt x="213641" y="3384247"/>
                    </a:cubicBezTo>
                    <a:lnTo>
                      <a:pt x="177935" y="3296830"/>
                    </a:lnTo>
                    <a:lnTo>
                      <a:pt x="197697" y="3297913"/>
                    </a:lnTo>
                    <a:cubicBezTo>
                      <a:pt x="303106" y="3301719"/>
                      <a:pt x="412246" y="3303718"/>
                      <a:pt x="524032" y="3303718"/>
                    </a:cubicBezTo>
                    <a:cubicBezTo>
                      <a:pt x="1418319" y="3303718"/>
                      <a:pt x="2143282" y="3175783"/>
                      <a:pt x="2143282" y="3017968"/>
                    </a:cubicBezTo>
                    <a:cubicBezTo>
                      <a:pt x="2143282" y="2860153"/>
                      <a:pt x="1418319" y="2732218"/>
                      <a:pt x="524032" y="2732218"/>
                    </a:cubicBezTo>
                    <a:cubicBezTo>
                      <a:pt x="412246" y="2732218"/>
                      <a:pt x="303106" y="2734217"/>
                      <a:pt x="197697" y="2738024"/>
                    </a:cubicBezTo>
                    <a:lnTo>
                      <a:pt x="24664" y="2747502"/>
                    </a:lnTo>
                    <a:lnTo>
                      <a:pt x="14036" y="2685104"/>
                    </a:lnTo>
                    <a:cubicBezTo>
                      <a:pt x="4755" y="2603211"/>
                      <a:pt x="0" y="2520120"/>
                      <a:pt x="0" y="2436033"/>
                    </a:cubicBezTo>
                    <a:cubicBezTo>
                      <a:pt x="0" y="1090649"/>
                      <a:pt x="1217158" y="0"/>
                      <a:pt x="2718598" y="0"/>
                    </a:cubicBezTo>
                    <a:close/>
                  </a:path>
                </a:pathLst>
              </a:cu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smtClean="0">
                          <a:latin typeface="Cambria Math" panose="02040503050406030204" pitchFamily="18" charset="0"/>
                        </a:rPr>
                        <m:t>P</m:t>
                      </m:r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erm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dirty="0"/>
              </a:p>
            </p:txBody>
          </p:sp>
        </mc:Choice>
        <mc:Fallback xmlns="">
          <p:sp>
            <p:nvSpPr>
              <p:cNvPr id="21" name="Freeform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79875" y="1866262"/>
                <a:ext cx="4642338" cy="4347917"/>
              </a:xfrm>
              <a:custGeom>
                <a:avLst/>
                <a:gdLst>
                  <a:gd name="connsiteX0" fmla="*/ 2718598 w 5437196"/>
                  <a:gd name="connsiteY0" fmla="*/ 0 h 4872066"/>
                  <a:gd name="connsiteX1" fmla="*/ 5437196 w 5437196"/>
                  <a:gd name="connsiteY1" fmla="*/ 2436033 h 4872066"/>
                  <a:gd name="connsiteX2" fmla="*/ 2718598 w 5437196"/>
                  <a:gd name="connsiteY2" fmla="*/ 4872066 h 4872066"/>
                  <a:gd name="connsiteX3" fmla="*/ 213641 w 5437196"/>
                  <a:gd name="connsiteY3" fmla="*/ 3384247 h 4872066"/>
                  <a:gd name="connsiteX4" fmla="*/ 177935 w 5437196"/>
                  <a:gd name="connsiteY4" fmla="*/ 3296830 h 4872066"/>
                  <a:gd name="connsiteX5" fmla="*/ 197697 w 5437196"/>
                  <a:gd name="connsiteY5" fmla="*/ 3297913 h 4872066"/>
                  <a:gd name="connsiteX6" fmla="*/ 524032 w 5437196"/>
                  <a:gd name="connsiteY6" fmla="*/ 3303718 h 4872066"/>
                  <a:gd name="connsiteX7" fmla="*/ 2143282 w 5437196"/>
                  <a:gd name="connsiteY7" fmla="*/ 3017968 h 4872066"/>
                  <a:gd name="connsiteX8" fmla="*/ 524032 w 5437196"/>
                  <a:gd name="connsiteY8" fmla="*/ 2732218 h 4872066"/>
                  <a:gd name="connsiteX9" fmla="*/ 197697 w 5437196"/>
                  <a:gd name="connsiteY9" fmla="*/ 2738024 h 4872066"/>
                  <a:gd name="connsiteX10" fmla="*/ 24664 w 5437196"/>
                  <a:gd name="connsiteY10" fmla="*/ 2747502 h 4872066"/>
                  <a:gd name="connsiteX11" fmla="*/ 14036 w 5437196"/>
                  <a:gd name="connsiteY11" fmla="*/ 2685104 h 4872066"/>
                  <a:gd name="connsiteX12" fmla="*/ 0 w 5437196"/>
                  <a:gd name="connsiteY12" fmla="*/ 2436033 h 4872066"/>
                  <a:gd name="connsiteX13" fmla="*/ 2718598 w 5437196"/>
                  <a:gd name="connsiteY13" fmla="*/ 0 h 4872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37196" h="4872066">
                    <a:moveTo>
                      <a:pt x="2718598" y="0"/>
                    </a:moveTo>
                    <a:cubicBezTo>
                      <a:pt x="4220038" y="0"/>
                      <a:pt x="5437196" y="1090649"/>
                      <a:pt x="5437196" y="2436033"/>
                    </a:cubicBezTo>
                    <a:cubicBezTo>
                      <a:pt x="5437196" y="3781417"/>
                      <a:pt x="4220038" y="4872066"/>
                      <a:pt x="2718598" y="4872066"/>
                    </a:cubicBezTo>
                    <a:cubicBezTo>
                      <a:pt x="1592518" y="4872066"/>
                      <a:pt x="626347" y="4258576"/>
                      <a:pt x="213641" y="3384247"/>
                    </a:cubicBezTo>
                    <a:lnTo>
                      <a:pt x="177935" y="3296830"/>
                    </a:lnTo>
                    <a:lnTo>
                      <a:pt x="197697" y="3297913"/>
                    </a:lnTo>
                    <a:cubicBezTo>
                      <a:pt x="303106" y="3301719"/>
                      <a:pt x="412246" y="3303718"/>
                      <a:pt x="524032" y="3303718"/>
                    </a:cubicBezTo>
                    <a:cubicBezTo>
                      <a:pt x="1418319" y="3303718"/>
                      <a:pt x="2143282" y="3175783"/>
                      <a:pt x="2143282" y="3017968"/>
                    </a:cubicBezTo>
                    <a:cubicBezTo>
                      <a:pt x="2143282" y="2860153"/>
                      <a:pt x="1418319" y="2732218"/>
                      <a:pt x="524032" y="2732218"/>
                    </a:cubicBezTo>
                    <a:cubicBezTo>
                      <a:pt x="412246" y="2732218"/>
                      <a:pt x="303106" y="2734217"/>
                      <a:pt x="197697" y="2738024"/>
                    </a:cubicBezTo>
                    <a:lnTo>
                      <a:pt x="24664" y="2747502"/>
                    </a:lnTo>
                    <a:lnTo>
                      <a:pt x="14036" y="2685104"/>
                    </a:lnTo>
                    <a:cubicBezTo>
                      <a:pt x="4755" y="2603211"/>
                      <a:pt x="0" y="2520120"/>
                      <a:pt x="0" y="2436033"/>
                    </a:cubicBezTo>
                    <a:cubicBezTo>
                      <a:pt x="0" y="1090649"/>
                      <a:pt x="1217158" y="0"/>
                      <a:pt x="2718598" y="0"/>
                    </a:cubicBezTo>
                    <a:close/>
                  </a:path>
                </a:pathLst>
              </a:custGeom>
              <a:blipFill>
                <a:blip r:embed="rId1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blipFill rotWithShape="0">
                <a:blip r:embed="rId17"/>
                <a:stretch>
                  <a:fillRect l="-4730" r="-337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blipFill rotWithShape="0">
                <a:blip r:embed="rId18"/>
                <a:stretch>
                  <a:fillRect l="-4698" r="-2885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blipFill rotWithShape="0">
                <a:blip r:embed="rId19"/>
                <a:stretch>
                  <a:fillRect l="-2564" r="-2137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=00…0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blipFill rotWithShape="0">
                <a:blip r:embed="rId20"/>
                <a:stretch>
                  <a:fillRect l="-2252" r="-270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/>
          <p:cNvSpPr>
            <a:spLocks noChangeAspect="1"/>
          </p:cNvSpPr>
          <p:nvPr/>
        </p:nvSpPr>
        <p:spPr bwMode="auto">
          <a:xfrm>
            <a:off x="6094470" y="6163735"/>
            <a:ext cx="18000" cy="18000"/>
          </a:xfrm>
          <a:prstGeom prst="ellipse">
            <a:avLst/>
          </a:prstGeom>
          <a:solidFill>
            <a:srgbClr val="FFDFDA"/>
          </a:solidFill>
          <a:ln w="25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𝐀𝐄𝐒</m:t>
                      </m:r>
                    </m:oMath>
                  </m:oMathPara>
                </a14:m>
                <a:endParaRPr lang="nb-NO" sz="1600" b="1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blipFill rotWithShape="0">
                <a:blip r:embed="rId21"/>
                <a:stretch>
                  <a:fillRect l="-1266" r="-25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22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23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20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theme/theme1.xml><?xml version="1.0" encoding="utf-8"?>
<a:theme xmlns:a="http://schemas.openxmlformats.org/drawingml/2006/main" name="2_TEK4500-UIO">
  <a:themeElements>
    <a:clrScheme name="Custom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00B050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b="1" dirty="0" smtClean="0"/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9543</TotalTime>
  <Words>1591</Words>
  <Application>Microsoft Office PowerPoint</Application>
  <PresentationFormat>Widescreen</PresentationFormat>
  <Paragraphs>890</Paragraphs>
  <Slides>46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Arial</vt:lpstr>
      <vt:lpstr>Calibri</vt:lpstr>
      <vt:lpstr>Cambria</vt:lpstr>
      <vt:lpstr>Cambria Math</vt:lpstr>
      <vt:lpstr>Times New Roman</vt:lpstr>
      <vt:lpstr>Wingdings</vt:lpstr>
      <vt:lpstr>2_TEK4500-UIO</vt:lpstr>
      <vt:lpstr>Lecture 2 – Block ciphers,  PRFs/PRPs, AES </vt:lpstr>
      <vt:lpstr>Ideal solution: secure channels</vt:lpstr>
      <vt:lpstr>Basic goals of cryptography</vt:lpstr>
      <vt:lpstr>Encryption schemes</vt:lpstr>
      <vt:lpstr>Block ciphers</vt:lpstr>
      <vt:lpstr>Block cipher applications</vt:lpstr>
      <vt:lpstr>Block cipher applications</vt:lpstr>
      <vt:lpstr>Principles for designing block ciphers</vt:lpstr>
      <vt:lpstr>PowerPoint Presentation</vt:lpstr>
      <vt:lpstr>Pseudorandom functions (PRFs)</vt:lpstr>
      <vt:lpstr>PRF – security</vt:lpstr>
      <vt:lpstr>Random functions</vt:lpstr>
      <vt:lpstr>PRF – security</vt:lpstr>
      <vt:lpstr>PRF – security</vt:lpstr>
      <vt:lpstr>PRF – security</vt:lpstr>
      <vt:lpstr>Understanding "advantage"</vt:lpstr>
      <vt:lpstr>Example</vt:lpstr>
      <vt:lpstr>Example</vt:lpstr>
      <vt:lpstr>Example</vt:lpstr>
      <vt:lpstr>PRF applications: one-time tokens</vt:lpstr>
      <vt:lpstr>PowerPoint Presentation</vt:lpstr>
      <vt:lpstr>Block ciphers</vt:lpstr>
      <vt:lpstr>Advanced Encryption Standard </vt:lpstr>
      <vt:lpstr>AES – history </vt:lpstr>
      <vt:lpstr>AES-128</vt:lpstr>
      <vt:lpstr>AES round function</vt:lpstr>
      <vt:lpstr>AES round function - SubBytes</vt:lpstr>
      <vt:lpstr>AES round function - ShiftRows</vt:lpstr>
      <vt:lpstr>AES round function - MixColumns</vt:lpstr>
      <vt:lpstr>AES-128</vt:lpstr>
      <vt:lpstr>AES performance</vt:lpstr>
      <vt:lpstr>Block ciphers, a.k.a. pseudorandom permutations (PRP)</vt:lpstr>
      <vt:lpstr>Permutations vs. functions</vt:lpstr>
      <vt:lpstr>Permutations vs. functions</vt:lpstr>
      <vt:lpstr>PRF – security</vt:lpstr>
      <vt:lpstr>PRF PRP – security</vt:lpstr>
      <vt:lpstr>PRP security ⟹ PRF security</vt:lpstr>
      <vt:lpstr>PRP security ⟹ PRF security</vt:lpstr>
      <vt:lpstr>PowerPoint Presentation</vt:lpstr>
      <vt:lpstr>Attacks on block ciphers</vt:lpstr>
      <vt:lpstr>Summary</vt:lpstr>
      <vt:lpstr>PRF security – an equivalent view</vt:lpstr>
      <vt:lpstr>PRF security – an equivalent view</vt:lpstr>
      <vt:lpstr>PRF security – an equivalent view</vt:lpstr>
      <vt:lpstr>Block ciphers – security</vt:lpstr>
      <vt:lpstr>Block ciphers – security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375</cp:revision>
  <dcterms:created xsi:type="dcterms:W3CDTF">2020-06-02T10:31:43Z</dcterms:created>
  <dcterms:modified xsi:type="dcterms:W3CDTF">2025-08-27T13:05:05Z</dcterms:modified>
</cp:coreProperties>
</file>