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notesMasterIdLst>
    <p:notesMasterId r:id="rId48"/>
  </p:notesMasterIdLst>
  <p:handoutMasterIdLst>
    <p:handoutMasterId r:id="rId49"/>
  </p:handoutMasterIdLst>
  <p:sldIdLst>
    <p:sldId id="327" r:id="rId2"/>
    <p:sldId id="435" r:id="rId3"/>
    <p:sldId id="331" r:id="rId4"/>
    <p:sldId id="384" r:id="rId5"/>
    <p:sldId id="387" r:id="rId6"/>
    <p:sldId id="388" r:id="rId7"/>
    <p:sldId id="378" r:id="rId8"/>
    <p:sldId id="374" r:id="rId9"/>
    <p:sldId id="335" r:id="rId10"/>
    <p:sldId id="334" r:id="rId11"/>
    <p:sldId id="400" r:id="rId12"/>
    <p:sldId id="423" r:id="rId13"/>
    <p:sldId id="424" r:id="rId14"/>
    <p:sldId id="425" r:id="rId15"/>
    <p:sldId id="426" r:id="rId16"/>
    <p:sldId id="429" r:id="rId17"/>
    <p:sldId id="343" r:id="rId18"/>
    <p:sldId id="354" r:id="rId19"/>
    <p:sldId id="355" r:id="rId20"/>
    <p:sldId id="366" r:id="rId21"/>
    <p:sldId id="364" r:id="rId22"/>
    <p:sldId id="363" r:id="rId23"/>
    <p:sldId id="340" r:id="rId24"/>
    <p:sldId id="345" r:id="rId25"/>
    <p:sldId id="407" r:id="rId26"/>
    <p:sldId id="368" r:id="rId27"/>
    <p:sldId id="365" r:id="rId28"/>
    <p:sldId id="369" r:id="rId29"/>
    <p:sldId id="370" r:id="rId30"/>
    <p:sldId id="367" r:id="rId31"/>
    <p:sldId id="356" r:id="rId32"/>
    <p:sldId id="373" r:id="rId33"/>
    <p:sldId id="418" r:id="rId34"/>
    <p:sldId id="419" r:id="rId35"/>
    <p:sldId id="421" r:id="rId36"/>
    <p:sldId id="422" r:id="rId37"/>
    <p:sldId id="420" r:id="rId38"/>
    <p:sldId id="431" r:id="rId39"/>
    <p:sldId id="433" r:id="rId40"/>
    <p:sldId id="432" r:id="rId41"/>
    <p:sldId id="417" r:id="rId42"/>
    <p:sldId id="416" r:id="rId43"/>
    <p:sldId id="375" r:id="rId44"/>
    <p:sldId id="376" r:id="rId45"/>
    <p:sldId id="377" r:id="rId46"/>
    <p:sldId id="436" r:id="rId4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1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koja" initials="h" lastIdx="4" clrIdx="0">
    <p:extLst>
      <p:ext uri="{19B8F6BF-5375-455C-9EA6-DF929625EA0E}">
        <p15:presenceInfo xmlns:p15="http://schemas.microsoft.com/office/powerpoint/2012/main" userId="hakoj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  <a:srgbClr val="FF66CC"/>
    <a:srgbClr val="E6E6E6"/>
    <a:srgbClr val="FFCC66"/>
    <a:srgbClr val="E98BFF"/>
    <a:srgbClr val="CC00FF"/>
    <a:srgbClr val="D60093"/>
    <a:srgbClr val="FF6699"/>
    <a:srgbClr val="EC1C24"/>
    <a:srgbClr val="BF95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22" autoAdjust="0"/>
    <p:restoredTop sz="84947" autoAdjust="0"/>
  </p:normalViewPr>
  <p:slideViewPr>
    <p:cSldViewPr showGuides="1">
      <p:cViewPr varScale="1">
        <p:scale>
          <a:sx n="95" d="100"/>
          <a:sy n="95" d="100"/>
        </p:scale>
        <p:origin x="96" y="84"/>
      </p:cViewPr>
      <p:guideLst>
        <p:guide orient="horz" pos="2614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commentAuthors" Target="comment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BCD62D-4B77-4A2F-93D6-13F9CCFC96B4}" type="datetimeFigureOut">
              <a:rPr lang="en-US" smtClean="0"/>
              <a:t>11/13/2024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33420A-E794-4D2D-BB9A-E2B1E30EB8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2775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0113F-90F5-4A43-9A5C-028416E777E5}" type="datetimeFigureOut">
              <a:rPr lang="en-US" smtClean="0"/>
              <a:t>11/13/2024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10BB4F-27F5-4A35-A00F-14A545D560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820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002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00760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75553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84812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93060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5232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SCT = Signed Certificate</a:t>
            </a:r>
            <a:r>
              <a:rPr lang="en-US" baseline="0" dirty="0" smtClean="0"/>
              <a:t> Timestamp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Required by Chrome and</a:t>
            </a:r>
            <a:r>
              <a:rPr lang="en-US" baseline="0" dirty="0" smtClean="0"/>
              <a:t> Safari</a:t>
            </a:r>
            <a:endParaRPr lang="en-US" dirty="0" smtClean="0"/>
          </a:p>
          <a:p>
            <a:r>
              <a:rPr lang="en-US" dirty="0" smtClean="0"/>
              <a:t>Not required by Firefox</a:t>
            </a:r>
          </a:p>
          <a:p>
            <a:endParaRPr lang="en-US" dirty="0" smtClean="0"/>
          </a:p>
          <a:p>
            <a:r>
              <a:rPr lang="en-US" dirty="0" smtClean="0"/>
              <a:t>https://chromium.googlesource.com/chromium/src/+/master/net/docs/certificate-transparency.md</a:t>
            </a:r>
          </a:p>
          <a:p>
            <a:r>
              <a:rPr lang="en-US" dirty="0" smtClean="0"/>
              <a:t>https://support.apple.com/en-gb/103214</a:t>
            </a:r>
          </a:p>
          <a:p>
            <a:r>
              <a:rPr lang="en-US" dirty="0" smtClean="0"/>
              <a:t>https://developer.mozilla.org/en-US/docs/Web/Security/Certificate_Transparency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8959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9692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25-Aug-20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3957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25-Aug-20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0985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25-Aug-20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67452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25-Aug-20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469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25-Aug-20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874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25-Aug-20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519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187733" y="4118861"/>
            <a:ext cx="7751762" cy="1776412"/>
          </a:xfrm>
        </p:spPr>
        <p:txBody>
          <a:bodyPr/>
          <a:lstStyle>
            <a:lvl1pPr algn="ctr">
              <a:defRPr sz="3200" b="1"/>
            </a:lvl1pPr>
            <a:lvl2pPr algn="ctr">
              <a:defRPr sz="2800" b="1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348968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2206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 sz="16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4519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akon.jacobsen@its.uio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10" Type="http://schemas.openxmlformats.org/officeDocument/2006/relationships/image" Target="../media/image4.png"/><Relationship Id="rId9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10" Type="http://schemas.openxmlformats.org/officeDocument/2006/relationships/image" Target="../media/image4.png"/><Relationship Id="rId4" Type="http://schemas.openxmlformats.org/officeDocument/2006/relationships/image" Target="../media/image6.png"/><Relationship Id="rId9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170.png"/><Relationship Id="rId18" Type="http://schemas.openxmlformats.org/officeDocument/2006/relationships/image" Target="../media/image22.png"/><Relationship Id="rId3" Type="http://schemas.openxmlformats.org/officeDocument/2006/relationships/image" Target="../media/image810.png"/><Relationship Id="rId21" Type="http://schemas.openxmlformats.org/officeDocument/2006/relationships/image" Target="../media/image23.png"/><Relationship Id="rId7" Type="http://schemas.openxmlformats.org/officeDocument/2006/relationships/image" Target="../media/image18.png"/><Relationship Id="rId12" Type="http://schemas.openxmlformats.org/officeDocument/2006/relationships/image" Target="../media/image162.png"/><Relationship Id="rId17" Type="http://schemas.openxmlformats.org/officeDocument/2006/relationships/image" Target="../media/image20.png"/><Relationship Id="rId2" Type="http://schemas.openxmlformats.org/officeDocument/2006/relationships/image" Target="../media/image11.png"/><Relationship Id="rId16" Type="http://schemas.openxmlformats.org/officeDocument/2006/relationships/image" Target="../media/image21.png"/><Relationship Id="rId20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1610.png"/><Relationship Id="rId5" Type="http://schemas.openxmlformats.org/officeDocument/2006/relationships/image" Target="../media/image16.png"/><Relationship Id="rId15" Type="http://schemas.openxmlformats.org/officeDocument/2006/relationships/image" Target="../media/image190.png"/><Relationship Id="rId10" Type="http://schemas.openxmlformats.org/officeDocument/2006/relationships/image" Target="../media/image1510.PNG"/><Relationship Id="rId4" Type="http://schemas.openxmlformats.org/officeDocument/2006/relationships/image" Target="../media/image15.png"/><Relationship Id="rId9" Type="http://schemas.openxmlformats.org/officeDocument/2006/relationships/image" Target="../media/image142.png"/><Relationship Id="rId14" Type="http://schemas.openxmlformats.org/officeDocument/2006/relationships/image" Target="../media/image180.png"/><Relationship Id="rId22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29.png"/><Relationship Id="rId3" Type="http://schemas.openxmlformats.org/officeDocument/2006/relationships/image" Target="../media/image27.png"/><Relationship Id="rId7" Type="http://schemas.openxmlformats.org/officeDocument/2006/relationships/image" Target="../media/image13.png"/><Relationship Id="rId1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32.png"/><Relationship Id="rId5" Type="http://schemas.openxmlformats.org/officeDocument/2006/relationships/image" Target="../media/image270.png"/><Relationship Id="rId15" Type="http://schemas.openxmlformats.org/officeDocument/2006/relationships/image" Target="../media/image33.png"/><Relationship Id="rId10" Type="http://schemas.openxmlformats.org/officeDocument/2006/relationships/image" Target="../media/image31.png"/><Relationship Id="rId4" Type="http://schemas.openxmlformats.org/officeDocument/2006/relationships/image" Target="../media/image110.png"/><Relationship Id="rId9" Type="http://schemas.microsoft.com/office/2007/relationships/hdphoto" Target="../media/hdphoto1.wdp"/><Relationship Id="rId1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hyperlink" Target="https://www.redblobgames.com/x/1847-mathologer-modulo-circle/#N=85&amp;M=22&amp;color=angle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1.png"/><Relationship Id="rId7" Type="http://schemas.openxmlformats.org/officeDocument/2006/relationships/image" Target="../media/image30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1.png"/><Relationship Id="rId5" Type="http://schemas.openxmlformats.org/officeDocument/2006/relationships/image" Target="../media/image360.png"/><Relationship Id="rId4" Type="http://schemas.openxmlformats.org/officeDocument/2006/relationships/image" Target="../media/image3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41.png"/><Relationship Id="rId4" Type="http://schemas.openxmlformats.org/officeDocument/2006/relationships/image" Target="../media/image36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00.png"/><Relationship Id="rId13" Type="http://schemas.openxmlformats.org/officeDocument/2006/relationships/image" Target="../media/image220.png"/><Relationship Id="rId3" Type="http://schemas.openxmlformats.org/officeDocument/2006/relationships/image" Target="../media/image36.png"/><Relationship Id="rId7" Type="http://schemas.openxmlformats.org/officeDocument/2006/relationships/image" Target="../media/image160.png"/><Relationship Id="rId12" Type="http://schemas.openxmlformats.org/officeDocument/2006/relationships/image" Target="../media/image210.png"/><Relationship Id="rId17" Type="http://schemas.openxmlformats.org/officeDocument/2006/relationships/image" Target="../media/image44.png"/><Relationship Id="rId2" Type="http://schemas.openxmlformats.org/officeDocument/2006/relationships/image" Target="../media/image34.png"/><Relationship Id="rId16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200.png"/><Relationship Id="rId5" Type="http://schemas.openxmlformats.org/officeDocument/2006/relationships/image" Target="../media/image140.png"/><Relationship Id="rId15" Type="http://schemas.openxmlformats.org/officeDocument/2006/relationships/image" Target="../media/image43.png"/><Relationship Id="rId10" Type="http://schemas.openxmlformats.org/officeDocument/2006/relationships/image" Target="../media/image1900.png"/><Relationship Id="rId4" Type="http://schemas.microsoft.com/office/2007/relationships/hdphoto" Target="../media/hdphoto2.wdp"/><Relationship Id="rId9" Type="http://schemas.openxmlformats.org/officeDocument/2006/relationships/image" Target="../media/image1800.png"/><Relationship Id="rId14" Type="http://schemas.openxmlformats.org/officeDocument/2006/relationships/image" Target="../media/image230.png"/></Relationships>
</file>

<file path=ppt/slides/_rels/slide16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00.png"/><Relationship Id="rId3" Type="http://schemas.openxmlformats.org/officeDocument/2006/relationships/image" Target="../media/image36.png"/><Relationship Id="rId21" Type="http://schemas.openxmlformats.org/officeDocument/2006/relationships/image" Target="../media/image261.png"/><Relationship Id="rId25" Type="http://schemas.openxmlformats.org/officeDocument/2006/relationships/image" Target="../media/image1900.png"/><Relationship Id="rId33" Type="http://schemas.openxmlformats.org/officeDocument/2006/relationships/image" Target="../media/image44.png"/><Relationship Id="rId2" Type="http://schemas.openxmlformats.org/officeDocument/2006/relationships/image" Target="../media/image34.png"/><Relationship Id="rId29" Type="http://schemas.openxmlformats.org/officeDocument/2006/relationships/image" Target="../media/image1700.png"/><Relationship Id="rId1" Type="http://schemas.openxmlformats.org/officeDocument/2006/relationships/slideLayout" Target="../slideLayouts/slideLayout2.xml"/><Relationship Id="rId24" Type="http://schemas.openxmlformats.org/officeDocument/2006/relationships/image" Target="../media/image47.png"/><Relationship Id="rId32" Type="http://schemas.openxmlformats.org/officeDocument/2006/relationships/image" Target="../media/image42.png"/><Relationship Id="rId23" Type="http://schemas.openxmlformats.org/officeDocument/2006/relationships/image" Target="../media/image210.png"/><Relationship Id="rId28" Type="http://schemas.openxmlformats.org/officeDocument/2006/relationships/image" Target="../media/image290.png"/><Relationship Id="rId31" Type="http://schemas.openxmlformats.org/officeDocument/2006/relationships/image" Target="../media/image48.png"/><Relationship Id="rId4" Type="http://schemas.microsoft.com/office/2007/relationships/hdphoto" Target="../media/hdphoto2.wdp"/><Relationship Id="rId22" Type="http://schemas.openxmlformats.org/officeDocument/2006/relationships/image" Target="../media/image46.png"/><Relationship Id="rId27" Type="http://schemas.openxmlformats.org/officeDocument/2006/relationships/image" Target="../media/image140.png"/><Relationship Id="rId30" Type="http://schemas.openxmlformats.org/officeDocument/2006/relationships/image" Target="../media/image180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nbc.com/id/42769019" TargetMode="External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image" Target="../media/image103.png"/><Relationship Id="rId7" Type="http://schemas.openxmlformats.org/officeDocument/2006/relationships/image" Target="../media/image86.png"/><Relationship Id="rId2" Type="http://schemas.openxmlformats.org/officeDocument/2006/relationships/image" Target="../media/image990.png"/><Relationship Id="rId1" Type="http://schemas.openxmlformats.org/officeDocument/2006/relationships/slideLayout" Target="../slideLayouts/slideLayout2.xml"/><Relationship Id="rId10" Type="http://schemas.openxmlformats.org/officeDocument/2006/relationships/image" Target="../media/image49.png"/><Relationship Id="rId4" Type="http://schemas.openxmlformats.org/officeDocument/2006/relationships/image" Target="../media/image34.png"/><Relationship Id="rId9" Type="http://schemas.openxmlformats.org/officeDocument/2006/relationships/image" Target="../media/image10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13" Type="http://schemas.microsoft.com/office/2007/relationships/hdphoto" Target="../media/hdphoto3.wdp"/><Relationship Id="rId7" Type="http://schemas.openxmlformats.org/officeDocument/2006/relationships/image" Target="../media/image106.png"/><Relationship Id="rId1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11" Type="http://schemas.openxmlformats.org/officeDocument/2006/relationships/image" Target="../media/image51.emf"/><Relationship Id="rId5" Type="http://schemas.openxmlformats.org/officeDocument/2006/relationships/image" Target="../media/image103.png"/><Relationship Id="rId10" Type="http://schemas.openxmlformats.org/officeDocument/2006/relationships/image" Target="../media/image105.png"/><Relationship Id="rId4" Type="http://schemas.openxmlformats.org/officeDocument/2006/relationships/image" Target="../media/image990.png"/><Relationship Id="rId9" Type="http://schemas.openxmlformats.org/officeDocument/2006/relationships/image" Target="../media/image50.jpeg"/><Relationship Id="rId14" Type="http://schemas.openxmlformats.org/officeDocument/2006/relationships/image" Target="../media/image4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106.png"/><Relationship Id="rId7" Type="http://schemas.openxmlformats.org/officeDocument/2006/relationships/image" Target="../media/image53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11" Type="http://schemas.openxmlformats.org/officeDocument/2006/relationships/image" Target="../media/image108.png"/><Relationship Id="rId5" Type="http://schemas.openxmlformats.org/officeDocument/2006/relationships/image" Target="../media/image51.emf"/><Relationship Id="rId4" Type="http://schemas.openxmlformats.org/officeDocument/2006/relationships/image" Target="../media/image104.png"/><Relationship Id="rId9" Type="http://schemas.openxmlformats.org/officeDocument/2006/relationships/image" Target="../media/image10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13" Type="http://schemas.openxmlformats.org/officeDocument/2006/relationships/image" Target="../media/image114.png"/><Relationship Id="rId7" Type="http://schemas.microsoft.com/office/2007/relationships/hdphoto" Target="../media/hdphoto3.wdp"/><Relationship Id="rId17" Type="http://schemas.openxmlformats.org/officeDocument/2006/relationships/image" Target="../media/image1080.png"/><Relationship Id="rId16" Type="http://schemas.openxmlformats.org/officeDocument/2006/relationships/image" Target="../media/image10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11" Type="http://schemas.openxmlformats.org/officeDocument/2006/relationships/image" Target="../media/image55.png"/><Relationship Id="rId5" Type="http://schemas.openxmlformats.org/officeDocument/2006/relationships/image" Target="../media/image51.emf"/><Relationship Id="rId15" Type="http://schemas.openxmlformats.org/officeDocument/2006/relationships/image" Target="../media/image104.png"/><Relationship Id="rId10" Type="http://schemas.openxmlformats.org/officeDocument/2006/relationships/image" Target="../media/image113.png"/><Relationship Id="rId4" Type="http://schemas.openxmlformats.org/officeDocument/2006/relationships/image" Target="../media/image111.png"/><Relationship Id="rId9" Type="http://schemas.openxmlformats.org/officeDocument/2006/relationships/image" Target="../media/image112.png"/><Relationship Id="rId14" Type="http://schemas.openxmlformats.org/officeDocument/2006/relationships/image" Target="../media/image11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8" Type="http://schemas.openxmlformats.org/officeDocument/2006/relationships/image" Target="../media/image61.png"/><Relationship Id="rId21" Type="http://schemas.openxmlformats.org/officeDocument/2006/relationships/image" Target="../media/image131.png"/><Relationship Id="rId7" Type="http://schemas.openxmlformats.org/officeDocument/2006/relationships/image" Target="../media/image51.emf"/><Relationship Id="rId12" Type="http://schemas.openxmlformats.org/officeDocument/2006/relationships/image" Target="../media/image59.png"/><Relationship Id="rId17" Type="http://schemas.openxmlformats.org/officeDocument/2006/relationships/image" Target="../media/image60.png"/><Relationship Id="rId2" Type="http://schemas.openxmlformats.org/officeDocument/2006/relationships/image" Target="../media/image49.png"/><Relationship Id="rId16" Type="http://schemas.openxmlformats.org/officeDocument/2006/relationships/image" Target="../media/image98.png"/><Relationship Id="rId20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3.png"/><Relationship Id="rId11" Type="http://schemas.openxmlformats.org/officeDocument/2006/relationships/image" Target="../media/image126.png"/><Relationship Id="rId5" Type="http://schemas.openxmlformats.org/officeDocument/2006/relationships/image" Target="../media/image122.png"/><Relationship Id="rId15" Type="http://schemas.openxmlformats.org/officeDocument/2006/relationships/image" Target="../media/image479.png"/><Relationship Id="rId23" Type="http://schemas.openxmlformats.org/officeDocument/2006/relationships/image" Target="../media/image102.png"/><Relationship Id="rId10" Type="http://schemas.openxmlformats.org/officeDocument/2006/relationships/image" Target="../media/image125.png"/><Relationship Id="rId19" Type="http://schemas.openxmlformats.org/officeDocument/2006/relationships/image" Target="../media/image62.png"/><Relationship Id="rId4" Type="http://schemas.openxmlformats.org/officeDocument/2006/relationships/image" Target="../media/image1240.png"/><Relationship Id="rId9" Type="http://schemas.openxmlformats.org/officeDocument/2006/relationships/image" Target="../media/image50.jpeg"/><Relationship Id="rId14" Type="http://schemas.openxmlformats.org/officeDocument/2006/relationships/image" Target="../media/image472.png"/><Relationship Id="rId22" Type="http://schemas.openxmlformats.org/officeDocument/2006/relationships/image" Target="../media/image13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1.png"/><Relationship Id="rId5" Type="http://schemas.openxmlformats.org/officeDocument/2006/relationships/image" Target="../media/image70.jpeg"/><Relationship Id="rId4" Type="http://schemas.openxmlformats.org/officeDocument/2006/relationships/image" Target="../media/image69.jpg"/><Relationship Id="rId9" Type="http://schemas.openxmlformats.org/officeDocument/2006/relationships/image" Target="../media/image74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151.png"/><Relationship Id="rId18" Type="http://schemas.openxmlformats.org/officeDocument/2006/relationships/image" Target="../media/image1340.png"/><Relationship Id="rId26" Type="http://schemas.openxmlformats.org/officeDocument/2006/relationships/image" Target="../media/image123.png"/><Relationship Id="rId7" Type="http://schemas.openxmlformats.org/officeDocument/2006/relationships/image" Target="../media/image51.emf"/><Relationship Id="rId12" Type="http://schemas.openxmlformats.org/officeDocument/2006/relationships/image" Target="../media/image125.png"/><Relationship Id="rId25" Type="http://schemas.openxmlformats.org/officeDocument/2006/relationships/image" Target="../media/image135.png"/><Relationship Id="rId16" Type="http://schemas.openxmlformats.org/officeDocument/2006/relationships/image" Target="../media/image13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0.png"/><Relationship Id="rId11" Type="http://schemas.openxmlformats.org/officeDocument/2006/relationships/image" Target="../media/image59.png"/><Relationship Id="rId24" Type="http://schemas.openxmlformats.org/officeDocument/2006/relationships/image" Target="../media/image134.png"/><Relationship Id="rId5" Type="http://schemas.openxmlformats.org/officeDocument/2006/relationships/image" Target="../media/image149.png"/><Relationship Id="rId15" Type="http://schemas.openxmlformats.org/officeDocument/2006/relationships/image" Target="../media/image1310.png"/><Relationship Id="rId23" Type="http://schemas.openxmlformats.org/officeDocument/2006/relationships/image" Target="../media/image132.png"/><Relationship Id="rId10" Type="http://schemas.openxmlformats.org/officeDocument/2006/relationships/image" Target="../media/image50.jpeg"/><Relationship Id="rId19" Type="http://schemas.openxmlformats.org/officeDocument/2006/relationships/image" Target="../media/image130.png"/><Relationship Id="rId4" Type="http://schemas.openxmlformats.org/officeDocument/2006/relationships/image" Target="../media/image12400.png"/><Relationship Id="rId9" Type="http://schemas.microsoft.com/office/2007/relationships/hdphoto" Target="../media/hdphoto3.wdp"/><Relationship Id="rId14" Type="http://schemas.openxmlformats.org/officeDocument/2006/relationships/image" Target="../media/image1300.png"/><Relationship Id="rId27" Type="http://schemas.openxmlformats.org/officeDocument/2006/relationships/image" Target="../media/image6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png"/><Relationship Id="rId13" Type="http://schemas.openxmlformats.org/officeDocument/2006/relationships/image" Target="../media/image59.png"/><Relationship Id="rId3" Type="http://schemas.openxmlformats.org/officeDocument/2006/relationships/image" Target="../media/image52.png"/><Relationship Id="rId7" Type="http://schemas.openxmlformats.org/officeDocument/2006/relationships/image" Target="../media/image1190.png"/><Relationship Id="rId12" Type="http://schemas.openxmlformats.org/officeDocument/2006/relationships/image" Target="../media/image78.png"/><Relationship Id="rId2" Type="http://schemas.openxmlformats.org/officeDocument/2006/relationships/image" Target="../media/image51.emf"/><Relationship Id="rId16" Type="http://schemas.openxmlformats.org/officeDocument/2006/relationships/image" Target="../media/image70.jpe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77.png"/><Relationship Id="rId15" Type="http://schemas.openxmlformats.org/officeDocument/2006/relationships/image" Target="../media/image79.jpeg"/><Relationship Id="rId10" Type="http://schemas.openxmlformats.org/officeDocument/2006/relationships/image" Target="../media/image76.png"/><Relationship Id="rId4" Type="http://schemas.microsoft.com/office/2007/relationships/hdphoto" Target="../media/hdphoto3.wdp"/><Relationship Id="rId9" Type="http://schemas.openxmlformats.org/officeDocument/2006/relationships/image" Target="../media/image75.jpeg"/><Relationship Id="rId14" Type="http://schemas.openxmlformats.org/officeDocument/2006/relationships/image" Target="../media/image117.png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84.png"/><Relationship Id="rId3" Type="http://schemas.openxmlformats.org/officeDocument/2006/relationships/hyperlink" Target="https://wiki.mozilla.org/CA" TargetMode="External"/><Relationship Id="rId7" Type="http://schemas.openxmlformats.org/officeDocument/2006/relationships/image" Target="../media/image80.png"/><Relationship Id="rId12" Type="http://schemas.openxmlformats.org/officeDocument/2006/relationships/image" Target="../media/image83.png"/><Relationship Id="rId2" Type="http://schemas.openxmlformats.org/officeDocument/2006/relationships/hyperlink" Target="https://docs.microsoft.com/en-us/previous-versions/cc751157(v=technet.10)?redirectedfrom=MSDN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cabforum.org/wp-content/uploads/CA-Browser-Forum-BR-1.7.3.pdf" TargetMode="External"/><Relationship Id="rId11" Type="http://schemas.openxmlformats.org/officeDocument/2006/relationships/image" Target="../media/image62.png"/><Relationship Id="rId5" Type="http://schemas.openxmlformats.org/officeDocument/2006/relationships/hyperlink" Target="https://www.chromium.org/Home/chromium-security/root-ca-policy" TargetMode="External"/><Relationship Id="rId10" Type="http://schemas.openxmlformats.org/officeDocument/2006/relationships/image" Target="../media/image81.png"/><Relationship Id="rId4" Type="http://schemas.openxmlformats.org/officeDocument/2006/relationships/hyperlink" Target="https://www.apple.com/certificateauthority/ca_program.html" TargetMode="External"/><Relationship Id="rId9" Type="http://schemas.openxmlformats.org/officeDocument/2006/relationships/image" Target="../media/image68.png"/><Relationship Id="rId14" Type="http://schemas.openxmlformats.org/officeDocument/2006/relationships/image" Target="../media/image8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0.jpeg"/><Relationship Id="rId3" Type="http://schemas.openxmlformats.org/officeDocument/2006/relationships/image" Target="../media/image880.png"/><Relationship Id="rId7" Type="http://schemas.openxmlformats.org/officeDocument/2006/relationships/image" Target="../media/image59.png"/><Relationship Id="rId12" Type="http://schemas.openxmlformats.org/officeDocument/2006/relationships/image" Target="../media/image89.png"/><Relationship Id="rId17" Type="http://schemas.openxmlformats.org/officeDocument/2006/relationships/image" Target="../media/image94.png"/><Relationship Id="rId2" Type="http://schemas.openxmlformats.org/officeDocument/2006/relationships/image" Target="../media/image49.png"/><Relationship Id="rId16" Type="http://schemas.openxmlformats.org/officeDocument/2006/relationships/image" Target="../media/image9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11" Type="http://schemas.openxmlformats.org/officeDocument/2006/relationships/image" Target="../media/image141.png"/><Relationship Id="rId5" Type="http://schemas.openxmlformats.org/officeDocument/2006/relationships/image" Target="../media/image58.png"/><Relationship Id="rId15" Type="http://schemas.openxmlformats.org/officeDocument/2006/relationships/image" Target="../media/image92.png"/><Relationship Id="rId4" Type="http://schemas.openxmlformats.org/officeDocument/2006/relationships/image" Target="../media/image51.emf"/><Relationship Id="rId14" Type="http://schemas.openxmlformats.org/officeDocument/2006/relationships/image" Target="../media/image91.png"/></Relationships>
</file>

<file path=ppt/slides/_rels/slide3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0.jpeg"/><Relationship Id="rId3" Type="http://schemas.openxmlformats.org/officeDocument/2006/relationships/image" Target="../media/image94.png"/><Relationship Id="rId12" Type="http://schemas.openxmlformats.org/officeDocument/2006/relationships/image" Target="../media/image59.png"/><Relationship Id="rId17" Type="http://schemas.openxmlformats.org/officeDocument/2006/relationships/image" Target="../media/image93.jpeg"/><Relationship Id="rId2" Type="http://schemas.openxmlformats.org/officeDocument/2006/relationships/image" Target="../media/image49.png"/><Relationship Id="rId16" Type="http://schemas.openxmlformats.org/officeDocument/2006/relationships/image" Target="../media/image8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11" Type="http://schemas.openxmlformats.org/officeDocument/2006/relationships/image" Target="../media/image141.png"/><Relationship Id="rId5" Type="http://schemas.openxmlformats.org/officeDocument/2006/relationships/image" Target="../media/image58.png"/><Relationship Id="rId4" Type="http://schemas.openxmlformats.org/officeDocument/2006/relationships/image" Target="../media/image51.emf"/><Relationship Id="rId14" Type="http://schemas.openxmlformats.org/officeDocument/2006/relationships/image" Target="../media/image92.png"/></Relationships>
</file>

<file path=ppt/slides/_rels/slide3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0.jpeg"/><Relationship Id="rId18" Type="http://schemas.openxmlformats.org/officeDocument/2006/relationships/image" Target="../media/image94.png"/><Relationship Id="rId3" Type="http://schemas.openxmlformats.org/officeDocument/2006/relationships/image" Target="../media/image51.emf"/><Relationship Id="rId12" Type="http://schemas.openxmlformats.org/officeDocument/2006/relationships/image" Target="../media/image59.png"/><Relationship Id="rId17" Type="http://schemas.openxmlformats.org/officeDocument/2006/relationships/image" Target="../media/image93.jpeg"/><Relationship Id="rId2" Type="http://schemas.openxmlformats.org/officeDocument/2006/relationships/image" Target="../media/image49.png"/><Relationship Id="rId16" Type="http://schemas.openxmlformats.org/officeDocument/2006/relationships/image" Target="../media/image880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41.png"/><Relationship Id="rId5" Type="http://schemas.openxmlformats.org/officeDocument/2006/relationships/image" Target="../media/image50.jpeg"/><Relationship Id="rId15" Type="http://schemas.openxmlformats.org/officeDocument/2006/relationships/image" Target="../media/image89.png"/><Relationship Id="rId4" Type="http://schemas.openxmlformats.org/officeDocument/2006/relationships/image" Target="../media/image58.png"/><Relationship Id="rId14" Type="http://schemas.openxmlformats.org/officeDocument/2006/relationships/image" Target="../media/image92.png"/></Relationships>
</file>

<file path=ppt/slides/_rels/slide3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9.png"/><Relationship Id="rId18" Type="http://schemas.openxmlformats.org/officeDocument/2006/relationships/image" Target="../media/image94.png"/><Relationship Id="rId3" Type="http://schemas.openxmlformats.org/officeDocument/2006/relationships/image" Target="../media/image51.emf"/><Relationship Id="rId12" Type="http://schemas.openxmlformats.org/officeDocument/2006/relationships/image" Target="../media/image93.jpeg"/><Relationship Id="rId2" Type="http://schemas.openxmlformats.org/officeDocument/2006/relationships/image" Target="../media/image49.png"/><Relationship Id="rId16" Type="http://schemas.openxmlformats.org/officeDocument/2006/relationships/image" Target="../media/image880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41.png"/><Relationship Id="rId5" Type="http://schemas.openxmlformats.org/officeDocument/2006/relationships/image" Target="../media/image50.jpeg"/><Relationship Id="rId15" Type="http://schemas.openxmlformats.org/officeDocument/2006/relationships/image" Target="../media/image92.png"/><Relationship Id="rId4" Type="http://schemas.openxmlformats.org/officeDocument/2006/relationships/image" Target="../media/image58.png"/><Relationship Id="rId14" Type="http://schemas.openxmlformats.org/officeDocument/2006/relationships/image" Target="../media/image90.jpe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0.png"/><Relationship Id="rId3" Type="http://schemas.openxmlformats.org/officeDocument/2006/relationships/image" Target="../media/image51.emf"/><Relationship Id="rId7" Type="http://schemas.openxmlformats.org/officeDocument/2006/relationships/image" Target="../media/image92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0.jpeg"/><Relationship Id="rId10" Type="http://schemas.openxmlformats.org/officeDocument/2006/relationships/image" Target="../media/image94.png"/><Relationship Id="rId4" Type="http://schemas.openxmlformats.org/officeDocument/2006/relationships/image" Target="../media/image58.png"/><Relationship Id="rId9" Type="http://schemas.openxmlformats.org/officeDocument/2006/relationships/image" Target="../media/image95.png"/></Relationships>
</file>

<file path=ppt/slides/_rels/slide3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80.png"/><Relationship Id="rId3" Type="http://schemas.openxmlformats.org/officeDocument/2006/relationships/image" Target="../media/image51.emf"/><Relationship Id="rId12" Type="http://schemas.openxmlformats.org/officeDocument/2006/relationships/image" Target="../media/image92.png"/><Relationship Id="rId17" Type="http://schemas.openxmlformats.org/officeDocument/2006/relationships/image" Target="../media/image94.png"/><Relationship Id="rId2" Type="http://schemas.openxmlformats.org/officeDocument/2006/relationships/image" Target="../media/image49.png"/><Relationship Id="rId16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41.png"/><Relationship Id="rId5" Type="http://schemas.openxmlformats.org/officeDocument/2006/relationships/image" Target="../media/image50.jpeg"/><Relationship Id="rId15" Type="http://schemas.openxmlformats.org/officeDocument/2006/relationships/image" Target="../media/image96.png"/><Relationship Id="rId4" Type="http://schemas.openxmlformats.org/officeDocument/2006/relationships/image" Target="../media/image58.png"/><Relationship Id="rId14" Type="http://schemas.openxmlformats.org/officeDocument/2006/relationships/image" Target="../media/image59.png"/></Relationships>
</file>

<file path=ppt/slides/_rels/slide3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80.png"/><Relationship Id="rId18" Type="http://schemas.openxmlformats.org/officeDocument/2006/relationships/image" Target="../media/image90.jpeg"/><Relationship Id="rId3" Type="http://schemas.openxmlformats.org/officeDocument/2006/relationships/image" Target="../media/image51.emf"/><Relationship Id="rId12" Type="http://schemas.openxmlformats.org/officeDocument/2006/relationships/image" Target="../media/image92.png"/><Relationship Id="rId17" Type="http://schemas.openxmlformats.org/officeDocument/2006/relationships/image" Target="../media/image94.png"/><Relationship Id="rId2" Type="http://schemas.openxmlformats.org/officeDocument/2006/relationships/image" Target="../media/image49.png"/><Relationship Id="rId16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41.png"/><Relationship Id="rId5" Type="http://schemas.openxmlformats.org/officeDocument/2006/relationships/image" Target="../media/image50.jpeg"/><Relationship Id="rId15" Type="http://schemas.openxmlformats.org/officeDocument/2006/relationships/image" Target="../media/image96.png"/><Relationship Id="rId19" Type="http://schemas.openxmlformats.org/officeDocument/2006/relationships/image" Target="../media/image93.jpeg"/><Relationship Id="rId4" Type="http://schemas.openxmlformats.org/officeDocument/2006/relationships/image" Target="../media/image58.png"/><Relationship Id="rId14" Type="http://schemas.openxmlformats.org/officeDocument/2006/relationships/image" Target="../media/image59.png"/></Relationships>
</file>

<file path=ppt/slides/_rels/slide4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80.png"/><Relationship Id="rId18" Type="http://schemas.openxmlformats.org/officeDocument/2006/relationships/image" Target="../media/image90.jpeg"/><Relationship Id="rId3" Type="http://schemas.openxmlformats.org/officeDocument/2006/relationships/image" Target="../media/image51.emf"/><Relationship Id="rId12" Type="http://schemas.openxmlformats.org/officeDocument/2006/relationships/image" Target="../media/image92.png"/><Relationship Id="rId17" Type="http://schemas.openxmlformats.org/officeDocument/2006/relationships/image" Target="../media/image94.png"/><Relationship Id="rId2" Type="http://schemas.openxmlformats.org/officeDocument/2006/relationships/image" Target="../media/image49.png"/><Relationship Id="rId16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41.png"/><Relationship Id="rId5" Type="http://schemas.openxmlformats.org/officeDocument/2006/relationships/image" Target="../media/image50.jpeg"/><Relationship Id="rId15" Type="http://schemas.openxmlformats.org/officeDocument/2006/relationships/image" Target="../media/image96.png"/><Relationship Id="rId4" Type="http://schemas.openxmlformats.org/officeDocument/2006/relationships/image" Target="../media/image58.png"/><Relationship Id="rId14" Type="http://schemas.openxmlformats.org/officeDocument/2006/relationships/image" Target="../media/image5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jpeg"/><Relationship Id="rId3" Type="http://schemas.openxmlformats.org/officeDocument/2006/relationships/image" Target="../media/image102.jpeg"/><Relationship Id="rId7" Type="http://schemas.openxmlformats.org/officeDocument/2006/relationships/image" Target="../media/image51.emf"/><Relationship Id="rId12" Type="http://schemas.openxmlformats.org/officeDocument/2006/relationships/image" Target="../media/image116.png"/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png"/><Relationship Id="rId11" Type="http://schemas.openxmlformats.org/officeDocument/2006/relationships/image" Target="../media/image111.jpeg"/><Relationship Id="rId5" Type="http://schemas.openxmlformats.org/officeDocument/2006/relationships/image" Target="../media/image107.png"/><Relationship Id="rId10" Type="http://schemas.openxmlformats.org/officeDocument/2006/relationships/image" Target="../media/image110.jpeg"/><Relationship Id="rId4" Type="http://schemas.openxmlformats.org/officeDocument/2006/relationships/image" Target="../media/image50.jpeg"/><Relationship Id="rId9" Type="http://schemas.openxmlformats.org/officeDocument/2006/relationships/image" Target="../media/image10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0.png"/><Relationship Id="rId7" Type="http://schemas.openxmlformats.org/officeDocument/2006/relationships/image" Target="../media/image1590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80.png"/><Relationship Id="rId5" Type="http://schemas.openxmlformats.org/officeDocument/2006/relationships/image" Target="../media/image1570.png"/><Relationship Id="rId4" Type="http://schemas.openxmlformats.org/officeDocument/2006/relationships/image" Target="../media/image156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90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Lecture 12 – Digital signatures, UF-CMA, </a:t>
            </a:r>
            <a:br>
              <a:rPr lang="en-US" dirty="0"/>
            </a:br>
            <a:r>
              <a:rPr lang="en-US" dirty="0"/>
              <a:t>RSA, </a:t>
            </a:r>
            <a:r>
              <a:rPr lang="en-US" dirty="0" smtClean="0"/>
              <a:t>Certificates, PKI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b="1" dirty="0"/>
              <a:t>TEK4500</a:t>
            </a:r>
          </a:p>
          <a:p>
            <a:r>
              <a:rPr lang="nb-NO" dirty="0" smtClean="0"/>
              <a:t>13.11.2024 </a:t>
            </a:r>
            <a:endParaRPr lang="nb-NO" dirty="0"/>
          </a:p>
          <a:p>
            <a:r>
              <a:rPr lang="nb-NO" dirty="0"/>
              <a:t>Håkon Jacobsen</a:t>
            </a:r>
          </a:p>
          <a:p>
            <a:r>
              <a:rPr lang="nb-NO" dirty="0">
                <a:solidFill>
                  <a:schemeClr val="accent6"/>
                </a:solidFill>
                <a:hlinkClick r:id="rId3"/>
              </a:rPr>
              <a:t>hakon.jacobsen@its.uio.no</a:t>
            </a:r>
            <a:endParaRPr lang="nb-NO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372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Administrative info	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smtClean="0"/>
              <a:t>No lecture next week</a:t>
            </a:r>
          </a:p>
          <a:p>
            <a:pPr>
              <a:buFont typeface="Arial" panose="020B0604020202020204" pitchFamily="34" charset="0"/>
              <a:buChar char="•"/>
            </a:pPr>
            <a:endParaRPr lang="en-US" b="1" dirty="0" smtClean="0"/>
          </a:p>
          <a:p>
            <a:pPr>
              <a:buFont typeface="Arial" panose="020B0604020202020204" pitchFamily="34" charset="0"/>
              <a:buChar char="•"/>
            </a:pPr>
            <a:endParaRPr lang="en-US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smtClean="0"/>
              <a:t>Next lecture</a:t>
            </a:r>
            <a:r>
              <a:rPr lang="en-US" dirty="0" smtClean="0"/>
              <a:t>: November 27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Work through previous </a:t>
            </a:r>
            <a:r>
              <a:rPr lang="en-US" dirty="0" smtClean="0"/>
              <a:t>exams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smtClean="0"/>
              <a:t>Finale (recap) lecture: </a:t>
            </a:r>
            <a:r>
              <a:rPr lang="en-US" dirty="0" smtClean="0"/>
              <a:t>December </a:t>
            </a:r>
            <a:r>
              <a:rPr lang="en-US" dirty="0"/>
              <a:t>4</a:t>
            </a:r>
            <a:endParaRPr lang="en-US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Ask-me-anything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Work through previous exams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smtClean="0"/>
              <a:t>Exam date: </a:t>
            </a:r>
            <a:r>
              <a:rPr lang="en-US" dirty="0" smtClean="0"/>
              <a:t>December 16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474663" lvl="1" indent="0"/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6912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Basic goals of cryptography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4484"/>
              </p:ext>
            </p:extLst>
          </p:nvPr>
        </p:nvGraphicFramePr>
        <p:xfrm>
          <a:off x="1893392" y="1863323"/>
          <a:ext cx="8078358" cy="29087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9278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69278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69278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96956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privacy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 integrity</a:t>
                      </a:r>
                      <a:r>
                        <a:rPr lang="nb-NO" baseline="0" dirty="0"/>
                        <a:t> / authentication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Symmetric</a:t>
                      </a:r>
                      <a:r>
                        <a:rPr lang="nb-NO" b="1" baseline="0" dirty="0"/>
                        <a:t> keys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Symmetric encryption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authentication codes (MAC)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Asymmetric</a:t>
                      </a:r>
                      <a:r>
                        <a:rPr lang="nb-NO" b="1" baseline="0" dirty="0"/>
                        <a:t> keys 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Asymmetric</a:t>
                      </a:r>
                      <a:r>
                        <a:rPr lang="nb-NO" baseline="0" dirty="0"/>
                        <a:t> encryption (a.k.a. public-key encryption)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Digital signatures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 rot="20006635">
            <a:off x="9835394" y="4019698"/>
            <a:ext cx="1800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dirty="0"/>
              <a:t>(Key exchange)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518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loud 20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What </a:t>
            </a:r>
            <a:r>
              <a:rPr lang="nb-NO" dirty="0"/>
              <a:t>is cryptography?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545931" y="1414612"/>
            <a:ext cx="1512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tx2"/>
                </a:solidFill>
              </a:rPr>
              <a:t>Internet</a:t>
            </a:r>
            <a:endParaRPr lang="en-US" sz="2400" dirty="0">
              <a:solidFill>
                <a:schemeClr val="tx2"/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 bwMode="auto">
          <a:xfrm>
            <a:off x="3143250" y="3197736"/>
            <a:ext cx="187263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TextBox 2"/>
          <p:cNvSpPr txBox="1"/>
          <p:nvPr/>
        </p:nvSpPr>
        <p:spPr>
          <a:xfrm>
            <a:off x="1094910" y="4854270"/>
            <a:ext cx="974551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rgbClr val="3333CC"/>
                </a:solidFill>
              </a:rPr>
              <a:t>Security goals:</a:t>
            </a:r>
          </a:p>
          <a:p>
            <a:endParaRPr lang="nb-NO" dirty="0">
              <a:solidFill>
                <a:schemeClr val="accent6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b="1" dirty="0">
                <a:solidFill>
                  <a:schemeClr val="bg1">
                    <a:lumMod val="95000"/>
                  </a:schemeClr>
                </a:solidFill>
              </a:rPr>
              <a:t>Data privacy: 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adversary should not be able to read message M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b="1" dirty="0">
                <a:solidFill>
                  <a:schemeClr val="tx2"/>
                </a:solidFill>
              </a:rPr>
              <a:t>Data integrity: </a:t>
            </a:r>
            <a:r>
              <a:rPr lang="nb-NO" dirty="0">
                <a:solidFill>
                  <a:schemeClr val="tx2"/>
                </a:solidFill>
              </a:rPr>
              <a:t>adversary should not be able to modify message 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b="1" dirty="0">
                <a:solidFill>
                  <a:schemeClr val="tx2"/>
                </a:solidFill>
              </a:rPr>
              <a:t>Data </a:t>
            </a:r>
            <a:r>
              <a:rPr lang="en-US" b="1" dirty="0">
                <a:solidFill>
                  <a:schemeClr val="tx2"/>
                </a:solidFill>
              </a:rPr>
              <a:t>authenticity</a:t>
            </a:r>
            <a:r>
              <a:rPr lang="nb-NO" b="1" dirty="0">
                <a:solidFill>
                  <a:schemeClr val="tx2"/>
                </a:solidFill>
              </a:rPr>
              <a:t>: </a:t>
            </a:r>
            <a:r>
              <a:rPr lang="nb-NO" dirty="0">
                <a:solidFill>
                  <a:schemeClr val="tx2"/>
                </a:solidFill>
              </a:rPr>
              <a:t>message M really originated from Alice</a:t>
            </a:r>
            <a:r>
              <a:rPr lang="nb-NO" b="1" dirty="0">
                <a:solidFill>
                  <a:schemeClr val="tx2"/>
                </a:solidFill>
              </a:rPr>
              <a:t> </a:t>
            </a:r>
            <a:r>
              <a:rPr lang="nb-NO" dirty="0">
                <a:solidFill>
                  <a:schemeClr val="tx2"/>
                </a:solidFill>
              </a:rPr>
              <a:t>  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7" name="Explosion 1 6"/>
          <p:cNvSpPr/>
          <p:nvPr/>
        </p:nvSpPr>
        <p:spPr bwMode="auto">
          <a:xfrm>
            <a:off x="5093198" y="2940577"/>
            <a:ext cx="884419" cy="581936"/>
          </a:xfrm>
          <a:prstGeom prst="irregularSeal1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9" name="Arc 28"/>
          <p:cNvSpPr/>
          <p:nvPr/>
        </p:nvSpPr>
        <p:spPr bwMode="auto">
          <a:xfrm rot="17228160">
            <a:off x="6030022" y="3215993"/>
            <a:ext cx="1840547" cy="1926129"/>
          </a:xfrm>
          <a:prstGeom prst="arc">
            <a:avLst>
              <a:gd name="adj1" fmla="val 15112936"/>
              <a:gd name="adj2" fmla="val 20516185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  <a:extLst/>
        </p:spPr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2" name="Straight Arrow Connector 31"/>
          <p:cNvCxnSpPr/>
          <p:nvPr/>
        </p:nvCxnSpPr>
        <p:spPr bwMode="auto">
          <a:xfrm>
            <a:off x="7536160" y="3197736"/>
            <a:ext cx="192788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5" name="TextBox 34"/>
          <p:cNvSpPr txBox="1"/>
          <p:nvPr/>
        </p:nvSpPr>
        <p:spPr>
          <a:xfrm>
            <a:off x="6956103" y="3000889"/>
            <a:ext cx="7020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>
                <a:solidFill>
                  <a:srgbClr val="FF0000"/>
                </a:solidFill>
              </a:rPr>
              <a:t>M'</a:t>
            </a:r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483675" y="1559448"/>
            <a:ext cx="12950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/>
              <a:t>Alice</a:t>
            </a:r>
            <a:endParaRPr lang="en-US" sz="2000" dirty="0"/>
          </a:p>
        </p:txBody>
      </p:sp>
      <p:sp>
        <p:nvSpPr>
          <p:cNvPr id="28" name="TextBox 27"/>
          <p:cNvSpPr txBox="1"/>
          <p:nvPr/>
        </p:nvSpPr>
        <p:spPr>
          <a:xfrm>
            <a:off x="10016417" y="1779868"/>
            <a:ext cx="12950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/>
              <a:t>Bob</a:t>
            </a:r>
            <a:endParaRPr lang="en-US" sz="2000" dirty="0"/>
          </a:p>
        </p:txBody>
      </p:sp>
      <p:sp>
        <p:nvSpPr>
          <p:cNvPr id="30" name="TextBox 29"/>
          <p:cNvSpPr txBox="1"/>
          <p:nvPr/>
        </p:nvSpPr>
        <p:spPr>
          <a:xfrm>
            <a:off x="5387843" y="4317967"/>
            <a:ext cx="18278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/>
              <a:t>Adversary</a:t>
            </a:r>
            <a:endParaRPr lang="en-US" sz="2000" dirty="0"/>
          </a:p>
        </p:txBody>
      </p:sp>
      <p:sp>
        <p:nvSpPr>
          <p:cNvPr id="31" name="TextBox 30"/>
          <p:cNvSpPr txBox="1"/>
          <p:nvPr/>
        </p:nvSpPr>
        <p:spPr>
          <a:xfrm>
            <a:off x="2546276" y="2969615"/>
            <a:ext cx="481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/>
              <a:t>M</a:t>
            </a:r>
            <a:endParaRPr lang="en-US" sz="2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0797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MACs</a:t>
            </a:r>
            <a:endParaRPr lang="en-US" dirty="0"/>
          </a:p>
        </p:txBody>
      </p:sp>
      <p:sp>
        <p:nvSpPr>
          <p:cNvPr id="15" name="Cloud 14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45931" y="1414612"/>
            <a:ext cx="15120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>
                <a:solidFill>
                  <a:schemeClr val="tx2"/>
                </a:solidFill>
              </a:rPr>
              <a:t>Internet</a:t>
            </a:r>
            <a:endParaRPr lang="en-US" sz="2000" dirty="0">
              <a:solidFill>
                <a:schemeClr val="tx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83675" y="1559448"/>
            <a:ext cx="12950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/>
              <a:t>Alice</a:t>
            </a:r>
            <a:endParaRPr lang="en-US" sz="20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/>
              <a:t>Bob</a:t>
            </a:r>
            <a:endParaRPr lang="en-US" sz="2000" dirty="0"/>
          </a:p>
        </p:txBody>
      </p:sp>
      <p:sp>
        <p:nvSpPr>
          <p:cNvPr id="29" name="TextBox 28"/>
          <p:cNvSpPr txBox="1"/>
          <p:nvPr/>
        </p:nvSpPr>
        <p:spPr>
          <a:xfrm>
            <a:off x="1580033" y="2169761"/>
            <a:ext cx="6267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>
                <a:solidFill>
                  <a:schemeClr val="accent1">
                    <a:lumMod val="50000"/>
                  </a:schemeClr>
                </a:solidFill>
              </a:rPr>
              <a:t>K</a:t>
            </a:r>
            <a:endParaRPr lang="en-US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141525" y="2218395"/>
            <a:ext cx="6267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>
                <a:solidFill>
                  <a:schemeClr val="accent1">
                    <a:lumMod val="50000"/>
                  </a:schemeClr>
                </a:solidFill>
              </a:rPr>
              <a:t>K</a:t>
            </a:r>
            <a:endParaRPr lang="en-US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 bwMode="auto">
              <a:xfrm>
                <a:off x="1339979" y="4952421"/>
                <a:ext cx="4699322" cy="1169043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14:m>
                  <m:oMath xmlns:m="http://schemas.openxmlformats.org/officeDocument/2006/math">
                    <m:r>
                      <a:rPr lang="nb-NO" sz="24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𝓣</m:t>
                    </m:r>
                  </m:oMath>
                </a14:m>
                <a:r>
                  <a:rPr lang="nb-NO" sz="20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000" b="1" dirty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000" dirty="0">
                    <a:solidFill>
                      <a:schemeClr val="tx2"/>
                    </a:solidFill>
                  </a:rPr>
                  <a:t>tagging algorithm (public)	</a:t>
                </a:r>
              </a:p>
              <a:p>
                <a:r>
                  <a:rPr lang="nb-NO" sz="2000" dirty="0">
                    <a:solidFill>
                      <a:schemeClr val="tx2"/>
                    </a:solidFill>
                  </a:rPr>
                  <a:t>	</a:t>
                </a:r>
              </a:p>
              <a:p>
                <a14:m>
                  <m:oMath xmlns:m="http://schemas.openxmlformats.org/officeDocument/2006/math">
                    <m:r>
                      <a:rPr lang="nb-NO" sz="24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𝓥</m:t>
                    </m:r>
                  </m:oMath>
                </a14:m>
                <a:r>
                  <a:rPr lang="nb-NO" sz="20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000" b="1" dirty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000" dirty="0">
                    <a:solidFill>
                      <a:schemeClr val="tx2"/>
                    </a:solidFill>
                  </a:rPr>
                  <a:t>verification  algorithm (public)</a:t>
                </a: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39979" y="4952421"/>
                <a:ext cx="4699322" cy="1169043"/>
              </a:xfrm>
              <a:prstGeom prst="rect">
                <a:avLst/>
              </a:prstGeom>
              <a:blipFill>
                <a:blip r:embed="rId7"/>
                <a:stretch>
                  <a:fillRect l="-389" b="-6250"/>
                </a:stretch>
              </a:blip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Rectangle 32"/>
          <p:cNvSpPr/>
          <p:nvPr/>
        </p:nvSpPr>
        <p:spPr bwMode="auto">
          <a:xfrm>
            <a:off x="6600056" y="4956549"/>
            <a:ext cx="4699322" cy="1169043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nb-NO" sz="2000" dirty="0">
                <a:solidFill>
                  <a:schemeClr val="accent1">
                    <a:lumMod val="50000"/>
                  </a:schemeClr>
                </a:solidFill>
              </a:rPr>
              <a:t>K </a:t>
            </a:r>
            <a:r>
              <a:rPr lang="nb-NO" sz="2000" b="1" dirty="0">
                <a:solidFill>
                  <a:schemeClr val="accent1">
                    <a:lumMod val="50000"/>
                  </a:schemeClr>
                </a:solidFill>
              </a:rPr>
              <a:t>: </a:t>
            </a:r>
            <a:r>
              <a:rPr lang="nb-NO" sz="2000" dirty="0">
                <a:solidFill>
                  <a:schemeClr val="tx2"/>
                </a:solidFill>
              </a:rPr>
              <a:t>tagging / verification key (secret)		</a:t>
            </a:r>
          </a:p>
          <a:p>
            <a:endParaRPr lang="nb-NO" sz="2000" dirty="0">
              <a:solidFill>
                <a:schemeClr val="tx2"/>
              </a:solidFill>
            </a:endParaRPr>
          </a:p>
        </p:txBody>
      </p:sp>
      <p:cxnSp>
        <p:nvCxnSpPr>
          <p:cNvPr id="35" name="Straight Arrow Connector 34"/>
          <p:cNvCxnSpPr>
            <a:stCxn id="36" idx="3"/>
            <a:endCxn id="39" idx="1"/>
          </p:cNvCxnSpPr>
          <p:nvPr/>
        </p:nvCxnSpPr>
        <p:spPr bwMode="auto">
          <a:xfrm>
            <a:off x="4306353" y="3197616"/>
            <a:ext cx="4111712" cy="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ounded Rectangle 35"/>
              <p:cNvSpPr/>
              <p:nvPr/>
            </p:nvSpPr>
            <p:spPr bwMode="auto">
              <a:xfrm>
                <a:off x="3529426" y="2827826"/>
                <a:ext cx="776927" cy="739580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𝒯</m:t>
                      </m:r>
                    </m:oMath>
                  </m:oMathPara>
                </a14:m>
                <a:endParaRPr kumimoji="0" lang="en-US" sz="32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36" name="Rounded 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29426" y="2827826"/>
                <a:ext cx="776927" cy="739580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ounded Rectangle 38"/>
              <p:cNvSpPr/>
              <p:nvPr/>
            </p:nvSpPr>
            <p:spPr bwMode="auto">
              <a:xfrm>
                <a:off x="8418065" y="2827827"/>
                <a:ext cx="801535" cy="739580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𝒱</m:t>
                      </m:r>
                    </m:oMath>
                  </m:oMathPara>
                </a14:m>
                <a:endParaRPr kumimoji="0" lang="en-US" sz="32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39" name="Rounded 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18065" y="2827827"/>
                <a:ext cx="801535" cy="739580"/>
              </a:xfrm>
              <a:prstGeom prst="round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Elbow Connector 39"/>
          <p:cNvCxnSpPr/>
          <p:nvPr/>
        </p:nvCxnSpPr>
        <p:spPr bwMode="auto">
          <a:xfrm rot="10800000" flipV="1">
            <a:off x="8818834" y="2402009"/>
            <a:ext cx="1183399" cy="413117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3" name="Elbow Connector 42"/>
          <p:cNvCxnSpPr/>
          <p:nvPr/>
        </p:nvCxnSpPr>
        <p:spPr bwMode="auto">
          <a:xfrm>
            <a:off x="2206751" y="2363466"/>
            <a:ext cx="1711139" cy="458010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4" name="TextBox 43"/>
          <p:cNvSpPr txBox="1"/>
          <p:nvPr/>
        </p:nvSpPr>
        <p:spPr>
          <a:xfrm>
            <a:off x="2546276" y="2969615"/>
            <a:ext cx="481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/>
              <a:t>M</a:t>
            </a:r>
            <a:endParaRPr lang="en-US" sz="2000" dirty="0"/>
          </a:p>
        </p:txBody>
      </p:sp>
      <p:cxnSp>
        <p:nvCxnSpPr>
          <p:cNvPr id="45" name="Straight Arrow Connector 44"/>
          <p:cNvCxnSpPr>
            <a:stCxn id="39" idx="2"/>
          </p:cNvCxnSpPr>
          <p:nvPr/>
        </p:nvCxnSpPr>
        <p:spPr bwMode="auto">
          <a:xfrm>
            <a:off x="8818833" y="3567407"/>
            <a:ext cx="0" cy="429849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8453672" y="3999043"/>
                <a:ext cx="117072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000" dirty="0"/>
                  <a:t>M / </a:t>
                </a:r>
                <a14:m>
                  <m:oMath xmlns:m="http://schemas.openxmlformats.org/officeDocument/2006/math"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⊥</m:t>
                    </m:r>
                  </m:oMath>
                </a14:m>
                <a:r>
                  <a:rPr lang="nb-NO" sz="2000" dirty="0"/>
                  <a:t>  </a:t>
                </a:r>
                <a:endParaRPr lang="en-US" sz="20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53672" y="3999043"/>
                <a:ext cx="1170720" cy="461665"/>
              </a:xfrm>
              <a:prstGeom prst="rect">
                <a:avLst/>
              </a:prstGeom>
              <a:blipFill rotWithShape="0">
                <a:blip r:embed="rId10"/>
                <a:stretch>
                  <a:fillRect l="-5729" b="-197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TextBox 48"/>
          <p:cNvSpPr txBox="1"/>
          <p:nvPr/>
        </p:nvSpPr>
        <p:spPr>
          <a:xfrm>
            <a:off x="5780497" y="2827826"/>
            <a:ext cx="882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>
                <a:solidFill>
                  <a:schemeClr val="accent1">
                    <a:lumMod val="50000"/>
                  </a:schemeClr>
                </a:solidFill>
              </a:rPr>
              <a:t>M, </a:t>
            </a:r>
            <a:r>
              <a:rPr lang="nb-NO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nb-NO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en-US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51" name="Straight Arrow Connector 50"/>
          <p:cNvCxnSpPr/>
          <p:nvPr/>
        </p:nvCxnSpPr>
        <p:spPr bwMode="auto">
          <a:xfrm>
            <a:off x="3004759" y="3169670"/>
            <a:ext cx="50180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3955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Digital signatures</a:t>
            </a:r>
            <a:endParaRPr lang="en-US" dirty="0"/>
          </a:p>
        </p:txBody>
      </p:sp>
      <p:sp>
        <p:nvSpPr>
          <p:cNvPr id="15" name="Cloud 14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45931" y="1414612"/>
            <a:ext cx="15120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>
                <a:solidFill>
                  <a:schemeClr val="tx2"/>
                </a:solidFill>
              </a:rPr>
              <a:t>Internet</a:t>
            </a:r>
            <a:endParaRPr lang="en-US" sz="2000" dirty="0">
              <a:solidFill>
                <a:schemeClr val="tx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83675" y="1559448"/>
            <a:ext cx="12950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/>
              <a:t>Alice</a:t>
            </a:r>
            <a:endParaRPr lang="en-US" sz="20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/>
              <a:t>Bob</a:t>
            </a:r>
            <a:endParaRPr lang="en-US" sz="2000" dirty="0"/>
          </a:p>
        </p:txBody>
      </p:sp>
      <p:sp>
        <p:nvSpPr>
          <p:cNvPr id="29" name="TextBox 28"/>
          <p:cNvSpPr txBox="1"/>
          <p:nvPr/>
        </p:nvSpPr>
        <p:spPr>
          <a:xfrm>
            <a:off x="1580033" y="2169761"/>
            <a:ext cx="6267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 err="1">
                <a:solidFill>
                  <a:srgbClr val="FF0000"/>
                </a:solidFill>
              </a:rPr>
              <a:t>sk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147363" y="2201954"/>
            <a:ext cx="6267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 err="1">
                <a:solidFill>
                  <a:schemeClr val="accent1">
                    <a:lumMod val="50000"/>
                  </a:schemeClr>
                </a:solidFill>
              </a:rPr>
              <a:t>vk</a:t>
            </a:r>
            <a:endParaRPr lang="en-US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Rectangle 27"/>
              <p:cNvSpPr/>
              <p:nvPr/>
            </p:nvSpPr>
            <p:spPr bwMode="auto">
              <a:xfrm>
                <a:off x="1339979" y="4952421"/>
                <a:ext cx="4699322" cy="1169043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14:m>
                  <m:oMath xmlns:m="http://schemas.openxmlformats.org/officeDocument/2006/math">
                    <m:r>
                      <a:rPr lang="nb-NO" sz="24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𝓢</m:t>
                    </m:r>
                  </m:oMath>
                </a14:m>
                <a:r>
                  <a:rPr lang="nb-NO" sz="20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000" b="1" dirty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000" dirty="0" smtClean="0">
                    <a:solidFill>
                      <a:schemeClr val="tx2"/>
                    </a:solidFill>
                  </a:rPr>
                  <a:t>signing algorithm </a:t>
                </a:r>
                <a:r>
                  <a:rPr lang="nb-NO" sz="2000" dirty="0">
                    <a:solidFill>
                      <a:schemeClr val="tx2"/>
                    </a:solidFill>
                  </a:rPr>
                  <a:t>(public)	</a:t>
                </a:r>
              </a:p>
              <a:p>
                <a:r>
                  <a:rPr lang="nb-NO" sz="2000" dirty="0">
                    <a:solidFill>
                      <a:schemeClr val="tx2"/>
                    </a:solidFill>
                  </a:rPr>
                  <a:t>	</a:t>
                </a:r>
              </a:p>
              <a:p>
                <a14:m>
                  <m:oMath xmlns:m="http://schemas.openxmlformats.org/officeDocument/2006/math">
                    <m:r>
                      <a:rPr lang="nb-NO" sz="24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𝓥</m:t>
                    </m:r>
                  </m:oMath>
                </a14:m>
                <a:r>
                  <a:rPr lang="nb-NO" sz="20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000" b="1" dirty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000" dirty="0">
                    <a:solidFill>
                      <a:schemeClr val="tx2"/>
                    </a:solidFill>
                  </a:rPr>
                  <a:t>verification  algorithm (public)</a:t>
                </a:r>
              </a:p>
            </p:txBody>
          </p:sp>
        </mc:Choice>
        <mc:Fallback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39979" y="4952421"/>
                <a:ext cx="4699322" cy="1169043"/>
              </a:xfrm>
              <a:prstGeom prst="rect">
                <a:avLst/>
              </a:prstGeom>
              <a:blipFill rotWithShape="0">
                <a:blip r:embed="rId4"/>
                <a:stretch>
                  <a:fillRect l="-389" b="-6250"/>
                </a:stretch>
              </a:blip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ectangle 35"/>
          <p:cNvSpPr/>
          <p:nvPr/>
        </p:nvSpPr>
        <p:spPr bwMode="auto">
          <a:xfrm>
            <a:off x="6568998" y="5104429"/>
            <a:ext cx="4699322" cy="1169043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nb-NO" sz="2000" dirty="0">
                <a:solidFill>
                  <a:srgbClr val="FF0000"/>
                </a:solidFill>
              </a:rPr>
              <a:t>sk</a:t>
            </a:r>
            <a:r>
              <a:rPr lang="nb-NO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nb-NO" sz="2000" b="1" dirty="0">
                <a:solidFill>
                  <a:srgbClr val="FF0000"/>
                </a:solidFill>
              </a:rPr>
              <a:t>:</a:t>
            </a:r>
            <a:r>
              <a:rPr lang="nb-NO" sz="20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nb-NO" sz="2000" dirty="0">
                <a:solidFill>
                  <a:schemeClr val="tx2"/>
                </a:solidFill>
              </a:rPr>
              <a:t>signing key (secret)	</a:t>
            </a:r>
          </a:p>
          <a:p>
            <a:endParaRPr lang="nb-NO" sz="2000" dirty="0">
              <a:solidFill>
                <a:schemeClr val="tx2"/>
              </a:solidFill>
            </a:endParaRPr>
          </a:p>
          <a:p>
            <a:r>
              <a:rPr lang="nb-NO" sz="2000" dirty="0">
                <a:solidFill>
                  <a:schemeClr val="accent1">
                    <a:lumMod val="50000"/>
                  </a:schemeClr>
                </a:solidFill>
              </a:rPr>
              <a:t>vk :</a:t>
            </a:r>
            <a:r>
              <a:rPr lang="nb-NO" sz="2000" dirty="0">
                <a:solidFill>
                  <a:schemeClr val="tx2"/>
                </a:solidFill>
              </a:rPr>
              <a:t> verification key (public)	</a:t>
            </a:r>
          </a:p>
          <a:p>
            <a:endParaRPr lang="nb-NO" sz="2000" dirty="0">
              <a:solidFill>
                <a:schemeClr val="tx2"/>
              </a:solidFill>
            </a:endParaRPr>
          </a:p>
        </p:txBody>
      </p:sp>
      <p:cxnSp>
        <p:nvCxnSpPr>
          <p:cNvPr id="38" name="Straight Arrow Connector 37"/>
          <p:cNvCxnSpPr>
            <a:stCxn id="39" idx="3"/>
            <a:endCxn id="43" idx="1"/>
          </p:cNvCxnSpPr>
          <p:nvPr/>
        </p:nvCxnSpPr>
        <p:spPr bwMode="auto">
          <a:xfrm>
            <a:off x="4306353" y="3197616"/>
            <a:ext cx="4111712" cy="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ounded Rectangle 38"/>
              <p:cNvSpPr/>
              <p:nvPr/>
            </p:nvSpPr>
            <p:spPr bwMode="auto">
              <a:xfrm>
                <a:off x="3529426" y="2827826"/>
                <a:ext cx="776927" cy="739580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𝒮</m:t>
                      </m:r>
                    </m:oMath>
                  </m:oMathPara>
                </a14:m>
                <a:endParaRPr kumimoji="0" lang="en-US" sz="32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39" name="Rounded 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29426" y="2827826"/>
                <a:ext cx="776927" cy="739580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ounded Rectangle 42"/>
              <p:cNvSpPr/>
              <p:nvPr/>
            </p:nvSpPr>
            <p:spPr bwMode="auto">
              <a:xfrm>
                <a:off x="8418065" y="2827827"/>
                <a:ext cx="801535" cy="739580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𝒱</m:t>
                      </m:r>
                    </m:oMath>
                  </m:oMathPara>
                </a14:m>
                <a:endParaRPr kumimoji="0" lang="en-US" sz="32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43" name="Rounded 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18065" y="2827827"/>
                <a:ext cx="801535" cy="739580"/>
              </a:xfrm>
              <a:prstGeom prst="round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Elbow Connector 43"/>
          <p:cNvCxnSpPr/>
          <p:nvPr/>
        </p:nvCxnSpPr>
        <p:spPr bwMode="auto">
          <a:xfrm rot="10800000" flipV="1">
            <a:off x="8818834" y="2402009"/>
            <a:ext cx="1183399" cy="413117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Elbow Connector 44"/>
          <p:cNvCxnSpPr/>
          <p:nvPr/>
        </p:nvCxnSpPr>
        <p:spPr bwMode="auto">
          <a:xfrm>
            <a:off x="2206751" y="2363466"/>
            <a:ext cx="1711139" cy="458010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9" name="Straight Arrow Connector 48"/>
          <p:cNvCxnSpPr>
            <a:stCxn id="43" idx="2"/>
          </p:cNvCxnSpPr>
          <p:nvPr/>
        </p:nvCxnSpPr>
        <p:spPr bwMode="auto">
          <a:xfrm>
            <a:off x="8818833" y="3567407"/>
            <a:ext cx="0" cy="429849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2" name="TextBox 51"/>
          <p:cNvSpPr txBox="1"/>
          <p:nvPr/>
        </p:nvSpPr>
        <p:spPr>
          <a:xfrm>
            <a:off x="5780497" y="2827826"/>
            <a:ext cx="882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>
                <a:solidFill>
                  <a:schemeClr val="accent1">
                    <a:lumMod val="50000"/>
                  </a:schemeClr>
                </a:solidFill>
              </a:rPr>
              <a:t>M, </a:t>
            </a:r>
            <a:r>
              <a:rPr lang="el-GR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nb-NO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en-US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54" name="Straight Arrow Connector 53"/>
          <p:cNvCxnSpPr/>
          <p:nvPr/>
        </p:nvCxnSpPr>
        <p:spPr bwMode="auto">
          <a:xfrm>
            <a:off x="3004759" y="3169670"/>
            <a:ext cx="50180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5" name="TextBox 54"/>
          <p:cNvSpPr txBox="1"/>
          <p:nvPr/>
        </p:nvSpPr>
        <p:spPr>
          <a:xfrm>
            <a:off x="2546276" y="2969615"/>
            <a:ext cx="481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/>
              <a:t>M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8453672" y="3999043"/>
                <a:ext cx="117072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000" dirty="0"/>
                  <a:t>M / </a:t>
                </a:r>
                <a14:m>
                  <m:oMath xmlns:m="http://schemas.openxmlformats.org/officeDocument/2006/math"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⊥</m:t>
                    </m:r>
                  </m:oMath>
                </a14:m>
                <a:r>
                  <a:rPr lang="nb-NO" sz="2000" dirty="0"/>
                  <a:t>  </a:t>
                </a:r>
                <a:endParaRPr lang="en-US" sz="20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53672" y="3999043"/>
                <a:ext cx="1170720" cy="461665"/>
              </a:xfrm>
              <a:prstGeom prst="rect">
                <a:avLst/>
              </a:prstGeom>
              <a:blipFill rotWithShape="0">
                <a:blip r:embed="rId10"/>
                <a:stretch>
                  <a:fillRect l="-5729" b="-197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9596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MACs vs. digital signatures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MACs can only be verified by party sharing </a:t>
                </a:r>
                <a:br>
                  <a:rPr lang="en-US" dirty="0"/>
                </a:br>
                <a:r>
                  <a:rPr lang="en-US" dirty="0"/>
                  <a:t>the same key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0" indent="0"/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Digital signatures can be verified by </a:t>
                </a:r>
                <a:r>
                  <a:rPr lang="en-US" i="1" dirty="0"/>
                  <a:t>anyone</a:t>
                </a:r>
                <a:r>
                  <a:rPr lang="en-US" dirty="0"/>
                  <a:t> 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b="1" dirty="0"/>
                  <a:t>Non-repudiation: </a:t>
                </a:r>
                <a:r>
                  <a:rPr lang="en-US" dirty="0"/>
                  <a:t>Alice cannot deny having created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endParaRPr lang="nb-NO" b="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/>
                  <a:t>But she can deny having created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dirty="0"/>
                  <a:t> (since Bob could have done it) </a:t>
                </a:r>
                <a:endParaRPr lang="en-US" b="1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8088" y="1354758"/>
            <a:ext cx="4256134" cy="1242197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8088" y="2996952"/>
            <a:ext cx="4256134" cy="1242198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8328248" y="4322991"/>
            <a:ext cx="1584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Digital signature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692119" y="1104451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MAC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3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 of digital signatures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Electronic document signing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HTTPS / TLS certificates</a:t>
            </a:r>
          </a:p>
          <a:p>
            <a:pPr marL="0" indent="0"/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Software installation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Email sender authentication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Bitcoin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6" b="7270"/>
          <a:stretch/>
        </p:blipFill>
        <p:spPr>
          <a:xfrm>
            <a:off x="5317665" y="1628800"/>
            <a:ext cx="6442964" cy="3672408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 bwMode="auto">
          <a:xfrm>
            <a:off x="5390417" y="3717032"/>
            <a:ext cx="2433775" cy="288032"/>
          </a:xfrm>
          <a:prstGeom prst="ellipse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6" name="Oval 5"/>
          <p:cNvSpPr/>
          <p:nvPr/>
        </p:nvSpPr>
        <p:spPr bwMode="auto">
          <a:xfrm>
            <a:off x="8832304" y="2492896"/>
            <a:ext cx="2433775" cy="576064"/>
          </a:xfrm>
          <a:prstGeom prst="ellipse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6857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Digital signatures – syntax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748013" y="1786953"/>
                <a:ext cx="199618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KeyGen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𝒮𝒦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𝒱𝒦</m:t>
                      </m:r>
                    </m:oMath>
                  </m:oMathPara>
                </a14:m>
                <a:endParaRPr lang="en-US" sz="1400" dirty="0">
                  <a:solidFill>
                    <a:srgbClr val="7030A0"/>
                  </a:solidFill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013" y="1786953"/>
                <a:ext cx="1996187" cy="276999"/>
              </a:xfrm>
              <a:prstGeom prst="rect">
                <a:avLst/>
              </a:prstGeom>
              <a:blipFill rotWithShape="0">
                <a:blip r:embed="rId2"/>
                <a:stretch>
                  <a:fillRect l="-5505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23392" y="1216493"/>
                <a:ext cx="768966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nb-NO" b="0" dirty="0"/>
                  <a:t>A </a:t>
                </a:r>
                <a:r>
                  <a:rPr lang="nb-NO" b="1" dirty="0"/>
                  <a:t>digital signature</a:t>
                </a:r>
                <a:r>
                  <a:rPr lang="nb-NO" b="0" dirty="0"/>
                  <a:t> scheme is a tuple of algorithms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Σ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=(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KeyGen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Sign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Vrfy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216493"/>
                <a:ext cx="7689669" cy="276999"/>
              </a:xfrm>
              <a:prstGeom prst="rect">
                <a:avLst/>
              </a:prstGeom>
              <a:blipFill rotWithShape="0">
                <a:blip r:embed="rId3"/>
                <a:stretch>
                  <a:fillRect l="-1823" t="-28889" r="-475" b="-5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044739" y="1781990"/>
                <a:ext cx="202125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i="0" smtClean="0">
                          <a:latin typeface="Cambria Math" panose="02040503050406030204" pitchFamily="18" charset="0"/>
                        </a:rPr>
                        <m:t>S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ign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𝒮𝒦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𝒮</m:t>
                      </m:r>
                    </m:oMath>
                  </m:oMathPara>
                </a14:m>
                <a:endParaRPr lang="en-US" sz="14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4739" y="1781990"/>
                <a:ext cx="2021259" cy="276999"/>
              </a:xfrm>
              <a:prstGeom prst="rect">
                <a:avLst/>
              </a:prstGeom>
              <a:blipFill>
                <a:blip r:embed="rId4"/>
                <a:stretch>
                  <a:fillRect l="-4230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625506" y="1781990"/>
                <a:ext cx="280031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Vrfy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𝒱𝒦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𝒮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→{0,1}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5506" y="1781990"/>
                <a:ext cx="2800318" cy="276999"/>
              </a:xfrm>
              <a:prstGeom prst="rect">
                <a:avLst/>
              </a:prstGeom>
              <a:blipFill>
                <a:blip r:embed="rId5"/>
                <a:stretch>
                  <a:fillRect l="-3922" r="-1089" b="-391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044738" y="2160294"/>
                <a:ext cx="301338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i="0" smtClean="0">
                          <a:latin typeface="Cambria Math" panose="02040503050406030204" pitchFamily="18" charset="0"/>
                        </a:rPr>
                        <m:t>S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ign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𝑠𝑘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Sign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𝑠𝑘</m:t>
                          </m:r>
                        </m:sub>
                      </m:sSub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4738" y="2160294"/>
                <a:ext cx="3013389" cy="276999"/>
              </a:xfrm>
              <a:prstGeom prst="rect">
                <a:avLst/>
              </a:prstGeom>
              <a:blipFill>
                <a:blip r:embed="rId6"/>
                <a:stretch>
                  <a:fillRect l="-2834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625506" y="2160294"/>
                <a:ext cx="373980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mtClean="0">
                          <a:latin typeface="Cambria Math" panose="02040503050406030204" pitchFamily="18" charset="0"/>
                        </a:rPr>
                        <m:t>V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rfy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𝑣𝑘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Vrf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𝑣𝑘</m:t>
                          </m:r>
                        </m:sub>
                      </m:sSub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m:rPr>
                          <m:lit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0 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5506" y="2160294"/>
                <a:ext cx="3739806" cy="276999"/>
              </a:xfrm>
              <a:prstGeom prst="rect">
                <a:avLst/>
              </a:prstGeom>
              <a:blipFill>
                <a:blip r:embed="rId7"/>
                <a:stretch>
                  <a:fillRect l="-2284" b="-369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Slide Number Placeholder 2"/>
          <p:cNvSpPr txBox="1">
            <a:spLocks/>
          </p:cNvSpPr>
          <p:nvPr/>
        </p:nvSpPr>
        <p:spPr>
          <a:xfrm>
            <a:off x="10794871" y="6260364"/>
            <a:ext cx="562785" cy="324680"/>
          </a:xfrm>
          <a:prstGeom prst="rect">
            <a:avLst/>
          </a:prstGeom>
          <a:ln/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590AF8-4F64-4D1C-B3C4-F65976908F52}" type="slidenum">
              <a:rPr lang="en-US" smtClean="0"/>
              <a:pPr/>
              <a:t>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ounded Rectangle 11"/>
              <p:cNvSpPr/>
              <p:nvPr/>
            </p:nvSpPr>
            <p:spPr bwMode="auto">
              <a:xfrm>
                <a:off x="6680069" y="2939677"/>
                <a:ext cx="5024549" cy="961080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nb-NO" sz="1600" b="1" dirty="0"/>
                  <a:t>Correctness: </a:t>
                </a:r>
                <a:r>
                  <a:rPr lang="nb-NO" sz="1600" dirty="0"/>
                  <a:t>f</a:t>
                </a:r>
                <a:r>
                  <a:rPr lang="nb-NO" sz="1600" b="0" dirty="0"/>
                  <a:t>or all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𝑠𝑘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𝑣𝑘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KeyGen</m:t>
                    </m:r>
                  </m:oMath>
                </a14:m>
                <a:r>
                  <a:rPr lang="en-US" sz="1600" dirty="0"/>
                  <a:t>: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000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Vrfy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𝑣𝑘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Sign</m:t>
                          </m:r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𝑠𝑘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2" name="Rounded 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80069" y="2939677"/>
                <a:ext cx="5024549" cy="961080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/>
          <p:cNvGrpSpPr/>
          <p:nvPr/>
        </p:nvGrpSpPr>
        <p:grpSpPr>
          <a:xfrm>
            <a:off x="2050022" y="3177130"/>
            <a:ext cx="7142322" cy="3190690"/>
            <a:chOff x="2378736" y="3374347"/>
            <a:chExt cx="7142322" cy="3190690"/>
          </a:xfrm>
        </p:grpSpPr>
        <p:sp>
          <p:nvSpPr>
            <p:cNvPr id="14" name="TextBox 13"/>
            <p:cNvSpPr txBox="1"/>
            <p:nvPr/>
          </p:nvSpPr>
          <p:spPr>
            <a:xfrm>
              <a:off x="5176291" y="6195705"/>
              <a:ext cx="18278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/>
                <a:t>Adversary</a:t>
              </a:r>
              <a:endParaRPr lang="en-US" sz="20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ounded Rectangle 15"/>
                <p:cNvSpPr/>
                <p:nvPr/>
              </p:nvSpPr>
              <p:spPr bwMode="auto">
                <a:xfrm>
                  <a:off x="3437467" y="5145138"/>
                  <a:ext cx="752449" cy="779383"/>
                </a:xfrm>
                <a:prstGeom prst="roundRect">
                  <a:avLst/>
                </a:prstGeom>
                <a:solidFill>
                  <a:schemeClr val="bg1"/>
                </a:solidFill>
                <a:ln w="38100" cap="flat" cmpd="sng" algn="ctr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sz="20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Sign</m:t>
                        </m:r>
                      </m:oMath>
                    </m:oMathPara>
                  </a14:m>
                  <a:endParaRPr kumimoji="0" lang="en-US" sz="20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16" name="Rounded Rectangle 1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437467" y="5145138"/>
                  <a:ext cx="752449" cy="779383"/>
                </a:xfrm>
                <a:prstGeom prst="round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  <a:ln w="38100" cap="flat" cmpd="sng" algn="ctr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7" name="Straight Arrow Connector 16"/>
            <p:cNvCxnSpPr>
              <a:stCxn id="20" idx="3"/>
              <a:endCxn id="16" idx="1"/>
            </p:cNvCxnSpPr>
            <p:nvPr/>
          </p:nvCxnSpPr>
          <p:spPr bwMode="auto">
            <a:xfrm>
              <a:off x="2860079" y="5534829"/>
              <a:ext cx="577388" cy="1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/>
                <p:cNvSpPr txBox="1"/>
                <p:nvPr/>
              </p:nvSpPr>
              <p:spPr>
                <a:xfrm>
                  <a:off x="5540936" y="5149182"/>
                  <a:ext cx="481436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18" name="Text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40936" y="5149182"/>
                  <a:ext cx="481436" cy="400110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r="-3038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9" name="Elbow Connector 18"/>
            <p:cNvCxnSpPr>
              <a:stCxn id="26" idx="1"/>
              <a:endCxn id="16" idx="0"/>
            </p:cNvCxnSpPr>
            <p:nvPr/>
          </p:nvCxnSpPr>
          <p:spPr bwMode="auto">
            <a:xfrm rot="10800000" flipV="1">
              <a:off x="3813692" y="4601458"/>
              <a:ext cx="1234566" cy="543679"/>
            </a:xfrm>
            <a:prstGeom prst="bentConnector2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/>
                <p:cNvSpPr txBox="1"/>
                <p:nvPr/>
              </p:nvSpPr>
              <p:spPr>
                <a:xfrm>
                  <a:off x="2378736" y="5334774"/>
                  <a:ext cx="481343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5" name="TextBox 3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78736" y="5334774"/>
                  <a:ext cx="481343" cy="400110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1" name="Straight Arrow Connector 20"/>
            <p:cNvCxnSpPr>
              <a:stCxn id="23" idx="3"/>
              <a:endCxn id="22" idx="1"/>
            </p:cNvCxnSpPr>
            <p:nvPr/>
          </p:nvCxnSpPr>
          <p:spPr bwMode="auto">
            <a:xfrm flipV="1">
              <a:off x="8275804" y="5534829"/>
              <a:ext cx="588303" cy="2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8864107" y="5334774"/>
                  <a:ext cx="656951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m:rPr>
                            <m:lit/>
                          </m:rPr>
                          <a:rPr lang="nb-NO" sz="2000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64107" y="5334774"/>
                  <a:ext cx="656951" cy="400110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 b="-1846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ounded Rectangle 22"/>
                <p:cNvSpPr/>
                <p:nvPr/>
              </p:nvSpPr>
              <p:spPr bwMode="auto">
                <a:xfrm>
                  <a:off x="7469236" y="5145139"/>
                  <a:ext cx="806568" cy="779383"/>
                </a:xfrm>
                <a:prstGeom prst="roundRect">
                  <a:avLst/>
                </a:prstGeom>
                <a:solidFill>
                  <a:schemeClr val="bg1"/>
                </a:solidFill>
                <a:ln w="38100" cap="flat" cmpd="sng" algn="ctr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sz="20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Vrfy</m:t>
                        </m:r>
                      </m:oMath>
                    </m:oMathPara>
                  </a14:m>
                  <a:endParaRPr kumimoji="0" lang="en-US" sz="20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23" name="Rounded Rectangle 2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469236" y="5145139"/>
                  <a:ext cx="806568" cy="779383"/>
                </a:xfrm>
                <a:prstGeom prst="round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  <a:ln w="38100" cap="flat" cmpd="sng" algn="ctr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4" name="Up-Down Arrow 23"/>
            <p:cNvSpPr/>
            <p:nvPr/>
          </p:nvSpPr>
          <p:spPr bwMode="auto">
            <a:xfrm>
              <a:off x="5623441" y="5591385"/>
              <a:ext cx="301839" cy="646170"/>
            </a:xfrm>
            <a:prstGeom prst="upDownArrow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/>
                <p:cNvSpPr txBox="1"/>
                <p:nvPr/>
              </p:nvSpPr>
              <p:spPr>
                <a:xfrm>
                  <a:off x="4259067" y="5149182"/>
                  <a:ext cx="481436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59067" y="5149182"/>
                  <a:ext cx="481436" cy="400110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/>
                <p:cNvSpPr txBox="1"/>
                <p:nvPr/>
              </p:nvSpPr>
              <p:spPr>
                <a:xfrm>
                  <a:off x="5048258" y="4401404"/>
                  <a:ext cx="1350338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nb-NO" sz="2000" dirty="0"/>
                    <a:t> 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𝑠𝑘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𝑣𝑘</m:t>
                          </m:r>
                        </m:e>
                      </m:d>
                    </m:oMath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6" name="TextBox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48258" y="4401404"/>
                  <a:ext cx="1350338" cy="400110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7" name="Straight Arrow Connector 26"/>
            <p:cNvCxnSpPr>
              <a:stCxn id="31" idx="2"/>
              <a:endCxn id="26" idx="0"/>
            </p:cNvCxnSpPr>
            <p:nvPr/>
          </p:nvCxnSpPr>
          <p:spPr bwMode="auto">
            <a:xfrm>
              <a:off x="5723427" y="3985171"/>
              <a:ext cx="0" cy="416233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/>
                <p:cNvSpPr txBox="1"/>
                <p:nvPr/>
              </p:nvSpPr>
              <p:spPr>
                <a:xfrm>
                  <a:off x="5760352" y="3993232"/>
                  <a:ext cx="329856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$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60352" y="3993232"/>
                  <a:ext cx="329856" cy="400110"/>
                </a:xfrm>
                <a:prstGeom prst="rect">
                  <a:avLst/>
                </a:prstGeom>
                <a:blipFill>
                  <a:blip r:embed="rId16"/>
                  <a:stretch>
                    <a:fillRect l="-5556" b="-606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/>
                <p:cNvSpPr txBox="1"/>
                <p:nvPr/>
              </p:nvSpPr>
              <p:spPr>
                <a:xfrm>
                  <a:off x="3834384" y="4235700"/>
                  <a:ext cx="706704" cy="36373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nb-NO" sz="2000" dirty="0"/>
                    <a:t> </a:t>
                  </a:r>
                  <a14:m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𝑠𝑘</m:t>
                      </m:r>
                    </m:oMath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9" name="TextBox 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34384" y="4235700"/>
                  <a:ext cx="706704" cy="363736"/>
                </a:xfrm>
                <a:prstGeom prst="rect">
                  <a:avLst/>
                </a:prstGeom>
                <a:blipFill>
                  <a:blip r:embed="rId17"/>
                  <a:stretch>
                    <a:fillRect b="-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7033489" y="4228363"/>
                  <a:ext cx="706704" cy="36373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nb-NO" sz="2000" dirty="0"/>
                    <a:t> </a:t>
                  </a:r>
                  <a14:m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𝑣𝑘</m:t>
                      </m:r>
                    </m:oMath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33489" y="4228363"/>
                  <a:ext cx="706704" cy="363736"/>
                </a:xfrm>
                <a:prstGeom prst="rect">
                  <a:avLst/>
                </a:prstGeom>
                <a:blipFill>
                  <a:blip r:embed="rId18"/>
                  <a:stretch>
                    <a:fillRect b="-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Rounded Rectangle 30"/>
                <p:cNvSpPr/>
                <p:nvPr/>
              </p:nvSpPr>
              <p:spPr bwMode="auto">
                <a:xfrm>
                  <a:off x="5217823" y="3374347"/>
                  <a:ext cx="1011208" cy="610824"/>
                </a:xfrm>
                <a:prstGeom prst="roundRect">
                  <a:avLst/>
                </a:prstGeom>
                <a:solidFill>
                  <a:schemeClr val="bg1"/>
                </a:solidFill>
                <a:ln w="38100" cap="flat" cmpd="sng" algn="ctr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sz="20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KeyGen</m:t>
                        </m:r>
                      </m:oMath>
                    </m:oMathPara>
                  </a14:m>
                  <a:endParaRPr kumimoji="0" lang="en-US" sz="200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38" name="Rounded 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217823" y="3374347"/>
                  <a:ext cx="1011208" cy="610824"/>
                </a:xfrm>
                <a:prstGeom prst="roundRect">
                  <a:avLst/>
                </a:prstGeom>
                <a:blipFill>
                  <a:blip r:embed="rId20"/>
                  <a:stretch>
                    <a:fillRect l="-1744"/>
                  </a:stretch>
                </a:blipFill>
                <a:ln w="38100" cap="flat" cmpd="sng" algn="ctr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2" name="Elbow Connector 31"/>
            <p:cNvCxnSpPr>
              <a:stCxn id="26" idx="3"/>
              <a:endCxn id="23" idx="0"/>
            </p:cNvCxnSpPr>
            <p:nvPr/>
          </p:nvCxnSpPr>
          <p:spPr bwMode="auto">
            <a:xfrm>
              <a:off x="6398596" y="4601459"/>
              <a:ext cx="1473924" cy="543680"/>
            </a:xfrm>
            <a:prstGeom prst="bentConnector2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" name="Straight Arrow Connector 14"/>
            <p:cNvCxnSpPr>
              <a:stCxn id="16" idx="3"/>
              <a:endCxn id="23" idx="1"/>
            </p:cNvCxnSpPr>
            <p:nvPr/>
          </p:nvCxnSpPr>
          <p:spPr bwMode="auto">
            <a:xfrm>
              <a:off x="4189916" y="5534830"/>
              <a:ext cx="3279320" cy="1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628701" y="2029558"/>
                <a:ext cx="2088232" cy="4835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𝑠𝑘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𝑣𝑘</m:t>
                          </m:r>
                        </m:e>
                      </m:d>
                      <m:groupChr>
                        <m:groupChrPr>
                          <m:chr m:val="←"/>
                          <m:vertJc m:val="bot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KeyGen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701" y="2029558"/>
                <a:ext cx="2088232" cy="483594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Down Arrow 33"/>
          <p:cNvSpPr/>
          <p:nvPr/>
        </p:nvSpPr>
        <p:spPr bwMode="auto">
          <a:xfrm rot="2083956">
            <a:off x="6303632" y="4308630"/>
            <a:ext cx="157798" cy="1851725"/>
          </a:xfrm>
          <a:prstGeom prst="downArrow">
            <a:avLst>
              <a:gd name="adj1" fmla="val 34111"/>
              <a:gd name="adj2" fmla="val 116306"/>
            </a:avLst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742471" y="2990354"/>
                <a:ext cx="3880265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63525" indent="-263525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𝒮𝒦</m:t>
                    </m:r>
                  </m:oMath>
                </a14:m>
                <a:r>
                  <a:rPr lang="en-US" sz="1600" dirty="0"/>
                  <a:t> – signing key space (private)</a:t>
                </a:r>
              </a:p>
              <a:p>
                <a:pPr marL="263525" indent="-263525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𝒱</m:t>
                    </m:r>
                    <m:r>
                      <a:rPr lang="nb-NO" sz="16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𝒦</m:t>
                    </m:r>
                  </m:oMath>
                </a14:m>
                <a:r>
                  <a:rPr lang="en-US" sz="1600" dirty="0"/>
                  <a:t> – verification key space (public)</a:t>
                </a:r>
              </a:p>
              <a:p>
                <a:pPr marL="263525" indent="-263525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ℳ</m:t>
                    </m:r>
                  </m:oMath>
                </a14:m>
                <a:r>
                  <a:rPr lang="en-US" sz="1600" dirty="0"/>
                  <a:t> – message space</a:t>
                </a:r>
              </a:p>
              <a:p>
                <a:pPr marL="263525" indent="-263525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𝒞</m:t>
                    </m:r>
                  </m:oMath>
                </a14:m>
                <a:r>
                  <a:rPr lang="en-US" sz="1600" dirty="0"/>
                  <a:t> – ciphertext space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endParaRPr lang="en-US" sz="16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471" y="2990354"/>
                <a:ext cx="3880265" cy="1569660"/>
              </a:xfrm>
              <a:prstGeom prst="rect">
                <a:avLst/>
              </a:prstGeom>
              <a:blipFill>
                <a:blip r:embed="rId22"/>
                <a:stretch>
                  <a:fillRect l="-629" t="-1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6302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3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Digital signatures – security: UF-CMA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4"/>
              <p:cNvSpPr/>
              <p:nvPr/>
            </p:nvSpPr>
            <p:spPr bwMode="auto">
              <a:xfrm>
                <a:off x="5177317" y="4869260"/>
                <a:ext cx="6481415" cy="1289478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Definition: </a:t>
                </a:r>
                <a:r>
                  <a:rPr lang="nb-NO" dirty="0"/>
                  <a:t>The </a:t>
                </a:r>
                <a:r>
                  <a:rPr lang="nb-NO" b="1" dirty="0"/>
                  <a:t>UF-CMA-advantage</a:t>
                </a:r>
                <a:r>
                  <a:rPr lang="nb-NO" dirty="0"/>
                  <a:t> of an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Σ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uf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cma</m:t>
                          </m:r>
                        </m:sup>
                      </m:sSub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>
                                  <a:latin typeface="Cambria Math" panose="02040503050406030204" pitchFamily="18" charset="0"/>
                                </a:rPr>
                                <m:t>𝐄𝐱</m:t>
                              </m:r>
                              <m:sSubSup>
                                <m:sSub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b="1" i="0">
                                      <a:latin typeface="Cambria Math" panose="02040503050406030204" pitchFamily="18" charset="0"/>
                                    </a:rPr>
                                    <m:t>𝐩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nb-NO" b="0">
                                      <a:latin typeface="Cambria Math" panose="02040503050406030204" pitchFamily="18" charset="0"/>
                                    </a:rPr>
                                    <m:t>Σ</m:t>
                                  </m:r>
                                </m:sub>
                                <m:sup>
                                  <m:r>
                                    <m:rPr>
                                      <m:sty m:val="p"/>
                                    </m:rPr>
                                    <a:rPr lang="nb-NO" b="0" i="0" smtClean="0">
                                      <a:latin typeface="Cambria Math" panose="02040503050406030204" pitchFamily="18" charset="0"/>
                                    </a:rPr>
                                    <m:t>uf</m:t>
                                  </m:r>
                                  <m:r>
                                    <a:rPr lang="nb-NO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–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cma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d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⇒</m:t>
                              </m:r>
                              <m: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ounded 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77317" y="4869260"/>
                <a:ext cx="6481415" cy="1289478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/>
          <p:cNvCxnSpPr/>
          <p:nvPr/>
        </p:nvCxnSpPr>
        <p:spPr bwMode="auto">
          <a:xfrm flipH="1">
            <a:off x="7697945" y="2869191"/>
            <a:ext cx="144016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896087" y="2509151"/>
                <a:ext cx="99054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nb-NO" sz="1600" b="0" i="1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600" b="0" i="1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600" b="0" i="1" dirty="0" smtClean="0">
                          <a:latin typeface="Cambria Math" panose="02040503050406030204" pitchFamily="18" charset="0"/>
                        </a:rPr>
                        <m:t>, …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6087" y="2509151"/>
                <a:ext cx="990547" cy="33855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/>
          <p:nvPr/>
        </p:nvCxnSpPr>
        <p:spPr bwMode="auto">
          <a:xfrm>
            <a:off x="7680176" y="3013207"/>
            <a:ext cx="1422371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925516" y="3013207"/>
                <a:ext cx="98501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nb-NO" sz="16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dirty="0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nb-NO" sz="16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600" b="0" i="1" dirty="0" smtClean="0">
                          <a:latin typeface="Cambria Math" panose="02040503050406030204" pitchFamily="18" charset="0"/>
                        </a:rPr>
                        <m:t>, …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5516" y="3013207"/>
                <a:ext cx="985018" cy="33855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4111" y="2570476"/>
            <a:ext cx="968072" cy="59448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0488203" y="2681152"/>
                <a:ext cx="120291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Sign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𝑠𝑘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 ⋅) 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88203" y="2681152"/>
                <a:ext cx="1202913" cy="369332"/>
              </a:xfrm>
              <a:prstGeom prst="rect">
                <a:avLst/>
              </a:prstGeom>
              <a:blipFill rotWithShape="0">
                <a:blip r:embed="rId7"/>
                <a:stretch>
                  <a:fillRect l="-1015"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9362641" y="1214205"/>
            <a:ext cx="15578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u="sng" dirty="0"/>
              <a:t>Challenger  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639" t="12598" r="25780" b="12538"/>
          <a:stretch/>
        </p:blipFill>
        <p:spPr>
          <a:xfrm flipH="1">
            <a:off x="6364312" y="2509151"/>
            <a:ext cx="743311" cy="93137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9480376" y="1700110"/>
                <a:ext cx="1882567" cy="4401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𝑠𝑘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𝑣𝑘</m:t>
                          </m:r>
                        </m:e>
                      </m:d>
                      <m:groupChr>
                        <m:groupChrPr>
                          <m:chr m:val="←"/>
                          <m:vertJc m:val="bot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KeyGen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80376" y="1700110"/>
                <a:ext cx="1882567" cy="440120"/>
              </a:xfrm>
              <a:prstGeom prst="rect">
                <a:avLst/>
              </a:prstGeom>
              <a:blipFill rotWithShape="0">
                <a:blip r:embed="rId10"/>
                <a:stretch>
                  <a:fillRect b="-4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31"/>
          <p:cNvCxnSpPr/>
          <p:nvPr/>
        </p:nvCxnSpPr>
        <p:spPr bwMode="auto">
          <a:xfrm>
            <a:off x="7680176" y="1988840"/>
            <a:ext cx="1368152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8105822" y="1614315"/>
                <a:ext cx="51686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𝑣𝑘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5822" y="1614315"/>
                <a:ext cx="516860" cy="33855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Oval Callout 33"/>
              <p:cNvSpPr/>
              <p:nvPr/>
            </p:nvSpPr>
            <p:spPr bwMode="auto">
              <a:xfrm>
                <a:off x="5574365" y="1640947"/>
                <a:ext cx="1117976" cy="623843"/>
              </a:xfrm>
              <a:prstGeom prst="wedgeEllipseCallout">
                <a:avLst>
                  <a:gd name="adj1" fmla="val 39249"/>
                  <a:gd name="adj2" fmla="val 88764"/>
                </a:avLst>
              </a:prstGeom>
              <a:solidFill>
                <a:srgbClr val="FEE9E6"/>
              </a:solid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 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 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Oval Callout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74365" y="1640947"/>
                <a:ext cx="1117976" cy="623843"/>
              </a:xfrm>
              <a:prstGeom prst="wedgeEllipseCallout">
                <a:avLst>
                  <a:gd name="adj1" fmla="val 39249"/>
                  <a:gd name="adj2" fmla="val 88764"/>
                </a:avLst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838819" y="3717464"/>
                <a:ext cx="4419018" cy="8443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/>
                  <a:t> has </a:t>
                </a:r>
                <a:r>
                  <a:rPr lang="en-US" sz="1600" b="1" dirty="0"/>
                  <a:t>forged </a:t>
                </a:r>
                <a:r>
                  <a:rPr lang="en-US" sz="1600" dirty="0"/>
                  <a:t>a signature if </a:t>
                </a:r>
                <a:endParaRPr lang="en-US" sz="1600" dirty="0" smtClean="0"/>
              </a:p>
              <a:p>
                <a:pPr marL="452438" lvl="1" indent="-271463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1600" dirty="0"/>
                  <a:t> is valid 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1600" dirty="0" smtClean="0"/>
                  <a:t> </a:t>
                </a:r>
              </a:p>
              <a:p>
                <a:pPr marL="452438" lvl="1" indent="-271463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∉</m:t>
                    </m:r>
                    <m:d>
                      <m:dPr>
                        <m:begChr m:val="{"/>
                        <m:endChr m:val="}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,…</m:t>
                        </m:r>
                      </m:e>
                    </m:d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8819" y="3717464"/>
                <a:ext cx="4419018" cy="844334"/>
              </a:xfrm>
              <a:prstGeom prst="rect">
                <a:avLst/>
              </a:prstGeom>
              <a:blipFill rotWithShape="0">
                <a:blip r:embed="rId13"/>
                <a:stretch>
                  <a:fillRect t="-2174" b="-50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10</a:t>
            </a:fld>
            <a:endParaRPr lang="en-US" dirty="0"/>
          </a:p>
        </p:txBody>
      </p:sp>
      <p:grpSp>
        <p:nvGrpSpPr>
          <p:cNvPr id="21" name="Group 20"/>
          <p:cNvGrpSpPr/>
          <p:nvPr/>
        </p:nvGrpSpPr>
        <p:grpSpPr>
          <a:xfrm>
            <a:off x="789407" y="1440293"/>
            <a:ext cx="3927264" cy="3484382"/>
            <a:chOff x="4325554" y="1447800"/>
            <a:chExt cx="2910152" cy="3484382"/>
          </a:xfrm>
        </p:grpSpPr>
        <p:grpSp>
          <p:nvGrpSpPr>
            <p:cNvPr id="22" name="Group 21"/>
            <p:cNvGrpSpPr/>
            <p:nvPr/>
          </p:nvGrpSpPr>
          <p:grpSpPr>
            <a:xfrm>
              <a:off x="4325554" y="1447800"/>
              <a:ext cx="2910152" cy="3484382"/>
              <a:chOff x="838492" y="1488602"/>
              <a:chExt cx="2523833" cy="3759909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4" name="Rectangle 23"/>
                  <p:cNvSpPr/>
                  <p:nvPr/>
                </p:nvSpPr>
                <p:spPr bwMode="auto">
                  <a:xfrm>
                    <a:off x="838492" y="1488602"/>
                    <a:ext cx="2523833" cy="388371"/>
                  </a:xfrm>
                  <a:prstGeom prst="rect">
                    <a:avLst/>
                  </a:prstGeom>
                  <a:solidFill>
                    <a:srgbClr val="85FFE0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1600" b="1">
                              <a:latin typeface="Cambria Math" panose="02040503050406030204" pitchFamily="18" charset="0"/>
                            </a:rPr>
                            <m:t>𝐄𝐱</m:t>
                          </m:r>
                          <m:sSubSup>
                            <m:sSubSupPr>
                              <m:ctrlPr>
                                <a:rPr lang="nb-NO" sz="1600" b="1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600" b="1">
                                  <a:latin typeface="Cambria Math" panose="02040503050406030204" pitchFamily="18" charset="0"/>
                                </a:rPr>
                                <m:t>𝐩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uf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–</m:t>
                              </m:r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cma</m:t>
                              </m:r>
                            </m:sup>
                          </m:sSubSup>
                          <m:d>
                            <m:dPr>
                              <m:ctrlPr>
                                <a:rPr lang="nb-NO" sz="1600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oMath>
                      </m:oMathPara>
                    </a14:m>
                    <a:endParaRPr lang="nb-NO" sz="1600" b="1" dirty="0" smtClean="0"/>
                  </a:p>
                </p:txBody>
              </p:sp>
            </mc:Choice>
            <mc:Fallback xmlns="">
              <p:sp>
                <p:nvSpPr>
                  <p:cNvPr id="24" name="Rectangle 2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838492" y="1488602"/>
                    <a:ext cx="2523833" cy="388371"/>
                  </a:xfrm>
                  <a:prstGeom prst="rect">
                    <a:avLst/>
                  </a:prstGeom>
                  <a:blipFill rotWithShape="0">
                    <a:blip r:embed="rId14"/>
                    <a:stretch>
                      <a:fillRect b="-3226"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5" name="Rectangle 24"/>
                  <p:cNvSpPr/>
                  <p:nvPr/>
                </p:nvSpPr>
                <p:spPr bwMode="auto">
                  <a:xfrm>
                    <a:off x="838492" y="1873734"/>
                    <a:ext cx="2523833" cy="3374777"/>
                  </a:xfrm>
                  <a:prstGeom prst="rect">
                    <a:avLst/>
                  </a:prstGeom>
                  <a:solidFill>
                    <a:srgbClr val="F2F2F2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355600" indent="-3556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d>
                          <m:dPr>
                            <m:ctrlPr>
                              <a:rPr lang="nb-NO" sz="1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𝑠𝑘</m:t>
                            </m:r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𝑣𝑘</m:t>
                            </m:r>
                          </m:e>
                        </m:d>
                        <m:groupChr>
                          <m:groupChrPr>
                            <m:chr m:val="←"/>
                            <m:vertJc m:val="bot"/>
                            <m:ctrlPr>
                              <a:rPr lang="nb-NO" sz="1400" i="1">
                                <a:latin typeface="Cambria Math" panose="02040503050406030204" pitchFamily="18" charset="0"/>
                              </a:rPr>
                            </m:ctrlPr>
                          </m:groupChr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$</m:t>
                            </m:r>
                          </m:e>
                        </m:groupChr>
                        <m:r>
                          <m:rPr>
                            <m:sty m:val="p"/>
                          </m:rPr>
                          <a:rPr lang="nb-NO" sz="1400">
                            <a:latin typeface="Cambria Math" panose="02040503050406030204" pitchFamily="18" charset="0"/>
                          </a:rPr>
                          <m:t>Σ</m:t>
                        </m:r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m:rPr>
                            <m:sty m:val="p"/>
                          </m:rPr>
                          <a:rPr lang="nb-NO" sz="1400">
                            <a:latin typeface="Cambria Math" panose="02040503050406030204" pitchFamily="18" charset="0"/>
                          </a:rPr>
                          <m:t>KeyGen</m:t>
                        </m:r>
                      </m:oMath>
                    </a14:m>
                    <a:endPara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  <a:p>
                    <a:pPr marL="355600" indent="-3556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nb-NO" sz="1400">
                            <a:latin typeface="Cambria Math" panose="02040503050406030204" pitchFamily="18" charset="0"/>
                          </a:rPr>
                          <m:t>Msgs</m:t>
                        </m:r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←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nb-NO" sz="1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d>
                      </m:oMath>
                    </a14:m>
                    <a:r>
                      <a: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                                </a:t>
                    </a:r>
                    <a:r>
                      <a:rPr lang="nb-NO" sz="1400" dirty="0">
                        <a:solidFill>
                          <a:schemeClr val="accent2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// </a:t>
                    </a:r>
                    <a:r>
                      <a:rPr lang="nb-NO" sz="1400" dirty="0" err="1">
                        <a:solidFill>
                          <a:schemeClr val="accent2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bookkeeping</a:t>
                    </a:r>
                    <a:endParaRPr lang="nb-NO" sz="1400" dirty="0">
                      <a:solidFill>
                        <a:schemeClr val="accent2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  <a:p>
                    <a:pPr marL="355600" indent="-3556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d>
                          <m:dPr>
                            <m:ctrlPr>
                              <a:rPr lang="nb-NO" sz="1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nb-NO" sz="1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sz="1400" i="1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p>
                                <m:r>
                                  <a:rPr lang="nb-NO" sz="1400" i="1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, </m:t>
                            </m:r>
                            <m:sSup>
                              <m:sSupPr>
                                <m:ctrlPr>
                                  <a:rPr lang="nb-NO" sz="1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sz="1400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p>
                                <m:r>
                                  <a:rPr lang="nb-NO" sz="1400" i="1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</m:e>
                        </m:d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←</m:t>
                        </m:r>
                        <m:sSup>
                          <m:sSupPr>
                            <m:ctrlPr>
                              <a:rPr lang="nb-NO" sz="1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p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𝒮</m:t>
                            </m:r>
                            <m:d>
                              <m:dPr>
                                <m:ctrlPr>
                                  <a:rPr lang="nb-NO" sz="1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400" i="1"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</m:e>
                            </m:d>
                          </m:sup>
                        </m:sSup>
                        <m:d>
                          <m:dPr>
                            <m:ctrlPr>
                              <a:rPr lang="nb-NO" sz="1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𝑣𝑘</m:t>
                            </m:r>
                          </m:e>
                        </m:d>
                      </m:oMath>
                    </a14:m>
                    <a:endPara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  <a:p>
                    <a:pPr marL="355600" indent="-3556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:r>
                      <a:rPr lang="nb-NO" sz="1400" b="1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if</a:t>
                    </a:r>
                    <a:r>
                      <a: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nb-NO" sz="1400">
                            <a:latin typeface="Cambria Math" panose="02040503050406030204" pitchFamily="18" charset="0"/>
                          </a:rPr>
                          <m:t>Σ</m:t>
                        </m:r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m:rPr>
                            <m:sty m:val="p"/>
                          </m:rPr>
                          <a:rPr lang="nb-NO" sz="1400">
                            <a:latin typeface="Cambria Math" panose="02040503050406030204" pitchFamily="18" charset="0"/>
                          </a:rPr>
                          <m:t>Vrfy</m:t>
                        </m:r>
                        <m:d>
                          <m:dPr>
                            <m:ctrlPr>
                              <a:rPr lang="nb-NO" sz="1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𝑣𝑘</m:t>
                            </m:r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, </m:t>
                            </m:r>
                            <m:sSup>
                              <m:sSupPr>
                                <m:ctrlPr>
                                  <a:rPr lang="nb-NO" sz="1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sz="1400" i="1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p>
                                <m:r>
                                  <a:rPr lang="nb-NO" sz="1400" i="1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, </m:t>
                            </m:r>
                            <m:sSup>
                              <m:sSupPr>
                                <m:ctrlPr>
                                  <a:rPr lang="nb-NO" sz="1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sz="1400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p>
                                <m:r>
                                  <a:rPr lang="nb-NO" sz="1400" i="1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</m:e>
                        </m:d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=1</m:t>
                        </m:r>
                      </m:oMath>
                    </a14:m>
                    <a:r>
                      <a: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and </a:t>
                    </a:r>
                    <a14:m>
                      <m:oMath xmlns:m="http://schemas.openxmlformats.org/officeDocument/2006/math">
                        <m:sSup>
                          <m:sSupPr>
                            <m:ctrlPr>
                              <a:rPr lang="nb-NO" sz="1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p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∉</m:t>
                        </m:r>
                        <m:r>
                          <m:rPr>
                            <m:sty m:val="p"/>
                          </m:rPr>
                          <a:rPr lang="nb-NO" sz="1400">
                            <a:latin typeface="Cambria Math" panose="02040503050406030204" pitchFamily="18" charset="0"/>
                          </a:rPr>
                          <m:t>Msgs</m:t>
                        </m:r>
                      </m:oMath>
                    </a14:m>
                    <a:r>
                      <a:rPr lang="nb-NO" sz="1400" b="1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:</a:t>
                    </a:r>
                  </a:p>
                  <a:p>
                    <a:pPr marL="355600" indent="-3556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       </a:t>
                    </a:r>
                    <a:r>
                      <a:rPr lang="nb-NO" sz="1400" b="1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return</a:t>
                    </a:r>
                    <a:r>
                      <a: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1</a:t>
                    </a:r>
                  </a:p>
                  <a:p>
                    <a:pPr marL="355600" indent="-3556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 </a:t>
                    </a:r>
                    <a:r>
                      <a:rPr lang="nb-NO" sz="1400" b="1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else</a:t>
                    </a:r>
                  </a:p>
                  <a:p>
                    <a:pPr marL="355600" indent="-3556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       </a:t>
                    </a:r>
                    <a:r>
                      <a:rPr lang="nb-NO" sz="1400" b="1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return</a:t>
                    </a:r>
                    <a:r>
                      <a: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0</a:t>
                    </a:r>
                  </a:p>
                  <a:p>
                    <a:pPr marL="355600" indent="-3556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:endPara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𝒮</m:t>
                          </m:r>
                          <m:d>
                            <m:dPr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oMath>
                      </m:oMathPara>
                    </a14:m>
                    <a:endPara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  <a:p>
                    <a:pPr marL="355600" indent="-3556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:endPara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  <a:p>
                    <a:pPr marL="355600" indent="-3556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𝜎</m:t>
                        </m:r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←</m:t>
                        </m:r>
                        <m:r>
                          <m:rPr>
                            <m:sty m:val="p"/>
                          </m:rPr>
                          <a:rPr lang="nb-NO" sz="1400">
                            <a:latin typeface="Cambria Math" panose="02040503050406030204" pitchFamily="18" charset="0"/>
                          </a:rPr>
                          <m:t>Σ</m:t>
                        </m:r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m:rPr>
                            <m:sty m:val="p"/>
                          </m:rPr>
                          <a:rPr lang="nb-NO" sz="1400">
                            <a:latin typeface="Cambria Math" panose="02040503050406030204" pitchFamily="18" charset="0"/>
                          </a:rPr>
                          <m:t>Sign</m:t>
                        </m:r>
                        <m:d>
                          <m:dPr>
                            <m:ctrlPr>
                              <a:rPr lang="nb-NO" sz="1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𝑠𝑘</m:t>
                            </m:r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oMath>
                    </a14:m>
                    <a:endPara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  <a:p>
                    <a:pPr marL="355600" indent="-3556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nb-NO" sz="1400">
                            <a:latin typeface="Cambria Math" panose="02040503050406030204" pitchFamily="18" charset="0"/>
                          </a:rPr>
                          <m:t>Msgs</m:t>
                        </m:r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m:rPr>
                            <m:sty m:val="p"/>
                          </m:rPr>
                          <a:rPr lang="nb-NO" sz="1400">
                            <a:latin typeface="Cambria Math" panose="02040503050406030204" pitchFamily="18" charset="0"/>
                          </a:rPr>
                          <m:t>add</m:t>
                        </m:r>
                        <m:d>
                          <m:dPr>
                            <m:ctrlPr>
                              <a:rPr lang="nb-NO" sz="1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oMath>
                    </a14:m>
                    <a:endPara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  <a:p>
                    <a:pPr marL="355600" indent="-3556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:r>
                      <a:rPr lang="nb-NO" sz="1400" b="1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return</a:t>
                    </a:r>
                    <a:r>
                      <a: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𝜎</m:t>
                        </m:r>
                      </m:oMath>
                    </a14:m>
                    <a:endPara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  <a:p>
                    <a:pPr marL="266700" indent="-2667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endParaRPr lang="nb-NO" sz="1400" dirty="0">
                      <a:latin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5" name="Rectangle 2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838492" y="1873734"/>
                    <a:ext cx="2523833" cy="3374777"/>
                  </a:xfrm>
                  <a:prstGeom prst="rect">
                    <a:avLst/>
                  </a:prstGeom>
                  <a:blipFill rotWithShape="0">
                    <a:blip r:embed="rId15"/>
                    <a:stretch>
                      <a:fillRect l="-154"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23" name="Straight Connector 22"/>
            <p:cNvCxnSpPr/>
            <p:nvPr/>
          </p:nvCxnSpPr>
          <p:spPr bwMode="auto">
            <a:xfrm>
              <a:off x="4401056" y="3970094"/>
              <a:ext cx="2088182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757601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9" grpId="0"/>
      <p:bldP spid="11" grpId="0"/>
      <p:bldP spid="33" grpId="0"/>
      <p:bldP spid="34" grpId="0" animBg="1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2207568" y="5229200"/>
            <a:ext cx="7751762" cy="763115"/>
          </a:xfrm>
        </p:spPr>
        <p:txBody>
          <a:bodyPr/>
          <a:lstStyle/>
          <a:p>
            <a:pPr algn="ctr"/>
            <a:r>
              <a:rPr lang="en-US" sz="3200" dirty="0"/>
              <a:t>RSA </a:t>
            </a:r>
            <a:r>
              <a:rPr lang="en-US" sz="2800" dirty="0"/>
              <a:t>signatures</a:t>
            </a:r>
            <a:endParaRPr lang="en-US" sz="3200" dirty="0"/>
          </a:p>
        </p:txBody>
      </p:sp>
      <p:pic>
        <p:nvPicPr>
          <p:cNvPr id="5" name="Picture 4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1603" y="1556792"/>
            <a:ext cx="3383692" cy="338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240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Textbook RSA signatures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943872" y="2917891"/>
                <a:ext cx="48213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3872" y="2917891"/>
                <a:ext cx="482138" cy="276999"/>
              </a:xfrm>
              <a:prstGeom prst="rect">
                <a:avLst/>
              </a:prstGeom>
              <a:blipFill rotWithShape="0">
                <a:blip r:embed="rId3"/>
                <a:stretch>
                  <a:fillRect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795776" y="2848492"/>
                <a:ext cx="144016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pc="-30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en-US" sz="1400" b="0" spc="-3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5776" y="2848492"/>
                <a:ext cx="144016" cy="215444"/>
              </a:xfrm>
              <a:prstGeom prst="rect">
                <a:avLst/>
              </a:prstGeom>
              <a:blipFill>
                <a:blip r:embed="rId6"/>
                <a:stretch>
                  <a:fillRect l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345440" y="2917892"/>
                <a:ext cx="127599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 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⁡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5440" y="2917892"/>
                <a:ext cx="1275990" cy="276999"/>
              </a:xfrm>
              <a:prstGeom prst="rect">
                <a:avLst/>
              </a:prstGeom>
              <a:blipFill rotWithShape="0">
                <a:blip r:embed="rId7"/>
                <a:stretch>
                  <a:fillRect l="-4306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9829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Textbook RSA signatures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795776" y="2848492"/>
                <a:ext cx="144016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pc="-3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sz="1400" b="0" spc="-3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5776" y="2848492"/>
                <a:ext cx="144016" cy="215444"/>
              </a:xfrm>
              <a:prstGeom prst="rect">
                <a:avLst/>
              </a:prstGeom>
              <a:blipFill rotWithShape="0">
                <a:blip r:embed="rId3"/>
                <a:stretch>
                  <a:fillRect l="-47826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943872" y="2917891"/>
                <a:ext cx="48213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3872" y="2917891"/>
                <a:ext cx="482138" cy="276999"/>
              </a:xfrm>
              <a:prstGeom prst="rect">
                <a:avLst/>
              </a:prstGeom>
              <a:blipFill rotWithShape="0">
                <a:blip r:embed="rId4"/>
                <a:stretch>
                  <a:fillRect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255719" y="2848492"/>
                <a:ext cx="144016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pc="-30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en-US" sz="1400" b="0" spc="-3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5719" y="2848492"/>
                <a:ext cx="144016" cy="215444"/>
              </a:xfrm>
              <a:prstGeom prst="rect">
                <a:avLst/>
              </a:prstGeom>
              <a:blipFill rotWithShape="0">
                <a:blip r:embed="rId5"/>
                <a:stretch>
                  <a:fillRect l="-29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902137" y="2842285"/>
                <a:ext cx="144016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pc="-30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en-US" sz="1400" b="0" spc="-3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2137" y="2842285"/>
                <a:ext cx="144016" cy="215444"/>
              </a:xfrm>
              <a:prstGeom prst="rect">
                <a:avLst/>
              </a:prstGeom>
              <a:blipFill rotWithShape="0">
                <a:blip r:embed="rId5"/>
                <a:stretch>
                  <a:fillRect l="-29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345440" y="2917892"/>
                <a:ext cx="127599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 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⁡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5440" y="2917892"/>
                <a:ext cx="1275990" cy="276999"/>
              </a:xfrm>
              <a:prstGeom prst="rect">
                <a:avLst/>
              </a:prstGeom>
              <a:blipFill rotWithShape="0">
                <a:blip r:embed="rId6"/>
                <a:stretch>
                  <a:fillRect l="-4306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9128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2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Textbook RSA signatures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345440" y="2917892"/>
                <a:ext cx="127599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 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⁡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5440" y="2917892"/>
                <a:ext cx="1275990" cy="276999"/>
              </a:xfrm>
              <a:prstGeom prst="rect">
                <a:avLst/>
              </a:prstGeom>
              <a:blipFill rotWithShape="0">
                <a:blip r:embed="rId2"/>
                <a:stretch>
                  <a:fillRect l="-4306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943872" y="2933280"/>
                <a:ext cx="482138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3872" y="2933280"/>
                <a:ext cx="482138" cy="246221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255719" y="2848492"/>
                <a:ext cx="144016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pc="-30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en-US" sz="1400" b="0" spc="-3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5719" y="2848492"/>
                <a:ext cx="144016" cy="215444"/>
              </a:xfrm>
              <a:prstGeom prst="rect">
                <a:avLst/>
              </a:prstGeom>
              <a:blipFill rotWithShape="0">
                <a:blip r:embed="rId4"/>
                <a:stretch>
                  <a:fillRect l="-29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5793679" y="2848492"/>
                <a:ext cx="144016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pc="-3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sz="1400" b="0" spc="-3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3679" y="2848492"/>
                <a:ext cx="144016" cy="215444"/>
              </a:xfrm>
              <a:prstGeom prst="rect">
                <a:avLst/>
              </a:prstGeom>
              <a:blipFill rotWithShape="0">
                <a:blip r:embed="rId5"/>
                <a:stretch>
                  <a:fillRect l="-41667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340865" y="2848492"/>
                <a:ext cx="144016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pc="-3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sz="1400" b="0" spc="-3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0865" y="2848492"/>
                <a:ext cx="144016" cy="215444"/>
              </a:xfrm>
              <a:prstGeom prst="rect">
                <a:avLst/>
              </a:prstGeom>
              <a:blipFill rotWithShape="0">
                <a:blip r:embed="rId6"/>
                <a:stretch>
                  <a:fillRect l="-41667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3672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3" grpId="0"/>
      <p:bldP spid="13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Textbook RSA </a:t>
            </a:r>
            <a:r>
              <a:rPr lang="en-US" dirty="0" smtClean="0"/>
              <a:t>signatures</a:t>
            </a:r>
            <a:endParaRPr lang="en-US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514835" y="2796741"/>
            <a:ext cx="524436" cy="976486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6096" y="2818011"/>
            <a:ext cx="429815" cy="807069"/>
          </a:xfrm>
          <a:prstGeom prst="rect">
            <a:avLst/>
          </a:prstGeom>
        </p:spPr>
      </p:pic>
      <p:cxnSp>
        <p:nvCxnSpPr>
          <p:cNvPr id="29" name="Straight Arrow Connector 28"/>
          <p:cNvCxnSpPr/>
          <p:nvPr/>
        </p:nvCxnSpPr>
        <p:spPr bwMode="auto">
          <a:xfrm>
            <a:off x="4203894" y="3227265"/>
            <a:ext cx="268419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605750" y="2915797"/>
                <a:ext cx="48213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5750" y="2915797"/>
                <a:ext cx="482138" cy="276999"/>
              </a:xfrm>
              <a:prstGeom prst="rect">
                <a:avLst/>
              </a:prstGeom>
              <a:blipFill>
                <a:blip r:embed="rId5"/>
                <a:stretch>
                  <a:fillRect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345440" y="2917892"/>
                <a:ext cx="127599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 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⁡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5440" y="2917892"/>
                <a:ext cx="1275990" cy="276999"/>
              </a:xfrm>
              <a:prstGeom prst="rect">
                <a:avLst/>
              </a:prstGeom>
              <a:blipFill>
                <a:blip r:embed="rId7"/>
                <a:stretch>
                  <a:fillRect l="-4306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4943872" y="2933280"/>
                <a:ext cx="482138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3872" y="2933280"/>
                <a:ext cx="482138" cy="24622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793679" y="2848492"/>
                <a:ext cx="144016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pc="-3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sz="1400" b="0" spc="-3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3679" y="2848492"/>
                <a:ext cx="144016" cy="215444"/>
              </a:xfrm>
              <a:prstGeom prst="rect">
                <a:avLst/>
              </a:prstGeom>
              <a:blipFill>
                <a:blip r:embed="rId9"/>
                <a:stretch>
                  <a:fillRect l="-41667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6" name="Group 25"/>
          <p:cNvGrpSpPr/>
          <p:nvPr/>
        </p:nvGrpSpPr>
        <p:grpSpPr>
          <a:xfrm>
            <a:off x="7960577" y="1174672"/>
            <a:ext cx="3643819" cy="2856261"/>
            <a:chOff x="838492" y="1533361"/>
            <a:chExt cx="2523833" cy="465456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ectangle 32"/>
                <p:cNvSpPr/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solidFill>
                  <a:srgbClr val="85FFE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400" b="1" i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𝐑𝐒𝐀</m:t>
                        </m:r>
                        <m:r>
                          <a:rPr lang="nb-NO" sz="1400" b="1" i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nb-NO" sz="1400" b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𝐊𝐞𝐲𝐆𝐞𝐧</m:t>
                        </m:r>
                      </m:oMath>
                    </m:oMathPara>
                  </a14:m>
                  <a:endParaRPr lang="en-US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33" name="Rectangle 3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blipFill>
                  <a:blip r:embed="rId10"/>
                  <a:stretch>
                    <a:fillRect b="-3636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/>
                <p:cNvSpPr/>
                <p:nvPr/>
              </p:nvSpPr>
              <p:spPr bwMode="auto">
                <a:xfrm>
                  <a:off x="838492" y="2036277"/>
                  <a:ext cx="2523833" cy="4151651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363538" indent="-363538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 smtClean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𝑝</m:t>
                      </m:r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,</m:t>
                      </m:r>
                      <m:r>
                        <a:rPr lang="nb-NO" sz="1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𝑞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$</m:t>
                          </m:r>
                        </m:e>
                      </m:groupChr>
                    </m:oMath>
                  </a14:m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two random prime numbers  </a:t>
                  </a:r>
                </a:p>
                <a:p>
                  <a:pPr marL="363538" indent="-363538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𝑛</m:t>
                      </m:r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r>
                        <a:rPr lang="nb-NO" sz="1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𝑝</m:t>
                      </m:r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⋅</m:t>
                      </m:r>
                      <m:r>
                        <a:rPr lang="nb-NO" sz="1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𝑞</m:t>
                      </m:r>
                    </m:oMath>
                  </a14:m>
                  <a:endParaRPr lang="nb-NO" sz="1400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363538" indent="-363538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d>
                        <m:dPr>
                          <m:ctrlP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a14:m>
                  <a:endParaRPr lang="nb-NO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363538" indent="-363538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choose</a:t>
                  </a: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𝑒</m:t>
                      </m:r>
                    </m:oMath>
                  </a14:m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such that </a:t>
                  </a:r>
                  <a14:m>
                    <m:oMath xmlns:m="http://schemas.openxmlformats.org/officeDocument/2006/math">
                      <m:func>
                        <m:funcPr>
                          <m:ctrlP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gcd</m:t>
                          </m:r>
                        </m:fName>
                        <m:e>
                          <m:d>
                            <m:dPr>
                              <m:ctrlPr>
                                <a:rPr lang="nb-NO" sz="1400" i="1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𝑒</m:t>
                              </m:r>
                              <m:r>
                                <a:rPr lang="nb-NO" sz="1400" i="1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400" i="1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𝜙</m:t>
                              </m:r>
                              <m:d>
                                <m:dPr>
                                  <m:ctrlPr>
                                    <a:rPr lang="nb-NO" sz="1400" i="1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i="1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</m:e>
                          </m:d>
                          <m: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=1 </m:t>
                          </m:r>
                        </m:e>
                      </m:func>
                    </m:oMath>
                  </a14:m>
                  <a:endParaRPr lang="nb-NO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363538" indent="-363538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compute </a:t>
                  </a:r>
                  <a14:m>
                    <m:oMath xmlns:m="http://schemas.openxmlformats.org/officeDocument/2006/math">
                      <m:r>
                        <a:rPr lang="nb-NO" sz="1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𝑑</m:t>
                      </m:r>
                    </m:oMath>
                  </a14:m>
                  <a:r>
                    <a:rPr lang="nb-NO" sz="1400" b="1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such that</a:t>
                  </a:r>
                  <a:r>
                    <a:rPr lang="nb-NO" sz="1400" b="1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𝑒</m:t>
                      </m:r>
                      <m:r>
                        <a:rPr lang="nb-NO" sz="1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𝑑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=1</m:t>
                      </m:r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𝜙</m:t>
                          </m:r>
                          <m:d>
                            <m:dPr>
                              <m:ctrlPr>
                                <a:rPr lang="nb-NO" sz="1400" i="1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e>
                      </m:func>
                    </m:oMath>
                  </a14:m>
                  <a:endParaRPr lang="nb-NO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363538" indent="-363538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𝑠𝑘</m:t>
                      </m:r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d>
                        <m:dPr>
                          <m:ctrlP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𝑑</m:t>
                          </m:r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,</m:t>
                          </m:r>
                          <m:r>
                            <a:rPr lang="nb-NO" sz="1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a14:m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  </a:t>
                  </a:r>
                  <a14:m>
                    <m:oMath xmlns:m="http://schemas.openxmlformats.org/officeDocument/2006/math">
                      <m:r>
                        <a:rPr lang="nb-NO" sz="1400" i="1" dirty="0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𝑝𝑘</m:t>
                      </m:r>
                      <m:r>
                        <a:rPr lang="nb-NO" sz="1400" i="1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d>
                        <m:dPr>
                          <m:ctrlPr>
                            <a:rPr lang="nb-NO" sz="1400" i="1" dirty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 dirty="0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𝑒</m:t>
                          </m:r>
                          <m:r>
                            <a:rPr lang="nb-NO" sz="1400" b="0" i="1" dirty="0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,</m:t>
                          </m:r>
                          <m:r>
                            <a:rPr lang="nb-NO" sz="1400" b="0" i="1" dirty="0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a14:m>
                  <a:endParaRPr lang="nb-NO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363538" indent="-363538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return</a:t>
                  </a: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(</m:t>
                      </m:r>
                      <m:r>
                        <a:rPr lang="nb-NO" sz="1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𝑠𝑘</m:t>
                      </m:r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, </m:t>
                      </m:r>
                      <m:r>
                        <a:rPr lang="nb-NO" sz="140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𝑝𝑘</m:t>
                      </m:r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)</m:t>
                      </m:r>
                    </m:oMath>
                  </a14:m>
                  <a:endParaRPr lang="nb-NO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34" name="Rectangle 3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2036277"/>
                  <a:ext cx="2523833" cy="4151651"/>
                </a:xfrm>
                <a:prstGeom prst="rect">
                  <a:avLst/>
                </a:prstGeom>
                <a:blipFill>
                  <a:blip r:embed="rId11"/>
                  <a:stretch>
                    <a:fillRect l="-333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8" name="Group 37"/>
          <p:cNvGrpSpPr/>
          <p:nvPr/>
        </p:nvGrpSpPr>
        <p:grpSpPr>
          <a:xfrm>
            <a:off x="7960577" y="4195215"/>
            <a:ext cx="2447908" cy="897930"/>
            <a:chOff x="838492" y="1533361"/>
            <a:chExt cx="2523833" cy="146326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Rectangle 38"/>
                <p:cNvSpPr/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solidFill>
                  <a:srgbClr val="85FFE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400" b="1" i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𝐑𝐒𝐀</m:t>
                        </m:r>
                        <m:r>
                          <a:rPr lang="nb-NO" sz="1400" b="1" i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.</m:t>
                        </m:r>
                        <m:r>
                          <a:rPr lang="nb-NO" sz="1400" b="1" i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𝐒𝐢𝐠𝐧</m:t>
                        </m:r>
                        <m:d>
                          <m:dPr>
                            <m:ctrlPr>
                              <a:rPr lang="nb-NO" sz="1400" b="0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𝑠𝑘</m:t>
                            </m:r>
                            <m:r>
                              <a:rPr lang="nb-NO" sz="1400" b="0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=</m:t>
                            </m:r>
                            <m:d>
                              <m:dPr>
                                <m:ctrlPr>
                                  <a:rPr lang="nb-NO" sz="14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𝑑</m:t>
                                </m:r>
                                <m:r>
                                  <a:rPr lang="nb-NO" sz="14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,</m:t>
                                </m:r>
                                <m:r>
                                  <a:rPr lang="nb-NO" sz="1400" b="0" i="1" smtClean="0">
                                    <a:solidFill>
                                      <a:schemeClr val="accent4"/>
                                    </a:solidFill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  <m:r>
                              <a:rPr lang="nb-NO" sz="1400" b="0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, </m:t>
                            </m:r>
                            <m:r>
                              <a:rPr lang="nb-NO" sz="1400" b="0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𝑀</m:t>
                            </m:r>
                          </m:e>
                        </m:d>
                      </m:oMath>
                    </m:oMathPara>
                  </a14:m>
                  <a:endParaRPr lang="en-US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39" name="Rectangle 3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blipFill>
                  <a:blip r:embed="rId12"/>
                  <a:stretch>
                    <a:fillRect b="-5455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Rectangle 39"/>
                <p:cNvSpPr/>
                <p:nvPr/>
              </p:nvSpPr>
              <p:spPr bwMode="auto">
                <a:xfrm>
                  <a:off x="838492" y="2036277"/>
                  <a:ext cx="2523833" cy="960352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355600" indent="-3556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 smtClean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𝜎</m:t>
                      </m:r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nb-NO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𝑑</m:t>
                          </m:r>
                        </m:sup>
                      </m:sSup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𝑛</m:t>
                          </m:r>
                        </m:e>
                      </m:func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</m:oMath>
                  </a14:m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</a:p>
                <a:p>
                  <a:pPr marL="355600" indent="-3556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return</a:t>
                  </a: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𝜎</m:t>
                      </m:r>
                    </m:oMath>
                  </a14:m>
                  <a:endParaRPr lang="nb-NO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0" name="Rectangle 3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2036277"/>
                  <a:ext cx="2523833" cy="960352"/>
                </a:xfrm>
                <a:prstGeom prst="rect">
                  <a:avLst/>
                </a:prstGeom>
                <a:blipFill>
                  <a:blip r:embed="rId13"/>
                  <a:stretch>
                    <a:fillRect l="-496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1" name="Group 40"/>
          <p:cNvGrpSpPr/>
          <p:nvPr/>
        </p:nvGrpSpPr>
        <p:grpSpPr>
          <a:xfrm>
            <a:off x="767403" y="2557497"/>
            <a:ext cx="2607173" cy="1328096"/>
            <a:chOff x="838492" y="1533361"/>
            <a:chExt cx="2523833" cy="216426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/>
                <p:cNvSpPr/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solidFill>
                  <a:srgbClr val="85FFE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400" b="1" smtClean="0">
                            <a:latin typeface="Cambria Math" panose="02040503050406030204" pitchFamily="18" charset="0"/>
                          </a:rPr>
                          <m:t>𝐑𝐒𝐀</m:t>
                        </m:r>
                        <m:r>
                          <a:rPr lang="nb-NO" sz="1400" b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nb-NO" sz="1400" b="1" smtClean="0">
                            <a:latin typeface="Cambria Math" panose="02040503050406030204" pitchFamily="18" charset="0"/>
                          </a:rPr>
                          <m:t>𝐕𝐫𝐟𝐲</m:t>
                        </m:r>
                        <m:d>
                          <m:dPr>
                            <m:ctrlPr>
                              <a:rPr lang="nb-NO" sz="1400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1" i="1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𝒗𝒌</m:t>
                            </m:r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d>
                              <m:dPr>
                                <m:ctrlPr>
                                  <a:rPr lang="nb-NO" sz="1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4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  <m:r>
                                  <a:rPr lang="nb-NO" sz="1400" b="0" i="1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nb-NO" sz="14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</m:d>
                      </m:oMath>
                    </m:oMathPara>
                  </a14:m>
                  <a:endParaRPr lang="en-US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2" name="Rectangle 4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blipFill>
                  <a:blip r:embed="rId14"/>
                  <a:stretch>
                    <a:fillRect b="-3636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Rectangle 42"/>
                <p:cNvSpPr/>
                <p:nvPr/>
              </p:nvSpPr>
              <p:spPr bwMode="auto">
                <a:xfrm>
                  <a:off x="838492" y="2036277"/>
                  <a:ext cx="2523833" cy="1661351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355600" indent="-3556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 smtClean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if</a:t>
                  </a: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𝜎</m:t>
                          </m:r>
                        </m:e>
                        <m:sup>
                          <m:r>
                            <a:rPr lang="nb-NO" sz="1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𝑒</m:t>
                          </m:r>
                        </m:sup>
                      </m:sSup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𝑀</m:t>
                      </m:r>
                      <m:func>
                        <m:func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𝑛</m:t>
                          </m:r>
                        </m:e>
                      </m:func>
                    </m:oMath>
                  </a14:m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then</a:t>
                  </a:r>
                </a:p>
                <a:p>
                  <a:pPr marL="355600" indent="-3556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return</a:t>
                  </a: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1</m:t>
                      </m:r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355600" indent="-3556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else</a:t>
                  </a:r>
                </a:p>
                <a:p>
                  <a:pPr marL="355600" indent="-3556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return </a:t>
                  </a: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0</a:t>
                  </a:r>
                </a:p>
              </p:txBody>
            </p:sp>
          </mc:Choice>
          <mc:Fallback xmlns="">
            <p:sp>
              <p:nvSpPr>
                <p:cNvPr id="43" name="Rectangle 4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2036277"/>
                  <a:ext cx="2523833" cy="1661351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 l="-465" t="-1183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803222" y="4999108"/>
                <a:ext cx="7605056" cy="16517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2500"/>
                  </a:lnSpc>
                </a:pPr>
                <a:r>
                  <a:rPr lang="en-US" sz="1600" b="1" dirty="0" smtClean="0"/>
                  <a:t>Problems with Textbook RSA</a:t>
                </a:r>
              </a:p>
              <a:p>
                <a:pPr marL="361950" indent="-180975">
                  <a:lnSpc>
                    <a:spcPts val="2500"/>
                  </a:lnSpc>
                  <a:buFont typeface="Arial" panose="020B0604020202020204" pitchFamily="34" charset="0"/>
                  <a:buChar char="•"/>
                </a:pPr>
                <a:r>
                  <a:rPr lang="en-US" sz="1400" dirty="0" smtClean="0"/>
                  <a:t>Message space: have </a:t>
                </a:r>
                <a14:m>
                  <m:oMath xmlns:m="http://schemas.openxmlformats.org/officeDocument/2006/math">
                    <m:r>
                      <a:rPr lang="nb-NO" sz="1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ℳ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={1,2,3,…,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1400" dirty="0" smtClean="0"/>
                  <a:t>, actually want: </a:t>
                </a:r>
                <a14:m>
                  <m:oMath xmlns:m="http://schemas.openxmlformats.org/officeDocument/2006/math">
                    <m:r>
                      <a:rPr lang="nb-NO" sz="1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ℳ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en-US" sz="1400" dirty="0" smtClean="0"/>
              </a:p>
              <a:p>
                <a:pPr marL="361950" indent="-180975">
                  <a:lnSpc>
                    <a:spcPts val="2500"/>
                  </a:lnSpc>
                  <a:buFont typeface="Arial" panose="020B0604020202020204" pitchFamily="34" charset="0"/>
                  <a:buChar char="•"/>
                </a:pPr>
                <a:r>
                  <a:rPr lang="en-US" sz="1400" dirty="0" smtClean="0"/>
                  <a:t>Security: </a:t>
                </a:r>
                <a:r>
                  <a:rPr lang="en-US" sz="1400" b="1" dirty="0" smtClean="0"/>
                  <a:t>not</a:t>
                </a:r>
                <a:r>
                  <a:rPr lang="en-US" sz="1400" b="1" i="1" dirty="0" smtClean="0"/>
                  <a:t> </a:t>
                </a:r>
                <a:r>
                  <a:rPr lang="en-US" sz="1400" dirty="0" smtClean="0"/>
                  <a:t>UF-CMA secure!</a:t>
                </a:r>
              </a:p>
              <a:p>
                <a:pPr marL="361950" indent="-180975">
                  <a:lnSpc>
                    <a:spcPts val="2500"/>
                  </a:lnSpc>
                  <a:buFont typeface="Arial" panose="020B0604020202020204" pitchFamily="34" charset="0"/>
                  <a:buChar char="•"/>
                </a:pPr>
                <a:r>
                  <a:rPr lang="en-US" sz="1400" dirty="0" smtClean="0"/>
                  <a:t>Solution: </a:t>
                </a:r>
                <a:endParaRPr lang="en-US" sz="1400" dirty="0"/>
              </a:p>
              <a:p>
                <a:pPr marL="361950" indent="-180975">
                  <a:buFont typeface="Arial" panose="020B0604020202020204" pitchFamily="34" charset="0"/>
                  <a:buChar char="•"/>
                </a:pPr>
                <a:endParaRPr lang="en-US" sz="1600" dirty="0" smtClean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222" y="4999108"/>
                <a:ext cx="7605056" cy="1651734"/>
              </a:xfrm>
              <a:prstGeom prst="rect">
                <a:avLst/>
              </a:prstGeom>
              <a:blipFill rotWithShape="0">
                <a:blip r:embed="rId16"/>
                <a:stretch>
                  <a:fillRect l="-4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/>
              <p:cNvSpPr txBox="1"/>
              <p:nvPr/>
            </p:nvSpPr>
            <p:spPr>
              <a:xfrm>
                <a:off x="2070989" y="6056772"/>
                <a:ext cx="195053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→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1,2,3,…,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en-US" sz="1200" b="0" dirty="0" smtClean="0"/>
              </a:p>
            </p:txBody>
          </p:sp>
        </mc:Choice>
        <mc:Fallback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0989" y="6056772"/>
                <a:ext cx="1950534" cy="215444"/>
              </a:xfrm>
              <a:prstGeom prst="rect">
                <a:avLst/>
              </a:prstGeom>
              <a:blipFill rotWithShape="0">
                <a:blip r:embed="rId17"/>
                <a:stretch>
                  <a:fillRect l="-1563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21935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3" grpId="0"/>
      <p:bldP spid="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trike="sngStrike" dirty="0"/>
              <a:t>Textbook</a:t>
            </a:r>
            <a:r>
              <a:rPr lang="en-US" dirty="0"/>
              <a:t> </a:t>
            </a:r>
            <a:r>
              <a:rPr lang="en-US" dirty="0" smtClean="0"/>
              <a:t>Hashed-RSA </a:t>
            </a:r>
            <a:r>
              <a:rPr lang="en-US" dirty="0"/>
              <a:t>signatures</a:t>
            </a: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514835" y="2796741"/>
            <a:ext cx="524436" cy="976486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6096" y="2818011"/>
            <a:ext cx="429815" cy="807069"/>
          </a:xfrm>
          <a:prstGeom prst="rect">
            <a:avLst/>
          </a:prstGeom>
        </p:spPr>
      </p:pic>
      <p:cxnSp>
        <p:nvCxnSpPr>
          <p:cNvPr id="29" name="Straight Arrow Connector 28"/>
          <p:cNvCxnSpPr/>
          <p:nvPr/>
        </p:nvCxnSpPr>
        <p:spPr bwMode="auto">
          <a:xfrm>
            <a:off x="4203894" y="3227265"/>
            <a:ext cx="268419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16</a:t>
            </a:fld>
            <a:endParaRPr lang="en-US" dirty="0"/>
          </a:p>
        </p:txBody>
      </p:sp>
      <p:grpSp>
        <p:nvGrpSpPr>
          <p:cNvPr id="18" name="Group 17"/>
          <p:cNvGrpSpPr/>
          <p:nvPr/>
        </p:nvGrpSpPr>
        <p:grpSpPr>
          <a:xfrm>
            <a:off x="767403" y="2557497"/>
            <a:ext cx="2602183" cy="1328096"/>
            <a:chOff x="838492" y="1533361"/>
            <a:chExt cx="2523833" cy="216426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Rectangle 18"/>
                <p:cNvSpPr/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solidFill>
                  <a:srgbClr val="85FFE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400" b="1" smtClean="0">
                            <a:latin typeface="Cambria Math" panose="02040503050406030204" pitchFamily="18" charset="0"/>
                          </a:rPr>
                          <m:t>𝐑𝐒𝐀</m:t>
                        </m:r>
                        <m:r>
                          <a:rPr lang="nb-NO" sz="1400" b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nb-NO" sz="1400" b="1" smtClean="0">
                            <a:latin typeface="Cambria Math" panose="02040503050406030204" pitchFamily="18" charset="0"/>
                          </a:rPr>
                          <m:t>𝐕𝐫𝐟𝐲</m:t>
                        </m:r>
                        <m:d>
                          <m:dPr>
                            <m:ctrlPr>
                              <a:rPr lang="nb-NO" sz="1400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1" i="1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𝒗𝒌</m:t>
                            </m:r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d>
                              <m:dPr>
                                <m:ctrlPr>
                                  <a:rPr lang="nb-NO" sz="1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4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  <m:r>
                                  <a:rPr lang="nb-NO" sz="1400" b="0" i="1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nb-NO" sz="14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</m:d>
                      </m:oMath>
                    </m:oMathPara>
                  </a14:m>
                  <a:endParaRPr lang="en-US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9" name="Rectangle 1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blipFill>
                  <a:blip r:embed="rId21"/>
                  <a:stretch>
                    <a:fillRect b="-3636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Rectangle 23"/>
                <p:cNvSpPr/>
                <p:nvPr/>
              </p:nvSpPr>
              <p:spPr bwMode="auto">
                <a:xfrm>
                  <a:off x="838492" y="2036277"/>
                  <a:ext cx="2523833" cy="1661351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355600" indent="-3556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 smtClean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if</a:t>
                  </a: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𝜎</m:t>
                          </m:r>
                        </m:e>
                        <m:sup>
                          <m:r>
                            <a:rPr lang="nb-NO" sz="1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𝑒</m:t>
                          </m:r>
                        </m:sup>
                      </m:sSup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𝑀</m:t>
                          </m:r>
                        </m:e>
                      </m:d>
                      <m:func>
                        <m:func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𝑛</m:t>
                          </m:r>
                        </m:e>
                      </m:func>
                    </m:oMath>
                  </a14:m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then</a:t>
                  </a:r>
                </a:p>
                <a:p>
                  <a:pPr marL="355600" indent="-3556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return</a:t>
                  </a: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1</m:t>
                      </m:r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355600" indent="-3556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else</a:t>
                  </a:r>
                </a:p>
                <a:p>
                  <a:pPr marL="355600" indent="-3556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return </a:t>
                  </a: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0</a:t>
                  </a:r>
                </a:p>
              </p:txBody>
            </p:sp>
          </mc:Choice>
          <mc:Fallback xmlns="">
            <p:sp>
              <p:nvSpPr>
                <p:cNvPr id="24" name="Rectangle 2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2036277"/>
                  <a:ext cx="2523833" cy="1661351"/>
                </a:xfrm>
                <a:prstGeom prst="rect">
                  <a:avLst/>
                </a:prstGeom>
                <a:blipFill rotWithShape="0">
                  <a:blip r:embed="rId22"/>
                  <a:stretch>
                    <a:fillRect l="-466" t="-1183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5" name="Group 24"/>
          <p:cNvGrpSpPr/>
          <p:nvPr/>
        </p:nvGrpSpPr>
        <p:grpSpPr>
          <a:xfrm>
            <a:off x="7960577" y="4195215"/>
            <a:ext cx="2447908" cy="897930"/>
            <a:chOff x="838492" y="1533361"/>
            <a:chExt cx="2523833" cy="146326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ectangle 32"/>
                <p:cNvSpPr/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solidFill>
                  <a:srgbClr val="85FFE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400" b="1" i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𝐑𝐒𝐀</m:t>
                        </m:r>
                        <m:r>
                          <a:rPr lang="nb-NO" sz="1400" b="1" i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.</m:t>
                        </m:r>
                        <m:r>
                          <a:rPr lang="nb-NO" sz="1400" b="1" i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𝐒𝐢𝐠𝐧</m:t>
                        </m:r>
                        <m:d>
                          <m:dPr>
                            <m:ctrlPr>
                              <a:rPr lang="nb-NO" sz="1400" b="0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𝑠𝑘</m:t>
                            </m:r>
                            <m:r>
                              <a:rPr lang="nb-NO" sz="1400" b="0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=</m:t>
                            </m:r>
                            <m:d>
                              <m:dPr>
                                <m:ctrlPr>
                                  <a:rPr lang="nb-NO" sz="14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𝑑</m:t>
                                </m:r>
                                <m:r>
                                  <a:rPr lang="nb-NO" sz="14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,</m:t>
                                </m:r>
                                <m:r>
                                  <a:rPr lang="nb-NO" sz="1400" b="0" i="1" smtClean="0">
                                    <a:solidFill>
                                      <a:schemeClr val="accent4"/>
                                    </a:solidFill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  <m:r>
                              <a:rPr lang="nb-NO" sz="1400" b="0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, </m:t>
                            </m:r>
                            <m:r>
                              <a:rPr lang="nb-NO" sz="1400" b="0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𝑀</m:t>
                            </m:r>
                          </m:e>
                        </m:d>
                      </m:oMath>
                    </m:oMathPara>
                  </a14:m>
                  <a:endParaRPr lang="en-US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33" name="Rectangle 3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blipFill>
                  <a:blip r:embed="rId23"/>
                  <a:stretch>
                    <a:fillRect b="-5455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/>
                <p:cNvSpPr/>
                <p:nvPr/>
              </p:nvSpPr>
              <p:spPr bwMode="auto">
                <a:xfrm>
                  <a:off x="838492" y="2036277"/>
                  <a:ext cx="2523833" cy="960352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355600" indent="-3556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 smtClean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𝜎</m:t>
                      </m:r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𝐻</m:t>
                          </m:r>
                          <m:d>
                            <m:dPr>
                              <m:ctrlP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e>
                        <m:sup>
                          <m:r>
                            <a:rPr lang="nb-NO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𝑑</m:t>
                          </m:r>
                        </m:sup>
                      </m:sSup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𝑛</m:t>
                          </m:r>
                        </m:e>
                      </m:func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</m:oMath>
                  </a14:m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</a:p>
                <a:p>
                  <a:pPr marL="355600" indent="-3556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return</a:t>
                  </a: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𝜎</m:t>
                      </m:r>
                    </m:oMath>
                  </a14:m>
                  <a:endParaRPr lang="nb-NO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34" name="Rectangle 3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2036277"/>
                  <a:ext cx="2523833" cy="960352"/>
                </a:xfrm>
                <a:prstGeom prst="rect">
                  <a:avLst/>
                </a:prstGeom>
                <a:blipFill rotWithShape="0">
                  <a:blip r:embed="rId24"/>
                  <a:stretch>
                    <a:fillRect l="-496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5" name="Group 34"/>
          <p:cNvGrpSpPr/>
          <p:nvPr/>
        </p:nvGrpSpPr>
        <p:grpSpPr>
          <a:xfrm>
            <a:off x="7960577" y="1174672"/>
            <a:ext cx="3643819" cy="2856261"/>
            <a:chOff x="838492" y="1533361"/>
            <a:chExt cx="2523833" cy="465456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Rectangle 35"/>
                <p:cNvSpPr/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solidFill>
                  <a:srgbClr val="85FFE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400" b="1" i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𝐑𝐒𝐀</m:t>
                        </m:r>
                        <m:r>
                          <a:rPr lang="nb-NO" sz="1400" b="1" i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nb-NO" sz="1400" b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𝐊𝐞𝐲𝐆𝐞𝐧</m:t>
                        </m:r>
                      </m:oMath>
                    </m:oMathPara>
                  </a14:m>
                  <a:endParaRPr lang="en-US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36" name="Rectangle 3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blipFill>
                  <a:blip r:embed="rId25"/>
                  <a:stretch>
                    <a:fillRect b="-3636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Rectangle 36"/>
                <p:cNvSpPr/>
                <p:nvPr/>
              </p:nvSpPr>
              <p:spPr bwMode="auto">
                <a:xfrm>
                  <a:off x="838492" y="2036277"/>
                  <a:ext cx="2523833" cy="4151651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363538" indent="-363538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 smtClean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𝑝</m:t>
                      </m:r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,</m:t>
                      </m:r>
                      <m:r>
                        <a:rPr lang="nb-NO" sz="1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𝑞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$</m:t>
                          </m:r>
                        </m:e>
                      </m:groupChr>
                    </m:oMath>
                  </a14:m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two random prime numbers  </a:t>
                  </a:r>
                </a:p>
                <a:p>
                  <a:pPr marL="363538" indent="-363538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𝑛</m:t>
                      </m:r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r>
                        <a:rPr lang="nb-NO" sz="1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𝑝</m:t>
                      </m:r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⋅</m:t>
                      </m:r>
                      <m:r>
                        <a:rPr lang="nb-NO" sz="1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𝑞</m:t>
                      </m:r>
                    </m:oMath>
                  </a14:m>
                  <a:endParaRPr lang="nb-NO" sz="1400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363538" indent="-363538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d>
                        <m:dPr>
                          <m:ctrlP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a14:m>
                  <a:endParaRPr lang="nb-NO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363538" indent="-363538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choose</a:t>
                  </a: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𝑒</m:t>
                      </m:r>
                    </m:oMath>
                  </a14:m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such that </a:t>
                  </a:r>
                  <a14:m>
                    <m:oMath xmlns:m="http://schemas.openxmlformats.org/officeDocument/2006/math">
                      <m:func>
                        <m:funcPr>
                          <m:ctrlP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gcd</m:t>
                          </m:r>
                        </m:fName>
                        <m:e>
                          <m:d>
                            <m:dPr>
                              <m:ctrlPr>
                                <a:rPr lang="nb-NO" sz="1400" i="1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𝑒</m:t>
                              </m:r>
                              <m:r>
                                <a:rPr lang="nb-NO" sz="1400" i="1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400" i="1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𝜙</m:t>
                              </m:r>
                              <m:d>
                                <m:dPr>
                                  <m:ctrlPr>
                                    <a:rPr lang="nb-NO" sz="1400" i="1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i="1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</m:e>
                          </m:d>
                          <m: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=1 </m:t>
                          </m:r>
                        </m:e>
                      </m:func>
                    </m:oMath>
                  </a14:m>
                  <a:endParaRPr lang="nb-NO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363538" indent="-363538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compute </a:t>
                  </a:r>
                  <a14:m>
                    <m:oMath xmlns:m="http://schemas.openxmlformats.org/officeDocument/2006/math">
                      <m:r>
                        <a:rPr lang="nb-NO" sz="1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𝑑</m:t>
                      </m:r>
                    </m:oMath>
                  </a14:m>
                  <a:r>
                    <a:rPr lang="nb-NO" sz="1400" b="1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such that</a:t>
                  </a:r>
                  <a:r>
                    <a:rPr lang="nb-NO" sz="1400" b="1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𝑒</m:t>
                      </m:r>
                      <m:r>
                        <a:rPr lang="nb-NO" sz="1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𝑑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=1</m:t>
                      </m:r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𝜙</m:t>
                          </m:r>
                          <m:d>
                            <m:dPr>
                              <m:ctrlPr>
                                <a:rPr lang="nb-NO" sz="1400" i="1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e>
                      </m:func>
                    </m:oMath>
                  </a14:m>
                  <a:endParaRPr lang="nb-NO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363538" indent="-363538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𝑠𝑘</m:t>
                      </m:r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d>
                        <m:dPr>
                          <m:ctrlP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𝑑</m:t>
                          </m:r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,</m:t>
                          </m:r>
                          <m:r>
                            <a:rPr lang="nb-NO" sz="1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a14:m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  </a:t>
                  </a:r>
                  <a14:m>
                    <m:oMath xmlns:m="http://schemas.openxmlformats.org/officeDocument/2006/math">
                      <m:r>
                        <a:rPr lang="nb-NO" sz="1400" i="1" dirty="0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𝑝𝑘</m:t>
                      </m:r>
                      <m:r>
                        <a:rPr lang="nb-NO" sz="1400" i="1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d>
                        <m:dPr>
                          <m:ctrlPr>
                            <a:rPr lang="nb-NO" sz="1400" i="1" dirty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 dirty="0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𝑒</m:t>
                          </m:r>
                          <m:r>
                            <a:rPr lang="nb-NO" sz="1400" b="0" i="1" dirty="0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,</m:t>
                          </m:r>
                          <m:r>
                            <a:rPr lang="nb-NO" sz="1400" b="0" i="1" dirty="0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a14:m>
                  <a:endParaRPr lang="nb-NO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363538" indent="-363538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return</a:t>
                  </a: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(</m:t>
                      </m:r>
                      <m:r>
                        <a:rPr lang="nb-NO" sz="1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𝑠𝑘</m:t>
                      </m:r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, </m:t>
                      </m:r>
                      <m:r>
                        <a:rPr lang="nb-NO" sz="140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𝑝𝑘</m:t>
                      </m:r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)</m:t>
                      </m:r>
                    </m:oMath>
                  </a14:m>
                  <a:endParaRPr lang="nb-NO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37" name="Rectangle 3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2036277"/>
                  <a:ext cx="2523833" cy="4151651"/>
                </a:xfrm>
                <a:prstGeom prst="rect">
                  <a:avLst/>
                </a:prstGeom>
                <a:blipFill>
                  <a:blip r:embed="rId26"/>
                  <a:stretch>
                    <a:fillRect l="-333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3" name="Group 42"/>
          <p:cNvGrpSpPr/>
          <p:nvPr/>
        </p:nvGrpSpPr>
        <p:grpSpPr>
          <a:xfrm>
            <a:off x="4605750" y="2848492"/>
            <a:ext cx="2382319" cy="346399"/>
            <a:chOff x="4605750" y="2848492"/>
            <a:chExt cx="2382319" cy="3463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/>
                <p:cNvSpPr txBox="1"/>
                <p:nvPr/>
              </p:nvSpPr>
              <p:spPr>
                <a:xfrm>
                  <a:off x="4605750" y="2915797"/>
                  <a:ext cx="482138" cy="27699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</m:t>
                        </m:r>
                      </m:oMath>
                    </m:oMathPara>
                  </a14:m>
                  <a:endParaRPr lang="en-US" sz="1600" b="0" dirty="0"/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05750" y="2915797"/>
                  <a:ext cx="482138" cy="276999"/>
                </a:xfrm>
                <a:prstGeom prst="rect">
                  <a:avLst/>
                </a:prstGeom>
                <a:blipFill>
                  <a:blip r:embed="rId27"/>
                  <a:stretch>
                    <a:fillRect b="-869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TextBox 44"/>
                <p:cNvSpPr txBox="1"/>
                <p:nvPr/>
              </p:nvSpPr>
              <p:spPr>
                <a:xfrm>
                  <a:off x="5345440" y="2917892"/>
                  <a:ext cx="1642629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  <m:d>
                          <m:d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  </m:t>
                        </m:r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mod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⁡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oMath>
                    </m:oMathPara>
                  </a14:m>
                  <a:endParaRPr lang="en-US" b="0" dirty="0"/>
                </a:p>
              </p:txBody>
            </p:sp>
          </mc:Choice>
          <mc:Fallback xmlns="">
            <p:sp>
              <p:nvSpPr>
                <p:cNvPr id="45" name="TextBox 4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45440" y="2917892"/>
                  <a:ext cx="1642629" cy="276999"/>
                </a:xfrm>
                <a:prstGeom prst="rect">
                  <a:avLst/>
                </a:prstGeom>
                <a:blipFill>
                  <a:blip r:embed="rId28"/>
                  <a:stretch>
                    <a:fillRect l="-3346" b="-1111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TextBox 45"/>
                <p:cNvSpPr txBox="1"/>
                <p:nvPr/>
              </p:nvSpPr>
              <p:spPr>
                <a:xfrm>
                  <a:off x="4943872" y="2933280"/>
                  <a:ext cx="482138" cy="24622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oMath>
                    </m:oMathPara>
                  </a14:m>
                  <a:endParaRPr lang="en-US" sz="1600" b="0" dirty="0"/>
                </a:p>
              </p:txBody>
            </p:sp>
          </mc:Choice>
          <mc:Fallback xmlns="">
            <p:sp>
              <p:nvSpPr>
                <p:cNvPr id="46" name="TextBox 4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43872" y="2933280"/>
                  <a:ext cx="482138" cy="246221"/>
                </a:xfrm>
                <a:prstGeom prst="rect">
                  <a:avLst/>
                </a:prstGeom>
                <a:blipFill>
                  <a:blip r:embed="rId2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TextBox 46"/>
                <p:cNvSpPr txBox="1"/>
                <p:nvPr/>
              </p:nvSpPr>
              <p:spPr>
                <a:xfrm>
                  <a:off x="6128959" y="2848492"/>
                  <a:ext cx="144016" cy="21544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400" b="0" i="1" spc="-30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oMath>
                    </m:oMathPara>
                  </a14:m>
                  <a:endParaRPr lang="en-US" sz="1400" b="0" spc="-3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47" name="TextBox 4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28959" y="2848492"/>
                  <a:ext cx="144016" cy="215444"/>
                </a:xfrm>
                <a:prstGeom prst="rect">
                  <a:avLst/>
                </a:prstGeom>
                <a:blipFill>
                  <a:blip r:embed="rId30"/>
                  <a:stretch>
                    <a:fillRect l="-41667" b="-8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ontent Placeholder 4"/>
              <p:cNvSpPr txBox="1">
                <a:spLocks/>
              </p:cNvSpPr>
              <p:nvPr/>
            </p:nvSpPr>
            <p:spPr bwMode="auto">
              <a:xfrm>
                <a:off x="767403" y="1209608"/>
                <a:ext cx="5566391" cy="999001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sz="1600" b="1" dirty="0" smtClean="0"/>
                  <a:t>  Theorem</a:t>
                </a:r>
                <a:r>
                  <a:rPr lang="en-US" sz="1600" b="1" dirty="0"/>
                  <a:t>: </a:t>
                </a:r>
                <a:r>
                  <a:rPr lang="en-US" sz="1600" dirty="0"/>
                  <a:t>if the RSA problem is hard and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sz="1600" dirty="0"/>
                  <a:t> is a random </a:t>
                </a:r>
                <a:endParaRPr lang="en-US" sz="1600" dirty="0" smtClean="0"/>
              </a:p>
              <a:p>
                <a:pPr indent="0">
                  <a:spcBef>
                    <a:spcPct val="0"/>
                  </a:spcBef>
                </a:pPr>
                <a:r>
                  <a:rPr lang="en-US" sz="1600" dirty="0" smtClean="0"/>
                  <a:t>  oracle</a:t>
                </a:r>
                <a:r>
                  <a:rPr lang="en-US" sz="1600" dirty="0"/>
                  <a:t>, then </a:t>
                </a:r>
                <a:r>
                  <a:rPr lang="nb-NO" sz="1600" dirty="0"/>
                  <a:t>Hashed-RSA is UF-CMA secure</a:t>
                </a:r>
                <a:endParaRPr lang="en-US" sz="1600" dirty="0"/>
              </a:p>
            </p:txBody>
          </p:sp>
        </mc:Choice>
        <mc:Fallback xmlns="">
          <p:sp>
            <p:nvSpPr>
              <p:cNvPr id="31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7403" y="1209608"/>
                <a:ext cx="5566391" cy="999001"/>
              </a:xfrm>
              <a:prstGeom prst="roundRect">
                <a:avLst/>
              </a:prstGeom>
              <a:blipFill rotWithShape="0">
                <a:blip r:embed="rId31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/>
              <p:cNvSpPr txBox="1"/>
              <p:nvPr/>
            </p:nvSpPr>
            <p:spPr>
              <a:xfrm>
                <a:off x="803222" y="4999108"/>
                <a:ext cx="7605056" cy="16517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2500"/>
                  </a:lnSpc>
                </a:pPr>
                <a:r>
                  <a:rPr lang="en-US" sz="1600" b="1" dirty="0" smtClean="0"/>
                  <a:t>Problems with Textbook RSA</a:t>
                </a:r>
              </a:p>
              <a:p>
                <a:pPr marL="361950" indent="-180975">
                  <a:lnSpc>
                    <a:spcPts val="2500"/>
                  </a:lnSpc>
                  <a:buFont typeface="Arial" panose="020B0604020202020204" pitchFamily="34" charset="0"/>
                  <a:buChar char="•"/>
                </a:pPr>
                <a:r>
                  <a:rPr lang="en-US" sz="1400" dirty="0" smtClean="0"/>
                  <a:t>Message space: have </a:t>
                </a:r>
                <a14:m>
                  <m:oMath xmlns:m="http://schemas.openxmlformats.org/officeDocument/2006/math">
                    <m:r>
                      <a:rPr lang="nb-NO" sz="1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ℳ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={1,2,3,…,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1400" dirty="0" smtClean="0"/>
                  <a:t>, actually want: </a:t>
                </a:r>
                <a14:m>
                  <m:oMath xmlns:m="http://schemas.openxmlformats.org/officeDocument/2006/math">
                    <m:r>
                      <a:rPr lang="nb-NO" sz="1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ℳ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en-US" sz="1400" dirty="0" smtClean="0"/>
              </a:p>
              <a:p>
                <a:pPr marL="361950" indent="-180975">
                  <a:lnSpc>
                    <a:spcPts val="2500"/>
                  </a:lnSpc>
                  <a:buFont typeface="Arial" panose="020B0604020202020204" pitchFamily="34" charset="0"/>
                  <a:buChar char="•"/>
                </a:pPr>
                <a:r>
                  <a:rPr lang="en-US" sz="1400" dirty="0" smtClean="0"/>
                  <a:t>Security: </a:t>
                </a:r>
                <a:r>
                  <a:rPr lang="en-US" sz="1400" b="1" dirty="0" smtClean="0"/>
                  <a:t>not</a:t>
                </a:r>
                <a:r>
                  <a:rPr lang="en-US" sz="1400" b="1" i="1" dirty="0" smtClean="0"/>
                  <a:t> </a:t>
                </a:r>
                <a:r>
                  <a:rPr lang="en-US" sz="1400" dirty="0" smtClean="0"/>
                  <a:t>UF-CMA secure!</a:t>
                </a:r>
              </a:p>
              <a:p>
                <a:pPr marL="361950" indent="-180975">
                  <a:lnSpc>
                    <a:spcPts val="2500"/>
                  </a:lnSpc>
                  <a:buFont typeface="Arial" panose="020B0604020202020204" pitchFamily="34" charset="0"/>
                  <a:buChar char="•"/>
                </a:pPr>
                <a:r>
                  <a:rPr lang="en-US" sz="1400" dirty="0" smtClean="0"/>
                  <a:t>Solution: </a:t>
                </a:r>
                <a:endParaRPr lang="en-US" sz="1400" dirty="0"/>
              </a:p>
              <a:p>
                <a:pPr marL="361950" indent="-180975">
                  <a:buFont typeface="Arial" panose="020B0604020202020204" pitchFamily="34" charset="0"/>
                  <a:buChar char="•"/>
                </a:pPr>
                <a:endParaRPr lang="en-US" sz="1600" dirty="0" smtClean="0"/>
              </a:p>
            </p:txBody>
          </p:sp>
        </mc:Choice>
        <mc:Fallback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222" y="4999108"/>
                <a:ext cx="7605056" cy="1651734"/>
              </a:xfrm>
              <a:prstGeom prst="rect">
                <a:avLst/>
              </a:prstGeom>
              <a:blipFill rotWithShape="0">
                <a:blip r:embed="rId32"/>
                <a:stretch>
                  <a:fillRect l="-4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/>
              <p:cNvSpPr txBox="1"/>
              <p:nvPr/>
            </p:nvSpPr>
            <p:spPr>
              <a:xfrm>
                <a:off x="2070989" y="6056772"/>
                <a:ext cx="195053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→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1,2,3,…,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en-US" sz="1200" b="0" dirty="0" smtClean="0"/>
              </a:p>
            </p:txBody>
          </p:sp>
        </mc:Choice>
        <mc:Fallback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0989" y="6056772"/>
                <a:ext cx="1950534" cy="215444"/>
              </a:xfrm>
              <a:prstGeom prst="rect">
                <a:avLst/>
              </a:prstGeom>
              <a:blipFill rotWithShape="0">
                <a:blip r:embed="rId33"/>
                <a:stretch>
                  <a:fillRect l="-1563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83877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Discrete log based signatures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Schnorr (see </a:t>
                </a:r>
                <a:r>
                  <a:rPr lang="en-US" sz="1800" dirty="0" smtClean="0"/>
                  <a:t>Homework 10 </a:t>
                </a:r>
                <a:r>
                  <a:rPr lang="en-US" sz="1800" dirty="0"/>
                  <a:t>for details)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Elegant design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Has formal security proof (based on DLOG problem and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sz="1600" dirty="0"/>
                  <a:t> assumed perfect)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Was patented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One sharp edge: requires randomness during signing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/>
                  <a:t> reuse of randomness leaks private key 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(EC)DSA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Non-patented alternative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More complicated design than </a:t>
                </a:r>
                <a:r>
                  <a:rPr lang="en-US" sz="1600" dirty="0" err="1"/>
                  <a:t>Schnorr</a:t>
                </a: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No security proof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Standardized by NIST (designed by NSA)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Very widely used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Same sharp edge as </a:t>
                </a:r>
                <a:r>
                  <a:rPr lang="en-US" sz="1600" dirty="0" err="1"/>
                  <a:t>Schnorr</a:t>
                </a:r>
                <a:r>
                  <a:rPr lang="en-US" sz="1600" dirty="0"/>
                  <a:t> 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Broke all PlayStation 3's produced by Sony</a:t>
                </a: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2010" y="3284984"/>
            <a:ext cx="4428409" cy="259499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0082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2423592" y="5085184"/>
            <a:ext cx="7751762" cy="651668"/>
          </a:xfrm>
        </p:spPr>
        <p:txBody>
          <a:bodyPr/>
          <a:lstStyle/>
          <a:p>
            <a:pPr algn="ctr"/>
            <a:r>
              <a:rPr lang="en-US" sz="2800" b="1" dirty="0"/>
              <a:t>Public-key infrastructure (PKI)</a:t>
            </a:r>
          </a:p>
        </p:txBody>
      </p:sp>
      <p:pic>
        <p:nvPicPr>
          <p:cNvPr id="1026" name="Picture 2" descr="'Blue-Green’ infrastructure works for Sighthill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7688" y="1844824"/>
            <a:ext cx="5931749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0057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identities?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971415" y="1964327"/>
                <a:ext cx="36420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1415" y="1964327"/>
                <a:ext cx="364202" cy="307777"/>
              </a:xfrm>
              <a:prstGeom prst="rect">
                <a:avLst/>
              </a:prstGeom>
              <a:blipFill rotWithShape="0">
                <a:blip r:embed="rId2"/>
                <a:stretch>
                  <a:fillRect l="-15254" r="-1695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513454" y="2492896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3454" y="2492896"/>
                <a:ext cx="1230618" cy="313291"/>
              </a:xfrm>
              <a:prstGeom prst="rect">
                <a:avLst/>
              </a:prstGeom>
              <a:blipFill rotWithShape="0">
                <a:blip r:embed="rId3"/>
                <a:stretch>
                  <a:fillRect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/>
          <p:cNvCxnSpPr/>
          <p:nvPr/>
        </p:nvCxnSpPr>
        <p:spPr bwMode="auto">
          <a:xfrm flipH="1">
            <a:off x="4381502" y="2854326"/>
            <a:ext cx="3010642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/>
          <p:nvPr/>
        </p:nvCxnSpPr>
        <p:spPr bwMode="auto">
          <a:xfrm>
            <a:off x="4381501" y="2352675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77477" y="1590338"/>
            <a:ext cx="524436" cy="9764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428978" y="3645024"/>
                <a:ext cx="1021433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8978" y="3645024"/>
                <a:ext cx="1021433" cy="313291"/>
              </a:xfrm>
              <a:prstGeom prst="rect">
                <a:avLst/>
              </a:prstGeom>
              <a:blipFill rotWithShape="0">
                <a:blip r:embed="rId7"/>
                <a:stretch>
                  <a:fillRect l="-4762" t="-1961" r="-1190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127193" y="3645024"/>
                <a:ext cx="1021433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7193" y="3645024"/>
                <a:ext cx="1021433" cy="313291"/>
              </a:xfrm>
              <a:prstGeom prst="rect">
                <a:avLst/>
              </a:prstGeom>
              <a:blipFill rotWithShape="0">
                <a:blip r:embed="rId8"/>
                <a:stretch>
                  <a:fillRect l="-4762" t="-1961" r="-1190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5045194" y="2008079"/>
            <a:ext cx="727763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b="0" dirty="0"/>
              <a:t>"Alice",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146182" y="2519209"/>
            <a:ext cx="63799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b="0" dirty="0"/>
              <a:t>"Bob",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858835" y="4515514"/>
                <a:ext cx="8955144" cy="9282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There are many Alice's and many Bob's</a:t>
                </a:r>
              </a:p>
              <a:p>
                <a:endParaRPr lang="en-US" dirty="0"/>
              </a:p>
              <a:p>
                <a:r>
                  <a:rPr lang="en-US" dirty="0"/>
                  <a:t>How do we know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</m:oMath>
                </a14:m>
                <a:r>
                  <a:rPr lang="en-US" dirty="0"/>
                  <a:t> belongs to </a:t>
                </a:r>
                <a:r>
                  <a:rPr lang="en-US" i="1" dirty="0"/>
                  <a:t>this</a:t>
                </a:r>
                <a:r>
                  <a:rPr lang="en-US" dirty="0"/>
                  <a:t> particular Alice,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</m:oMath>
                </a14:m>
                <a:r>
                  <a:rPr lang="en-US" dirty="0"/>
                  <a:t> to this particular Bob?</a:t>
                </a: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835" y="4515514"/>
                <a:ext cx="8955144" cy="928267"/>
              </a:xfrm>
              <a:prstGeom prst="rect">
                <a:avLst/>
              </a:prstGeom>
              <a:blipFill rotWithShape="0">
                <a:blip r:embed="rId9"/>
                <a:stretch>
                  <a:fillRect l="-613" t="-3947" b="-98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858835" y="5696218"/>
            <a:ext cx="38010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Need to </a:t>
            </a:r>
            <a:r>
              <a:rPr lang="en-US" b="1" dirty="0"/>
              <a:t>bind</a:t>
            </a:r>
            <a:r>
              <a:rPr lang="en-US" dirty="0"/>
              <a:t> public keys to entities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3576" y="2143053"/>
            <a:ext cx="429815" cy="807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861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2" grpId="0"/>
      <p:bldP spid="2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Identities on the internet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971415" y="1964327"/>
                <a:ext cx="36420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1415" y="1964327"/>
                <a:ext cx="364202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15254" r="-1695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513454" y="2492896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3454" y="2492896"/>
                <a:ext cx="1230618" cy="313291"/>
              </a:xfrm>
              <a:prstGeom prst="rect">
                <a:avLst/>
              </a:prstGeom>
              <a:blipFill rotWithShape="0">
                <a:blip r:embed="rId5"/>
                <a:stretch>
                  <a:fillRect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77477" y="1590338"/>
            <a:ext cx="524436" cy="9764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428978" y="3645024"/>
                <a:ext cx="1021433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8978" y="3645024"/>
                <a:ext cx="1021433" cy="313291"/>
              </a:xfrm>
              <a:prstGeom prst="rect">
                <a:avLst/>
              </a:prstGeom>
              <a:blipFill rotWithShape="0">
                <a:blip r:embed="rId7"/>
                <a:stretch>
                  <a:fillRect l="-4762" t="-1961" r="-1190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127193" y="3645024"/>
                <a:ext cx="1021433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7193" y="3645024"/>
                <a:ext cx="1021433" cy="313291"/>
              </a:xfrm>
              <a:prstGeom prst="rect">
                <a:avLst/>
              </a:prstGeom>
              <a:blipFill rotWithShape="0">
                <a:blip r:embed="rId8"/>
                <a:stretch>
                  <a:fillRect l="-4762" t="-1961" r="-1190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5045194" y="2008079"/>
            <a:ext cx="727763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b="0" dirty="0"/>
              <a:t>"Alice",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844474" y="1290970"/>
            <a:ext cx="127586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www.bob.com</a:t>
            </a:r>
            <a:endParaRPr lang="en-US" sz="1600" b="0" dirty="0"/>
          </a:p>
        </p:txBody>
      </p:sp>
      <p:sp>
        <p:nvSpPr>
          <p:cNvPr id="22" name="TextBox 21"/>
          <p:cNvSpPr txBox="1"/>
          <p:nvPr/>
        </p:nvSpPr>
        <p:spPr>
          <a:xfrm>
            <a:off x="4618414" y="2564904"/>
            <a:ext cx="1333570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www.bob.com,</a:t>
            </a:r>
            <a:endParaRPr lang="en-US" sz="1600" b="0" dirty="0"/>
          </a:p>
        </p:txBody>
      </p:sp>
      <p:sp>
        <p:nvSpPr>
          <p:cNvPr id="23" name="TextBox 22"/>
          <p:cNvSpPr txBox="1"/>
          <p:nvPr/>
        </p:nvSpPr>
        <p:spPr>
          <a:xfrm>
            <a:off x="5146182" y="2519209"/>
            <a:ext cx="63799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b="0" dirty="0"/>
              <a:t>"Bob",</a:t>
            </a: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2552707" y="1783906"/>
            <a:ext cx="834842" cy="70271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858835" y="4515514"/>
                <a:ext cx="8955144" cy="9282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There are many Alice's and many Bob's</a:t>
                </a:r>
              </a:p>
              <a:p>
                <a:endParaRPr lang="en-US" dirty="0"/>
              </a:p>
              <a:p>
                <a:r>
                  <a:rPr lang="en-US" dirty="0"/>
                  <a:t>How do we know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</m:oMath>
                </a14:m>
                <a:r>
                  <a:rPr lang="en-US" dirty="0"/>
                  <a:t> belongs to </a:t>
                </a:r>
                <a:r>
                  <a:rPr lang="en-US" i="1" dirty="0"/>
                  <a:t>this</a:t>
                </a:r>
                <a:r>
                  <a:rPr lang="en-US" dirty="0"/>
                  <a:t> particular Alice,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</m:oMath>
                </a14:m>
                <a:r>
                  <a:rPr lang="en-US" dirty="0"/>
                  <a:t> to this particular Bob?</a:t>
                </a: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835" y="4515514"/>
                <a:ext cx="8955144" cy="928267"/>
              </a:xfrm>
              <a:prstGeom prst="rect">
                <a:avLst/>
              </a:prstGeom>
              <a:blipFill rotWithShape="0">
                <a:blip r:embed="rId10"/>
                <a:stretch>
                  <a:fillRect l="-613" t="-3947" b="-98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/>
          <p:cNvSpPr txBox="1"/>
          <p:nvPr/>
        </p:nvSpPr>
        <p:spPr>
          <a:xfrm>
            <a:off x="858835" y="5696218"/>
            <a:ext cx="38010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Need to </a:t>
            </a:r>
            <a:r>
              <a:rPr lang="en-US" b="1" dirty="0"/>
              <a:t>bind</a:t>
            </a:r>
            <a:r>
              <a:rPr lang="en-US" dirty="0"/>
              <a:t> public keys to entities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11824" y="5696218"/>
            <a:ext cx="4916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– internet: bind public keys to </a:t>
            </a:r>
            <a:r>
              <a:rPr lang="en-US" b="1" dirty="0"/>
              <a:t>domain names</a:t>
            </a:r>
            <a:r>
              <a:rPr lang="en-US" dirty="0"/>
              <a:t> </a:t>
            </a:r>
          </a:p>
        </p:txBody>
      </p:sp>
      <p:cxnSp>
        <p:nvCxnSpPr>
          <p:cNvPr id="26" name="Straight Arrow Connector 25"/>
          <p:cNvCxnSpPr/>
          <p:nvPr/>
        </p:nvCxnSpPr>
        <p:spPr bwMode="auto">
          <a:xfrm flipH="1">
            <a:off x="4381502" y="2854326"/>
            <a:ext cx="3010642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Straight Arrow Connector 26"/>
          <p:cNvCxnSpPr/>
          <p:nvPr/>
        </p:nvCxnSpPr>
        <p:spPr bwMode="auto">
          <a:xfrm>
            <a:off x="4381501" y="2352675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1" name="Group 30"/>
          <p:cNvGrpSpPr/>
          <p:nvPr/>
        </p:nvGrpSpPr>
        <p:grpSpPr>
          <a:xfrm>
            <a:off x="8112224" y="1628800"/>
            <a:ext cx="937317" cy="1294288"/>
            <a:chOff x="8196052" y="1919680"/>
            <a:chExt cx="937317" cy="1294288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8196052" y="1919680"/>
              <a:ext cx="937317" cy="1294288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/>
            </p:cNvPicPr>
            <p:nvPr/>
          </p:nvPicPr>
          <p:blipFill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796" b="99493" l="1630" r="9837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7300" y="2287563"/>
              <a:ext cx="350241" cy="791907"/>
            </a:xfrm>
            <a:prstGeom prst="rect">
              <a:avLst/>
            </a:prstGeom>
            <a:scene3d>
              <a:camera prst="orthographicFront">
                <a:rot lat="19800000" lon="3000000" rev="0"/>
              </a:camera>
              <a:lightRig rig="threePt" dir="t"/>
            </a:scene3d>
          </p:spPr>
        </p:pic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771" y="1850639"/>
            <a:ext cx="429815" cy="807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249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1" grpId="0"/>
      <p:bldP spid="22" grpId="0"/>
      <p:bldP spid="23" grpId="0"/>
      <p:bldP spid="3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Identities on the internet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513454" y="2492896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3454" y="2492896"/>
                <a:ext cx="1230618" cy="313291"/>
              </a:xfrm>
              <a:prstGeom prst="rect">
                <a:avLst/>
              </a:prstGeom>
              <a:blipFill rotWithShape="0">
                <a:blip r:embed="rId2"/>
                <a:stretch>
                  <a:fillRect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428978" y="3645024"/>
                <a:ext cx="1021433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8978" y="3645024"/>
                <a:ext cx="1021433" cy="313291"/>
              </a:xfrm>
              <a:prstGeom prst="rect">
                <a:avLst/>
              </a:prstGeom>
              <a:blipFill rotWithShape="0">
                <a:blip r:embed="rId3"/>
                <a:stretch>
                  <a:fillRect l="-4762" t="-1961" r="-1190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127193" y="3645024"/>
                <a:ext cx="1021433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7193" y="3645024"/>
                <a:ext cx="1021433" cy="313291"/>
              </a:xfrm>
              <a:prstGeom prst="rect">
                <a:avLst/>
              </a:prstGeom>
              <a:blipFill rotWithShape="0">
                <a:blip r:embed="rId4"/>
                <a:stretch>
                  <a:fillRect l="-4762" t="-1961" r="-1190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12224" y="1628800"/>
            <a:ext cx="937317" cy="1294288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7844474" y="1290970"/>
            <a:ext cx="1240596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www.evil.com</a:t>
            </a:r>
            <a:endParaRPr lang="en-US" sz="1600" b="0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618414" y="2564904"/>
            <a:ext cx="1333570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www.bob.com,</a:t>
            </a:r>
            <a:endParaRPr lang="en-US" sz="1600" b="0" dirty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2552707" y="1783906"/>
            <a:ext cx="834842" cy="70271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91215" y="2028390"/>
            <a:ext cx="783945" cy="667334"/>
          </a:xfrm>
          <a:prstGeom prst="rect">
            <a:avLst/>
          </a:prstGeom>
          <a:scene3d>
            <a:camera prst="orthographicFront">
              <a:rot lat="19800000" lon="2400000" rev="0"/>
            </a:camera>
            <a:lightRig rig="threePt" dir="t"/>
          </a:scene3d>
        </p:spPr>
      </p:pic>
      <p:sp>
        <p:nvSpPr>
          <p:cNvPr id="27" name="Left Brace 26"/>
          <p:cNvSpPr/>
          <p:nvPr/>
        </p:nvSpPr>
        <p:spPr>
          <a:xfrm rot="16200000">
            <a:off x="5362883" y="2153347"/>
            <a:ext cx="135509" cy="1693611"/>
          </a:xfrm>
          <a:prstGeom prst="leftBrace">
            <a:avLst>
              <a:gd name="adj1" fmla="val 105220"/>
              <a:gd name="adj2" fmla="val 50000"/>
            </a:avLst>
          </a:prstGeom>
          <a:ln w="19050" cmpd="sng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3834949" y="3100369"/>
            <a:ext cx="32656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2">
                    <a:lumMod val="75000"/>
                  </a:schemeClr>
                </a:solidFill>
              </a:rPr>
              <a:t>need proof these belong together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/>
              <p:cNvSpPr txBox="1"/>
              <p:nvPr/>
            </p:nvSpPr>
            <p:spPr>
              <a:xfrm>
                <a:off x="8196164" y="3035556"/>
                <a:ext cx="161781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6164" y="3035556"/>
                <a:ext cx="1617815" cy="434734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/>
          <p:cNvCxnSpPr/>
          <p:nvPr/>
        </p:nvCxnSpPr>
        <p:spPr bwMode="auto">
          <a:xfrm flipH="1">
            <a:off x="4381502" y="2854326"/>
            <a:ext cx="3010642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Straight Arrow Connector 28"/>
          <p:cNvCxnSpPr/>
          <p:nvPr/>
        </p:nvCxnSpPr>
        <p:spPr bwMode="auto">
          <a:xfrm>
            <a:off x="4381501" y="2352675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858835" y="4515514"/>
                <a:ext cx="8955144" cy="9282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There are many Alice's and many Bob's</a:t>
                </a:r>
              </a:p>
              <a:p>
                <a:endParaRPr lang="en-US" dirty="0"/>
              </a:p>
              <a:p>
                <a:r>
                  <a:rPr lang="en-US" dirty="0"/>
                  <a:t>How do we know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</m:oMath>
                </a14:m>
                <a:r>
                  <a:rPr lang="en-US" dirty="0"/>
                  <a:t> belongs to </a:t>
                </a:r>
                <a:r>
                  <a:rPr lang="en-US" i="1" dirty="0"/>
                  <a:t>this</a:t>
                </a:r>
                <a:r>
                  <a:rPr lang="en-US" dirty="0"/>
                  <a:t> particular Alice,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</m:oMath>
                </a14:m>
                <a:r>
                  <a:rPr lang="en-US" dirty="0"/>
                  <a:t> to this particular Bob?</a:t>
                </a: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835" y="4515514"/>
                <a:ext cx="8955144" cy="928267"/>
              </a:xfrm>
              <a:prstGeom prst="rect">
                <a:avLst/>
              </a:prstGeom>
              <a:blipFill rotWithShape="0">
                <a:blip r:embed="rId9"/>
                <a:stretch>
                  <a:fillRect l="-613" t="-3947" b="-98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/>
          <p:cNvSpPr txBox="1"/>
          <p:nvPr/>
        </p:nvSpPr>
        <p:spPr>
          <a:xfrm>
            <a:off x="858835" y="5696218"/>
            <a:ext cx="38010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Need to </a:t>
            </a:r>
            <a:r>
              <a:rPr lang="en-US" b="1" dirty="0"/>
              <a:t>bind</a:t>
            </a:r>
            <a:r>
              <a:rPr lang="en-US" dirty="0"/>
              <a:t> public keys to entities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11824" y="5696218"/>
            <a:ext cx="4916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– internet: bind public keys to </a:t>
            </a:r>
            <a:r>
              <a:rPr lang="en-US" b="1" dirty="0"/>
              <a:t>domain names</a:t>
            </a:r>
            <a:r>
              <a:rPr lang="en-US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5971415" y="1964327"/>
                <a:ext cx="36420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1415" y="1964327"/>
                <a:ext cx="364202" cy="307777"/>
              </a:xfrm>
              <a:prstGeom prst="rect">
                <a:avLst/>
              </a:prstGeom>
              <a:blipFill rotWithShape="0">
                <a:blip r:embed="rId11"/>
                <a:stretch>
                  <a:fillRect l="-15254" r="-1695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6317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3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Authenticated key exchange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428978" y="3641955"/>
                <a:ext cx="1021433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8978" y="3641955"/>
                <a:ext cx="1021433" cy="313291"/>
              </a:xfrm>
              <a:prstGeom prst="rect">
                <a:avLst/>
              </a:prstGeom>
              <a:blipFill rotWithShape="0">
                <a:blip r:embed="rId4"/>
                <a:stretch>
                  <a:fillRect l="-4762" r="-1190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8112224" y="1625731"/>
            <a:ext cx="937317" cy="1294288"/>
            <a:chOff x="8196052" y="1919680"/>
            <a:chExt cx="937317" cy="1294288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196052" y="1919680"/>
              <a:ext cx="937317" cy="1294288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796" b="99493" l="1630" r="9837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7300" y="2287563"/>
              <a:ext cx="350241" cy="791907"/>
            </a:xfrm>
            <a:prstGeom prst="rect">
              <a:avLst/>
            </a:prstGeom>
            <a:scene3d>
              <a:camera prst="orthographicFront">
                <a:rot lat="19800000" lon="3000000" rev="0"/>
              </a:camera>
              <a:lightRig rig="threePt" dir="t"/>
            </a:scene3d>
          </p:spPr>
        </p:pic>
      </p:grpSp>
      <p:sp>
        <p:nvSpPr>
          <p:cNvPr id="21" name="TextBox 20"/>
          <p:cNvSpPr txBox="1"/>
          <p:nvPr/>
        </p:nvSpPr>
        <p:spPr>
          <a:xfrm>
            <a:off x="7844474" y="1287901"/>
            <a:ext cx="127586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www.bob.com</a:t>
            </a:r>
            <a:endParaRPr lang="en-US" sz="1600" b="0" dirty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2552707" y="1780837"/>
            <a:ext cx="834842" cy="702710"/>
          </a:xfrm>
          <a:prstGeom prst="rect">
            <a:avLst/>
          </a:prstGeom>
        </p:spPr>
      </p:pic>
      <p:sp>
        <p:nvSpPr>
          <p:cNvPr id="32" name="Left Brace 31"/>
          <p:cNvSpPr/>
          <p:nvPr/>
        </p:nvSpPr>
        <p:spPr>
          <a:xfrm rot="16200000">
            <a:off x="5362883" y="2151330"/>
            <a:ext cx="135509" cy="1693611"/>
          </a:xfrm>
          <a:prstGeom prst="leftBrace">
            <a:avLst>
              <a:gd name="adj1" fmla="val 105220"/>
              <a:gd name="adj2" fmla="val 50000"/>
            </a:avLst>
          </a:prstGeom>
          <a:ln w="19050" cmpd="sng">
            <a:solidFill>
              <a:schemeClr val="accent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316888" y="3065890"/>
                <a:ext cx="22749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en-US" sz="2000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6888" y="3065890"/>
                <a:ext cx="227498" cy="307777"/>
              </a:xfrm>
              <a:prstGeom prst="rect">
                <a:avLst/>
              </a:prstGeom>
              <a:blipFill rotWithShape="0">
                <a:blip r:embed="rId9"/>
                <a:stretch>
                  <a:fillRect l="-10526" r="-10526" b="-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291578" y="2517561"/>
                <a:ext cx="59651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en-US" sz="2000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1578" y="2517561"/>
                <a:ext cx="596510" cy="307777"/>
              </a:xfrm>
              <a:prstGeom prst="rect">
                <a:avLst/>
              </a:prstGeom>
              <a:blipFill rotWithShape="0">
                <a:blip r:embed="rId10"/>
                <a:stretch>
                  <a:fillRect r="-3061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TextBox 50"/>
              <p:cNvSpPr txBox="1"/>
              <p:nvPr/>
            </p:nvSpPr>
            <p:spPr>
              <a:xfrm>
                <a:off x="9261004" y="2078940"/>
                <a:ext cx="109517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b="0" dirty="0">
                  <a:solidFill>
                    <a:srgbClr val="7030A0"/>
                  </a:solidFill>
                </a:endParaRPr>
              </a:p>
            </p:txBody>
          </p:sp>
        </mc:Choice>
        <mc:Fallback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1004" y="2078940"/>
                <a:ext cx="1095172" cy="276999"/>
              </a:xfrm>
              <a:prstGeom prst="rect">
                <a:avLst/>
              </a:prstGeom>
              <a:blipFill rotWithShape="0">
                <a:blip r:embed="rId11"/>
                <a:stretch>
                  <a:fillRect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1804997" y="3161229"/>
                <a:ext cx="219162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if</a:t>
                </a:r>
                <a:r>
                  <a:rPr lang="en-US" b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Vrfy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  <m:sSub>
                          <m:sSubPr>
                            <m:ctrlP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b="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4997" y="3161229"/>
                <a:ext cx="2191626" cy="276999"/>
              </a:xfrm>
              <a:prstGeom prst="rect">
                <a:avLst/>
              </a:prstGeom>
              <a:blipFill rotWithShape="0">
                <a:blip r:embed="rId13"/>
                <a:stretch>
                  <a:fillRect l="-6389" t="-31111" r="-1111" b="-4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TextBox 43"/>
          <p:cNvSpPr txBox="1"/>
          <p:nvPr/>
        </p:nvSpPr>
        <p:spPr>
          <a:xfrm>
            <a:off x="1804997" y="4074300"/>
            <a:ext cx="997068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else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        abort</a:t>
            </a:r>
            <a:endParaRPr lang="en-US" b="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1601350" y="5409491"/>
                <a:ext cx="36230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/>
                  <a:t>But </a:t>
                </a:r>
                <a:r>
                  <a:rPr lang="nb-NO" dirty="0" err="1"/>
                  <a:t>why</a:t>
                </a:r>
                <a:r>
                  <a:rPr lang="nb-NO" dirty="0"/>
                  <a:t> </a:t>
                </a:r>
                <a:r>
                  <a:rPr lang="nb-NO" dirty="0" err="1"/>
                  <a:t>should</a:t>
                </a:r>
                <a:r>
                  <a:rPr lang="nb-NO" dirty="0"/>
                  <a:t> </a:t>
                </a:r>
                <a:r>
                  <a:rPr lang="nb-NO" dirty="0" err="1"/>
                  <a:t>we</a:t>
                </a:r>
                <a:r>
                  <a:rPr lang="nb-NO" dirty="0"/>
                  <a:t> trust this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sSub>
                      <m:sSubPr>
                        <m:ctrlP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dirty="0"/>
                  <a:t>?</a:t>
                </a: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1350" y="5409491"/>
                <a:ext cx="3623043" cy="369332"/>
              </a:xfrm>
              <a:prstGeom prst="rect">
                <a:avLst/>
              </a:prstGeom>
              <a:blipFill rotWithShape="0">
                <a:blip r:embed="rId14"/>
                <a:stretch>
                  <a:fillRect l="-1515" t="-8197" r="-505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/>
          <p:cNvSpPr txBox="1"/>
          <p:nvPr/>
        </p:nvSpPr>
        <p:spPr>
          <a:xfrm>
            <a:off x="5224393" y="5409491"/>
            <a:ext cx="50706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Could have been created by the adversary itself</a:t>
            </a:r>
            <a:endParaRPr lang="en-US" dirty="0"/>
          </a:p>
        </p:txBody>
      </p:sp>
      <p:cxnSp>
        <p:nvCxnSpPr>
          <p:cNvPr id="26" name="Straight Arrow Connector 25"/>
          <p:cNvCxnSpPr/>
          <p:nvPr/>
        </p:nvCxnSpPr>
        <p:spPr bwMode="auto">
          <a:xfrm flipH="1">
            <a:off x="4381502" y="2854326"/>
            <a:ext cx="3010642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Straight Arrow Connector 26"/>
          <p:cNvCxnSpPr/>
          <p:nvPr/>
        </p:nvCxnSpPr>
        <p:spPr bwMode="auto">
          <a:xfrm>
            <a:off x="4381501" y="2352675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8127193" y="3645024"/>
                <a:ext cx="1021433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7193" y="3645024"/>
                <a:ext cx="1021433" cy="313291"/>
              </a:xfrm>
              <a:prstGeom prst="rect">
                <a:avLst/>
              </a:prstGeom>
              <a:blipFill rotWithShape="0">
                <a:blip r:embed="rId15"/>
                <a:stretch>
                  <a:fillRect l="-4762" t="-1961" r="-1190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5513454" y="2492896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3454" y="2492896"/>
                <a:ext cx="1230618" cy="313291"/>
              </a:xfrm>
              <a:prstGeom prst="rect">
                <a:avLst/>
              </a:prstGeom>
              <a:blipFill rotWithShape="0">
                <a:blip r:embed="rId16"/>
                <a:stretch>
                  <a:fillRect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/>
          <p:cNvSpPr txBox="1"/>
          <p:nvPr/>
        </p:nvSpPr>
        <p:spPr>
          <a:xfrm>
            <a:off x="4618414" y="2564904"/>
            <a:ext cx="1333570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www.bob.com,</a:t>
            </a:r>
            <a:endParaRPr lang="en-US" sz="1600" b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5971415" y="1964327"/>
                <a:ext cx="36420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1415" y="1964327"/>
                <a:ext cx="364202" cy="307777"/>
              </a:xfrm>
              <a:prstGeom prst="rect">
                <a:avLst/>
              </a:prstGeom>
              <a:blipFill rotWithShape="0">
                <a:blip r:embed="rId17"/>
                <a:stretch>
                  <a:fillRect l="-15254" r="-1695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689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/>
      <p:bldP spid="34" grpId="0"/>
      <p:bldP spid="51" grpId="0"/>
      <p:bldP spid="35" grpId="0"/>
      <p:bldP spid="44" grpId="0"/>
      <p:bldP spid="47" grpId="0"/>
      <p:bldP spid="2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Digital certificates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23391" y="1268760"/>
            <a:ext cx="11137237" cy="5068415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1800" b="1" dirty="0"/>
              <a:t>Digital certificate: </a:t>
            </a:r>
            <a:r>
              <a:rPr lang="en-US" sz="1800" dirty="0"/>
              <a:t>a way of binding a public key to an entity</a:t>
            </a:r>
          </a:p>
          <a:p>
            <a:pPr marL="0" indent="0"/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 A certificate consists of: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The public key of the entity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A bunch of information identifying the entity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400" dirty="0"/>
              <a:t>Name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400" dirty="0"/>
              <a:t>Address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400" dirty="0"/>
              <a:t>Occupation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400" dirty="0"/>
              <a:t>URL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400" dirty="0"/>
              <a:t>Email-address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400" dirty="0"/>
              <a:t>Phone number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400" dirty="0"/>
              <a:t>…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A </a:t>
            </a:r>
            <a:r>
              <a:rPr lang="en-US" sz="1600" i="1" dirty="0"/>
              <a:t>digital signature</a:t>
            </a:r>
            <a:r>
              <a:rPr lang="en-US" sz="1600" dirty="0"/>
              <a:t> on all the above by a </a:t>
            </a:r>
            <a:r>
              <a:rPr lang="en-US" sz="1600" b="1" dirty="0"/>
              <a:t>certificate authority (CA)</a:t>
            </a:r>
            <a:endParaRPr lang="en-US" sz="1600" dirty="0"/>
          </a:p>
          <a:p>
            <a:pPr lvl="1"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pic>
        <p:nvPicPr>
          <p:cNvPr id="4" name="Content Placeholder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8368" y="1412776"/>
            <a:ext cx="1584175" cy="1584175"/>
          </a:xfrm>
          <a:prstGeom prst="rect">
            <a:avLst/>
          </a:prstGeom>
          <a:ln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3394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Certificate authorities (CA)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sz="1800" b="1" dirty="0"/>
          </a:p>
          <a:p>
            <a:pPr>
              <a:buFont typeface="Arial" panose="020B0604020202020204" pitchFamily="34" charset="0"/>
              <a:buChar char="•"/>
            </a:pPr>
            <a:endParaRPr lang="en-US" sz="1800" b="1" dirty="0"/>
          </a:p>
          <a:p>
            <a:pPr>
              <a:buFont typeface="Arial" panose="020B0604020202020204" pitchFamily="34" charset="0"/>
              <a:buChar char="•"/>
            </a:pPr>
            <a:endParaRPr lang="en-US" sz="18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/>
              <a:t>CA: </a:t>
            </a:r>
            <a:r>
              <a:rPr lang="en-US" sz="1800" dirty="0"/>
              <a:t>an issuer of digital certificates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b="1" dirty="0"/>
          </a:p>
          <a:p>
            <a:pPr>
              <a:buFont typeface="Arial" panose="020B0604020202020204" pitchFamily="34" charset="0"/>
              <a:buChar char="•"/>
            </a:pPr>
            <a:endParaRPr lang="en-US" sz="18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Acts as a trusted third-party, certifying (i.e., signing) </a:t>
            </a:r>
            <a:br>
              <a:rPr lang="en-US" sz="1800" dirty="0"/>
            </a:br>
            <a:r>
              <a:rPr lang="en-US" sz="1800" dirty="0"/>
              <a:t>the public keys of other entities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Verifies the identity of a claimed public-key owner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The basis of a </a:t>
            </a:r>
            <a:r>
              <a:rPr lang="en-US" sz="1800" b="1" dirty="0"/>
              <a:t>public-key infrastructure (PKI)</a:t>
            </a: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p:grpSp>
        <p:nvGrpSpPr>
          <p:cNvPr id="6" name="Group 5"/>
          <p:cNvGrpSpPr/>
          <p:nvPr/>
        </p:nvGrpSpPr>
        <p:grpSpPr>
          <a:xfrm>
            <a:off x="7968208" y="1988840"/>
            <a:ext cx="2592288" cy="2326412"/>
            <a:chOff x="7896200" y="1484784"/>
            <a:chExt cx="2592288" cy="232641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61" t="2586" r="49600" b="52183"/>
            <a:stretch/>
          </p:blipFill>
          <p:spPr>
            <a:xfrm>
              <a:off x="7896200" y="1484784"/>
              <a:ext cx="2592288" cy="2326412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8760296" y="2420888"/>
              <a:ext cx="980052" cy="648072"/>
            </a:xfrm>
            <a:prstGeom prst="rect">
              <a:avLst/>
            </a:prstGeom>
            <a:noFill/>
          </p:spPr>
          <p:txBody>
            <a:bodyPr wrap="none" rtlCol="0">
              <a:prstTxWarp prst="textArchUp">
                <a:avLst>
                  <a:gd name="adj" fmla="val 11511119"/>
                </a:avLst>
              </a:prstTxWarp>
              <a:spAutoFit/>
            </a:bodyPr>
            <a:lstStyle/>
            <a:p>
              <a:r>
                <a:rPr lang="en-US" sz="1000" dirty="0">
                  <a:effectLst>
                    <a:glow rad="63500">
                      <a:srgbClr val="FFFF00">
                        <a:alpha val="40000"/>
                      </a:srgbClr>
                    </a:glow>
                  </a:effectLst>
                  <a:latin typeface="Engravers MT" panose="02090707080505020304" pitchFamily="18" charset="0"/>
                </a:rPr>
                <a:t>Certificate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785696" y="2564904"/>
              <a:ext cx="943282" cy="576064"/>
            </a:xfrm>
            <a:prstGeom prst="rect">
              <a:avLst/>
            </a:prstGeom>
            <a:noFill/>
          </p:spPr>
          <p:txBody>
            <a:bodyPr wrap="none" rtlCol="0">
              <a:prstTxWarp prst="textArchDown">
                <a:avLst/>
              </a:prstTxWarp>
              <a:spAutoFit/>
            </a:bodyPr>
            <a:lstStyle/>
            <a:p>
              <a:r>
                <a:rPr lang="en-US" sz="1000" dirty="0">
                  <a:effectLst>
                    <a:glow rad="63500">
                      <a:srgbClr val="FFFF00">
                        <a:alpha val="40000"/>
                      </a:srgbClr>
                    </a:glow>
                  </a:effectLst>
                  <a:latin typeface="Engravers MT" panose="02090707080505020304" pitchFamily="18" charset="0"/>
                </a:rPr>
                <a:t>  Authority </a:t>
              </a:r>
            </a:p>
          </p:txBody>
        </p:sp>
      </p:grp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0753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2057652"/>
            <a:ext cx="429815" cy="8070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Authenticated key exchange + PKI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971415" y="2307297"/>
                <a:ext cx="36420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1415" y="2307297"/>
                <a:ext cx="364202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15254" r="-1695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513454" y="2835866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3454" y="2835866"/>
                <a:ext cx="1230618" cy="313291"/>
              </a:xfrm>
              <a:prstGeom prst="rect">
                <a:avLst/>
              </a:prstGeom>
              <a:blipFill rotWithShape="0">
                <a:blip r:embed="rId5"/>
                <a:stretch>
                  <a:fillRect t="-1923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/>
          <p:cNvCxnSpPr/>
          <p:nvPr/>
        </p:nvCxnSpPr>
        <p:spPr bwMode="auto">
          <a:xfrm flipH="1">
            <a:off x="4381501" y="3197296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/>
          <p:nvPr/>
        </p:nvCxnSpPr>
        <p:spPr bwMode="auto">
          <a:xfrm flipV="1">
            <a:off x="4419600" y="2695645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217875" y="3642001"/>
                <a:ext cx="1021433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7875" y="3642001"/>
                <a:ext cx="1021433" cy="313291"/>
              </a:xfrm>
              <a:prstGeom prst="rect">
                <a:avLst/>
              </a:prstGeom>
              <a:blipFill rotWithShape="0">
                <a:blip r:embed="rId6"/>
                <a:stretch>
                  <a:fillRect l="-4762" r="-1190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8112224" y="1971770"/>
            <a:ext cx="937317" cy="1294288"/>
            <a:chOff x="8196052" y="1919680"/>
            <a:chExt cx="937317" cy="1294288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196052" y="1919680"/>
              <a:ext cx="937317" cy="1294288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7300" y="2287563"/>
              <a:ext cx="350241" cy="791907"/>
            </a:xfrm>
            <a:prstGeom prst="rect">
              <a:avLst/>
            </a:prstGeom>
            <a:scene3d>
              <a:camera prst="orthographicFront">
                <a:rot lat="19800000" lon="3000000" rev="0"/>
              </a:camera>
              <a:lightRig rig="threePt" dir="t"/>
            </a:scene3d>
          </p:spPr>
        </p:pic>
      </p:grpSp>
      <p:sp>
        <p:nvSpPr>
          <p:cNvPr id="21" name="TextBox 20"/>
          <p:cNvSpPr txBox="1"/>
          <p:nvPr/>
        </p:nvSpPr>
        <p:spPr>
          <a:xfrm>
            <a:off x="7844474" y="1633940"/>
            <a:ext cx="127586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www.bob.com</a:t>
            </a:r>
            <a:endParaRPr lang="en-US" sz="1600" b="0" dirty="0"/>
          </a:p>
        </p:txBody>
      </p:sp>
      <p:sp>
        <p:nvSpPr>
          <p:cNvPr id="22" name="TextBox 21"/>
          <p:cNvSpPr txBox="1"/>
          <p:nvPr/>
        </p:nvSpPr>
        <p:spPr>
          <a:xfrm>
            <a:off x="4618414" y="2907874"/>
            <a:ext cx="1333570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www.bob.com,</a:t>
            </a:r>
            <a:endParaRPr lang="en-US" sz="1600" b="0" dirty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2552707" y="2126876"/>
            <a:ext cx="834842" cy="702710"/>
          </a:xfrm>
          <a:prstGeom prst="rect">
            <a:avLst/>
          </a:prstGeom>
        </p:spPr>
      </p:pic>
      <p:sp>
        <p:nvSpPr>
          <p:cNvPr id="32" name="Left Brace 31"/>
          <p:cNvSpPr/>
          <p:nvPr/>
        </p:nvSpPr>
        <p:spPr>
          <a:xfrm rot="16200000">
            <a:off x="5362883" y="2497369"/>
            <a:ext cx="135509" cy="1693611"/>
          </a:xfrm>
          <a:prstGeom prst="leftBrace">
            <a:avLst>
              <a:gd name="adj1" fmla="val 105220"/>
              <a:gd name="adj2" fmla="val 50000"/>
            </a:avLst>
          </a:prstGeom>
          <a:noFill/>
          <a:ln w="19050" cmpd="sng">
            <a:solidFill>
              <a:schemeClr val="accent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316888" y="3411929"/>
                <a:ext cx="22749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en-US" sz="2000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6888" y="3411929"/>
                <a:ext cx="227498" cy="307777"/>
              </a:xfrm>
              <a:prstGeom prst="rect">
                <a:avLst/>
              </a:prstGeom>
              <a:blipFill rotWithShape="0">
                <a:blip r:embed="rId10"/>
                <a:stretch>
                  <a:fillRect l="-10526" r="-10526" b="-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373772" y="2846318"/>
                <a:ext cx="50084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en-US" sz="2000" b="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3772" y="2846318"/>
                <a:ext cx="500843" cy="307777"/>
              </a:xfrm>
              <a:prstGeom prst="rect">
                <a:avLst/>
              </a:prstGeom>
              <a:blipFill rotWithShape="0">
                <a:blip r:embed="rId11"/>
                <a:stretch>
                  <a:fillRect l="-6098" r="-2439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8" name="Content Placeholder 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7317" y="2779733"/>
            <a:ext cx="444827" cy="444827"/>
          </a:xfrm>
          <a:prstGeom prst="rect">
            <a:avLst/>
          </a:prstGeom>
          <a:ln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6502387" y="3411929"/>
                <a:ext cx="22749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en-US" sz="2000" b="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2387" y="3411929"/>
                <a:ext cx="227498" cy="307777"/>
              </a:xfrm>
              <a:prstGeom prst="rect">
                <a:avLst/>
              </a:prstGeom>
              <a:blipFill>
                <a:blip r:embed="rId14"/>
                <a:stretch>
                  <a:fillRect l="-13514" r="-10811" b="-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7170215" y="3883198"/>
                <a:ext cx="61927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2000" b="0" i="0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CA</m:t>
                          </m:r>
                        </m:sub>
                      </m:sSub>
                    </m:oMath>
                  </m:oMathPara>
                </a14:m>
                <a:endParaRPr lang="en-US" sz="2000" b="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0215" y="3883198"/>
                <a:ext cx="619272" cy="307777"/>
              </a:xfrm>
              <a:prstGeom prst="rect">
                <a:avLst/>
              </a:prstGeom>
              <a:blipFill>
                <a:blip r:embed="rId15"/>
                <a:stretch>
                  <a:fillRect l="-3922" r="-3922" b="-2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2" name="Straight Arrow Connector 41"/>
          <p:cNvCxnSpPr/>
          <p:nvPr/>
        </p:nvCxnSpPr>
        <p:spPr bwMode="auto">
          <a:xfrm flipH="1" flipV="1">
            <a:off x="7285030" y="3243672"/>
            <a:ext cx="107114" cy="63952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1">
                <a:lumMod val="75000"/>
              </a:schemeClr>
            </a:solidFill>
            <a:prstDash val="dash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6" name="Freeform 45"/>
          <p:cNvSpPr/>
          <p:nvPr/>
        </p:nvSpPr>
        <p:spPr bwMode="auto">
          <a:xfrm>
            <a:off x="6744072" y="3247639"/>
            <a:ext cx="395488" cy="367221"/>
          </a:xfrm>
          <a:custGeom>
            <a:avLst/>
            <a:gdLst>
              <a:gd name="connsiteX0" fmla="*/ 0 w 890588"/>
              <a:gd name="connsiteY0" fmla="*/ 338138 h 367048"/>
              <a:gd name="connsiteX1" fmla="*/ 581025 w 890588"/>
              <a:gd name="connsiteY1" fmla="*/ 333375 h 367048"/>
              <a:gd name="connsiteX2" fmla="*/ 890588 w 890588"/>
              <a:gd name="connsiteY2" fmla="*/ 0 h 367048"/>
              <a:gd name="connsiteX0" fmla="*/ 0 w 919163"/>
              <a:gd name="connsiteY0" fmla="*/ 409576 h 418232"/>
              <a:gd name="connsiteX1" fmla="*/ 609600 w 919163"/>
              <a:gd name="connsiteY1" fmla="*/ 333375 h 418232"/>
              <a:gd name="connsiteX2" fmla="*/ 919163 w 919163"/>
              <a:gd name="connsiteY2" fmla="*/ 0 h 418232"/>
              <a:gd name="connsiteX0" fmla="*/ 0 w 947738"/>
              <a:gd name="connsiteY0" fmla="*/ 378620 h 392393"/>
              <a:gd name="connsiteX1" fmla="*/ 638175 w 947738"/>
              <a:gd name="connsiteY1" fmla="*/ 333375 h 392393"/>
              <a:gd name="connsiteX2" fmla="*/ 947738 w 947738"/>
              <a:gd name="connsiteY2" fmla="*/ 0 h 392393"/>
              <a:gd name="connsiteX0" fmla="*/ 0 w 947738"/>
              <a:gd name="connsiteY0" fmla="*/ 378620 h 385843"/>
              <a:gd name="connsiteX1" fmla="*/ 824887 w 947738"/>
              <a:gd name="connsiteY1" fmla="*/ 294457 h 385843"/>
              <a:gd name="connsiteX2" fmla="*/ 947738 w 947738"/>
              <a:gd name="connsiteY2" fmla="*/ 0 h 385843"/>
              <a:gd name="connsiteX0" fmla="*/ 0 w 983643"/>
              <a:gd name="connsiteY0" fmla="*/ 374413 h 381994"/>
              <a:gd name="connsiteX1" fmla="*/ 860792 w 983643"/>
              <a:gd name="connsiteY1" fmla="*/ 294457 h 381994"/>
              <a:gd name="connsiteX2" fmla="*/ 983643 w 983643"/>
              <a:gd name="connsiteY2" fmla="*/ 0 h 381994"/>
              <a:gd name="connsiteX0" fmla="*/ 0 w 983643"/>
              <a:gd name="connsiteY0" fmla="*/ 374413 h 380537"/>
              <a:gd name="connsiteX1" fmla="*/ 882334 w 983643"/>
              <a:gd name="connsiteY1" fmla="*/ 277628 h 380537"/>
              <a:gd name="connsiteX2" fmla="*/ 983643 w 983643"/>
              <a:gd name="connsiteY2" fmla="*/ 0 h 380537"/>
              <a:gd name="connsiteX0" fmla="*/ 0 w 983643"/>
              <a:gd name="connsiteY0" fmla="*/ 372309 h 378409"/>
              <a:gd name="connsiteX1" fmla="*/ 882334 w 983643"/>
              <a:gd name="connsiteY1" fmla="*/ 275524 h 378409"/>
              <a:gd name="connsiteX2" fmla="*/ 983643 w 983643"/>
              <a:gd name="connsiteY2" fmla="*/ 0 h 378409"/>
              <a:gd name="connsiteX0" fmla="*/ 0 w 1010027"/>
              <a:gd name="connsiteY0" fmla="*/ 372309 h 378409"/>
              <a:gd name="connsiteX1" fmla="*/ 882334 w 1010027"/>
              <a:gd name="connsiteY1" fmla="*/ 275524 h 378409"/>
              <a:gd name="connsiteX2" fmla="*/ 983643 w 1010027"/>
              <a:gd name="connsiteY2" fmla="*/ 0 h 378409"/>
              <a:gd name="connsiteX0" fmla="*/ 0 w 1010027"/>
              <a:gd name="connsiteY0" fmla="*/ 374413 h 380391"/>
              <a:gd name="connsiteX1" fmla="*/ 882334 w 1010027"/>
              <a:gd name="connsiteY1" fmla="*/ 275524 h 380391"/>
              <a:gd name="connsiteX2" fmla="*/ 983643 w 1010027"/>
              <a:gd name="connsiteY2" fmla="*/ 0 h 380391"/>
              <a:gd name="connsiteX0" fmla="*/ 0 w 1010027"/>
              <a:gd name="connsiteY0" fmla="*/ 374413 h 374413"/>
              <a:gd name="connsiteX1" fmla="*/ 882334 w 1010027"/>
              <a:gd name="connsiteY1" fmla="*/ 275524 h 374413"/>
              <a:gd name="connsiteX2" fmla="*/ 983643 w 1010027"/>
              <a:gd name="connsiteY2" fmla="*/ 0 h 374413"/>
              <a:gd name="connsiteX0" fmla="*/ 0 w 1031432"/>
              <a:gd name="connsiteY0" fmla="*/ 362843 h 362843"/>
              <a:gd name="connsiteX1" fmla="*/ 882334 w 1031432"/>
              <a:gd name="connsiteY1" fmla="*/ 263954 h 362843"/>
              <a:gd name="connsiteX2" fmla="*/ 1012367 w 1031432"/>
              <a:gd name="connsiteY2" fmla="*/ 0 h 362843"/>
              <a:gd name="connsiteX0" fmla="*/ 0 w 1031432"/>
              <a:gd name="connsiteY0" fmla="*/ 373361 h 373361"/>
              <a:gd name="connsiteX1" fmla="*/ 882334 w 1031432"/>
              <a:gd name="connsiteY1" fmla="*/ 274472 h 373361"/>
              <a:gd name="connsiteX2" fmla="*/ 1012367 w 1031432"/>
              <a:gd name="connsiteY2" fmla="*/ 0 h 373361"/>
              <a:gd name="connsiteX0" fmla="*/ 0 w 950940"/>
              <a:gd name="connsiteY0" fmla="*/ 376166 h 376166"/>
              <a:gd name="connsiteX1" fmla="*/ 882334 w 950940"/>
              <a:gd name="connsiteY1" fmla="*/ 277277 h 376166"/>
              <a:gd name="connsiteX2" fmla="*/ 868744 w 950940"/>
              <a:gd name="connsiteY2" fmla="*/ 0 h 376166"/>
              <a:gd name="connsiteX0" fmla="*/ 0 w 989441"/>
              <a:gd name="connsiteY0" fmla="*/ 376166 h 376166"/>
              <a:gd name="connsiteX1" fmla="*/ 882334 w 989441"/>
              <a:gd name="connsiteY1" fmla="*/ 277277 h 376166"/>
              <a:gd name="connsiteX2" fmla="*/ 868744 w 989441"/>
              <a:gd name="connsiteY2" fmla="*/ 0 h 376166"/>
              <a:gd name="connsiteX0" fmla="*/ 0 w 1007659"/>
              <a:gd name="connsiteY0" fmla="*/ 376166 h 376166"/>
              <a:gd name="connsiteX1" fmla="*/ 882334 w 1007659"/>
              <a:gd name="connsiteY1" fmla="*/ 277277 h 376166"/>
              <a:gd name="connsiteX2" fmla="*/ 868744 w 1007659"/>
              <a:gd name="connsiteY2" fmla="*/ 0 h 376166"/>
              <a:gd name="connsiteX0" fmla="*/ 0 w 1019085"/>
              <a:gd name="connsiteY0" fmla="*/ 376166 h 376166"/>
              <a:gd name="connsiteX1" fmla="*/ 882334 w 1019085"/>
              <a:gd name="connsiteY1" fmla="*/ 277277 h 376166"/>
              <a:gd name="connsiteX2" fmla="*/ 868744 w 1019085"/>
              <a:gd name="connsiteY2" fmla="*/ 0 h 376166"/>
              <a:gd name="connsiteX0" fmla="*/ 0 w 1011434"/>
              <a:gd name="connsiteY0" fmla="*/ 376166 h 376166"/>
              <a:gd name="connsiteX1" fmla="*/ 882334 w 1011434"/>
              <a:gd name="connsiteY1" fmla="*/ 277277 h 376166"/>
              <a:gd name="connsiteX2" fmla="*/ 868744 w 1011434"/>
              <a:gd name="connsiteY2" fmla="*/ 0 h 376166"/>
              <a:gd name="connsiteX0" fmla="*/ 0 w 979615"/>
              <a:gd name="connsiteY0" fmla="*/ 376166 h 376166"/>
              <a:gd name="connsiteX1" fmla="*/ 882334 w 979615"/>
              <a:gd name="connsiteY1" fmla="*/ 277277 h 376166"/>
              <a:gd name="connsiteX2" fmla="*/ 811294 w 979615"/>
              <a:gd name="connsiteY2" fmla="*/ 0 h 376166"/>
              <a:gd name="connsiteX0" fmla="*/ 0 w 1017287"/>
              <a:gd name="connsiteY0" fmla="*/ 376166 h 376166"/>
              <a:gd name="connsiteX1" fmla="*/ 882334 w 1017287"/>
              <a:gd name="connsiteY1" fmla="*/ 277277 h 376166"/>
              <a:gd name="connsiteX2" fmla="*/ 878318 w 1017287"/>
              <a:gd name="connsiteY2" fmla="*/ 0 h 376166"/>
              <a:gd name="connsiteX0" fmla="*/ 0 w 991189"/>
              <a:gd name="connsiteY0" fmla="*/ 376166 h 376166"/>
              <a:gd name="connsiteX1" fmla="*/ 882334 w 991189"/>
              <a:gd name="connsiteY1" fmla="*/ 277277 h 376166"/>
              <a:gd name="connsiteX2" fmla="*/ 878318 w 991189"/>
              <a:gd name="connsiteY2" fmla="*/ 0 h 376166"/>
              <a:gd name="connsiteX0" fmla="*/ 0 w 1235867"/>
              <a:gd name="connsiteY0" fmla="*/ 360739 h 360739"/>
              <a:gd name="connsiteX1" fmla="*/ 1112130 w 1235867"/>
              <a:gd name="connsiteY1" fmla="*/ 277277 h 360739"/>
              <a:gd name="connsiteX2" fmla="*/ 1108114 w 1235867"/>
              <a:gd name="connsiteY2" fmla="*/ 0 h 360739"/>
              <a:gd name="connsiteX0" fmla="*/ 0 w 1153885"/>
              <a:gd name="connsiteY0" fmla="*/ 360739 h 360739"/>
              <a:gd name="connsiteX1" fmla="*/ 824885 w 1153885"/>
              <a:gd name="connsiteY1" fmla="*/ 270265 h 360739"/>
              <a:gd name="connsiteX2" fmla="*/ 1108114 w 1153885"/>
              <a:gd name="connsiteY2" fmla="*/ 0 h 360739"/>
              <a:gd name="connsiteX0" fmla="*/ 0 w 972802"/>
              <a:gd name="connsiteY0" fmla="*/ 359337 h 359337"/>
              <a:gd name="connsiteX1" fmla="*/ 824885 w 972802"/>
              <a:gd name="connsiteY1" fmla="*/ 268863 h 359337"/>
              <a:gd name="connsiteX2" fmla="*/ 887892 w 972802"/>
              <a:gd name="connsiteY2" fmla="*/ 0 h 359337"/>
              <a:gd name="connsiteX0" fmla="*/ 0 w 917600"/>
              <a:gd name="connsiteY0" fmla="*/ 359337 h 359337"/>
              <a:gd name="connsiteX1" fmla="*/ 824885 w 917600"/>
              <a:gd name="connsiteY1" fmla="*/ 268863 h 359337"/>
              <a:gd name="connsiteX2" fmla="*/ 887892 w 917600"/>
              <a:gd name="connsiteY2" fmla="*/ 0 h 359337"/>
              <a:gd name="connsiteX0" fmla="*/ 0 w 890335"/>
              <a:gd name="connsiteY0" fmla="*/ 359337 h 359337"/>
              <a:gd name="connsiteX1" fmla="*/ 700413 w 890335"/>
              <a:gd name="connsiteY1" fmla="*/ 263253 h 359337"/>
              <a:gd name="connsiteX2" fmla="*/ 887892 w 890335"/>
              <a:gd name="connsiteY2" fmla="*/ 0 h 359337"/>
              <a:gd name="connsiteX0" fmla="*/ 0 w 889675"/>
              <a:gd name="connsiteY0" fmla="*/ 359337 h 359337"/>
              <a:gd name="connsiteX1" fmla="*/ 700413 w 889675"/>
              <a:gd name="connsiteY1" fmla="*/ 263253 h 359337"/>
              <a:gd name="connsiteX2" fmla="*/ 887892 w 889675"/>
              <a:gd name="connsiteY2" fmla="*/ 0 h 359337"/>
              <a:gd name="connsiteX0" fmla="*/ 0 w 890730"/>
              <a:gd name="connsiteY0" fmla="*/ 359337 h 359337"/>
              <a:gd name="connsiteX1" fmla="*/ 738712 w 890730"/>
              <a:gd name="connsiteY1" fmla="*/ 263253 h 359337"/>
              <a:gd name="connsiteX2" fmla="*/ 887892 w 890730"/>
              <a:gd name="connsiteY2" fmla="*/ 0 h 359337"/>
              <a:gd name="connsiteX0" fmla="*/ 0 w 890386"/>
              <a:gd name="connsiteY0" fmla="*/ 359337 h 359337"/>
              <a:gd name="connsiteX1" fmla="*/ 738712 w 890386"/>
              <a:gd name="connsiteY1" fmla="*/ 263253 h 359337"/>
              <a:gd name="connsiteX2" fmla="*/ 887892 w 890386"/>
              <a:gd name="connsiteY2" fmla="*/ 0 h 359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90386" h="359337">
                <a:moveTo>
                  <a:pt x="0" y="359337"/>
                </a:moveTo>
                <a:cubicBezTo>
                  <a:pt x="395826" y="355682"/>
                  <a:pt x="629028" y="307715"/>
                  <a:pt x="738712" y="263253"/>
                </a:cubicBezTo>
                <a:cubicBezTo>
                  <a:pt x="848396" y="218791"/>
                  <a:pt x="903073" y="186192"/>
                  <a:pt x="887892" y="0"/>
                </a:cubicBezTo>
              </a:path>
            </a:pathLst>
          </a:custGeom>
          <a:noFill/>
          <a:ln w="12700" cap="flat" cmpd="sng" algn="ctr">
            <a:solidFill>
              <a:schemeClr val="accent1">
                <a:lumMod val="75000"/>
              </a:schemeClr>
            </a:solidFill>
            <a:prstDash val="dash"/>
            <a:round/>
            <a:headEnd type="none" w="med" len="med"/>
            <a:tailEnd type="triangl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1513423" y="2226216"/>
                <a:ext cx="61927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2000" b="0" i="0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CA</m:t>
                          </m:r>
                        </m:sub>
                      </m:sSub>
                    </m:oMath>
                  </m:oMathPara>
                </a14:m>
                <a:endParaRPr lang="en-US" sz="2000" b="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3423" y="2226216"/>
                <a:ext cx="619272" cy="307777"/>
              </a:xfrm>
              <a:prstGeom prst="rect">
                <a:avLst/>
              </a:prstGeom>
              <a:blipFill>
                <a:blip r:embed="rId16"/>
                <a:stretch>
                  <a:fillRect l="-3922" r="-3922" b="-1960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TextBox 50"/>
              <p:cNvSpPr txBox="1"/>
              <p:nvPr/>
            </p:nvSpPr>
            <p:spPr>
              <a:xfrm>
                <a:off x="9180010" y="2424740"/>
                <a:ext cx="109517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b="0" dirty="0">
                  <a:solidFill>
                    <a:srgbClr val="7030A0"/>
                  </a:solidFill>
                </a:endParaRPr>
              </a:p>
            </p:txBody>
          </p:sp>
        </mc:Choice>
        <mc:Fallback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0010" y="2424740"/>
                <a:ext cx="1095172" cy="276999"/>
              </a:xfrm>
              <a:prstGeom prst="rect">
                <a:avLst/>
              </a:prstGeom>
              <a:blipFill rotWithShape="0">
                <a:blip r:embed="rId17"/>
                <a:stretch>
                  <a:fillRect b="-1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Left Brace 36"/>
          <p:cNvSpPr/>
          <p:nvPr/>
        </p:nvSpPr>
        <p:spPr>
          <a:xfrm rot="16200000">
            <a:off x="6534405" y="3120954"/>
            <a:ext cx="135509" cy="454214"/>
          </a:xfrm>
          <a:prstGeom prst="leftBrace">
            <a:avLst>
              <a:gd name="adj1" fmla="val 62711"/>
              <a:gd name="adj2" fmla="val 50000"/>
            </a:avLst>
          </a:prstGeom>
          <a:ln w="19050" cmpd="sng"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5" name="Picture 44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630" y="1742525"/>
            <a:ext cx="426874" cy="426874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528" y="1842968"/>
            <a:ext cx="354839" cy="354839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488" y="1302564"/>
            <a:ext cx="625649" cy="46923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1935704" y="3638946"/>
                <a:ext cx="1021433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5704" y="3638946"/>
                <a:ext cx="1021433" cy="313291"/>
              </a:xfrm>
              <a:prstGeom prst="rect">
                <a:avLst/>
              </a:prstGeom>
              <a:blipFill rotWithShape="0">
                <a:blip r:embed="rId21"/>
                <a:stretch>
                  <a:fillRect l="-5389" t="-1961" r="-1796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1106591" y="2920297"/>
                <a:ext cx="219162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if</a:t>
                </a:r>
                <a:r>
                  <a:rPr lang="en-US" b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Vrfy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  <m:sSub>
                          <m:sSubPr>
                            <m:ctrlP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b="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6591" y="2920297"/>
                <a:ext cx="2191626" cy="276999"/>
              </a:xfrm>
              <a:prstGeom prst="rect">
                <a:avLst/>
              </a:prstGeom>
              <a:blipFill rotWithShape="0">
                <a:blip r:embed="rId22"/>
                <a:stretch>
                  <a:fillRect l="-6685" t="-31111" r="-1114" b="-5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1409913" y="3286891"/>
                <a:ext cx="250587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and</a:t>
                </a:r>
                <a:r>
                  <a:rPr lang="en-US" b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Vrfy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  <m:sSub>
                          <m:sSubPr>
                            <m:ctrlPr>
                              <a:rPr lang="nb-NO" b="0" i="1" smtClean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nb-NO" b="0" i="0" smtClean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CA</m:t>
                            </m:r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r>
                          <a:rPr lang="nb-NO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b="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9913" y="3286891"/>
                <a:ext cx="2505879" cy="276999"/>
              </a:xfrm>
              <a:prstGeom prst="rect">
                <a:avLst/>
              </a:prstGeom>
              <a:blipFill>
                <a:blip r:embed="rId23"/>
                <a:stretch>
                  <a:fillRect l="-5596" t="-30435" r="-2676" b="-4782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TextBox 53"/>
          <p:cNvSpPr txBox="1"/>
          <p:nvPr/>
        </p:nvSpPr>
        <p:spPr>
          <a:xfrm>
            <a:off x="1114211" y="4034236"/>
            <a:ext cx="997068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else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        abort</a:t>
            </a:r>
            <a:endParaRPr lang="en-US" b="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8005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1" grpId="0"/>
      <p:bldP spid="46" grpId="0" animBg="1"/>
      <p:bldP spid="50" grpId="0"/>
      <p:bldP spid="37" grpId="0" animBg="1"/>
      <p:bldP spid="5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Digital certificates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294" y="1746146"/>
            <a:ext cx="2880320" cy="362707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6499" y="1760285"/>
            <a:ext cx="2869092" cy="361293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1484" y="1760285"/>
            <a:ext cx="2869092" cy="3612931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1534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Certificate chains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9457" y="1412776"/>
            <a:ext cx="2736304" cy="3445717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7365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Root CAs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Root CAs:</a:t>
            </a:r>
            <a:r>
              <a:rPr lang="en-US" dirty="0"/>
              <a:t> CAs that sign other CAs' public keys</a:t>
            </a:r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+</a:t>
            </a:r>
            <a:r>
              <a:rPr lang="en-US" dirty="0"/>
              <a:t>   only a few root CAs need to be trusted by end-users</a:t>
            </a:r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+</a:t>
            </a:r>
            <a:r>
              <a:rPr lang="en-US" dirty="0"/>
              <a:t>   root CAs can distribute the signing + verification load to smaller CAs </a:t>
            </a:r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r>
              <a:rPr lang="en-US" dirty="0">
                <a:solidFill>
                  <a:srgbClr val="FF0000"/>
                </a:solidFill>
              </a:rPr>
              <a:t>-</a:t>
            </a:r>
            <a:r>
              <a:rPr lang="en-US" dirty="0"/>
              <a:t>   single point of failure </a:t>
            </a:r>
          </a:p>
          <a:p>
            <a:pPr lvl="1">
              <a:buClr>
                <a:schemeClr val="tx1">
                  <a:lumMod val="95000"/>
                  <a:lumOff val="5000"/>
                </a:schemeClr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buClr>
                <a:schemeClr val="tx1">
                  <a:lumMod val="95000"/>
                  <a:lumOff val="5000"/>
                </a:schemeClr>
              </a:buClr>
              <a:buFont typeface="Arial" panose="020B0604020202020204" pitchFamily="34" charset="0"/>
              <a:buChar char="•"/>
            </a:pPr>
            <a:r>
              <a:rPr lang="en-US" dirty="0"/>
              <a:t>Root CAs for the internet: a few large multinational corporations </a:t>
            </a:r>
          </a:p>
          <a:p>
            <a:pPr lvl="1">
              <a:buClr>
                <a:schemeClr val="tx1">
                  <a:lumMod val="95000"/>
                  <a:lumOff val="5000"/>
                </a:schemeClr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endParaRPr lang="en-US" sz="1200" dirty="0"/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endParaRPr lang="en-US" sz="1200" dirty="0"/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endParaRPr lang="en-US" sz="1200" dirty="0"/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endParaRPr lang="en-US" sz="1200" dirty="0"/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endParaRPr lang="en-US" sz="1200" dirty="0"/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endParaRPr lang="en-US" sz="1200" dirty="0"/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endParaRPr lang="en-US" sz="1200" dirty="0"/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endParaRPr lang="en-US" sz="1200" dirty="0"/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endParaRPr lang="en-US" sz="1200" dirty="0"/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endParaRPr lang="en-US" sz="1200" dirty="0"/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endParaRPr lang="en-US" sz="1200" dirty="0"/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endParaRPr lang="en-US" sz="1200" dirty="0"/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5" t="28181" r="6911" b="28055"/>
          <a:stretch/>
        </p:blipFill>
        <p:spPr>
          <a:xfrm>
            <a:off x="9023722" y="5568038"/>
            <a:ext cx="1728192" cy="5040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36" t="38430" r="10423" b="26857"/>
          <a:stretch/>
        </p:blipFill>
        <p:spPr>
          <a:xfrm>
            <a:off x="7716393" y="3386316"/>
            <a:ext cx="1656184" cy="64807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5736" y="3406639"/>
            <a:ext cx="1631504" cy="91772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713" y="3145463"/>
            <a:ext cx="1323589" cy="19233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3243" y="4571522"/>
            <a:ext cx="1589722" cy="57531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9418" y="4103230"/>
            <a:ext cx="2153685" cy="1212525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1945712" y="3776214"/>
            <a:ext cx="2989867" cy="1866555"/>
            <a:chOff x="9042037" y="4725144"/>
            <a:chExt cx="2989867" cy="1866555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42037" y="5079531"/>
              <a:ext cx="1512168" cy="1512168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10002309" y="4725144"/>
              <a:ext cx="202959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Root CA signing key</a:t>
              </a:r>
            </a:p>
          </p:txBody>
        </p:sp>
        <p:sp>
          <p:nvSpPr>
            <p:cNvPr id="14" name="Bent Arrow 13"/>
            <p:cNvSpPr/>
            <p:nvPr/>
          </p:nvSpPr>
          <p:spPr bwMode="auto">
            <a:xfrm rot="16200000" flipH="1">
              <a:off x="9718531" y="4890447"/>
              <a:ext cx="342722" cy="298530"/>
            </a:xfrm>
            <a:prstGeom prst="bentArrow">
              <a:avLst>
                <a:gd name="adj1" fmla="val 22718"/>
                <a:gd name="adj2" fmla="val 26477"/>
                <a:gd name="adj3" fmla="val 25000"/>
                <a:gd name="adj4" fmla="val 76277"/>
              </a:avLst>
            </a:prstGeom>
            <a:solidFill>
              <a:schemeClr val="accent5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sp>
        <p:nvSpPr>
          <p:cNvPr id="16" name="Rectangle 15"/>
          <p:cNvSpPr/>
          <p:nvPr/>
        </p:nvSpPr>
        <p:spPr>
          <a:xfrm>
            <a:off x="2999656" y="2037908"/>
            <a:ext cx="50501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r>
              <a:rPr lang="en-US" dirty="0"/>
              <a:t>;  private key must be </a:t>
            </a:r>
            <a:r>
              <a:rPr lang="en-US" i="1" dirty="0"/>
              <a:t>very heavily </a:t>
            </a:r>
            <a:r>
              <a:rPr lang="en-US" dirty="0"/>
              <a:t>guarded</a:t>
            </a:r>
            <a:endParaRPr lang="en-US" sz="1200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3710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HTTPS / TLS + PKI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971415" y="2307297"/>
                <a:ext cx="36420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1415" y="2307297"/>
                <a:ext cx="364202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15254" r="-1695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513454" y="2835866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3454" y="2835866"/>
                <a:ext cx="1230618" cy="313291"/>
              </a:xfrm>
              <a:prstGeom prst="rect">
                <a:avLst/>
              </a:prstGeom>
              <a:blipFill rotWithShape="0">
                <a:blip r:embed="rId5"/>
                <a:stretch>
                  <a:fillRect t="-1923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/>
          <p:cNvCxnSpPr/>
          <p:nvPr/>
        </p:nvCxnSpPr>
        <p:spPr bwMode="auto">
          <a:xfrm flipH="1" flipV="1">
            <a:off x="4381501" y="3197296"/>
            <a:ext cx="3114674" cy="317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/>
          <p:nvPr/>
        </p:nvCxnSpPr>
        <p:spPr bwMode="auto">
          <a:xfrm flipV="1">
            <a:off x="4419600" y="2695645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428978" y="3987994"/>
                <a:ext cx="1021433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8978" y="3987994"/>
                <a:ext cx="1021433" cy="313291"/>
              </a:xfrm>
              <a:prstGeom prst="rect">
                <a:avLst/>
              </a:prstGeom>
              <a:blipFill rotWithShape="0">
                <a:blip r:embed="rId6"/>
                <a:stretch>
                  <a:fillRect l="-4762" t="-1923" r="-1190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8112224" y="1971770"/>
            <a:ext cx="937317" cy="1294288"/>
            <a:chOff x="8196052" y="1919680"/>
            <a:chExt cx="937317" cy="1294288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196052" y="1919680"/>
              <a:ext cx="937317" cy="1294288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796" b="99493" l="1630" r="9837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7300" y="2287563"/>
              <a:ext cx="350241" cy="791907"/>
            </a:xfrm>
            <a:prstGeom prst="rect">
              <a:avLst/>
            </a:prstGeom>
            <a:scene3d>
              <a:camera prst="orthographicFront">
                <a:rot lat="19800000" lon="3000000" rev="0"/>
              </a:camera>
              <a:lightRig rig="threePt" dir="t"/>
            </a:scene3d>
          </p:spPr>
        </p:pic>
      </p:grpSp>
      <p:sp>
        <p:nvSpPr>
          <p:cNvPr id="21" name="TextBox 20"/>
          <p:cNvSpPr txBox="1"/>
          <p:nvPr/>
        </p:nvSpPr>
        <p:spPr>
          <a:xfrm>
            <a:off x="7844474" y="1633940"/>
            <a:ext cx="127586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www.bob.com</a:t>
            </a:r>
            <a:endParaRPr lang="en-US" sz="1600" b="0" dirty="0"/>
          </a:p>
        </p:txBody>
      </p:sp>
      <p:sp>
        <p:nvSpPr>
          <p:cNvPr id="22" name="TextBox 21"/>
          <p:cNvSpPr txBox="1"/>
          <p:nvPr/>
        </p:nvSpPr>
        <p:spPr>
          <a:xfrm>
            <a:off x="4618414" y="2907874"/>
            <a:ext cx="1333570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www.bob.com,</a:t>
            </a:r>
            <a:endParaRPr lang="en-US" sz="1600" b="0" dirty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2552707" y="2126876"/>
            <a:ext cx="834842" cy="702710"/>
          </a:xfrm>
          <a:prstGeom prst="rect">
            <a:avLst/>
          </a:prstGeom>
        </p:spPr>
      </p:pic>
      <p:pic>
        <p:nvPicPr>
          <p:cNvPr id="31" name="Content Placeholder 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3543" y="2779098"/>
            <a:ext cx="444827" cy="444827"/>
          </a:xfrm>
          <a:prstGeom prst="rect">
            <a:avLst/>
          </a:prstGeom>
          <a:ln/>
        </p:spPr>
      </p:pic>
      <p:sp>
        <p:nvSpPr>
          <p:cNvPr id="32" name="Left Brace 31"/>
          <p:cNvSpPr/>
          <p:nvPr/>
        </p:nvSpPr>
        <p:spPr>
          <a:xfrm rot="16200000">
            <a:off x="5362883" y="2497369"/>
            <a:ext cx="135509" cy="1693611"/>
          </a:xfrm>
          <a:prstGeom prst="leftBrace">
            <a:avLst>
              <a:gd name="adj1" fmla="val 105220"/>
              <a:gd name="adj2" fmla="val 50000"/>
            </a:avLst>
          </a:prstGeom>
          <a:ln w="19050" cmpd="sng">
            <a:solidFill>
              <a:schemeClr val="accent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316888" y="3411929"/>
                <a:ext cx="22749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en-US" sz="2000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6888" y="3411929"/>
                <a:ext cx="227498" cy="307777"/>
              </a:xfrm>
              <a:prstGeom prst="rect">
                <a:avLst/>
              </a:prstGeom>
              <a:blipFill rotWithShape="0">
                <a:blip r:embed="rId12"/>
                <a:stretch>
                  <a:fillRect l="-10526" r="-10526" b="-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465663" y="3457112"/>
                <a:ext cx="50084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en-US" sz="2000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5663" y="3457112"/>
                <a:ext cx="500843" cy="307777"/>
              </a:xfrm>
              <a:prstGeom prst="rect">
                <a:avLst/>
              </a:prstGeom>
              <a:blipFill rotWithShape="0">
                <a:blip r:embed="rId13"/>
                <a:stretch>
                  <a:fillRect l="-6098" r="-2439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>
            <a:endCxn id="31" idx="2"/>
          </p:cNvCxnSpPr>
          <p:nvPr/>
        </p:nvCxnSpPr>
        <p:spPr bwMode="auto">
          <a:xfrm flipH="1" flipV="1">
            <a:off x="6645957" y="3223925"/>
            <a:ext cx="43066" cy="22989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2">
                <a:lumMod val="75000"/>
              </a:schemeClr>
            </a:solidFill>
            <a:prstDash val="dash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6" name="Freeform 35"/>
          <p:cNvSpPr/>
          <p:nvPr/>
        </p:nvSpPr>
        <p:spPr bwMode="auto">
          <a:xfrm>
            <a:off x="5553074" y="3257619"/>
            <a:ext cx="947738" cy="392393"/>
          </a:xfrm>
          <a:custGeom>
            <a:avLst/>
            <a:gdLst>
              <a:gd name="connsiteX0" fmla="*/ 0 w 890588"/>
              <a:gd name="connsiteY0" fmla="*/ 338138 h 367048"/>
              <a:gd name="connsiteX1" fmla="*/ 581025 w 890588"/>
              <a:gd name="connsiteY1" fmla="*/ 333375 h 367048"/>
              <a:gd name="connsiteX2" fmla="*/ 890588 w 890588"/>
              <a:gd name="connsiteY2" fmla="*/ 0 h 367048"/>
              <a:gd name="connsiteX0" fmla="*/ 0 w 919163"/>
              <a:gd name="connsiteY0" fmla="*/ 409576 h 418232"/>
              <a:gd name="connsiteX1" fmla="*/ 609600 w 919163"/>
              <a:gd name="connsiteY1" fmla="*/ 333375 h 418232"/>
              <a:gd name="connsiteX2" fmla="*/ 919163 w 919163"/>
              <a:gd name="connsiteY2" fmla="*/ 0 h 418232"/>
              <a:gd name="connsiteX0" fmla="*/ 0 w 947738"/>
              <a:gd name="connsiteY0" fmla="*/ 378620 h 392393"/>
              <a:gd name="connsiteX1" fmla="*/ 638175 w 947738"/>
              <a:gd name="connsiteY1" fmla="*/ 333375 h 392393"/>
              <a:gd name="connsiteX2" fmla="*/ 947738 w 947738"/>
              <a:gd name="connsiteY2" fmla="*/ 0 h 392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47738" h="392393">
                <a:moveTo>
                  <a:pt x="0" y="378620"/>
                </a:moveTo>
                <a:cubicBezTo>
                  <a:pt x="216297" y="404416"/>
                  <a:pt x="480219" y="396478"/>
                  <a:pt x="638175" y="333375"/>
                </a:cubicBezTo>
                <a:cubicBezTo>
                  <a:pt x="796131" y="270272"/>
                  <a:pt x="867172" y="138509"/>
                  <a:pt x="947738" y="0"/>
                </a:cubicBezTo>
              </a:path>
            </a:pathLst>
          </a:custGeom>
          <a:noFill/>
          <a:ln w="12700" cap="flat" cmpd="sng" algn="ctr">
            <a:solidFill>
              <a:schemeClr val="accent2">
                <a:lumMod val="75000"/>
              </a:schemeClr>
            </a:solidFill>
            <a:prstDash val="dash"/>
            <a:round/>
            <a:headEnd type="none" w="med" len="med"/>
            <a:tailEnd type="triangl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pic>
        <p:nvPicPr>
          <p:cNvPr id="38" name="Content Placeholder 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7317" y="2779733"/>
            <a:ext cx="444827" cy="444827"/>
          </a:xfrm>
          <a:prstGeom prst="rect">
            <a:avLst/>
          </a:prstGeom>
          <a:ln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6624194" y="3883198"/>
                <a:ext cx="22749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en-US" sz="2000" b="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4194" y="3883198"/>
                <a:ext cx="227498" cy="307777"/>
              </a:xfrm>
              <a:prstGeom prst="rect">
                <a:avLst/>
              </a:prstGeom>
              <a:blipFill rotWithShape="0">
                <a:blip r:embed="rId14"/>
                <a:stretch>
                  <a:fillRect l="-13514" r="-10811" b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Left Brace 39"/>
          <p:cNvSpPr/>
          <p:nvPr/>
        </p:nvSpPr>
        <p:spPr>
          <a:xfrm rot="16200000">
            <a:off x="6648329" y="3631841"/>
            <a:ext cx="135509" cy="461633"/>
          </a:xfrm>
          <a:prstGeom prst="leftBrace">
            <a:avLst>
              <a:gd name="adj1" fmla="val 105220"/>
              <a:gd name="adj2" fmla="val 50000"/>
            </a:avLst>
          </a:prstGeom>
          <a:ln w="19050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7170215" y="3883198"/>
                <a:ext cx="718402" cy="33419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sSub>
                            <m:sSubPr>
                              <m:ctrlPr>
                                <a:rPr lang="nb-NO" sz="20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sz="2000" b="0" i="0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CA</m:t>
                              </m:r>
                            </m:e>
                            <m:sub>
                              <m:r>
                                <a:rPr lang="nb-NO" sz="20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sz="2000" b="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0215" y="3883198"/>
                <a:ext cx="718402" cy="334194"/>
              </a:xfrm>
              <a:prstGeom prst="rect">
                <a:avLst/>
              </a:prstGeom>
              <a:blipFill rotWithShape="0">
                <a:blip r:embed="rId15"/>
                <a:stretch>
                  <a:fillRect l="-3390" b="-14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2" name="Straight Arrow Connector 41"/>
          <p:cNvCxnSpPr/>
          <p:nvPr/>
        </p:nvCxnSpPr>
        <p:spPr bwMode="auto">
          <a:xfrm flipH="1" flipV="1">
            <a:off x="7285030" y="3243672"/>
            <a:ext cx="107114" cy="63952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1">
                <a:lumMod val="75000"/>
              </a:schemeClr>
            </a:solidFill>
            <a:prstDash val="dash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6" name="Freeform 45"/>
          <p:cNvSpPr/>
          <p:nvPr/>
        </p:nvSpPr>
        <p:spPr bwMode="auto">
          <a:xfrm>
            <a:off x="6844309" y="3247639"/>
            <a:ext cx="295251" cy="813503"/>
          </a:xfrm>
          <a:custGeom>
            <a:avLst/>
            <a:gdLst>
              <a:gd name="connsiteX0" fmla="*/ 0 w 890588"/>
              <a:gd name="connsiteY0" fmla="*/ 338138 h 367048"/>
              <a:gd name="connsiteX1" fmla="*/ 581025 w 890588"/>
              <a:gd name="connsiteY1" fmla="*/ 333375 h 367048"/>
              <a:gd name="connsiteX2" fmla="*/ 890588 w 890588"/>
              <a:gd name="connsiteY2" fmla="*/ 0 h 367048"/>
              <a:gd name="connsiteX0" fmla="*/ 0 w 919163"/>
              <a:gd name="connsiteY0" fmla="*/ 409576 h 418232"/>
              <a:gd name="connsiteX1" fmla="*/ 609600 w 919163"/>
              <a:gd name="connsiteY1" fmla="*/ 333375 h 418232"/>
              <a:gd name="connsiteX2" fmla="*/ 919163 w 919163"/>
              <a:gd name="connsiteY2" fmla="*/ 0 h 418232"/>
              <a:gd name="connsiteX0" fmla="*/ 0 w 947738"/>
              <a:gd name="connsiteY0" fmla="*/ 378620 h 392393"/>
              <a:gd name="connsiteX1" fmla="*/ 638175 w 947738"/>
              <a:gd name="connsiteY1" fmla="*/ 333375 h 392393"/>
              <a:gd name="connsiteX2" fmla="*/ 947738 w 947738"/>
              <a:gd name="connsiteY2" fmla="*/ 0 h 392393"/>
              <a:gd name="connsiteX0" fmla="*/ 0 w 947738"/>
              <a:gd name="connsiteY0" fmla="*/ 378620 h 385843"/>
              <a:gd name="connsiteX1" fmla="*/ 824887 w 947738"/>
              <a:gd name="connsiteY1" fmla="*/ 294457 h 385843"/>
              <a:gd name="connsiteX2" fmla="*/ 947738 w 947738"/>
              <a:gd name="connsiteY2" fmla="*/ 0 h 385843"/>
              <a:gd name="connsiteX0" fmla="*/ 0 w 983643"/>
              <a:gd name="connsiteY0" fmla="*/ 374413 h 381994"/>
              <a:gd name="connsiteX1" fmla="*/ 860792 w 983643"/>
              <a:gd name="connsiteY1" fmla="*/ 294457 h 381994"/>
              <a:gd name="connsiteX2" fmla="*/ 983643 w 983643"/>
              <a:gd name="connsiteY2" fmla="*/ 0 h 381994"/>
              <a:gd name="connsiteX0" fmla="*/ 0 w 983643"/>
              <a:gd name="connsiteY0" fmla="*/ 374413 h 380537"/>
              <a:gd name="connsiteX1" fmla="*/ 882334 w 983643"/>
              <a:gd name="connsiteY1" fmla="*/ 277628 h 380537"/>
              <a:gd name="connsiteX2" fmla="*/ 983643 w 983643"/>
              <a:gd name="connsiteY2" fmla="*/ 0 h 380537"/>
              <a:gd name="connsiteX0" fmla="*/ 0 w 983643"/>
              <a:gd name="connsiteY0" fmla="*/ 372309 h 378409"/>
              <a:gd name="connsiteX1" fmla="*/ 882334 w 983643"/>
              <a:gd name="connsiteY1" fmla="*/ 275524 h 378409"/>
              <a:gd name="connsiteX2" fmla="*/ 983643 w 983643"/>
              <a:gd name="connsiteY2" fmla="*/ 0 h 378409"/>
              <a:gd name="connsiteX0" fmla="*/ 0 w 1010027"/>
              <a:gd name="connsiteY0" fmla="*/ 372309 h 378409"/>
              <a:gd name="connsiteX1" fmla="*/ 882334 w 1010027"/>
              <a:gd name="connsiteY1" fmla="*/ 275524 h 378409"/>
              <a:gd name="connsiteX2" fmla="*/ 983643 w 1010027"/>
              <a:gd name="connsiteY2" fmla="*/ 0 h 378409"/>
              <a:gd name="connsiteX0" fmla="*/ 0 w 1010027"/>
              <a:gd name="connsiteY0" fmla="*/ 374413 h 380391"/>
              <a:gd name="connsiteX1" fmla="*/ 882334 w 1010027"/>
              <a:gd name="connsiteY1" fmla="*/ 275524 h 380391"/>
              <a:gd name="connsiteX2" fmla="*/ 983643 w 1010027"/>
              <a:gd name="connsiteY2" fmla="*/ 0 h 380391"/>
              <a:gd name="connsiteX0" fmla="*/ 0 w 1010027"/>
              <a:gd name="connsiteY0" fmla="*/ 374413 h 374413"/>
              <a:gd name="connsiteX1" fmla="*/ 882334 w 1010027"/>
              <a:gd name="connsiteY1" fmla="*/ 275524 h 374413"/>
              <a:gd name="connsiteX2" fmla="*/ 983643 w 1010027"/>
              <a:gd name="connsiteY2" fmla="*/ 0 h 374413"/>
              <a:gd name="connsiteX0" fmla="*/ 0 w 1031432"/>
              <a:gd name="connsiteY0" fmla="*/ 362843 h 362843"/>
              <a:gd name="connsiteX1" fmla="*/ 882334 w 1031432"/>
              <a:gd name="connsiteY1" fmla="*/ 263954 h 362843"/>
              <a:gd name="connsiteX2" fmla="*/ 1012367 w 1031432"/>
              <a:gd name="connsiteY2" fmla="*/ 0 h 362843"/>
              <a:gd name="connsiteX0" fmla="*/ 0 w 1031432"/>
              <a:gd name="connsiteY0" fmla="*/ 373361 h 373361"/>
              <a:gd name="connsiteX1" fmla="*/ 882334 w 1031432"/>
              <a:gd name="connsiteY1" fmla="*/ 274472 h 373361"/>
              <a:gd name="connsiteX2" fmla="*/ 1012367 w 1031432"/>
              <a:gd name="connsiteY2" fmla="*/ 0 h 373361"/>
              <a:gd name="connsiteX0" fmla="*/ 0 w 950940"/>
              <a:gd name="connsiteY0" fmla="*/ 376166 h 376166"/>
              <a:gd name="connsiteX1" fmla="*/ 882334 w 950940"/>
              <a:gd name="connsiteY1" fmla="*/ 277277 h 376166"/>
              <a:gd name="connsiteX2" fmla="*/ 868744 w 950940"/>
              <a:gd name="connsiteY2" fmla="*/ 0 h 376166"/>
              <a:gd name="connsiteX0" fmla="*/ 0 w 989441"/>
              <a:gd name="connsiteY0" fmla="*/ 376166 h 376166"/>
              <a:gd name="connsiteX1" fmla="*/ 882334 w 989441"/>
              <a:gd name="connsiteY1" fmla="*/ 277277 h 376166"/>
              <a:gd name="connsiteX2" fmla="*/ 868744 w 989441"/>
              <a:gd name="connsiteY2" fmla="*/ 0 h 376166"/>
              <a:gd name="connsiteX0" fmla="*/ 0 w 1007659"/>
              <a:gd name="connsiteY0" fmla="*/ 376166 h 376166"/>
              <a:gd name="connsiteX1" fmla="*/ 882334 w 1007659"/>
              <a:gd name="connsiteY1" fmla="*/ 277277 h 376166"/>
              <a:gd name="connsiteX2" fmla="*/ 868744 w 1007659"/>
              <a:gd name="connsiteY2" fmla="*/ 0 h 376166"/>
              <a:gd name="connsiteX0" fmla="*/ 0 w 1019085"/>
              <a:gd name="connsiteY0" fmla="*/ 376166 h 376166"/>
              <a:gd name="connsiteX1" fmla="*/ 882334 w 1019085"/>
              <a:gd name="connsiteY1" fmla="*/ 277277 h 376166"/>
              <a:gd name="connsiteX2" fmla="*/ 868744 w 1019085"/>
              <a:gd name="connsiteY2" fmla="*/ 0 h 376166"/>
              <a:gd name="connsiteX0" fmla="*/ 0 w 1011434"/>
              <a:gd name="connsiteY0" fmla="*/ 376166 h 376166"/>
              <a:gd name="connsiteX1" fmla="*/ 882334 w 1011434"/>
              <a:gd name="connsiteY1" fmla="*/ 277277 h 376166"/>
              <a:gd name="connsiteX2" fmla="*/ 868744 w 1011434"/>
              <a:gd name="connsiteY2" fmla="*/ 0 h 376166"/>
              <a:gd name="connsiteX0" fmla="*/ 0 w 979615"/>
              <a:gd name="connsiteY0" fmla="*/ 376166 h 376166"/>
              <a:gd name="connsiteX1" fmla="*/ 882334 w 979615"/>
              <a:gd name="connsiteY1" fmla="*/ 277277 h 376166"/>
              <a:gd name="connsiteX2" fmla="*/ 811294 w 979615"/>
              <a:gd name="connsiteY2" fmla="*/ 0 h 376166"/>
              <a:gd name="connsiteX0" fmla="*/ 0 w 1017287"/>
              <a:gd name="connsiteY0" fmla="*/ 376166 h 376166"/>
              <a:gd name="connsiteX1" fmla="*/ 882334 w 1017287"/>
              <a:gd name="connsiteY1" fmla="*/ 277277 h 376166"/>
              <a:gd name="connsiteX2" fmla="*/ 878318 w 1017287"/>
              <a:gd name="connsiteY2" fmla="*/ 0 h 376166"/>
              <a:gd name="connsiteX0" fmla="*/ 0 w 991189"/>
              <a:gd name="connsiteY0" fmla="*/ 376166 h 376166"/>
              <a:gd name="connsiteX1" fmla="*/ 882334 w 991189"/>
              <a:gd name="connsiteY1" fmla="*/ 277277 h 376166"/>
              <a:gd name="connsiteX2" fmla="*/ 878318 w 991189"/>
              <a:gd name="connsiteY2" fmla="*/ 0 h 376166"/>
              <a:gd name="connsiteX0" fmla="*/ 0 w 1235867"/>
              <a:gd name="connsiteY0" fmla="*/ 360739 h 360739"/>
              <a:gd name="connsiteX1" fmla="*/ 1112130 w 1235867"/>
              <a:gd name="connsiteY1" fmla="*/ 277277 h 360739"/>
              <a:gd name="connsiteX2" fmla="*/ 1108114 w 1235867"/>
              <a:gd name="connsiteY2" fmla="*/ 0 h 360739"/>
              <a:gd name="connsiteX0" fmla="*/ 0 w 1153885"/>
              <a:gd name="connsiteY0" fmla="*/ 360739 h 360739"/>
              <a:gd name="connsiteX1" fmla="*/ 824885 w 1153885"/>
              <a:gd name="connsiteY1" fmla="*/ 270265 h 360739"/>
              <a:gd name="connsiteX2" fmla="*/ 1108114 w 1153885"/>
              <a:gd name="connsiteY2" fmla="*/ 0 h 360739"/>
              <a:gd name="connsiteX0" fmla="*/ 0 w 972802"/>
              <a:gd name="connsiteY0" fmla="*/ 359337 h 359337"/>
              <a:gd name="connsiteX1" fmla="*/ 824885 w 972802"/>
              <a:gd name="connsiteY1" fmla="*/ 268863 h 359337"/>
              <a:gd name="connsiteX2" fmla="*/ 887892 w 972802"/>
              <a:gd name="connsiteY2" fmla="*/ 0 h 359337"/>
              <a:gd name="connsiteX0" fmla="*/ 0 w 917600"/>
              <a:gd name="connsiteY0" fmla="*/ 359337 h 359337"/>
              <a:gd name="connsiteX1" fmla="*/ 824885 w 917600"/>
              <a:gd name="connsiteY1" fmla="*/ 268863 h 359337"/>
              <a:gd name="connsiteX2" fmla="*/ 887892 w 917600"/>
              <a:gd name="connsiteY2" fmla="*/ 0 h 359337"/>
              <a:gd name="connsiteX0" fmla="*/ 0 w 890335"/>
              <a:gd name="connsiteY0" fmla="*/ 359337 h 359337"/>
              <a:gd name="connsiteX1" fmla="*/ 700413 w 890335"/>
              <a:gd name="connsiteY1" fmla="*/ 263253 h 359337"/>
              <a:gd name="connsiteX2" fmla="*/ 887892 w 890335"/>
              <a:gd name="connsiteY2" fmla="*/ 0 h 359337"/>
              <a:gd name="connsiteX0" fmla="*/ 0 w 889675"/>
              <a:gd name="connsiteY0" fmla="*/ 359337 h 359337"/>
              <a:gd name="connsiteX1" fmla="*/ 700413 w 889675"/>
              <a:gd name="connsiteY1" fmla="*/ 263253 h 359337"/>
              <a:gd name="connsiteX2" fmla="*/ 887892 w 889675"/>
              <a:gd name="connsiteY2" fmla="*/ 0 h 359337"/>
              <a:gd name="connsiteX0" fmla="*/ 0 w 890730"/>
              <a:gd name="connsiteY0" fmla="*/ 359337 h 359337"/>
              <a:gd name="connsiteX1" fmla="*/ 738712 w 890730"/>
              <a:gd name="connsiteY1" fmla="*/ 263253 h 359337"/>
              <a:gd name="connsiteX2" fmla="*/ 887892 w 890730"/>
              <a:gd name="connsiteY2" fmla="*/ 0 h 359337"/>
              <a:gd name="connsiteX0" fmla="*/ 0 w 890386"/>
              <a:gd name="connsiteY0" fmla="*/ 359337 h 359337"/>
              <a:gd name="connsiteX1" fmla="*/ 738712 w 890386"/>
              <a:gd name="connsiteY1" fmla="*/ 263253 h 359337"/>
              <a:gd name="connsiteX2" fmla="*/ 887892 w 890386"/>
              <a:gd name="connsiteY2" fmla="*/ 0 h 359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90386" h="359337">
                <a:moveTo>
                  <a:pt x="0" y="359337"/>
                </a:moveTo>
                <a:cubicBezTo>
                  <a:pt x="395826" y="355682"/>
                  <a:pt x="629028" y="307715"/>
                  <a:pt x="738712" y="263253"/>
                </a:cubicBezTo>
                <a:cubicBezTo>
                  <a:pt x="848396" y="218791"/>
                  <a:pt x="903073" y="186192"/>
                  <a:pt x="887892" y="0"/>
                </a:cubicBezTo>
              </a:path>
            </a:pathLst>
          </a:custGeom>
          <a:noFill/>
          <a:ln w="12700" cap="flat" cmpd="sng" algn="ctr">
            <a:solidFill>
              <a:schemeClr val="accent1">
                <a:lumMod val="75000"/>
              </a:schemeClr>
            </a:solidFill>
            <a:prstDash val="dash"/>
            <a:round/>
            <a:headEnd type="none" w="med" len="med"/>
            <a:tailEnd type="triangl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1513423" y="2226216"/>
                <a:ext cx="718402" cy="33419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CC00FF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sSub>
                        <m:sSubPr>
                          <m:ctrlPr>
                            <a:rPr lang="nb-NO" sz="2000" b="0" i="1" smtClean="0">
                              <a:solidFill>
                                <a:srgbClr val="CC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rgbClr val="CC00FF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sSub>
                            <m:sSubPr>
                              <m:ctrlPr>
                                <a:rPr lang="nb-NO" sz="2000" b="0" i="1" smtClean="0">
                                  <a:solidFill>
                                    <a:srgbClr val="CC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sz="2000" b="0" i="0" smtClean="0">
                                  <a:solidFill>
                                    <a:srgbClr val="CC00FF"/>
                                  </a:solidFill>
                                  <a:latin typeface="Cambria Math" panose="02040503050406030204" pitchFamily="18" charset="0"/>
                                </a:rPr>
                                <m:t>CA</m:t>
                              </m:r>
                            </m:e>
                            <m:sub>
                              <m:r>
                                <a:rPr lang="nb-NO" sz="2000" b="0" i="1" smtClean="0">
                                  <a:solidFill>
                                    <a:srgbClr val="CC00FF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sz="2000" b="0" dirty="0">
                  <a:solidFill>
                    <a:srgbClr val="CC00FF"/>
                  </a:solidFill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3423" y="2226216"/>
                <a:ext cx="718402" cy="334194"/>
              </a:xfrm>
              <a:prstGeom prst="rect">
                <a:avLst/>
              </a:prstGeom>
              <a:blipFill rotWithShape="0">
                <a:blip r:embed="rId16"/>
                <a:stretch>
                  <a:fillRect l="-3390" b="-14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5" name="Content Placeholder 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1091" y="2779098"/>
            <a:ext cx="444827" cy="444827"/>
          </a:xfrm>
          <a:prstGeom prst="rect">
            <a:avLst/>
          </a:prstGeom>
          <a:ln/>
        </p:spPr>
      </p:pic>
      <p:sp>
        <p:nvSpPr>
          <p:cNvPr id="56" name="Left Brace 55"/>
          <p:cNvSpPr/>
          <p:nvPr/>
        </p:nvSpPr>
        <p:spPr>
          <a:xfrm rot="16200000">
            <a:off x="7440861" y="3994000"/>
            <a:ext cx="135509" cy="646318"/>
          </a:xfrm>
          <a:prstGeom prst="leftBrace">
            <a:avLst>
              <a:gd name="adj1" fmla="val 105220"/>
              <a:gd name="adj2" fmla="val 50000"/>
            </a:avLst>
          </a:prstGeom>
          <a:ln w="19050" cmpd="sng">
            <a:solidFill>
              <a:srgbClr val="E98B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7415667" y="4384914"/>
                <a:ext cx="22749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CC00FF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en-US" sz="2000" b="0" dirty="0">
                  <a:solidFill>
                    <a:srgbClr val="CC00FF"/>
                  </a:solidFill>
                </a:endParaRPr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5667" y="4384914"/>
                <a:ext cx="227498" cy="307777"/>
              </a:xfrm>
              <a:prstGeom prst="rect">
                <a:avLst/>
              </a:prstGeom>
              <a:blipFill rotWithShape="0">
                <a:blip r:embed="rId18"/>
                <a:stretch>
                  <a:fillRect l="-10526" r="-10526" b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Freeform 60"/>
          <p:cNvSpPr/>
          <p:nvPr/>
        </p:nvSpPr>
        <p:spPr bwMode="auto">
          <a:xfrm>
            <a:off x="7696958" y="3251550"/>
            <a:ext cx="251359" cy="1291337"/>
          </a:xfrm>
          <a:custGeom>
            <a:avLst/>
            <a:gdLst>
              <a:gd name="connsiteX0" fmla="*/ 0 w 890588"/>
              <a:gd name="connsiteY0" fmla="*/ 338138 h 367048"/>
              <a:gd name="connsiteX1" fmla="*/ 581025 w 890588"/>
              <a:gd name="connsiteY1" fmla="*/ 333375 h 367048"/>
              <a:gd name="connsiteX2" fmla="*/ 890588 w 890588"/>
              <a:gd name="connsiteY2" fmla="*/ 0 h 367048"/>
              <a:gd name="connsiteX0" fmla="*/ 0 w 919163"/>
              <a:gd name="connsiteY0" fmla="*/ 409576 h 418232"/>
              <a:gd name="connsiteX1" fmla="*/ 609600 w 919163"/>
              <a:gd name="connsiteY1" fmla="*/ 333375 h 418232"/>
              <a:gd name="connsiteX2" fmla="*/ 919163 w 919163"/>
              <a:gd name="connsiteY2" fmla="*/ 0 h 418232"/>
              <a:gd name="connsiteX0" fmla="*/ 0 w 947738"/>
              <a:gd name="connsiteY0" fmla="*/ 378620 h 392393"/>
              <a:gd name="connsiteX1" fmla="*/ 638175 w 947738"/>
              <a:gd name="connsiteY1" fmla="*/ 333375 h 392393"/>
              <a:gd name="connsiteX2" fmla="*/ 947738 w 947738"/>
              <a:gd name="connsiteY2" fmla="*/ 0 h 392393"/>
              <a:gd name="connsiteX0" fmla="*/ 0 w 947738"/>
              <a:gd name="connsiteY0" fmla="*/ 378620 h 385843"/>
              <a:gd name="connsiteX1" fmla="*/ 824887 w 947738"/>
              <a:gd name="connsiteY1" fmla="*/ 294457 h 385843"/>
              <a:gd name="connsiteX2" fmla="*/ 947738 w 947738"/>
              <a:gd name="connsiteY2" fmla="*/ 0 h 385843"/>
              <a:gd name="connsiteX0" fmla="*/ 0 w 983643"/>
              <a:gd name="connsiteY0" fmla="*/ 374413 h 381994"/>
              <a:gd name="connsiteX1" fmla="*/ 860792 w 983643"/>
              <a:gd name="connsiteY1" fmla="*/ 294457 h 381994"/>
              <a:gd name="connsiteX2" fmla="*/ 983643 w 983643"/>
              <a:gd name="connsiteY2" fmla="*/ 0 h 381994"/>
              <a:gd name="connsiteX0" fmla="*/ 0 w 983643"/>
              <a:gd name="connsiteY0" fmla="*/ 374413 h 380537"/>
              <a:gd name="connsiteX1" fmla="*/ 882334 w 983643"/>
              <a:gd name="connsiteY1" fmla="*/ 277628 h 380537"/>
              <a:gd name="connsiteX2" fmla="*/ 983643 w 983643"/>
              <a:gd name="connsiteY2" fmla="*/ 0 h 380537"/>
              <a:gd name="connsiteX0" fmla="*/ 0 w 983643"/>
              <a:gd name="connsiteY0" fmla="*/ 372309 h 378409"/>
              <a:gd name="connsiteX1" fmla="*/ 882334 w 983643"/>
              <a:gd name="connsiteY1" fmla="*/ 275524 h 378409"/>
              <a:gd name="connsiteX2" fmla="*/ 983643 w 983643"/>
              <a:gd name="connsiteY2" fmla="*/ 0 h 378409"/>
              <a:gd name="connsiteX0" fmla="*/ 0 w 1010027"/>
              <a:gd name="connsiteY0" fmla="*/ 372309 h 378409"/>
              <a:gd name="connsiteX1" fmla="*/ 882334 w 1010027"/>
              <a:gd name="connsiteY1" fmla="*/ 275524 h 378409"/>
              <a:gd name="connsiteX2" fmla="*/ 983643 w 1010027"/>
              <a:gd name="connsiteY2" fmla="*/ 0 h 378409"/>
              <a:gd name="connsiteX0" fmla="*/ 0 w 1010027"/>
              <a:gd name="connsiteY0" fmla="*/ 374413 h 380391"/>
              <a:gd name="connsiteX1" fmla="*/ 882334 w 1010027"/>
              <a:gd name="connsiteY1" fmla="*/ 275524 h 380391"/>
              <a:gd name="connsiteX2" fmla="*/ 983643 w 1010027"/>
              <a:gd name="connsiteY2" fmla="*/ 0 h 380391"/>
              <a:gd name="connsiteX0" fmla="*/ 0 w 1010027"/>
              <a:gd name="connsiteY0" fmla="*/ 374413 h 374413"/>
              <a:gd name="connsiteX1" fmla="*/ 882334 w 1010027"/>
              <a:gd name="connsiteY1" fmla="*/ 275524 h 374413"/>
              <a:gd name="connsiteX2" fmla="*/ 983643 w 1010027"/>
              <a:gd name="connsiteY2" fmla="*/ 0 h 374413"/>
              <a:gd name="connsiteX0" fmla="*/ 0 w 1031432"/>
              <a:gd name="connsiteY0" fmla="*/ 362843 h 362843"/>
              <a:gd name="connsiteX1" fmla="*/ 882334 w 1031432"/>
              <a:gd name="connsiteY1" fmla="*/ 263954 h 362843"/>
              <a:gd name="connsiteX2" fmla="*/ 1012367 w 1031432"/>
              <a:gd name="connsiteY2" fmla="*/ 0 h 362843"/>
              <a:gd name="connsiteX0" fmla="*/ 0 w 1031432"/>
              <a:gd name="connsiteY0" fmla="*/ 373361 h 373361"/>
              <a:gd name="connsiteX1" fmla="*/ 882334 w 1031432"/>
              <a:gd name="connsiteY1" fmla="*/ 274472 h 373361"/>
              <a:gd name="connsiteX2" fmla="*/ 1012367 w 1031432"/>
              <a:gd name="connsiteY2" fmla="*/ 0 h 373361"/>
              <a:gd name="connsiteX0" fmla="*/ 0 w 950940"/>
              <a:gd name="connsiteY0" fmla="*/ 376166 h 376166"/>
              <a:gd name="connsiteX1" fmla="*/ 882334 w 950940"/>
              <a:gd name="connsiteY1" fmla="*/ 277277 h 376166"/>
              <a:gd name="connsiteX2" fmla="*/ 868744 w 950940"/>
              <a:gd name="connsiteY2" fmla="*/ 0 h 376166"/>
              <a:gd name="connsiteX0" fmla="*/ 0 w 989441"/>
              <a:gd name="connsiteY0" fmla="*/ 376166 h 376166"/>
              <a:gd name="connsiteX1" fmla="*/ 882334 w 989441"/>
              <a:gd name="connsiteY1" fmla="*/ 277277 h 376166"/>
              <a:gd name="connsiteX2" fmla="*/ 868744 w 989441"/>
              <a:gd name="connsiteY2" fmla="*/ 0 h 376166"/>
              <a:gd name="connsiteX0" fmla="*/ 0 w 1007659"/>
              <a:gd name="connsiteY0" fmla="*/ 376166 h 376166"/>
              <a:gd name="connsiteX1" fmla="*/ 882334 w 1007659"/>
              <a:gd name="connsiteY1" fmla="*/ 277277 h 376166"/>
              <a:gd name="connsiteX2" fmla="*/ 868744 w 1007659"/>
              <a:gd name="connsiteY2" fmla="*/ 0 h 376166"/>
              <a:gd name="connsiteX0" fmla="*/ 0 w 1019085"/>
              <a:gd name="connsiteY0" fmla="*/ 376166 h 376166"/>
              <a:gd name="connsiteX1" fmla="*/ 882334 w 1019085"/>
              <a:gd name="connsiteY1" fmla="*/ 277277 h 376166"/>
              <a:gd name="connsiteX2" fmla="*/ 868744 w 1019085"/>
              <a:gd name="connsiteY2" fmla="*/ 0 h 376166"/>
              <a:gd name="connsiteX0" fmla="*/ 0 w 1011434"/>
              <a:gd name="connsiteY0" fmla="*/ 376166 h 376166"/>
              <a:gd name="connsiteX1" fmla="*/ 882334 w 1011434"/>
              <a:gd name="connsiteY1" fmla="*/ 277277 h 376166"/>
              <a:gd name="connsiteX2" fmla="*/ 868744 w 1011434"/>
              <a:gd name="connsiteY2" fmla="*/ 0 h 376166"/>
              <a:gd name="connsiteX0" fmla="*/ 0 w 979615"/>
              <a:gd name="connsiteY0" fmla="*/ 376166 h 376166"/>
              <a:gd name="connsiteX1" fmla="*/ 882334 w 979615"/>
              <a:gd name="connsiteY1" fmla="*/ 277277 h 376166"/>
              <a:gd name="connsiteX2" fmla="*/ 811294 w 979615"/>
              <a:gd name="connsiteY2" fmla="*/ 0 h 376166"/>
              <a:gd name="connsiteX0" fmla="*/ 0 w 1017287"/>
              <a:gd name="connsiteY0" fmla="*/ 376166 h 376166"/>
              <a:gd name="connsiteX1" fmla="*/ 882334 w 1017287"/>
              <a:gd name="connsiteY1" fmla="*/ 277277 h 376166"/>
              <a:gd name="connsiteX2" fmla="*/ 878318 w 1017287"/>
              <a:gd name="connsiteY2" fmla="*/ 0 h 376166"/>
              <a:gd name="connsiteX0" fmla="*/ 0 w 991189"/>
              <a:gd name="connsiteY0" fmla="*/ 376166 h 376166"/>
              <a:gd name="connsiteX1" fmla="*/ 882334 w 991189"/>
              <a:gd name="connsiteY1" fmla="*/ 277277 h 376166"/>
              <a:gd name="connsiteX2" fmla="*/ 878318 w 991189"/>
              <a:gd name="connsiteY2" fmla="*/ 0 h 376166"/>
              <a:gd name="connsiteX0" fmla="*/ 0 w 1235867"/>
              <a:gd name="connsiteY0" fmla="*/ 360739 h 360739"/>
              <a:gd name="connsiteX1" fmla="*/ 1112130 w 1235867"/>
              <a:gd name="connsiteY1" fmla="*/ 277277 h 360739"/>
              <a:gd name="connsiteX2" fmla="*/ 1108114 w 1235867"/>
              <a:gd name="connsiteY2" fmla="*/ 0 h 360739"/>
              <a:gd name="connsiteX0" fmla="*/ 0 w 1153885"/>
              <a:gd name="connsiteY0" fmla="*/ 360739 h 360739"/>
              <a:gd name="connsiteX1" fmla="*/ 824885 w 1153885"/>
              <a:gd name="connsiteY1" fmla="*/ 270265 h 360739"/>
              <a:gd name="connsiteX2" fmla="*/ 1108114 w 1153885"/>
              <a:gd name="connsiteY2" fmla="*/ 0 h 360739"/>
              <a:gd name="connsiteX0" fmla="*/ 0 w 972802"/>
              <a:gd name="connsiteY0" fmla="*/ 359337 h 359337"/>
              <a:gd name="connsiteX1" fmla="*/ 824885 w 972802"/>
              <a:gd name="connsiteY1" fmla="*/ 268863 h 359337"/>
              <a:gd name="connsiteX2" fmla="*/ 887892 w 972802"/>
              <a:gd name="connsiteY2" fmla="*/ 0 h 359337"/>
              <a:gd name="connsiteX0" fmla="*/ 0 w 917600"/>
              <a:gd name="connsiteY0" fmla="*/ 359337 h 359337"/>
              <a:gd name="connsiteX1" fmla="*/ 824885 w 917600"/>
              <a:gd name="connsiteY1" fmla="*/ 268863 h 359337"/>
              <a:gd name="connsiteX2" fmla="*/ 887892 w 917600"/>
              <a:gd name="connsiteY2" fmla="*/ 0 h 359337"/>
              <a:gd name="connsiteX0" fmla="*/ 0 w 890335"/>
              <a:gd name="connsiteY0" fmla="*/ 359337 h 359337"/>
              <a:gd name="connsiteX1" fmla="*/ 700413 w 890335"/>
              <a:gd name="connsiteY1" fmla="*/ 263253 h 359337"/>
              <a:gd name="connsiteX2" fmla="*/ 887892 w 890335"/>
              <a:gd name="connsiteY2" fmla="*/ 0 h 359337"/>
              <a:gd name="connsiteX0" fmla="*/ 0 w 889675"/>
              <a:gd name="connsiteY0" fmla="*/ 359337 h 359337"/>
              <a:gd name="connsiteX1" fmla="*/ 700413 w 889675"/>
              <a:gd name="connsiteY1" fmla="*/ 263253 h 359337"/>
              <a:gd name="connsiteX2" fmla="*/ 887892 w 889675"/>
              <a:gd name="connsiteY2" fmla="*/ 0 h 359337"/>
              <a:gd name="connsiteX0" fmla="*/ 0 w 890730"/>
              <a:gd name="connsiteY0" fmla="*/ 359337 h 359337"/>
              <a:gd name="connsiteX1" fmla="*/ 738712 w 890730"/>
              <a:gd name="connsiteY1" fmla="*/ 263253 h 359337"/>
              <a:gd name="connsiteX2" fmla="*/ 887892 w 890730"/>
              <a:gd name="connsiteY2" fmla="*/ 0 h 359337"/>
              <a:gd name="connsiteX0" fmla="*/ 0 w 890386"/>
              <a:gd name="connsiteY0" fmla="*/ 359337 h 359337"/>
              <a:gd name="connsiteX1" fmla="*/ 738712 w 890386"/>
              <a:gd name="connsiteY1" fmla="*/ 263253 h 359337"/>
              <a:gd name="connsiteX2" fmla="*/ 887892 w 890386"/>
              <a:gd name="connsiteY2" fmla="*/ 0 h 359337"/>
              <a:gd name="connsiteX0" fmla="*/ 21716 w 760455"/>
              <a:gd name="connsiteY0" fmla="*/ 589338 h 589338"/>
              <a:gd name="connsiteX1" fmla="*/ 760428 w 760455"/>
              <a:gd name="connsiteY1" fmla="*/ 493254 h 589338"/>
              <a:gd name="connsiteX2" fmla="*/ 0 w 760455"/>
              <a:gd name="connsiteY2" fmla="*/ 0 h 589338"/>
              <a:gd name="connsiteX0" fmla="*/ 21716 w 760455"/>
              <a:gd name="connsiteY0" fmla="*/ 589338 h 589338"/>
              <a:gd name="connsiteX1" fmla="*/ 760428 w 760455"/>
              <a:gd name="connsiteY1" fmla="*/ 493254 h 589338"/>
              <a:gd name="connsiteX2" fmla="*/ 0 w 760455"/>
              <a:gd name="connsiteY2" fmla="*/ 0 h 589338"/>
              <a:gd name="connsiteX0" fmla="*/ 21716 w 808326"/>
              <a:gd name="connsiteY0" fmla="*/ 589338 h 589338"/>
              <a:gd name="connsiteX1" fmla="*/ 808302 w 808326"/>
              <a:gd name="connsiteY1" fmla="*/ 439961 h 589338"/>
              <a:gd name="connsiteX2" fmla="*/ 0 w 808326"/>
              <a:gd name="connsiteY2" fmla="*/ 0 h 589338"/>
              <a:gd name="connsiteX0" fmla="*/ 21716 w 815521"/>
              <a:gd name="connsiteY0" fmla="*/ 589338 h 589338"/>
              <a:gd name="connsiteX1" fmla="*/ 808302 w 815521"/>
              <a:gd name="connsiteY1" fmla="*/ 439961 h 589338"/>
              <a:gd name="connsiteX2" fmla="*/ 0 w 815521"/>
              <a:gd name="connsiteY2" fmla="*/ 0 h 589338"/>
              <a:gd name="connsiteX0" fmla="*/ 21716 w 825262"/>
              <a:gd name="connsiteY0" fmla="*/ 589338 h 589338"/>
              <a:gd name="connsiteX1" fmla="*/ 808302 w 825262"/>
              <a:gd name="connsiteY1" fmla="*/ 439961 h 589338"/>
              <a:gd name="connsiteX2" fmla="*/ 517321 w 825262"/>
              <a:gd name="connsiteY2" fmla="*/ 231982 h 589338"/>
              <a:gd name="connsiteX3" fmla="*/ 0 w 825262"/>
              <a:gd name="connsiteY3" fmla="*/ 0 h 589338"/>
              <a:gd name="connsiteX0" fmla="*/ 21716 w 825262"/>
              <a:gd name="connsiteY0" fmla="*/ 589338 h 589338"/>
              <a:gd name="connsiteX1" fmla="*/ 808302 w 825262"/>
              <a:gd name="connsiteY1" fmla="*/ 444169 h 589338"/>
              <a:gd name="connsiteX2" fmla="*/ 517321 w 825262"/>
              <a:gd name="connsiteY2" fmla="*/ 231982 h 589338"/>
              <a:gd name="connsiteX3" fmla="*/ 0 w 825262"/>
              <a:gd name="connsiteY3" fmla="*/ 0 h 589338"/>
              <a:gd name="connsiteX0" fmla="*/ 21716 w 824267"/>
              <a:gd name="connsiteY0" fmla="*/ 589338 h 589338"/>
              <a:gd name="connsiteX1" fmla="*/ 808302 w 824267"/>
              <a:gd name="connsiteY1" fmla="*/ 444169 h 589338"/>
              <a:gd name="connsiteX2" fmla="*/ 507746 w 824267"/>
              <a:gd name="connsiteY2" fmla="*/ 236189 h 589338"/>
              <a:gd name="connsiteX3" fmla="*/ 0 w 824267"/>
              <a:gd name="connsiteY3" fmla="*/ 0 h 589338"/>
              <a:gd name="connsiteX0" fmla="*/ 21716 w 851659"/>
              <a:gd name="connsiteY0" fmla="*/ 589338 h 589338"/>
              <a:gd name="connsiteX1" fmla="*/ 837026 w 851659"/>
              <a:gd name="connsiteY1" fmla="*/ 403498 h 589338"/>
              <a:gd name="connsiteX2" fmla="*/ 507746 w 851659"/>
              <a:gd name="connsiteY2" fmla="*/ 236189 h 589338"/>
              <a:gd name="connsiteX3" fmla="*/ 0 w 851659"/>
              <a:gd name="connsiteY3" fmla="*/ 0 h 589338"/>
              <a:gd name="connsiteX0" fmla="*/ 21716 w 856593"/>
              <a:gd name="connsiteY0" fmla="*/ 589338 h 589338"/>
              <a:gd name="connsiteX1" fmla="*/ 837026 w 856593"/>
              <a:gd name="connsiteY1" fmla="*/ 403498 h 589338"/>
              <a:gd name="connsiteX2" fmla="*/ 555620 w 856593"/>
              <a:gd name="connsiteY2" fmla="*/ 230579 h 589338"/>
              <a:gd name="connsiteX3" fmla="*/ 0 w 856593"/>
              <a:gd name="connsiteY3" fmla="*/ 0 h 589338"/>
              <a:gd name="connsiteX0" fmla="*/ 21716 w 857784"/>
              <a:gd name="connsiteY0" fmla="*/ 589338 h 589338"/>
              <a:gd name="connsiteX1" fmla="*/ 837026 w 857784"/>
              <a:gd name="connsiteY1" fmla="*/ 403498 h 589338"/>
              <a:gd name="connsiteX2" fmla="*/ 555620 w 857784"/>
              <a:gd name="connsiteY2" fmla="*/ 230579 h 589338"/>
              <a:gd name="connsiteX3" fmla="*/ 0 w 857784"/>
              <a:gd name="connsiteY3" fmla="*/ 0 h 589338"/>
              <a:gd name="connsiteX0" fmla="*/ 21716 w 857784"/>
              <a:gd name="connsiteY0" fmla="*/ 589338 h 589338"/>
              <a:gd name="connsiteX1" fmla="*/ 837026 w 857784"/>
              <a:gd name="connsiteY1" fmla="*/ 403498 h 589338"/>
              <a:gd name="connsiteX2" fmla="*/ 555620 w 857784"/>
              <a:gd name="connsiteY2" fmla="*/ 230579 h 589338"/>
              <a:gd name="connsiteX3" fmla="*/ 0 w 857784"/>
              <a:gd name="connsiteY3" fmla="*/ 0 h 589338"/>
              <a:gd name="connsiteX0" fmla="*/ 21716 w 857784"/>
              <a:gd name="connsiteY0" fmla="*/ 589338 h 589338"/>
              <a:gd name="connsiteX1" fmla="*/ 837026 w 857784"/>
              <a:gd name="connsiteY1" fmla="*/ 403498 h 589338"/>
              <a:gd name="connsiteX2" fmla="*/ 555620 w 857784"/>
              <a:gd name="connsiteY2" fmla="*/ 230579 h 589338"/>
              <a:gd name="connsiteX3" fmla="*/ 0 w 857784"/>
              <a:gd name="connsiteY3" fmla="*/ 0 h 589338"/>
              <a:gd name="connsiteX0" fmla="*/ 21716 w 860586"/>
              <a:gd name="connsiteY0" fmla="*/ 589338 h 589338"/>
              <a:gd name="connsiteX1" fmla="*/ 837026 w 860586"/>
              <a:gd name="connsiteY1" fmla="*/ 403498 h 589338"/>
              <a:gd name="connsiteX2" fmla="*/ 555620 w 860586"/>
              <a:gd name="connsiteY2" fmla="*/ 230579 h 589338"/>
              <a:gd name="connsiteX3" fmla="*/ 0 w 860586"/>
              <a:gd name="connsiteY3" fmla="*/ 0 h 589338"/>
              <a:gd name="connsiteX0" fmla="*/ 21716 w 860586"/>
              <a:gd name="connsiteY0" fmla="*/ 589338 h 589338"/>
              <a:gd name="connsiteX1" fmla="*/ 837027 w 860586"/>
              <a:gd name="connsiteY1" fmla="*/ 404900 h 589338"/>
              <a:gd name="connsiteX2" fmla="*/ 555620 w 860586"/>
              <a:gd name="connsiteY2" fmla="*/ 230579 h 589338"/>
              <a:gd name="connsiteX3" fmla="*/ 0 w 860586"/>
              <a:gd name="connsiteY3" fmla="*/ 0 h 589338"/>
              <a:gd name="connsiteX0" fmla="*/ 21716 w 837106"/>
              <a:gd name="connsiteY0" fmla="*/ 589338 h 589338"/>
              <a:gd name="connsiteX1" fmla="*/ 837027 w 837106"/>
              <a:gd name="connsiteY1" fmla="*/ 404900 h 589338"/>
              <a:gd name="connsiteX2" fmla="*/ 555620 w 837106"/>
              <a:gd name="connsiteY2" fmla="*/ 230579 h 589338"/>
              <a:gd name="connsiteX3" fmla="*/ 0 w 837106"/>
              <a:gd name="connsiteY3" fmla="*/ 0 h 589338"/>
              <a:gd name="connsiteX0" fmla="*/ 21716 w 865236"/>
              <a:gd name="connsiteY0" fmla="*/ 589338 h 589338"/>
              <a:gd name="connsiteX1" fmla="*/ 837027 w 865236"/>
              <a:gd name="connsiteY1" fmla="*/ 404900 h 589338"/>
              <a:gd name="connsiteX2" fmla="*/ 584345 w 865236"/>
              <a:gd name="connsiteY2" fmla="*/ 231982 h 589338"/>
              <a:gd name="connsiteX3" fmla="*/ 0 w 865236"/>
              <a:gd name="connsiteY3" fmla="*/ 0 h 589338"/>
              <a:gd name="connsiteX0" fmla="*/ 21716 w 862534"/>
              <a:gd name="connsiteY0" fmla="*/ 589338 h 589338"/>
              <a:gd name="connsiteX1" fmla="*/ 837027 w 862534"/>
              <a:gd name="connsiteY1" fmla="*/ 404900 h 589338"/>
              <a:gd name="connsiteX2" fmla="*/ 584345 w 862534"/>
              <a:gd name="connsiteY2" fmla="*/ 231982 h 589338"/>
              <a:gd name="connsiteX3" fmla="*/ 0 w 862534"/>
              <a:gd name="connsiteY3" fmla="*/ 0 h 589338"/>
              <a:gd name="connsiteX0" fmla="*/ 21716 w 862534"/>
              <a:gd name="connsiteY0" fmla="*/ 589338 h 589338"/>
              <a:gd name="connsiteX1" fmla="*/ 837027 w 862534"/>
              <a:gd name="connsiteY1" fmla="*/ 404900 h 589338"/>
              <a:gd name="connsiteX2" fmla="*/ 584345 w 862534"/>
              <a:gd name="connsiteY2" fmla="*/ 231982 h 589338"/>
              <a:gd name="connsiteX3" fmla="*/ 0 w 862534"/>
              <a:gd name="connsiteY3" fmla="*/ 0 h 589338"/>
              <a:gd name="connsiteX0" fmla="*/ 21716 w 897685"/>
              <a:gd name="connsiteY0" fmla="*/ 589338 h 589338"/>
              <a:gd name="connsiteX1" fmla="*/ 875327 w 897685"/>
              <a:gd name="connsiteY1" fmla="*/ 432949 h 589338"/>
              <a:gd name="connsiteX2" fmla="*/ 584345 w 897685"/>
              <a:gd name="connsiteY2" fmla="*/ 231982 h 589338"/>
              <a:gd name="connsiteX3" fmla="*/ 0 w 897685"/>
              <a:gd name="connsiteY3" fmla="*/ 0 h 589338"/>
              <a:gd name="connsiteX0" fmla="*/ 21716 w 884413"/>
              <a:gd name="connsiteY0" fmla="*/ 589338 h 589338"/>
              <a:gd name="connsiteX1" fmla="*/ 860963 w 884413"/>
              <a:gd name="connsiteY1" fmla="*/ 414016 h 589338"/>
              <a:gd name="connsiteX2" fmla="*/ 584345 w 884413"/>
              <a:gd name="connsiteY2" fmla="*/ 231982 h 589338"/>
              <a:gd name="connsiteX3" fmla="*/ 0 w 884413"/>
              <a:gd name="connsiteY3" fmla="*/ 0 h 589338"/>
              <a:gd name="connsiteX0" fmla="*/ 21716 w 863312"/>
              <a:gd name="connsiteY0" fmla="*/ 589338 h 589338"/>
              <a:gd name="connsiteX1" fmla="*/ 860963 w 863312"/>
              <a:gd name="connsiteY1" fmla="*/ 414016 h 589338"/>
              <a:gd name="connsiteX2" fmla="*/ 584345 w 863312"/>
              <a:gd name="connsiteY2" fmla="*/ 231982 h 589338"/>
              <a:gd name="connsiteX3" fmla="*/ 0 w 863312"/>
              <a:gd name="connsiteY3" fmla="*/ 0 h 589338"/>
              <a:gd name="connsiteX0" fmla="*/ 136614 w 978210"/>
              <a:gd name="connsiteY0" fmla="*/ 591441 h 591441"/>
              <a:gd name="connsiteX1" fmla="*/ 975861 w 978210"/>
              <a:gd name="connsiteY1" fmla="*/ 416119 h 591441"/>
              <a:gd name="connsiteX2" fmla="*/ 699243 w 978210"/>
              <a:gd name="connsiteY2" fmla="*/ 234085 h 591441"/>
              <a:gd name="connsiteX3" fmla="*/ 0 w 978210"/>
              <a:gd name="connsiteY3" fmla="*/ 0 h 591441"/>
              <a:gd name="connsiteX0" fmla="*/ 79165 w 920761"/>
              <a:gd name="connsiteY0" fmla="*/ 568300 h 568300"/>
              <a:gd name="connsiteX1" fmla="*/ 918412 w 920761"/>
              <a:gd name="connsiteY1" fmla="*/ 392978 h 568300"/>
              <a:gd name="connsiteX2" fmla="*/ 641794 w 920761"/>
              <a:gd name="connsiteY2" fmla="*/ 210944 h 568300"/>
              <a:gd name="connsiteX3" fmla="*/ 0 w 920761"/>
              <a:gd name="connsiteY3" fmla="*/ 0 h 568300"/>
              <a:gd name="connsiteX0" fmla="*/ 79165 w 920761"/>
              <a:gd name="connsiteY0" fmla="*/ 568300 h 568300"/>
              <a:gd name="connsiteX1" fmla="*/ 918412 w 920761"/>
              <a:gd name="connsiteY1" fmla="*/ 392978 h 568300"/>
              <a:gd name="connsiteX2" fmla="*/ 641794 w 920761"/>
              <a:gd name="connsiteY2" fmla="*/ 210944 h 568300"/>
              <a:gd name="connsiteX3" fmla="*/ 0 w 920761"/>
              <a:gd name="connsiteY3" fmla="*/ 0 h 568300"/>
              <a:gd name="connsiteX0" fmla="*/ 79165 w 920761"/>
              <a:gd name="connsiteY0" fmla="*/ 568300 h 568300"/>
              <a:gd name="connsiteX1" fmla="*/ 918412 w 920761"/>
              <a:gd name="connsiteY1" fmla="*/ 392978 h 568300"/>
              <a:gd name="connsiteX2" fmla="*/ 641794 w 920761"/>
              <a:gd name="connsiteY2" fmla="*/ 210944 h 568300"/>
              <a:gd name="connsiteX3" fmla="*/ 0 w 920761"/>
              <a:gd name="connsiteY3" fmla="*/ 0 h 568300"/>
              <a:gd name="connsiteX0" fmla="*/ 79165 w 837187"/>
              <a:gd name="connsiteY0" fmla="*/ 568300 h 568300"/>
              <a:gd name="connsiteX1" fmla="*/ 832238 w 837187"/>
              <a:gd name="connsiteY1" fmla="*/ 376149 h 568300"/>
              <a:gd name="connsiteX2" fmla="*/ 641794 w 837187"/>
              <a:gd name="connsiteY2" fmla="*/ 210944 h 568300"/>
              <a:gd name="connsiteX3" fmla="*/ 0 w 837187"/>
              <a:gd name="connsiteY3" fmla="*/ 0 h 568300"/>
              <a:gd name="connsiteX0" fmla="*/ 0 w 758022"/>
              <a:gd name="connsiteY0" fmla="*/ 570404 h 570404"/>
              <a:gd name="connsiteX1" fmla="*/ 753073 w 758022"/>
              <a:gd name="connsiteY1" fmla="*/ 378253 h 570404"/>
              <a:gd name="connsiteX2" fmla="*/ 562629 w 758022"/>
              <a:gd name="connsiteY2" fmla="*/ 213048 h 570404"/>
              <a:gd name="connsiteX3" fmla="*/ 7008 w 758022"/>
              <a:gd name="connsiteY3" fmla="*/ 0 h 570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8022" h="570404">
                <a:moveTo>
                  <a:pt x="0" y="570404"/>
                </a:moveTo>
                <a:cubicBezTo>
                  <a:pt x="395826" y="566749"/>
                  <a:pt x="731113" y="452538"/>
                  <a:pt x="753073" y="378253"/>
                </a:cubicBezTo>
                <a:cubicBezTo>
                  <a:pt x="775033" y="303968"/>
                  <a:pt x="726071" y="279363"/>
                  <a:pt x="562629" y="213048"/>
                </a:cubicBezTo>
                <a:cubicBezTo>
                  <a:pt x="406148" y="153953"/>
                  <a:pt x="230513" y="75224"/>
                  <a:pt x="7008" y="0"/>
                </a:cubicBezTo>
              </a:path>
            </a:pathLst>
          </a:custGeom>
          <a:noFill/>
          <a:ln w="12700" cap="flat" cmpd="sng" algn="ctr">
            <a:solidFill>
              <a:srgbClr val="CC00FF"/>
            </a:solidFill>
            <a:prstDash val="dash"/>
            <a:round/>
            <a:headEnd type="none" w="med" len="med"/>
            <a:tailEnd type="triangl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1513423" y="2231591"/>
                <a:ext cx="718402" cy="33419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sSub>
                            <m:sSubPr>
                              <m:ctrlPr>
                                <a:rPr lang="nb-NO" sz="20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sz="2000" b="0" i="0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CA</m:t>
                              </m:r>
                            </m:e>
                            <m:sub>
                              <m:r>
                                <a:rPr lang="nb-NO" sz="20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sz="2000" b="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3423" y="2231591"/>
                <a:ext cx="718402" cy="334194"/>
              </a:xfrm>
              <a:prstGeom prst="rect">
                <a:avLst/>
              </a:prstGeom>
              <a:blipFill>
                <a:blip r:embed="rId19"/>
                <a:stretch>
                  <a:fillRect l="-3390" b="-1454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1106591" y="2920297"/>
                <a:ext cx="219162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if</a:t>
                </a:r>
                <a:r>
                  <a:rPr lang="en-US" b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Vrfy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  <m:sSub>
                          <m:sSubPr>
                            <m:ctrlP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b="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6591" y="2920297"/>
                <a:ext cx="2191626" cy="276999"/>
              </a:xfrm>
              <a:prstGeom prst="rect">
                <a:avLst/>
              </a:prstGeom>
              <a:blipFill rotWithShape="0">
                <a:blip r:embed="rId23"/>
                <a:stretch>
                  <a:fillRect l="-6685" t="-31111" r="-1114" b="-5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1508973" y="3241171"/>
                <a:ext cx="2661626" cy="3316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and</a:t>
                </a:r>
                <a:r>
                  <a:rPr lang="en-US" b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Vrfy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  <m:sSub>
                          <m:sSubPr>
                            <m:ctrlPr>
                              <a:rPr lang="nb-NO" b="0" i="1" smtClean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sSub>
                              <m:sSubPr>
                                <m:ctrlPr>
                                  <a:rPr lang="nb-NO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nb-NO" b="0" i="0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CA</m:t>
                                </m:r>
                              </m:e>
                              <m:sub>
                                <m:r>
                                  <a:rPr lang="nb-NO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r>
                          <a:rPr lang="nb-NO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b="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8973" y="3241171"/>
                <a:ext cx="2661626" cy="331629"/>
              </a:xfrm>
              <a:prstGeom prst="rect">
                <a:avLst/>
              </a:prstGeom>
              <a:blipFill>
                <a:blip r:embed="rId24"/>
                <a:stretch>
                  <a:fillRect l="-5505" t="-20370" r="-459" b="-2963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1830753" y="3595057"/>
                <a:ext cx="2661626" cy="3316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and</a:t>
                </a:r>
                <a:r>
                  <a:rPr lang="en-US" b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Vrfy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solidFill>
                              <a:srgbClr val="CC00FF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  <m:sSub>
                          <m:sSubPr>
                            <m:ctrlPr>
                              <a:rPr lang="nb-NO" b="0" i="1" smtClean="0">
                                <a:solidFill>
                                  <a:srgbClr val="CC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solidFill>
                                  <a:srgbClr val="CC00FF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sSub>
                              <m:sSubPr>
                                <m:ctrlPr>
                                  <a:rPr lang="nb-NO" b="0" i="1" smtClean="0">
                                    <a:solidFill>
                                      <a:srgbClr val="CC00FF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nb-NO" b="0" i="0" smtClean="0">
                                    <a:solidFill>
                                      <a:srgbClr val="CC00FF"/>
                                    </a:solidFill>
                                    <a:latin typeface="Cambria Math" panose="02040503050406030204" pitchFamily="18" charset="0"/>
                                  </a:rPr>
                                  <m:t>CA</m:t>
                                </m:r>
                              </m:e>
                              <m:sub>
                                <m:r>
                                  <a:rPr lang="nb-NO" b="0" i="1" smtClean="0">
                                    <a:solidFill>
                                      <a:srgbClr val="CC00FF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r>
                          <a:rPr lang="nb-NO" b="0" i="1" smtClean="0">
                            <a:solidFill>
                              <a:srgbClr val="CC00FF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b="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0753" y="3595057"/>
                <a:ext cx="2661626" cy="331629"/>
              </a:xfrm>
              <a:prstGeom prst="rect">
                <a:avLst/>
              </a:prstGeom>
              <a:blipFill>
                <a:blip r:embed="rId25"/>
                <a:stretch>
                  <a:fillRect l="-5263" t="-20370" r="-458" b="-2963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TextBox 48"/>
          <p:cNvSpPr txBox="1"/>
          <p:nvPr/>
        </p:nvSpPr>
        <p:spPr>
          <a:xfrm>
            <a:off x="1106591" y="4459178"/>
            <a:ext cx="997068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else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        abort</a:t>
            </a:r>
            <a:endParaRPr lang="en-US" b="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8217875" y="3642001"/>
                <a:ext cx="1021433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7875" y="3642001"/>
                <a:ext cx="1021433" cy="313291"/>
              </a:xfrm>
              <a:prstGeom prst="rect">
                <a:avLst/>
              </a:prstGeom>
              <a:blipFill rotWithShape="0">
                <a:blip r:embed="rId26"/>
                <a:stretch>
                  <a:fillRect l="-4762" r="-1190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29</a:t>
            </a:fld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2" name="TextBox 51"/>
              <p:cNvSpPr txBox="1"/>
              <p:nvPr/>
            </p:nvSpPr>
            <p:spPr>
              <a:xfrm>
                <a:off x="9180010" y="2424740"/>
                <a:ext cx="109517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b="0" dirty="0">
                  <a:solidFill>
                    <a:srgbClr val="7030A0"/>
                  </a:solidFill>
                </a:endParaRPr>
              </a:p>
            </p:txBody>
          </p:sp>
        </mc:Choice>
        <mc:Fallback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0010" y="2424740"/>
                <a:ext cx="1095172" cy="276999"/>
              </a:xfrm>
              <a:prstGeom prst="rect">
                <a:avLst/>
              </a:prstGeom>
              <a:blipFill rotWithShape="0">
                <a:blip r:embed="rId27"/>
                <a:stretch>
                  <a:fillRect b="-1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7272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6" grpId="0" animBg="1"/>
      <p:bldP spid="57" grpId="0"/>
      <p:bldP spid="61" grpId="0" animBg="1"/>
      <p:bldP spid="43" grpId="0"/>
      <p:bldP spid="4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get a signed certificate?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071664" y="1929637"/>
            <a:ext cx="937317" cy="1294288"/>
            <a:chOff x="8196052" y="1919680"/>
            <a:chExt cx="937317" cy="1294288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196052" y="1919680"/>
              <a:ext cx="937317" cy="1294288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796" b="99493" l="1630" r="9837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7300" y="2287563"/>
              <a:ext cx="350241" cy="791907"/>
            </a:xfrm>
            <a:prstGeom prst="rect">
              <a:avLst/>
            </a:prstGeom>
            <a:scene3d>
              <a:camera prst="orthographicFront">
                <a:rot lat="19800000" lon="3000000" rev="0"/>
              </a:camera>
              <a:lightRig rig="threePt" dir="t"/>
            </a:scene3d>
          </p:spPr>
        </p:pic>
      </p:grpSp>
      <p:sp>
        <p:nvSpPr>
          <p:cNvPr id="8" name="TextBox 7"/>
          <p:cNvSpPr txBox="1"/>
          <p:nvPr/>
        </p:nvSpPr>
        <p:spPr>
          <a:xfrm>
            <a:off x="2803914" y="1591807"/>
            <a:ext cx="127586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www.bob.com</a:t>
            </a:r>
            <a:endParaRPr lang="en-US" sz="1600" b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453325" y="3505818"/>
                <a:ext cx="217399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</m:e>
                      </m:d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KeyGen</m:t>
                      </m:r>
                    </m:oMath>
                  </m:oMathPara>
                </a14:m>
                <a:endParaRPr lang="en-US" b="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3325" y="3505818"/>
                <a:ext cx="2173993" cy="276999"/>
              </a:xfrm>
              <a:prstGeom prst="rect">
                <a:avLst/>
              </a:prstGeom>
              <a:blipFill rotWithShape="0">
                <a:blip r:embed="rId7"/>
                <a:stretch>
                  <a:fillRect r="-3361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/>
          <p:nvPr/>
        </p:nvCxnSpPr>
        <p:spPr bwMode="auto">
          <a:xfrm flipV="1">
            <a:off x="4851648" y="2695645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912739" y="2297520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2739" y="2297520"/>
                <a:ext cx="1230618" cy="313291"/>
              </a:xfrm>
              <a:prstGeom prst="rect">
                <a:avLst/>
              </a:prstGeom>
              <a:blipFill rotWithShape="0">
                <a:blip r:embed="rId8"/>
                <a:stretch>
                  <a:fillRect b="-176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6474" y="2060848"/>
            <a:ext cx="770860" cy="632625"/>
          </a:xfrm>
          <a:prstGeom prst="rect">
            <a:avLst/>
          </a:prstGeom>
        </p:spPr>
      </p:pic>
      <p:cxnSp>
        <p:nvCxnSpPr>
          <p:cNvPr id="14" name="Straight Arrow Connector 13"/>
          <p:cNvCxnSpPr/>
          <p:nvPr/>
        </p:nvCxnSpPr>
        <p:spPr bwMode="auto">
          <a:xfrm flipH="1" flipV="1">
            <a:off x="4813549" y="3197296"/>
            <a:ext cx="3114674" cy="317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TextBox 14"/>
          <p:cNvSpPr txBox="1"/>
          <p:nvPr/>
        </p:nvSpPr>
        <p:spPr>
          <a:xfrm>
            <a:off x="5138742" y="2863626"/>
            <a:ext cx="352913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/>
              <a:t>“Put </a:t>
            </a:r>
            <a:r>
              <a:rPr lang="en-US" sz="1600" dirty="0">
                <a:latin typeface="Consolas" panose="020B0609020204030204" pitchFamily="49" charset="0"/>
              </a:rPr>
              <a:t>0x349a5 </a:t>
            </a:r>
            <a:r>
              <a:rPr lang="en-US" sz="1600" dirty="0"/>
              <a:t>on your page”</a:t>
            </a:r>
            <a:endParaRPr lang="en-US" sz="1600" b="0" dirty="0"/>
          </a:p>
        </p:txBody>
      </p:sp>
      <p:grpSp>
        <p:nvGrpSpPr>
          <p:cNvPr id="29" name="Group 28"/>
          <p:cNvGrpSpPr/>
          <p:nvPr/>
        </p:nvGrpSpPr>
        <p:grpSpPr>
          <a:xfrm>
            <a:off x="526330" y="1408386"/>
            <a:ext cx="1990171" cy="1747462"/>
            <a:chOff x="5015138" y="3265999"/>
            <a:chExt cx="1990171" cy="1747462"/>
          </a:xfrm>
        </p:grpSpPr>
        <p:grpSp>
          <p:nvGrpSpPr>
            <p:cNvPr id="28" name="Group 27"/>
            <p:cNvGrpSpPr/>
            <p:nvPr/>
          </p:nvGrpSpPr>
          <p:grpSpPr>
            <a:xfrm>
              <a:off x="5015138" y="3265999"/>
              <a:ext cx="1990171" cy="1747462"/>
              <a:chOff x="5015138" y="3265999"/>
              <a:chExt cx="1990171" cy="1747462"/>
            </a:xfrm>
          </p:grpSpPr>
          <p:pic>
            <p:nvPicPr>
              <p:cNvPr id="20" name="Picture 19"/>
              <p:cNvPicPr>
                <a:picLocks noChangeAspect="1"/>
              </p:cNvPicPr>
              <p:nvPr/>
            </p:nvPicPr>
            <p:blipFill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6998" b="54080"/>
              <a:stretch/>
            </p:blipFill>
            <p:spPr>
              <a:xfrm>
                <a:off x="5015880" y="3265999"/>
                <a:ext cx="1372352" cy="1099105"/>
              </a:xfrm>
              <a:prstGeom prst="rect">
                <a:avLst/>
              </a:prstGeom>
            </p:spPr>
          </p:pic>
          <p:pic>
            <p:nvPicPr>
              <p:cNvPr id="21" name="Picture 20"/>
              <p:cNvPicPr>
                <a:picLocks noChangeAspect="1"/>
              </p:cNvPicPr>
              <p:nvPr/>
            </p:nvPicPr>
            <p:blipFill rotWithShape="1"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0532" b="54080"/>
              <a:stretch/>
            </p:blipFill>
            <p:spPr>
              <a:xfrm>
                <a:off x="6384032" y="3265999"/>
                <a:ext cx="621277" cy="1099105"/>
              </a:xfrm>
              <a:prstGeom prst="rect">
                <a:avLst/>
              </a:prstGeom>
            </p:spPr>
          </p:pic>
          <p:pic>
            <p:nvPicPr>
              <p:cNvPr id="26" name="Picture 25"/>
              <p:cNvPicPr>
                <a:picLocks noChangeAspect="1"/>
              </p:cNvPicPr>
              <p:nvPr/>
            </p:nvPicPr>
            <p:blipFill rotWithShape="1"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0532" t="72996"/>
              <a:stretch/>
            </p:blipFill>
            <p:spPr>
              <a:xfrm>
                <a:off x="6384032" y="4364457"/>
                <a:ext cx="621277" cy="646338"/>
              </a:xfrm>
              <a:prstGeom prst="rect">
                <a:avLst/>
              </a:prstGeom>
            </p:spPr>
          </p:pic>
          <p:pic>
            <p:nvPicPr>
              <p:cNvPr id="27" name="Picture 26"/>
              <p:cNvPicPr>
                <a:picLocks noChangeAspect="1"/>
              </p:cNvPicPr>
              <p:nvPr/>
            </p:nvPicPr>
            <p:blipFill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2912" r="56998"/>
              <a:stretch/>
            </p:blipFill>
            <p:spPr>
              <a:xfrm>
                <a:off x="5015138" y="4365104"/>
                <a:ext cx="1372352" cy="648357"/>
              </a:xfrm>
              <a:prstGeom prst="rect">
                <a:avLst/>
              </a:prstGeom>
            </p:spPr>
          </p:pic>
        </p:grpSp>
        <p:sp>
          <p:nvSpPr>
            <p:cNvPr id="23" name="TextBox 22"/>
            <p:cNvSpPr txBox="1"/>
            <p:nvPr/>
          </p:nvSpPr>
          <p:spPr>
            <a:xfrm>
              <a:off x="5494920" y="3588626"/>
              <a:ext cx="458459" cy="923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600" dirty="0">
                  <a:latin typeface="Consolas" panose="020B0609020204030204" pitchFamily="49" charset="0"/>
                </a:rPr>
                <a:t>www.bob.com</a:t>
              </a:r>
              <a:endParaRPr lang="en-US" sz="600" b="0" dirty="0">
                <a:latin typeface="Consolas" panose="020B0609020204030204" pitchFamily="49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6042131" y="4662429"/>
              <a:ext cx="735768" cy="1846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600" dirty="0">
                  <a:solidFill>
                    <a:srgbClr val="FF0000"/>
                  </a:solidFill>
                  <a:latin typeface="Consolas" panose="020B0609020204030204" pitchFamily="49" charset="0"/>
                </a:rPr>
                <a:t>0x349a5</a:t>
              </a:r>
              <a:endParaRPr lang="en-US" sz="6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7" name="Freeform 16"/>
          <p:cNvSpPr/>
          <p:nvPr/>
        </p:nvSpPr>
        <p:spPr bwMode="auto">
          <a:xfrm>
            <a:off x="2043953" y="2707342"/>
            <a:ext cx="7897906" cy="1811704"/>
          </a:xfrm>
          <a:custGeom>
            <a:avLst/>
            <a:gdLst>
              <a:gd name="connsiteX0" fmla="*/ 0 w 7897906"/>
              <a:gd name="connsiteY0" fmla="*/ 591671 h 1790273"/>
              <a:gd name="connsiteX1" fmla="*/ 735106 w 7897906"/>
              <a:gd name="connsiteY1" fmla="*/ 1434353 h 1790273"/>
              <a:gd name="connsiteX2" fmla="*/ 2707341 w 7897906"/>
              <a:gd name="connsiteY2" fmla="*/ 1676400 h 1790273"/>
              <a:gd name="connsiteX3" fmla="*/ 6517341 w 7897906"/>
              <a:gd name="connsiteY3" fmla="*/ 1649506 h 1790273"/>
              <a:gd name="connsiteX4" fmla="*/ 7897906 w 7897906"/>
              <a:gd name="connsiteY4" fmla="*/ 0 h 1790273"/>
              <a:gd name="connsiteX0" fmla="*/ 0 w 7897906"/>
              <a:gd name="connsiteY0" fmla="*/ 405058 h 1790273"/>
              <a:gd name="connsiteX1" fmla="*/ 735106 w 7897906"/>
              <a:gd name="connsiteY1" fmla="*/ 1434353 h 1790273"/>
              <a:gd name="connsiteX2" fmla="*/ 2707341 w 7897906"/>
              <a:gd name="connsiteY2" fmla="*/ 1676400 h 1790273"/>
              <a:gd name="connsiteX3" fmla="*/ 6517341 w 7897906"/>
              <a:gd name="connsiteY3" fmla="*/ 1649506 h 1790273"/>
              <a:gd name="connsiteX4" fmla="*/ 7897906 w 7897906"/>
              <a:gd name="connsiteY4" fmla="*/ 0 h 1790273"/>
              <a:gd name="connsiteX0" fmla="*/ 0 w 7897906"/>
              <a:gd name="connsiteY0" fmla="*/ 405058 h 1790273"/>
              <a:gd name="connsiteX1" fmla="*/ 735106 w 7897906"/>
              <a:gd name="connsiteY1" fmla="*/ 1434353 h 1790273"/>
              <a:gd name="connsiteX2" fmla="*/ 2707341 w 7897906"/>
              <a:gd name="connsiteY2" fmla="*/ 1676400 h 1790273"/>
              <a:gd name="connsiteX3" fmla="*/ 6517341 w 7897906"/>
              <a:gd name="connsiteY3" fmla="*/ 1649506 h 1790273"/>
              <a:gd name="connsiteX4" fmla="*/ 7897906 w 7897906"/>
              <a:gd name="connsiteY4" fmla="*/ 0 h 1790273"/>
              <a:gd name="connsiteX0" fmla="*/ 0 w 7897906"/>
              <a:gd name="connsiteY0" fmla="*/ 405058 h 1801916"/>
              <a:gd name="connsiteX1" fmla="*/ 735106 w 7897906"/>
              <a:gd name="connsiteY1" fmla="*/ 1434353 h 1801916"/>
              <a:gd name="connsiteX2" fmla="*/ 2707341 w 7897906"/>
              <a:gd name="connsiteY2" fmla="*/ 1704392 h 1801916"/>
              <a:gd name="connsiteX3" fmla="*/ 6517341 w 7897906"/>
              <a:gd name="connsiteY3" fmla="*/ 1649506 h 1801916"/>
              <a:gd name="connsiteX4" fmla="*/ 7897906 w 7897906"/>
              <a:gd name="connsiteY4" fmla="*/ 0 h 1801916"/>
              <a:gd name="connsiteX0" fmla="*/ 0 w 7897906"/>
              <a:gd name="connsiteY0" fmla="*/ 405058 h 1799183"/>
              <a:gd name="connsiteX1" fmla="*/ 735106 w 7897906"/>
              <a:gd name="connsiteY1" fmla="*/ 1434353 h 1799183"/>
              <a:gd name="connsiteX2" fmla="*/ 2707341 w 7897906"/>
              <a:gd name="connsiteY2" fmla="*/ 1704392 h 1799183"/>
              <a:gd name="connsiteX3" fmla="*/ 6517341 w 7897906"/>
              <a:gd name="connsiteY3" fmla="*/ 1649506 h 1799183"/>
              <a:gd name="connsiteX4" fmla="*/ 7897906 w 7897906"/>
              <a:gd name="connsiteY4" fmla="*/ 0 h 1799183"/>
              <a:gd name="connsiteX0" fmla="*/ 0 w 7897906"/>
              <a:gd name="connsiteY0" fmla="*/ 405058 h 1811704"/>
              <a:gd name="connsiteX1" fmla="*/ 735106 w 7897906"/>
              <a:gd name="connsiteY1" fmla="*/ 1434353 h 1811704"/>
              <a:gd name="connsiteX2" fmla="*/ 2698011 w 7897906"/>
              <a:gd name="connsiteY2" fmla="*/ 1732384 h 1811704"/>
              <a:gd name="connsiteX3" fmla="*/ 6517341 w 7897906"/>
              <a:gd name="connsiteY3" fmla="*/ 1649506 h 1811704"/>
              <a:gd name="connsiteX4" fmla="*/ 7897906 w 7897906"/>
              <a:gd name="connsiteY4" fmla="*/ 0 h 1811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97906" h="1811704">
                <a:moveTo>
                  <a:pt x="0" y="405058"/>
                </a:moveTo>
                <a:cubicBezTo>
                  <a:pt x="160603" y="1025254"/>
                  <a:pt x="285438" y="1213132"/>
                  <a:pt x="735106" y="1434353"/>
                </a:cubicBezTo>
                <a:cubicBezTo>
                  <a:pt x="1184774" y="1655574"/>
                  <a:pt x="2154182" y="1705856"/>
                  <a:pt x="2698011" y="1732384"/>
                </a:cubicBezTo>
                <a:cubicBezTo>
                  <a:pt x="3241840" y="1758912"/>
                  <a:pt x="5650692" y="1938237"/>
                  <a:pt x="6517341" y="1649506"/>
                </a:cubicBezTo>
                <a:cubicBezTo>
                  <a:pt x="7383990" y="1360775"/>
                  <a:pt x="7640170" y="685053"/>
                  <a:pt x="7897906" y="0"/>
                </a:cubicBezTo>
              </a:path>
            </a:pathLst>
          </a:custGeom>
          <a:noFill/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 w="lg" len="lg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9930472" y="3134059"/>
            <a:ext cx="65402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b="0" dirty="0"/>
              <a:t>Check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8175991" y="4928868"/>
            <a:ext cx="3385857" cy="678198"/>
            <a:chOff x="8175991" y="4928868"/>
            <a:chExt cx="3385857" cy="678198"/>
          </a:xfrm>
        </p:grpSpPr>
        <p:pic>
          <p:nvPicPr>
            <p:cNvPr id="9" name="Content Placeholder 6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75991" y="4928868"/>
              <a:ext cx="678198" cy="678198"/>
            </a:xfrm>
            <a:prstGeom prst="rect">
              <a:avLst/>
            </a:prstGeom>
            <a:ln/>
          </p:spPr>
        </p:pic>
        <p:grpSp>
          <p:nvGrpSpPr>
            <p:cNvPr id="19" name="Group 18"/>
            <p:cNvGrpSpPr/>
            <p:nvPr/>
          </p:nvGrpSpPr>
          <p:grpSpPr>
            <a:xfrm>
              <a:off x="8842706" y="5009662"/>
              <a:ext cx="2719142" cy="415799"/>
              <a:chOff x="9163082" y="4422731"/>
              <a:chExt cx="2719142" cy="415799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" name="TextBox 17"/>
                  <p:cNvSpPr txBox="1"/>
                  <p:nvPr/>
                </p:nvSpPr>
                <p:spPr>
                  <a:xfrm>
                    <a:off x="9163082" y="4476743"/>
                    <a:ext cx="2719142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Sign</m:t>
                          </m:r>
                          <m:d>
                            <m:d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sSub>
                                <m:sSubPr>
                                  <m:ctrlPr>
                                    <a:rPr lang="nb-NO" sz="2000" b="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2000" b="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nb-NO" sz="2000" b="0" i="0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dc</m:t>
                                  </m:r>
                                </m:sub>
                              </m:s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sSub>
                                <m:sSubPr>
                                  <m:ctrlPr>
                                    <a:rPr lang="nb-NO" sz="20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20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nb-NO" sz="20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sub>
                              </m:sSub>
                              <m:r>
                                <a:rPr lang="nb-NO" sz="20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             </m:t>
                              </m:r>
                            </m:e>
                          </m:d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18" name="TextBox 1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163082" y="4476743"/>
                    <a:ext cx="2719142" cy="307777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 l="-673" b="-38000"/>
                    </a:stretch>
                  </a:blipFill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pic>
            <p:nvPicPr>
              <p:cNvPr id="32" name="Picture 31"/>
              <p:cNvPicPr>
                <a:picLocks noChangeAspect="1"/>
              </p:cNvPicPr>
              <p:nvPr/>
            </p:nvPicPr>
            <p:blipFill>
              <a:blip r:embed="rId1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207159" y="4422731"/>
                <a:ext cx="506655" cy="415799"/>
              </a:xfrm>
              <a:prstGeom prst="rect">
                <a:avLst/>
              </a:prstGeom>
            </p:spPr>
          </p:pic>
        </p:grpSp>
      </p:grpSp>
      <p:cxnSp>
        <p:nvCxnSpPr>
          <p:cNvPr id="33" name="Straight Arrow Connector 32"/>
          <p:cNvCxnSpPr/>
          <p:nvPr/>
        </p:nvCxnSpPr>
        <p:spPr bwMode="auto">
          <a:xfrm flipH="1" flipV="1">
            <a:off x="4851648" y="5949280"/>
            <a:ext cx="3114674" cy="317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4" name="Content Placeholder 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1507" y="5296751"/>
            <a:ext cx="678198" cy="678198"/>
          </a:xfrm>
          <a:prstGeom prst="rect">
            <a:avLst/>
          </a:prstGeom>
          <a:ln/>
        </p:spPr>
      </p:pic>
      <p:sp>
        <p:nvSpPr>
          <p:cNvPr id="35" name="Oval 34"/>
          <p:cNvSpPr>
            <a:spLocks noChangeAspect="1"/>
          </p:cNvSpPr>
          <p:nvPr/>
        </p:nvSpPr>
        <p:spPr bwMode="auto">
          <a:xfrm>
            <a:off x="2447353" y="3149187"/>
            <a:ext cx="247986" cy="248073"/>
          </a:xfrm>
          <a:prstGeom prst="ellipse">
            <a:avLst/>
          </a:prstGeom>
          <a:solidFill>
            <a:srgbClr val="FF3399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36" name="Oval 35"/>
          <p:cNvSpPr>
            <a:spLocks noChangeAspect="1"/>
          </p:cNvSpPr>
          <p:nvPr/>
        </p:nvSpPr>
        <p:spPr bwMode="auto">
          <a:xfrm>
            <a:off x="4990149" y="2245344"/>
            <a:ext cx="247986" cy="248073"/>
          </a:xfrm>
          <a:prstGeom prst="ellipse">
            <a:avLst/>
          </a:prstGeom>
          <a:solidFill>
            <a:srgbClr val="FF3399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37" name="Oval 36"/>
          <p:cNvSpPr>
            <a:spLocks noChangeAspect="1"/>
          </p:cNvSpPr>
          <p:nvPr/>
        </p:nvSpPr>
        <p:spPr bwMode="auto">
          <a:xfrm>
            <a:off x="4611441" y="2823088"/>
            <a:ext cx="247986" cy="248073"/>
          </a:xfrm>
          <a:prstGeom prst="ellipse">
            <a:avLst/>
          </a:prstGeom>
          <a:solidFill>
            <a:srgbClr val="FF3399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38" name="Oval 37"/>
          <p:cNvSpPr>
            <a:spLocks noChangeAspect="1"/>
          </p:cNvSpPr>
          <p:nvPr/>
        </p:nvSpPr>
        <p:spPr bwMode="auto">
          <a:xfrm>
            <a:off x="735252" y="1213556"/>
            <a:ext cx="247986" cy="248073"/>
          </a:xfrm>
          <a:prstGeom prst="ellipse">
            <a:avLst/>
          </a:prstGeom>
          <a:solidFill>
            <a:srgbClr val="FF3399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b="1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39" name="Oval 38"/>
          <p:cNvSpPr>
            <a:spLocks noChangeAspect="1"/>
          </p:cNvSpPr>
          <p:nvPr/>
        </p:nvSpPr>
        <p:spPr bwMode="auto">
          <a:xfrm>
            <a:off x="10746427" y="3148521"/>
            <a:ext cx="247986" cy="248073"/>
          </a:xfrm>
          <a:prstGeom prst="ellipse">
            <a:avLst/>
          </a:prstGeom>
          <a:solidFill>
            <a:srgbClr val="FF3399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b="1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40" name="Oval 39"/>
          <p:cNvSpPr>
            <a:spLocks noChangeAspect="1"/>
          </p:cNvSpPr>
          <p:nvPr/>
        </p:nvSpPr>
        <p:spPr bwMode="auto">
          <a:xfrm>
            <a:off x="7702416" y="5065004"/>
            <a:ext cx="247986" cy="248073"/>
          </a:xfrm>
          <a:prstGeom prst="ellipse">
            <a:avLst/>
          </a:prstGeom>
          <a:solidFill>
            <a:srgbClr val="FF3399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b="1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41" name="Oval 40"/>
          <p:cNvSpPr>
            <a:spLocks noChangeAspect="1"/>
          </p:cNvSpPr>
          <p:nvPr/>
        </p:nvSpPr>
        <p:spPr bwMode="auto">
          <a:xfrm>
            <a:off x="5664753" y="5483029"/>
            <a:ext cx="247986" cy="248073"/>
          </a:xfrm>
          <a:prstGeom prst="ellipse">
            <a:avLst/>
          </a:prstGeom>
          <a:solidFill>
            <a:srgbClr val="FF3399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b="1" dirty="0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6163" y="4805920"/>
            <a:ext cx="427550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Other validation methods also possible: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Confirmation emails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DNS entries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Physical verification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Passport or driver's license</a:t>
            </a:r>
          </a:p>
          <a:p>
            <a:endParaRPr lang="en-US" sz="1600" dirty="0"/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 rotWithShape="1">
          <a:blip r:embed="rId16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63" b="25855"/>
          <a:stretch/>
        </p:blipFill>
        <p:spPr>
          <a:xfrm>
            <a:off x="8712195" y="1956367"/>
            <a:ext cx="2250656" cy="60491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612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5" grpId="0"/>
      <p:bldP spid="17" grpId="0" animBg="1"/>
      <p:bldP spid="30" grpId="0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1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become an internet root CA?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Need to prove yourself (trust)worthy to browser and OS vendors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>
                <a:hlinkClick r:id="rId2"/>
              </a:rPr>
              <a:t>Microsoft Root Certificate Program</a:t>
            </a:r>
            <a:endParaRPr lang="en-US" sz="16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>
                <a:hlinkClick r:id="rId3"/>
              </a:rPr>
              <a:t>Mozilla CA Certificate Program</a:t>
            </a:r>
            <a:endParaRPr lang="en-US" sz="16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>
                <a:hlinkClick r:id="rId4"/>
              </a:rPr>
              <a:t>Apple Root Certificate Program</a:t>
            </a:r>
            <a:endParaRPr lang="en-US" sz="16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>
                <a:hlinkClick r:id="rId5"/>
              </a:rPr>
              <a:t>Chrome Root CA Program</a:t>
            </a: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Lot's of auditing and paperwork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Many formal technical and non-technical security requirements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CA/Browser forum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>
                <a:hlinkClick r:id="rId6"/>
              </a:rPr>
              <a:t>Baseline Requirements v1.7.3</a:t>
            </a: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0" indent="0"/>
            <a:endParaRPr lang="en-US" sz="1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0477" y="3115481"/>
            <a:ext cx="1403854" cy="10801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5" t="28181" r="6911" b="28055"/>
          <a:stretch/>
        </p:blipFill>
        <p:spPr>
          <a:xfrm>
            <a:off x="8868308" y="4221089"/>
            <a:ext cx="1728192" cy="50405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1329" y="3072372"/>
            <a:ext cx="580806" cy="58080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3009" y="2173188"/>
            <a:ext cx="571322" cy="57132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5146" y="2004483"/>
            <a:ext cx="781752" cy="58631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0665" y="2565810"/>
            <a:ext cx="551529" cy="64308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7571" y="2225685"/>
            <a:ext cx="529129" cy="529129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4219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DigiNotar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23393" y="1027586"/>
            <a:ext cx="5623534" cy="5068415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Dutch root CA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Lost control of their private signing key in 2011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Fraudulent certificates issued for Gmail, 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Yahoo</a:t>
            </a:r>
            <a:r>
              <a:rPr lang="en-US" sz="1800" dirty="0"/>
              <a:t>!, Mozilla, WordPress, …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30 000 Iranian Gmail users </a:t>
            </a:r>
            <a:r>
              <a:rPr lang="en-US" sz="1800" dirty="0" smtClean="0"/>
              <a:t>targeted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Triggered the creation of Certificate Transparency </a:t>
            </a:r>
            <a:endParaRPr lang="en-US" sz="1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3581" y="1412776"/>
            <a:ext cx="5277048" cy="227670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3580" y="4200938"/>
            <a:ext cx="5277049" cy="180743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3029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Certificate</a:t>
            </a:r>
            <a:r>
              <a:rPr lang="nb-NO" dirty="0" smtClean="0"/>
              <a:t> </a:t>
            </a:r>
            <a:r>
              <a:rPr lang="nb-NO" dirty="0" err="1" smtClean="0"/>
              <a:t>revocation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935732"/>
            <a:ext cx="429815" cy="8070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869956" y="2703641"/>
                <a:ext cx="1832836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  <m:r>
                      <a:rPr lang="nb-NO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000" b="0" dirty="0" smtClean="0"/>
                  <a:t>  </a:t>
                </a:r>
                <a14:m>
                  <m:oMath xmlns:m="http://schemas.openxmlformats.org/officeDocument/2006/math">
                    <m:r>
                      <a:rPr lang="nb-NO" sz="2000" b="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𝜎</m:t>
                    </m:r>
                    <m:r>
                      <a:rPr lang="nb-NO" sz="2000" b="0" i="0" dirty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000" b="0" dirty="0" smtClean="0"/>
                  <a:t>   </a:t>
                </a:r>
                <a14:m>
                  <m:oMath xmlns:m="http://schemas.openxmlformats.org/officeDocument/2006/math">
                    <m:r>
                      <a:rPr lang="nb-NO" sz="2000" b="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sSub>
                      <m:sSubPr>
                        <m:ctrlPr>
                          <a:rPr lang="nb-NO" sz="20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nb-NO" sz="20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9956" y="2703641"/>
                <a:ext cx="1832836" cy="313291"/>
              </a:xfrm>
              <a:prstGeom prst="rect">
                <a:avLst/>
              </a:prstGeom>
              <a:blipFill rotWithShape="0">
                <a:blip r:embed="rId3"/>
                <a:stretch>
                  <a:fillRect l="-1993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/>
          <p:nvPr/>
        </p:nvCxnSpPr>
        <p:spPr bwMode="auto">
          <a:xfrm flipH="1">
            <a:off x="4381501" y="3075376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Arrow Connector 8"/>
          <p:cNvCxnSpPr/>
          <p:nvPr/>
        </p:nvCxnSpPr>
        <p:spPr bwMode="auto">
          <a:xfrm flipV="1">
            <a:off x="4419600" y="2573725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1" name="Group 10"/>
          <p:cNvGrpSpPr/>
          <p:nvPr/>
        </p:nvGrpSpPr>
        <p:grpSpPr>
          <a:xfrm>
            <a:off x="8112224" y="1849850"/>
            <a:ext cx="937317" cy="1294288"/>
            <a:chOff x="8196052" y="1919680"/>
            <a:chExt cx="937317" cy="1294288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96052" y="1919680"/>
              <a:ext cx="937317" cy="1294288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7300" y="2287563"/>
              <a:ext cx="350241" cy="791907"/>
            </a:xfrm>
            <a:prstGeom prst="rect">
              <a:avLst/>
            </a:prstGeom>
            <a:scene3d>
              <a:camera prst="orthographicFront">
                <a:rot lat="19800000" lon="3000000" rev="0"/>
              </a:camera>
              <a:lightRig rig="threePt" dir="t"/>
            </a:scene3d>
          </p:spPr>
        </p:pic>
      </p:grpSp>
      <p:sp>
        <p:nvSpPr>
          <p:cNvPr id="14" name="TextBox 13"/>
          <p:cNvSpPr txBox="1"/>
          <p:nvPr/>
        </p:nvSpPr>
        <p:spPr>
          <a:xfrm>
            <a:off x="7844474" y="1512020"/>
            <a:ext cx="127586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www.bob.com</a:t>
            </a:r>
            <a:endParaRPr lang="en-US" sz="1600" b="0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2552707" y="2004956"/>
            <a:ext cx="834842" cy="702710"/>
          </a:xfrm>
          <a:prstGeom prst="rect">
            <a:avLst/>
          </a:prstGeom>
        </p:spPr>
      </p:pic>
      <p:pic>
        <p:nvPicPr>
          <p:cNvPr id="20" name="Content Placeholder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5826" y="2624921"/>
            <a:ext cx="444827" cy="444827"/>
          </a:xfrm>
          <a:prstGeom prst="rect">
            <a:avLst/>
          </a:prstGeom>
          <a:ln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9294066" y="2296726"/>
                <a:ext cx="109517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b="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4066" y="2296726"/>
                <a:ext cx="1095172" cy="276999"/>
              </a:xfrm>
              <a:prstGeom prst="rect">
                <a:avLst/>
              </a:prstGeom>
              <a:blipFill>
                <a:blip r:embed="rId11"/>
                <a:stretch>
                  <a:fillRect b="-1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7639839" y="3365571"/>
            <a:ext cx="941043" cy="979159"/>
            <a:chOff x="7639839" y="3365571"/>
            <a:chExt cx="941043" cy="979159"/>
          </a:xfrm>
        </p:grpSpPr>
        <p:cxnSp>
          <p:nvCxnSpPr>
            <p:cNvPr id="41" name="Straight Arrow Connector 40"/>
            <p:cNvCxnSpPr/>
            <p:nvPr/>
          </p:nvCxnSpPr>
          <p:spPr bwMode="auto">
            <a:xfrm>
              <a:off x="8580882" y="3365571"/>
              <a:ext cx="0" cy="97915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pic>
          <p:nvPicPr>
            <p:cNvPr id="44" name="Content Placeholder 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30769" y="3692021"/>
              <a:ext cx="444827" cy="444827"/>
            </a:xfrm>
            <a:prstGeom prst="rect">
              <a:avLst/>
            </a:prstGeom>
            <a:ln/>
          </p:spPr>
        </p:pic>
        <p:pic>
          <p:nvPicPr>
            <p:cNvPr id="39" name="Picture 2" descr="Alert Sign - Northview Public Schools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9839" y="3707385"/>
              <a:ext cx="373858" cy="3738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5" name="Content Placeholder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8049" y="5221877"/>
            <a:ext cx="444827" cy="444827"/>
          </a:xfrm>
          <a:prstGeom prst="rect">
            <a:avLst/>
          </a:prstGeom>
          <a:ln/>
        </p:spPr>
      </p:pic>
      <p:pic>
        <p:nvPicPr>
          <p:cNvPr id="1028" name="Picture 4" descr="10+ How Do I Know If My Bond Has Been Revoked - DanielGwenyth"/>
          <p:cNvPicPr>
            <a:picLocks noChangeAspect="1" noChangeArrowheads="1"/>
          </p:cNvPicPr>
          <p:nvPr/>
        </p:nvPicPr>
        <p:blipFill rotWithShape="1"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65" b="34580"/>
          <a:stretch/>
        </p:blipFill>
        <p:spPr bwMode="auto">
          <a:xfrm>
            <a:off x="9167877" y="5632174"/>
            <a:ext cx="671926" cy="228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6" name="Straight Arrow Connector 45"/>
          <p:cNvCxnSpPr/>
          <p:nvPr/>
        </p:nvCxnSpPr>
        <p:spPr bwMode="auto">
          <a:xfrm>
            <a:off x="4221480" y="4010595"/>
            <a:ext cx="3418359" cy="113964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8" name="TextBox 47"/>
          <p:cNvSpPr txBox="1"/>
          <p:nvPr/>
        </p:nvSpPr>
        <p:spPr>
          <a:xfrm rot="1110899">
            <a:off x="5234210" y="4160063"/>
            <a:ext cx="132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 smtClean="0"/>
              <a:t>get</a:t>
            </a:r>
            <a:r>
              <a:rPr lang="nb-NO" dirty="0" smtClean="0"/>
              <a:t> CRL</a:t>
            </a:r>
            <a:endParaRPr lang="en-US" dirty="0" smtClean="0"/>
          </a:p>
        </p:txBody>
      </p:sp>
      <p:cxnSp>
        <p:nvCxnSpPr>
          <p:cNvPr id="51" name="Straight Arrow Connector 50"/>
          <p:cNvCxnSpPr/>
          <p:nvPr/>
        </p:nvCxnSpPr>
        <p:spPr bwMode="auto">
          <a:xfrm flipH="1" flipV="1">
            <a:off x="3837506" y="5840642"/>
            <a:ext cx="375563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56" name="Group 55"/>
          <p:cNvGrpSpPr/>
          <p:nvPr/>
        </p:nvGrpSpPr>
        <p:grpSpPr>
          <a:xfrm>
            <a:off x="5008515" y="5091672"/>
            <a:ext cx="1264919" cy="1308886"/>
            <a:chOff x="4618414" y="5193053"/>
            <a:chExt cx="1264919" cy="1308886"/>
          </a:xfrm>
        </p:grpSpPr>
        <p:sp>
          <p:nvSpPr>
            <p:cNvPr id="54" name="Rectangle 53"/>
            <p:cNvSpPr/>
            <p:nvPr/>
          </p:nvSpPr>
          <p:spPr bwMode="auto">
            <a:xfrm>
              <a:off x="4618414" y="5193053"/>
              <a:ext cx="1264919" cy="1308886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pic>
          <p:nvPicPr>
            <p:cNvPr id="57" name="Content Placeholder 6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26572" y="5521214"/>
              <a:ext cx="154161" cy="154161"/>
            </a:xfrm>
            <a:prstGeom prst="rect">
              <a:avLst/>
            </a:prstGeom>
            <a:ln/>
          </p:spPr>
        </p:pic>
        <p:pic>
          <p:nvPicPr>
            <p:cNvPr id="60" name="Picture 4" descr="10+ How Do I Know If My Bond Has Been Revoked - DanielGwenyth"/>
            <p:cNvPicPr>
              <a:picLocks noChangeAspect="1" noChangeArrowheads="1"/>
            </p:cNvPicPr>
            <p:nvPr/>
          </p:nvPicPr>
          <p:blipFill rotWithShape="1"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465" b="34580"/>
            <a:stretch/>
          </p:blipFill>
          <p:spPr bwMode="auto">
            <a:xfrm>
              <a:off x="4914910" y="5235634"/>
              <a:ext cx="671926" cy="2281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" name="Content Placeholder 6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5201" y="5521214"/>
              <a:ext cx="154161" cy="154161"/>
            </a:xfrm>
            <a:prstGeom prst="rect">
              <a:avLst/>
            </a:prstGeom>
            <a:ln/>
          </p:spPr>
        </p:pic>
        <p:pic>
          <p:nvPicPr>
            <p:cNvPr id="62" name="Content Placeholder 6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83830" y="5521214"/>
              <a:ext cx="154161" cy="154161"/>
            </a:xfrm>
            <a:prstGeom prst="rect">
              <a:avLst/>
            </a:prstGeom>
            <a:ln/>
          </p:spPr>
        </p:pic>
        <p:pic>
          <p:nvPicPr>
            <p:cNvPr id="63" name="Content Placeholder 6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12459" y="5521214"/>
              <a:ext cx="154161" cy="154161"/>
            </a:xfrm>
            <a:prstGeom prst="rect">
              <a:avLst/>
            </a:prstGeom>
            <a:ln/>
          </p:spPr>
        </p:pic>
        <p:pic>
          <p:nvPicPr>
            <p:cNvPr id="64" name="Content Placeholder 6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41087" y="5521214"/>
              <a:ext cx="154161" cy="154161"/>
            </a:xfrm>
            <a:prstGeom prst="rect">
              <a:avLst/>
            </a:prstGeom>
            <a:ln/>
          </p:spPr>
        </p:pic>
        <p:pic>
          <p:nvPicPr>
            <p:cNvPr id="65" name="Content Placeholder 6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26572" y="5750975"/>
              <a:ext cx="154161" cy="154161"/>
            </a:xfrm>
            <a:prstGeom prst="rect">
              <a:avLst/>
            </a:prstGeom>
            <a:ln/>
          </p:spPr>
        </p:pic>
        <p:pic>
          <p:nvPicPr>
            <p:cNvPr id="66" name="Content Placeholder 6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5201" y="5750975"/>
              <a:ext cx="154161" cy="154161"/>
            </a:xfrm>
            <a:prstGeom prst="rect">
              <a:avLst/>
            </a:prstGeom>
            <a:ln/>
          </p:spPr>
        </p:pic>
        <p:pic>
          <p:nvPicPr>
            <p:cNvPr id="67" name="Content Placeholder 6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83830" y="5750975"/>
              <a:ext cx="154161" cy="154161"/>
            </a:xfrm>
            <a:prstGeom prst="rect">
              <a:avLst/>
            </a:prstGeom>
            <a:ln/>
          </p:spPr>
        </p:pic>
        <p:pic>
          <p:nvPicPr>
            <p:cNvPr id="68" name="Content Placeholder 6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12459" y="5750975"/>
              <a:ext cx="154161" cy="154161"/>
            </a:xfrm>
            <a:prstGeom prst="rect">
              <a:avLst/>
            </a:prstGeom>
            <a:ln/>
          </p:spPr>
        </p:pic>
        <p:pic>
          <p:nvPicPr>
            <p:cNvPr id="69" name="Content Placeholder 6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41087" y="5750975"/>
              <a:ext cx="154161" cy="154161"/>
            </a:xfrm>
            <a:prstGeom prst="rect">
              <a:avLst/>
            </a:prstGeom>
            <a:ln/>
          </p:spPr>
        </p:pic>
        <p:pic>
          <p:nvPicPr>
            <p:cNvPr id="70" name="Content Placeholder 6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26572" y="5985820"/>
              <a:ext cx="154161" cy="154161"/>
            </a:xfrm>
            <a:prstGeom prst="rect">
              <a:avLst/>
            </a:prstGeom>
            <a:ln/>
          </p:spPr>
        </p:pic>
        <p:pic>
          <p:nvPicPr>
            <p:cNvPr id="71" name="Content Placeholder 6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5201" y="5985820"/>
              <a:ext cx="154161" cy="154161"/>
            </a:xfrm>
            <a:prstGeom prst="rect">
              <a:avLst/>
            </a:prstGeom>
            <a:ln/>
          </p:spPr>
        </p:pic>
        <p:pic>
          <p:nvPicPr>
            <p:cNvPr id="72" name="Content Placeholder 6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83830" y="5985820"/>
              <a:ext cx="154161" cy="154161"/>
            </a:xfrm>
            <a:prstGeom prst="rect">
              <a:avLst/>
            </a:prstGeom>
            <a:ln/>
          </p:spPr>
        </p:pic>
        <p:pic>
          <p:nvPicPr>
            <p:cNvPr id="73" name="Content Placeholder 6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12459" y="5985820"/>
              <a:ext cx="154161" cy="154161"/>
            </a:xfrm>
            <a:prstGeom prst="rect">
              <a:avLst/>
            </a:prstGeom>
            <a:ln/>
          </p:spPr>
        </p:pic>
        <p:pic>
          <p:nvPicPr>
            <p:cNvPr id="74" name="Content Placeholder 6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41087" y="5985820"/>
              <a:ext cx="154161" cy="154161"/>
            </a:xfrm>
            <a:prstGeom prst="rect">
              <a:avLst/>
            </a:prstGeom>
            <a:ln/>
          </p:spPr>
        </p:pic>
        <p:pic>
          <p:nvPicPr>
            <p:cNvPr id="75" name="Content Placeholder 6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26572" y="6217210"/>
              <a:ext cx="154161" cy="154161"/>
            </a:xfrm>
            <a:prstGeom prst="rect">
              <a:avLst/>
            </a:prstGeom>
            <a:ln/>
          </p:spPr>
        </p:pic>
        <p:pic>
          <p:nvPicPr>
            <p:cNvPr id="76" name="Content Placeholder 6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5201" y="6217210"/>
              <a:ext cx="154161" cy="154161"/>
            </a:xfrm>
            <a:prstGeom prst="rect">
              <a:avLst/>
            </a:prstGeom>
            <a:ln/>
          </p:spPr>
        </p:pic>
        <p:pic>
          <p:nvPicPr>
            <p:cNvPr id="77" name="Content Placeholder 6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83830" y="6217210"/>
              <a:ext cx="154161" cy="154161"/>
            </a:xfrm>
            <a:prstGeom prst="rect">
              <a:avLst/>
            </a:prstGeom>
            <a:ln/>
          </p:spPr>
        </p:pic>
        <p:pic>
          <p:nvPicPr>
            <p:cNvPr id="78" name="Content Placeholder 6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12459" y="6217210"/>
              <a:ext cx="154161" cy="154161"/>
            </a:xfrm>
            <a:prstGeom prst="rect">
              <a:avLst/>
            </a:prstGeom>
            <a:ln/>
          </p:spPr>
        </p:pic>
        <p:pic>
          <p:nvPicPr>
            <p:cNvPr id="79" name="Content Placeholder 6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41087" y="6217210"/>
              <a:ext cx="154161" cy="154161"/>
            </a:xfrm>
            <a:prstGeom prst="rect">
              <a:avLst/>
            </a:prstGeom>
            <a:ln/>
          </p:spPr>
        </p:pic>
      </p:grpSp>
      <p:grpSp>
        <p:nvGrpSpPr>
          <p:cNvPr id="80" name="Group 79"/>
          <p:cNvGrpSpPr/>
          <p:nvPr/>
        </p:nvGrpSpPr>
        <p:grpSpPr>
          <a:xfrm>
            <a:off x="1533373" y="5113714"/>
            <a:ext cx="2534163" cy="923330"/>
            <a:chOff x="1582030" y="3535040"/>
            <a:chExt cx="2534163" cy="923330"/>
          </a:xfrm>
        </p:grpSpPr>
        <p:sp>
          <p:nvSpPr>
            <p:cNvPr id="58" name="TextBox 57"/>
            <p:cNvSpPr txBox="1"/>
            <p:nvPr/>
          </p:nvSpPr>
          <p:spPr>
            <a:xfrm>
              <a:off x="1582030" y="3535040"/>
              <a:ext cx="253416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b-NO" b="1" dirty="0" err="1" smtClean="0"/>
                <a:t>if</a:t>
              </a:r>
              <a:r>
                <a:rPr lang="nb-NO" dirty="0" smtClean="0"/>
                <a:t>            </a:t>
              </a:r>
              <a:r>
                <a:rPr lang="nb-NO" dirty="0" err="1" smtClean="0"/>
                <a:t>revoked</a:t>
              </a:r>
              <a:r>
                <a:rPr lang="nb-NO" dirty="0" smtClean="0"/>
                <a:t>:</a:t>
              </a:r>
              <a:br>
                <a:rPr lang="nb-NO" dirty="0" smtClean="0"/>
              </a:br>
              <a:r>
                <a:rPr lang="nb-NO" dirty="0" smtClean="0"/>
                <a:t>    abort </a:t>
              </a:r>
              <a:endParaRPr lang="en-US" dirty="0" smtClean="0"/>
            </a:p>
          </p:txBody>
        </p:sp>
        <p:pic>
          <p:nvPicPr>
            <p:cNvPr id="82" name="Content Placeholder 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7931" y="3639126"/>
              <a:ext cx="397228" cy="397228"/>
            </a:xfrm>
            <a:prstGeom prst="rect">
              <a:avLst/>
            </a:prstGeom>
            <a:ln/>
          </p:spPr>
        </p:pic>
      </p:grpSp>
      <p:sp>
        <p:nvSpPr>
          <p:cNvPr id="81" name="TextBox 80"/>
          <p:cNvSpPr txBox="1"/>
          <p:nvPr/>
        </p:nvSpPr>
        <p:spPr>
          <a:xfrm>
            <a:off x="8333351" y="6059570"/>
            <a:ext cx="921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CA</a:t>
            </a:r>
            <a:endParaRPr lang="en-US" dirty="0" smtClean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790" y="4761188"/>
            <a:ext cx="1134671" cy="1134671"/>
          </a:xfrm>
          <a:prstGeom prst="rect">
            <a:avLst/>
          </a:prstGeom>
        </p:spPr>
      </p:pic>
      <p:pic>
        <p:nvPicPr>
          <p:cNvPr id="59" name="Picture 58"/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344961" y="3011568"/>
            <a:ext cx="1058246" cy="900833"/>
          </a:xfrm>
          <a:prstGeom prst="rect">
            <a:avLst/>
          </a:prstGeom>
        </p:spPr>
      </p:pic>
      <p:cxnSp>
        <p:nvCxnSpPr>
          <p:cNvPr id="83" name="Straight Arrow Connector 82"/>
          <p:cNvCxnSpPr/>
          <p:nvPr/>
        </p:nvCxnSpPr>
        <p:spPr bwMode="auto">
          <a:xfrm>
            <a:off x="9595937" y="2680799"/>
            <a:ext cx="116939" cy="27924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/>
              <p:cNvSpPr txBox="1"/>
              <p:nvPr/>
            </p:nvSpPr>
            <p:spPr>
              <a:xfrm>
                <a:off x="5748558" y="2185377"/>
                <a:ext cx="36420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84" name="TextBox 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8558" y="2185377"/>
                <a:ext cx="364202" cy="307777"/>
              </a:xfrm>
              <a:prstGeom prst="rect">
                <a:avLst/>
              </a:prstGeom>
              <a:blipFill rotWithShape="0">
                <a:blip r:embed="rId17"/>
                <a:stretch>
                  <a:fillRect l="-15000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2852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8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345088" cy="457200"/>
          </a:xfrm>
        </p:spPr>
        <p:txBody>
          <a:bodyPr/>
          <a:lstStyle/>
          <a:p>
            <a:r>
              <a:rPr lang="nb-NO" dirty="0" err="1" smtClean="0"/>
              <a:t>Certificate</a:t>
            </a:r>
            <a:r>
              <a:rPr lang="nb-NO" dirty="0" smtClean="0"/>
              <a:t> </a:t>
            </a:r>
            <a:r>
              <a:rPr lang="nb-NO" dirty="0" err="1" smtClean="0"/>
              <a:t>revocation</a:t>
            </a:r>
            <a:r>
              <a:rPr lang="nb-NO" dirty="0" smtClean="0"/>
              <a:t> – OCSP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34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935732"/>
            <a:ext cx="429815" cy="8070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748558" y="2185377"/>
                <a:ext cx="36420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8558" y="2185377"/>
                <a:ext cx="364202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15000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/>
          <p:nvPr/>
        </p:nvCxnSpPr>
        <p:spPr bwMode="auto">
          <a:xfrm flipH="1">
            <a:off x="4381501" y="3075376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Arrow Connector 8"/>
          <p:cNvCxnSpPr/>
          <p:nvPr/>
        </p:nvCxnSpPr>
        <p:spPr bwMode="auto">
          <a:xfrm flipV="1">
            <a:off x="4419600" y="2573725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1" name="Group 10"/>
          <p:cNvGrpSpPr/>
          <p:nvPr/>
        </p:nvGrpSpPr>
        <p:grpSpPr>
          <a:xfrm>
            <a:off x="8112224" y="1849850"/>
            <a:ext cx="937317" cy="1294288"/>
            <a:chOff x="8196052" y="1919680"/>
            <a:chExt cx="937317" cy="1294288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96052" y="1919680"/>
              <a:ext cx="937317" cy="1294288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7300" y="2287563"/>
              <a:ext cx="350241" cy="791907"/>
            </a:xfrm>
            <a:prstGeom prst="rect">
              <a:avLst/>
            </a:prstGeom>
            <a:scene3d>
              <a:camera prst="orthographicFront">
                <a:rot lat="19800000" lon="3000000" rev="0"/>
              </a:camera>
              <a:lightRig rig="threePt" dir="t"/>
            </a:scene3d>
          </p:spPr>
        </p:pic>
      </p:grpSp>
      <p:sp>
        <p:nvSpPr>
          <p:cNvPr id="14" name="TextBox 13"/>
          <p:cNvSpPr txBox="1"/>
          <p:nvPr/>
        </p:nvSpPr>
        <p:spPr>
          <a:xfrm>
            <a:off x="7844474" y="1512020"/>
            <a:ext cx="127586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www.bob.com</a:t>
            </a:r>
            <a:endParaRPr lang="en-US" sz="1600" b="0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2552707" y="2004956"/>
            <a:ext cx="834842" cy="70271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9294066" y="2296726"/>
                <a:ext cx="109517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b="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4066" y="2296726"/>
                <a:ext cx="1095172" cy="276999"/>
              </a:xfrm>
              <a:prstGeom prst="rect">
                <a:avLst/>
              </a:prstGeom>
              <a:blipFill>
                <a:blip r:embed="rId11"/>
                <a:stretch>
                  <a:fillRect b="-1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5" name="Content Placeholder 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8049" y="5221877"/>
            <a:ext cx="444827" cy="444827"/>
          </a:xfrm>
          <a:prstGeom prst="rect">
            <a:avLst/>
          </a:prstGeom>
          <a:ln/>
        </p:spPr>
      </p:pic>
      <p:pic>
        <p:nvPicPr>
          <p:cNvPr id="1028" name="Picture 4" descr="10+ How Do I Know If My Bond Has Been Revoked - DanielGwenyth"/>
          <p:cNvPicPr>
            <a:picLocks noChangeAspect="1" noChangeArrowheads="1"/>
          </p:cNvPicPr>
          <p:nvPr/>
        </p:nvPicPr>
        <p:blipFill rotWithShape="1"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65" b="34580"/>
          <a:stretch/>
        </p:blipFill>
        <p:spPr bwMode="auto">
          <a:xfrm>
            <a:off x="9167877" y="5632174"/>
            <a:ext cx="671926" cy="228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6" name="Straight Arrow Connector 45"/>
          <p:cNvCxnSpPr/>
          <p:nvPr/>
        </p:nvCxnSpPr>
        <p:spPr bwMode="auto">
          <a:xfrm>
            <a:off x="4221480" y="4010595"/>
            <a:ext cx="3418359" cy="113964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8" name="TextBox 47"/>
          <p:cNvSpPr txBox="1"/>
          <p:nvPr/>
        </p:nvSpPr>
        <p:spPr>
          <a:xfrm rot="1110899">
            <a:off x="4982031" y="4224600"/>
            <a:ext cx="2226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is          </a:t>
            </a:r>
            <a:r>
              <a:rPr lang="nb-NO" dirty="0" err="1" smtClean="0"/>
              <a:t>revoked</a:t>
            </a:r>
            <a:r>
              <a:rPr lang="nb-NO" dirty="0" smtClean="0"/>
              <a:t>? </a:t>
            </a:r>
            <a:endParaRPr lang="en-US" dirty="0" smtClean="0"/>
          </a:p>
        </p:txBody>
      </p:sp>
      <p:cxnSp>
        <p:nvCxnSpPr>
          <p:cNvPr id="51" name="Straight Arrow Connector 50"/>
          <p:cNvCxnSpPr/>
          <p:nvPr/>
        </p:nvCxnSpPr>
        <p:spPr bwMode="auto">
          <a:xfrm flipH="1" flipV="1">
            <a:off x="3837506" y="5840642"/>
            <a:ext cx="375563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59" name="Content Placeholder 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56354">
            <a:off x="5412867" y="4034834"/>
            <a:ext cx="397228" cy="397228"/>
          </a:xfrm>
          <a:prstGeom prst="rect">
            <a:avLst/>
          </a:prstGeom>
          <a:ln/>
        </p:spPr>
      </p:pic>
      <p:sp>
        <p:nvSpPr>
          <p:cNvPr id="3" name="TextBox 2"/>
          <p:cNvSpPr txBox="1"/>
          <p:nvPr/>
        </p:nvSpPr>
        <p:spPr>
          <a:xfrm>
            <a:off x="5397342" y="5444290"/>
            <a:ext cx="635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 smtClean="0">
                <a:solidFill>
                  <a:srgbClr val="C00000"/>
                </a:solidFill>
              </a:rPr>
              <a:t>yes</a:t>
            </a:r>
            <a:endParaRPr lang="en-US" dirty="0" smtClean="0">
              <a:solidFill>
                <a:srgbClr val="C00000"/>
              </a:solidFill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8333351" y="6059570"/>
            <a:ext cx="921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CA</a:t>
            </a:r>
            <a:endParaRPr lang="en-US" dirty="0" smtClean="0"/>
          </a:p>
        </p:txBody>
      </p:sp>
      <p:grpSp>
        <p:nvGrpSpPr>
          <p:cNvPr id="84" name="Group 83"/>
          <p:cNvGrpSpPr/>
          <p:nvPr/>
        </p:nvGrpSpPr>
        <p:grpSpPr>
          <a:xfrm>
            <a:off x="1415480" y="5378977"/>
            <a:ext cx="2534163" cy="923330"/>
            <a:chOff x="1582030" y="3535040"/>
            <a:chExt cx="2534163" cy="923330"/>
          </a:xfrm>
        </p:grpSpPr>
        <p:sp>
          <p:nvSpPr>
            <p:cNvPr id="85" name="TextBox 84"/>
            <p:cNvSpPr txBox="1"/>
            <p:nvPr/>
          </p:nvSpPr>
          <p:spPr>
            <a:xfrm>
              <a:off x="1582030" y="3535040"/>
              <a:ext cx="253416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b-NO" b="1" dirty="0" err="1" smtClean="0"/>
                <a:t>if</a:t>
              </a:r>
              <a:r>
                <a:rPr lang="nb-NO" dirty="0" smtClean="0"/>
                <a:t>            </a:t>
              </a:r>
              <a:r>
                <a:rPr lang="nb-NO" dirty="0" err="1" smtClean="0"/>
                <a:t>revoked</a:t>
              </a:r>
              <a:r>
                <a:rPr lang="nb-NO" dirty="0" smtClean="0"/>
                <a:t>:</a:t>
              </a:r>
              <a:br>
                <a:rPr lang="nb-NO" dirty="0" smtClean="0"/>
              </a:br>
              <a:r>
                <a:rPr lang="nb-NO" dirty="0" smtClean="0"/>
                <a:t>    abort </a:t>
              </a:r>
              <a:endParaRPr lang="en-US" dirty="0" smtClean="0"/>
            </a:p>
          </p:txBody>
        </p:sp>
        <p:pic>
          <p:nvPicPr>
            <p:cNvPr id="86" name="Content Placeholder 6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7931" y="3639126"/>
              <a:ext cx="397228" cy="397228"/>
            </a:xfrm>
            <a:prstGeom prst="rect">
              <a:avLst/>
            </a:prstGeom>
            <a:ln/>
          </p:spPr>
        </p:pic>
      </p:grpSp>
      <p:sp>
        <p:nvSpPr>
          <p:cNvPr id="10" name="TextBox 9"/>
          <p:cNvSpPr txBox="1"/>
          <p:nvPr/>
        </p:nvSpPr>
        <p:spPr>
          <a:xfrm>
            <a:off x="5864520" y="413324"/>
            <a:ext cx="29510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smtClean="0">
                <a:solidFill>
                  <a:schemeClr val="accent2"/>
                </a:solidFill>
              </a:rPr>
              <a:t>(Online </a:t>
            </a:r>
            <a:r>
              <a:rPr lang="nb-NO" sz="1400" dirty="0" err="1" smtClean="0">
                <a:solidFill>
                  <a:schemeClr val="accent2"/>
                </a:solidFill>
              </a:rPr>
              <a:t>Certificate</a:t>
            </a:r>
            <a:r>
              <a:rPr lang="nb-NO" sz="1400" dirty="0" smtClean="0">
                <a:solidFill>
                  <a:schemeClr val="accent2"/>
                </a:solidFill>
              </a:rPr>
              <a:t> Status </a:t>
            </a:r>
            <a:r>
              <a:rPr lang="nb-NO" sz="1400" dirty="0" err="1" smtClean="0">
                <a:solidFill>
                  <a:schemeClr val="accent2"/>
                </a:solidFill>
              </a:rPr>
              <a:t>Protocol</a:t>
            </a:r>
            <a:r>
              <a:rPr lang="nb-NO" sz="1400" dirty="0" smtClean="0">
                <a:solidFill>
                  <a:schemeClr val="accent2"/>
                </a:solidFill>
              </a:rPr>
              <a:t>)</a:t>
            </a:r>
            <a:endParaRPr lang="en-US" sz="1400" dirty="0" smtClean="0">
              <a:solidFill>
                <a:schemeClr val="accent2"/>
              </a:solidFill>
            </a:endParaRP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790" y="4761188"/>
            <a:ext cx="1134671" cy="113467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4869956" y="2703641"/>
                <a:ext cx="1832836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  <m:r>
                      <a:rPr lang="nb-NO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000" b="0" dirty="0" smtClean="0"/>
                  <a:t>  </a:t>
                </a:r>
                <a14:m>
                  <m:oMath xmlns:m="http://schemas.openxmlformats.org/officeDocument/2006/math">
                    <m:r>
                      <a:rPr lang="nb-NO" sz="2000" b="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𝜎</m:t>
                    </m:r>
                    <m:r>
                      <a:rPr lang="nb-NO" sz="2000" b="0" i="0" dirty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000" b="0" dirty="0" smtClean="0"/>
                  <a:t>   </a:t>
                </a:r>
                <a14:m>
                  <m:oMath xmlns:m="http://schemas.openxmlformats.org/officeDocument/2006/math">
                    <m:r>
                      <a:rPr lang="nb-NO" sz="2000" b="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sSub>
                      <m:sSubPr>
                        <m:ctrlPr>
                          <a:rPr lang="nb-NO" sz="20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nb-NO" sz="20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9956" y="2703641"/>
                <a:ext cx="1832836" cy="313291"/>
              </a:xfrm>
              <a:prstGeom prst="rect">
                <a:avLst/>
              </a:prstGeom>
              <a:blipFill rotWithShape="0">
                <a:blip r:embed="rId16"/>
                <a:stretch>
                  <a:fillRect l="-1993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2" name="Content Placeholder 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5826" y="2624921"/>
            <a:ext cx="444827" cy="444827"/>
          </a:xfrm>
          <a:prstGeom prst="rect">
            <a:avLst/>
          </a:prstGeom>
          <a:ln/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344961" y="3011568"/>
            <a:ext cx="1058246" cy="900833"/>
          </a:xfrm>
          <a:prstGeom prst="rect">
            <a:avLst/>
          </a:prstGeom>
        </p:spPr>
      </p:pic>
      <p:cxnSp>
        <p:nvCxnSpPr>
          <p:cNvPr id="47" name="Straight Arrow Connector 46"/>
          <p:cNvCxnSpPr/>
          <p:nvPr/>
        </p:nvCxnSpPr>
        <p:spPr bwMode="auto">
          <a:xfrm>
            <a:off x="9595937" y="2680799"/>
            <a:ext cx="116939" cy="27924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700558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345088" cy="457200"/>
          </a:xfrm>
        </p:spPr>
        <p:txBody>
          <a:bodyPr/>
          <a:lstStyle/>
          <a:p>
            <a:r>
              <a:rPr lang="nb-NO" dirty="0" smtClean="0"/>
              <a:t>Certificate revocation – OCSP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35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935732"/>
            <a:ext cx="429815" cy="807069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 bwMode="auto">
          <a:xfrm flipH="1">
            <a:off x="4381501" y="3075376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Arrow Connector 8"/>
          <p:cNvCxnSpPr/>
          <p:nvPr/>
        </p:nvCxnSpPr>
        <p:spPr bwMode="auto">
          <a:xfrm flipV="1">
            <a:off x="4419600" y="2573725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1" name="Group 10"/>
          <p:cNvGrpSpPr/>
          <p:nvPr/>
        </p:nvGrpSpPr>
        <p:grpSpPr>
          <a:xfrm>
            <a:off x="8112224" y="1849850"/>
            <a:ext cx="937317" cy="1294288"/>
            <a:chOff x="8196052" y="1919680"/>
            <a:chExt cx="937317" cy="1294288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96052" y="1919680"/>
              <a:ext cx="937317" cy="1294288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7300" y="2287563"/>
              <a:ext cx="350241" cy="791907"/>
            </a:xfrm>
            <a:prstGeom prst="rect">
              <a:avLst/>
            </a:prstGeom>
            <a:scene3d>
              <a:camera prst="orthographicFront">
                <a:rot lat="19800000" lon="3000000" rev="0"/>
              </a:camera>
              <a:lightRig rig="threePt" dir="t"/>
            </a:scene3d>
          </p:spPr>
        </p:pic>
      </p:grpSp>
      <p:sp>
        <p:nvSpPr>
          <p:cNvPr id="14" name="TextBox 13"/>
          <p:cNvSpPr txBox="1"/>
          <p:nvPr/>
        </p:nvSpPr>
        <p:spPr>
          <a:xfrm>
            <a:off x="7844474" y="1512020"/>
            <a:ext cx="127586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www.bob.com</a:t>
            </a:r>
            <a:endParaRPr lang="en-US" sz="1600" b="0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2552707" y="2004956"/>
            <a:ext cx="834842" cy="70271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9294066" y="2296726"/>
                <a:ext cx="109517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b="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4066" y="2296726"/>
                <a:ext cx="1095172" cy="276999"/>
              </a:xfrm>
              <a:prstGeom prst="rect">
                <a:avLst/>
              </a:prstGeom>
              <a:blipFill>
                <a:blip r:embed="rId11"/>
                <a:stretch>
                  <a:fillRect b="-1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5" name="Content Placeholder 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8049" y="5221877"/>
            <a:ext cx="444827" cy="444827"/>
          </a:xfrm>
          <a:prstGeom prst="rect">
            <a:avLst/>
          </a:prstGeom>
          <a:ln/>
        </p:spPr>
      </p:pic>
      <p:pic>
        <p:nvPicPr>
          <p:cNvPr id="1028" name="Picture 4" descr="10+ How Do I Know If My Bond Has Been Revoked - DanielGwenyth"/>
          <p:cNvPicPr>
            <a:picLocks noChangeAspect="1" noChangeArrowheads="1"/>
          </p:cNvPicPr>
          <p:nvPr/>
        </p:nvPicPr>
        <p:blipFill rotWithShape="1"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65" b="34580"/>
          <a:stretch/>
        </p:blipFill>
        <p:spPr bwMode="auto">
          <a:xfrm>
            <a:off x="9167877" y="5632174"/>
            <a:ext cx="671926" cy="228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6" name="Straight Arrow Connector 45"/>
          <p:cNvCxnSpPr/>
          <p:nvPr/>
        </p:nvCxnSpPr>
        <p:spPr bwMode="auto">
          <a:xfrm>
            <a:off x="4221480" y="4010595"/>
            <a:ext cx="3418359" cy="113964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8" name="TextBox 47"/>
          <p:cNvSpPr txBox="1"/>
          <p:nvPr/>
        </p:nvSpPr>
        <p:spPr>
          <a:xfrm rot="1110899">
            <a:off x="4982031" y="4224600"/>
            <a:ext cx="2226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is          </a:t>
            </a:r>
            <a:r>
              <a:rPr lang="nb-NO" dirty="0" err="1" smtClean="0"/>
              <a:t>revoked</a:t>
            </a:r>
            <a:r>
              <a:rPr lang="nb-NO" dirty="0" smtClean="0"/>
              <a:t>? </a:t>
            </a:r>
            <a:endParaRPr lang="en-US" dirty="0" smtClean="0"/>
          </a:p>
        </p:txBody>
      </p:sp>
      <p:pic>
        <p:nvPicPr>
          <p:cNvPr id="59" name="Content Placeholder 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56354">
            <a:off x="5412867" y="4034834"/>
            <a:ext cx="397228" cy="397228"/>
          </a:xfrm>
          <a:prstGeom prst="rect">
            <a:avLst/>
          </a:prstGeom>
          <a:ln/>
        </p:spPr>
      </p:pic>
      <p:sp>
        <p:nvSpPr>
          <p:cNvPr id="83" name="TextBox 82"/>
          <p:cNvSpPr txBox="1"/>
          <p:nvPr/>
        </p:nvSpPr>
        <p:spPr>
          <a:xfrm>
            <a:off x="8333351" y="6059570"/>
            <a:ext cx="921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CA</a:t>
            </a:r>
            <a:endParaRPr lang="en-US" dirty="0" smtClean="0"/>
          </a:p>
        </p:txBody>
      </p:sp>
      <p:sp>
        <p:nvSpPr>
          <p:cNvPr id="85" name="TextBox 84"/>
          <p:cNvSpPr txBox="1"/>
          <p:nvPr/>
        </p:nvSpPr>
        <p:spPr>
          <a:xfrm>
            <a:off x="1389162" y="5349555"/>
            <a:ext cx="2534163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lang="nb-NO" b="1" dirty="0" err="1" smtClean="0"/>
              <a:t>if</a:t>
            </a:r>
            <a:r>
              <a:rPr lang="nb-NO" dirty="0" smtClean="0"/>
              <a:t> </a:t>
            </a:r>
            <a:r>
              <a:rPr lang="nb-NO" dirty="0" err="1" smtClean="0"/>
              <a:t>request</a:t>
            </a:r>
            <a:r>
              <a:rPr lang="nb-NO" dirty="0" smtClean="0"/>
              <a:t> </a:t>
            </a:r>
            <a:r>
              <a:rPr lang="nb-NO" dirty="0" err="1" smtClean="0"/>
              <a:t>timed</a:t>
            </a:r>
            <a:r>
              <a:rPr lang="nb-NO" dirty="0" smtClean="0"/>
              <a:t> </a:t>
            </a:r>
            <a:r>
              <a:rPr lang="nb-NO" dirty="0" err="1" smtClean="0"/>
              <a:t>out</a:t>
            </a:r>
            <a:r>
              <a:rPr lang="nb-NO" dirty="0" smtClean="0"/>
              <a:t>:</a:t>
            </a:r>
          </a:p>
          <a:p>
            <a:pPr>
              <a:lnSpc>
                <a:spcPts val="2600"/>
              </a:lnSpc>
            </a:pPr>
            <a:r>
              <a:rPr lang="nb-NO" dirty="0"/>
              <a:t> </a:t>
            </a:r>
            <a:r>
              <a:rPr lang="nb-NO" dirty="0" smtClean="0"/>
              <a:t>   abort</a:t>
            </a:r>
            <a:endParaRPr lang="en-US" dirty="0"/>
          </a:p>
          <a:p>
            <a:pPr>
              <a:lnSpc>
                <a:spcPts val="2600"/>
              </a:lnSpc>
            </a:pPr>
            <a:r>
              <a:rPr lang="en-US" dirty="0" smtClean="0"/>
              <a:t>    cert valid</a:t>
            </a:r>
            <a:endParaRPr lang="nb-NO" dirty="0" smtClean="0"/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790" y="4761188"/>
            <a:ext cx="1134671" cy="1134671"/>
          </a:xfrm>
          <a:prstGeom prst="rect">
            <a:avLst/>
          </a:prstGeom>
        </p:spPr>
      </p:pic>
      <p:pic>
        <p:nvPicPr>
          <p:cNvPr id="39" name="Picture 2" descr="Alert Sign - Northview Public Schools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6948" y="4510605"/>
            <a:ext cx="1467118" cy="1467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3527979" y="5699270"/>
            <a:ext cx="1441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(hard </a:t>
            </a:r>
            <a:r>
              <a:rPr lang="nb-NO" dirty="0" err="1" smtClean="0"/>
              <a:t>fail</a:t>
            </a:r>
            <a:r>
              <a:rPr lang="nb-NO" dirty="0" smtClean="0"/>
              <a:t>)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521913" y="6058196"/>
            <a:ext cx="1441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(soft </a:t>
            </a:r>
            <a:r>
              <a:rPr lang="nb-NO" dirty="0" err="1" smtClean="0"/>
              <a:t>fail</a:t>
            </a:r>
            <a:r>
              <a:rPr lang="nb-NO" dirty="0" smtClean="0"/>
              <a:t>)</a:t>
            </a:r>
          </a:p>
        </p:txBody>
      </p:sp>
      <p:cxnSp>
        <p:nvCxnSpPr>
          <p:cNvPr id="25" name="Straight Connector 24"/>
          <p:cNvCxnSpPr/>
          <p:nvPr/>
        </p:nvCxnSpPr>
        <p:spPr bwMode="auto">
          <a:xfrm>
            <a:off x="1614791" y="5908559"/>
            <a:ext cx="316149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869956" y="2703641"/>
                <a:ext cx="1832836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  <m:r>
                      <a:rPr lang="nb-NO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000" b="0" dirty="0" smtClean="0"/>
                  <a:t>  </a:t>
                </a:r>
                <a14:m>
                  <m:oMath xmlns:m="http://schemas.openxmlformats.org/officeDocument/2006/math">
                    <m:r>
                      <a:rPr lang="nb-NO" sz="2000" b="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𝜎</m:t>
                    </m:r>
                    <m:r>
                      <a:rPr lang="nb-NO" sz="2000" b="0" i="0" dirty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000" b="0" dirty="0" smtClean="0"/>
                  <a:t>   </a:t>
                </a:r>
                <a14:m>
                  <m:oMath xmlns:m="http://schemas.openxmlformats.org/officeDocument/2006/math">
                    <m:r>
                      <a:rPr lang="nb-NO" sz="2000" b="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sSub>
                      <m:sSubPr>
                        <m:ctrlPr>
                          <a:rPr lang="nb-NO" sz="20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nb-NO" sz="20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9956" y="2703641"/>
                <a:ext cx="1832836" cy="313291"/>
              </a:xfrm>
              <a:prstGeom prst="rect">
                <a:avLst/>
              </a:prstGeom>
              <a:blipFill rotWithShape="0">
                <a:blip r:embed="rId16"/>
                <a:stretch>
                  <a:fillRect l="-1993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3" name="Content Placeholder 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5826" y="2624921"/>
            <a:ext cx="444827" cy="444827"/>
          </a:xfrm>
          <a:prstGeom prst="rect">
            <a:avLst/>
          </a:prstGeom>
          <a:ln/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344961" y="3011568"/>
            <a:ext cx="1058246" cy="900833"/>
          </a:xfrm>
          <a:prstGeom prst="rect">
            <a:avLst/>
          </a:prstGeom>
        </p:spPr>
      </p:pic>
      <p:cxnSp>
        <p:nvCxnSpPr>
          <p:cNvPr id="44" name="Straight Arrow Connector 43"/>
          <p:cNvCxnSpPr/>
          <p:nvPr/>
        </p:nvCxnSpPr>
        <p:spPr bwMode="auto">
          <a:xfrm>
            <a:off x="9595937" y="2680799"/>
            <a:ext cx="116939" cy="27924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5748558" y="2185377"/>
                <a:ext cx="36420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8558" y="2185377"/>
                <a:ext cx="364202" cy="307777"/>
              </a:xfrm>
              <a:prstGeom prst="rect">
                <a:avLst/>
              </a:prstGeom>
              <a:blipFill rotWithShape="0">
                <a:blip r:embed="rId18"/>
                <a:stretch>
                  <a:fillRect l="-15000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56669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4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345088" cy="457200"/>
          </a:xfrm>
        </p:spPr>
        <p:txBody>
          <a:bodyPr/>
          <a:lstStyle/>
          <a:p>
            <a:r>
              <a:rPr lang="nb-NO" dirty="0" smtClean="0"/>
              <a:t>Certificate revocation – OCSP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36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935732"/>
            <a:ext cx="429815" cy="807069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 bwMode="auto">
          <a:xfrm flipH="1">
            <a:off x="4381501" y="3075376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Arrow Connector 8"/>
          <p:cNvCxnSpPr/>
          <p:nvPr/>
        </p:nvCxnSpPr>
        <p:spPr bwMode="auto">
          <a:xfrm flipV="1">
            <a:off x="4419600" y="2573725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1" name="Group 10"/>
          <p:cNvGrpSpPr/>
          <p:nvPr/>
        </p:nvGrpSpPr>
        <p:grpSpPr>
          <a:xfrm>
            <a:off x="8112224" y="1849850"/>
            <a:ext cx="937317" cy="1294288"/>
            <a:chOff x="8196052" y="1919680"/>
            <a:chExt cx="937317" cy="1294288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96052" y="1919680"/>
              <a:ext cx="937317" cy="1294288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7300" y="2287563"/>
              <a:ext cx="350241" cy="791907"/>
            </a:xfrm>
            <a:prstGeom prst="rect">
              <a:avLst/>
            </a:prstGeom>
            <a:scene3d>
              <a:camera prst="orthographicFront">
                <a:rot lat="19800000" lon="3000000" rev="0"/>
              </a:camera>
              <a:lightRig rig="threePt" dir="t"/>
            </a:scene3d>
          </p:spPr>
        </p:pic>
      </p:grpSp>
      <p:sp>
        <p:nvSpPr>
          <p:cNvPr id="14" name="TextBox 13"/>
          <p:cNvSpPr txBox="1"/>
          <p:nvPr/>
        </p:nvSpPr>
        <p:spPr>
          <a:xfrm>
            <a:off x="7844474" y="1512020"/>
            <a:ext cx="127586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www.bob.com</a:t>
            </a:r>
            <a:endParaRPr lang="en-US" sz="1600" b="0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2552707" y="2004956"/>
            <a:ext cx="834842" cy="70271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9294066" y="2296726"/>
                <a:ext cx="109517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b="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4066" y="2296726"/>
                <a:ext cx="1095172" cy="276999"/>
              </a:xfrm>
              <a:prstGeom prst="rect">
                <a:avLst/>
              </a:prstGeom>
              <a:blipFill>
                <a:blip r:embed="rId11"/>
                <a:stretch>
                  <a:fillRect b="-1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5" name="Picture 34"/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813075" y="5589583"/>
            <a:ext cx="1058246" cy="900833"/>
          </a:xfrm>
          <a:prstGeom prst="rect">
            <a:avLst/>
          </a:prstGeom>
        </p:spPr>
      </p:pic>
      <p:pic>
        <p:nvPicPr>
          <p:cNvPr id="45" name="Content Placeholder 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8049" y="5221877"/>
            <a:ext cx="444827" cy="444827"/>
          </a:xfrm>
          <a:prstGeom prst="rect">
            <a:avLst/>
          </a:prstGeom>
          <a:ln/>
        </p:spPr>
      </p:pic>
      <p:pic>
        <p:nvPicPr>
          <p:cNvPr id="1028" name="Picture 4" descr="10+ How Do I Know If My Bond Has Been Revoked - DanielGwenyth"/>
          <p:cNvPicPr>
            <a:picLocks noChangeAspect="1" noChangeArrowheads="1"/>
          </p:cNvPicPr>
          <p:nvPr/>
        </p:nvPicPr>
        <p:blipFill rotWithShape="1"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65" b="34580"/>
          <a:stretch/>
        </p:blipFill>
        <p:spPr bwMode="auto">
          <a:xfrm>
            <a:off x="9167877" y="5632174"/>
            <a:ext cx="671926" cy="228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6" name="Straight Arrow Connector 45"/>
          <p:cNvCxnSpPr/>
          <p:nvPr/>
        </p:nvCxnSpPr>
        <p:spPr bwMode="auto">
          <a:xfrm>
            <a:off x="4221480" y="4010595"/>
            <a:ext cx="3418359" cy="113964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8" name="TextBox 47"/>
          <p:cNvSpPr txBox="1"/>
          <p:nvPr/>
        </p:nvSpPr>
        <p:spPr>
          <a:xfrm rot="1110899">
            <a:off x="4982031" y="4224600"/>
            <a:ext cx="2226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is          </a:t>
            </a:r>
            <a:r>
              <a:rPr lang="nb-NO" dirty="0" err="1" smtClean="0"/>
              <a:t>revoked</a:t>
            </a:r>
            <a:r>
              <a:rPr lang="nb-NO" dirty="0" smtClean="0"/>
              <a:t>? </a:t>
            </a:r>
            <a:endParaRPr lang="en-US" dirty="0" smtClean="0"/>
          </a:p>
        </p:txBody>
      </p:sp>
      <p:cxnSp>
        <p:nvCxnSpPr>
          <p:cNvPr id="51" name="Straight Arrow Connector 50"/>
          <p:cNvCxnSpPr/>
          <p:nvPr/>
        </p:nvCxnSpPr>
        <p:spPr bwMode="auto">
          <a:xfrm flipH="1">
            <a:off x="6860217" y="5840642"/>
            <a:ext cx="73292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59" name="Content Placeholder 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56354">
            <a:off x="5412867" y="4034834"/>
            <a:ext cx="397228" cy="397228"/>
          </a:xfrm>
          <a:prstGeom prst="rect">
            <a:avLst/>
          </a:prstGeom>
          <a:ln/>
        </p:spPr>
      </p:pic>
      <p:sp>
        <p:nvSpPr>
          <p:cNvPr id="3" name="TextBox 2"/>
          <p:cNvSpPr txBox="1"/>
          <p:nvPr/>
        </p:nvSpPr>
        <p:spPr>
          <a:xfrm>
            <a:off x="6860217" y="5425134"/>
            <a:ext cx="635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 smtClean="0">
                <a:solidFill>
                  <a:srgbClr val="C00000"/>
                </a:solidFill>
              </a:rPr>
              <a:t>yes</a:t>
            </a:r>
            <a:endParaRPr lang="en-US" dirty="0" smtClean="0">
              <a:solidFill>
                <a:srgbClr val="C00000"/>
              </a:solidFill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8333351" y="6059570"/>
            <a:ext cx="921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CA</a:t>
            </a:r>
            <a:endParaRPr lang="en-US" dirty="0" smtClean="0"/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790" y="4761188"/>
            <a:ext cx="1134671" cy="1134671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1389162" y="5349555"/>
            <a:ext cx="2534163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lang="nb-NO" b="1" dirty="0" err="1" smtClean="0"/>
              <a:t>if</a:t>
            </a:r>
            <a:r>
              <a:rPr lang="nb-NO" dirty="0" smtClean="0"/>
              <a:t> </a:t>
            </a:r>
            <a:r>
              <a:rPr lang="nb-NO" dirty="0" err="1" smtClean="0"/>
              <a:t>request</a:t>
            </a:r>
            <a:r>
              <a:rPr lang="nb-NO" dirty="0" smtClean="0"/>
              <a:t> </a:t>
            </a:r>
            <a:r>
              <a:rPr lang="nb-NO" dirty="0" err="1" smtClean="0"/>
              <a:t>timed</a:t>
            </a:r>
            <a:r>
              <a:rPr lang="nb-NO" dirty="0" smtClean="0"/>
              <a:t> </a:t>
            </a:r>
            <a:r>
              <a:rPr lang="nb-NO" dirty="0" err="1" smtClean="0"/>
              <a:t>out</a:t>
            </a:r>
            <a:r>
              <a:rPr lang="nb-NO" dirty="0" smtClean="0"/>
              <a:t>:</a:t>
            </a:r>
          </a:p>
          <a:p>
            <a:pPr>
              <a:lnSpc>
                <a:spcPts val="2600"/>
              </a:lnSpc>
            </a:pPr>
            <a:r>
              <a:rPr lang="nb-NO" dirty="0"/>
              <a:t> </a:t>
            </a:r>
            <a:r>
              <a:rPr lang="nb-NO" dirty="0" smtClean="0"/>
              <a:t>   abort</a:t>
            </a:r>
            <a:endParaRPr lang="en-US" dirty="0"/>
          </a:p>
          <a:p>
            <a:pPr>
              <a:lnSpc>
                <a:spcPts val="2600"/>
              </a:lnSpc>
            </a:pPr>
            <a:r>
              <a:rPr lang="en-US" dirty="0" smtClean="0"/>
              <a:t>    cert valid</a:t>
            </a:r>
            <a:endParaRPr lang="nb-NO" dirty="0" smtClean="0"/>
          </a:p>
        </p:txBody>
      </p:sp>
      <p:sp>
        <p:nvSpPr>
          <p:cNvPr id="42" name="TextBox 41"/>
          <p:cNvSpPr txBox="1"/>
          <p:nvPr/>
        </p:nvSpPr>
        <p:spPr>
          <a:xfrm>
            <a:off x="3527979" y="5699270"/>
            <a:ext cx="1441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(hard </a:t>
            </a:r>
            <a:r>
              <a:rPr lang="nb-NO" dirty="0" err="1" smtClean="0"/>
              <a:t>fail</a:t>
            </a:r>
            <a:r>
              <a:rPr lang="nb-NO" dirty="0" smtClean="0"/>
              <a:t>)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521913" y="6058196"/>
            <a:ext cx="1441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(soft </a:t>
            </a:r>
            <a:r>
              <a:rPr lang="nb-NO" dirty="0" err="1" smtClean="0"/>
              <a:t>fail</a:t>
            </a:r>
            <a:r>
              <a:rPr lang="nb-NO" dirty="0" smtClean="0"/>
              <a:t>)</a:t>
            </a:r>
          </a:p>
        </p:txBody>
      </p:sp>
      <p:pic>
        <p:nvPicPr>
          <p:cNvPr id="49" name="Picture 48"/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344961" y="3011568"/>
            <a:ext cx="1058246" cy="900833"/>
          </a:xfrm>
          <a:prstGeom prst="rect">
            <a:avLst/>
          </a:prstGeom>
        </p:spPr>
      </p:pic>
      <p:cxnSp>
        <p:nvCxnSpPr>
          <p:cNvPr id="50" name="Straight Arrow Connector 49"/>
          <p:cNvCxnSpPr/>
          <p:nvPr/>
        </p:nvCxnSpPr>
        <p:spPr bwMode="auto">
          <a:xfrm>
            <a:off x="9595937" y="2680799"/>
            <a:ext cx="116939" cy="27924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2" name="Straight Connector 51"/>
          <p:cNvCxnSpPr/>
          <p:nvPr/>
        </p:nvCxnSpPr>
        <p:spPr bwMode="auto">
          <a:xfrm>
            <a:off x="1614791" y="5908559"/>
            <a:ext cx="316149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4869956" y="2703641"/>
                <a:ext cx="1832836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  <m:r>
                      <a:rPr lang="nb-NO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000" b="0" dirty="0" smtClean="0"/>
                  <a:t>  </a:t>
                </a:r>
                <a14:m>
                  <m:oMath xmlns:m="http://schemas.openxmlformats.org/officeDocument/2006/math">
                    <m:r>
                      <a:rPr lang="nb-NO" sz="2000" b="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𝜎</m:t>
                    </m:r>
                    <m:r>
                      <a:rPr lang="nb-NO" sz="2000" b="0" i="0" dirty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000" b="0" dirty="0" smtClean="0"/>
                  <a:t>   </a:t>
                </a:r>
                <a14:m>
                  <m:oMath xmlns:m="http://schemas.openxmlformats.org/officeDocument/2006/math">
                    <m:r>
                      <a:rPr lang="nb-NO" sz="2000" b="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sSub>
                      <m:sSubPr>
                        <m:ctrlPr>
                          <a:rPr lang="nb-NO" sz="20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nb-NO" sz="20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9956" y="2703641"/>
                <a:ext cx="1832836" cy="313291"/>
              </a:xfrm>
              <a:prstGeom prst="rect">
                <a:avLst/>
              </a:prstGeom>
              <a:blipFill rotWithShape="0">
                <a:blip r:embed="rId16"/>
                <a:stretch>
                  <a:fillRect l="-1993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7" name="Content Placeholder 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5826" y="2624921"/>
            <a:ext cx="444827" cy="444827"/>
          </a:xfrm>
          <a:prstGeom prst="rect">
            <a:avLst/>
          </a:prstGeom>
          <a:ln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5748558" y="2185377"/>
                <a:ext cx="36420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8558" y="2185377"/>
                <a:ext cx="364202" cy="307777"/>
              </a:xfrm>
              <a:prstGeom prst="rect">
                <a:avLst/>
              </a:prstGeom>
              <a:blipFill rotWithShape="0">
                <a:blip r:embed="rId18"/>
                <a:stretch>
                  <a:fillRect l="-15000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27055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345088" cy="457200"/>
          </a:xfrm>
        </p:spPr>
        <p:txBody>
          <a:bodyPr/>
          <a:lstStyle/>
          <a:p>
            <a:r>
              <a:rPr lang="nb-NO" dirty="0" err="1" smtClean="0"/>
              <a:t>Certificate</a:t>
            </a:r>
            <a:r>
              <a:rPr lang="nb-NO" dirty="0" smtClean="0"/>
              <a:t> </a:t>
            </a:r>
            <a:r>
              <a:rPr lang="nb-NO" dirty="0" err="1" smtClean="0"/>
              <a:t>revocation</a:t>
            </a:r>
            <a:r>
              <a:rPr lang="nb-NO" dirty="0" smtClean="0"/>
              <a:t> – OCSP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37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935732"/>
            <a:ext cx="429815" cy="807069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 bwMode="auto">
          <a:xfrm flipH="1">
            <a:off x="4381501" y="3075376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Arrow Connector 8"/>
          <p:cNvCxnSpPr/>
          <p:nvPr/>
        </p:nvCxnSpPr>
        <p:spPr bwMode="auto">
          <a:xfrm flipV="1">
            <a:off x="4419600" y="2573725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1" name="Group 10"/>
          <p:cNvGrpSpPr/>
          <p:nvPr/>
        </p:nvGrpSpPr>
        <p:grpSpPr>
          <a:xfrm>
            <a:off x="8112224" y="1849850"/>
            <a:ext cx="937317" cy="1294288"/>
            <a:chOff x="8196052" y="1919680"/>
            <a:chExt cx="937317" cy="1294288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96052" y="1919680"/>
              <a:ext cx="937317" cy="1294288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7300" y="2287563"/>
              <a:ext cx="350241" cy="791907"/>
            </a:xfrm>
            <a:prstGeom prst="rect">
              <a:avLst/>
            </a:prstGeom>
            <a:scene3d>
              <a:camera prst="orthographicFront">
                <a:rot lat="19800000" lon="3000000" rev="0"/>
              </a:camera>
              <a:lightRig rig="threePt" dir="t"/>
            </a:scene3d>
          </p:spPr>
        </p:pic>
      </p:grpSp>
      <p:sp>
        <p:nvSpPr>
          <p:cNvPr id="14" name="TextBox 13"/>
          <p:cNvSpPr txBox="1"/>
          <p:nvPr/>
        </p:nvSpPr>
        <p:spPr>
          <a:xfrm>
            <a:off x="7582515" y="1492912"/>
            <a:ext cx="2245295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 smtClean="0"/>
              <a:t>embarrassing_stuff.com </a:t>
            </a:r>
            <a:endParaRPr lang="en-US" sz="1600" b="0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2552707" y="2004956"/>
            <a:ext cx="834842" cy="702710"/>
          </a:xfrm>
          <a:prstGeom prst="rect">
            <a:avLst/>
          </a:prstGeom>
        </p:spPr>
      </p:pic>
      <p:cxnSp>
        <p:nvCxnSpPr>
          <p:cNvPr id="46" name="Straight Arrow Connector 45"/>
          <p:cNvCxnSpPr/>
          <p:nvPr/>
        </p:nvCxnSpPr>
        <p:spPr bwMode="auto">
          <a:xfrm>
            <a:off x="4221480" y="4010595"/>
            <a:ext cx="3418359" cy="113964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1" name="Group 20"/>
          <p:cNvGrpSpPr/>
          <p:nvPr/>
        </p:nvGrpSpPr>
        <p:grpSpPr>
          <a:xfrm>
            <a:off x="4982031" y="4034834"/>
            <a:ext cx="2226130" cy="559098"/>
            <a:chOff x="4982031" y="4034834"/>
            <a:chExt cx="2226130" cy="559098"/>
          </a:xfrm>
        </p:grpSpPr>
        <p:sp>
          <p:nvSpPr>
            <p:cNvPr id="48" name="TextBox 47"/>
            <p:cNvSpPr txBox="1"/>
            <p:nvPr/>
          </p:nvSpPr>
          <p:spPr>
            <a:xfrm rot="1110899">
              <a:off x="4982031" y="4224600"/>
              <a:ext cx="22261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 smtClean="0"/>
                <a:t>is          </a:t>
              </a:r>
              <a:r>
                <a:rPr lang="nb-NO" dirty="0" err="1" smtClean="0"/>
                <a:t>revoked</a:t>
              </a:r>
              <a:r>
                <a:rPr lang="nb-NO" dirty="0" smtClean="0"/>
                <a:t>? </a:t>
              </a:r>
              <a:endParaRPr lang="en-US" dirty="0" smtClean="0"/>
            </a:p>
          </p:txBody>
        </p:sp>
        <p:pic>
          <p:nvPicPr>
            <p:cNvPr id="59" name="Content Placeholder 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156354">
              <a:off x="5412867" y="4034834"/>
              <a:ext cx="397228" cy="397228"/>
            </a:xfrm>
            <a:prstGeom prst="rect">
              <a:avLst/>
            </a:prstGeom>
            <a:ln/>
          </p:spPr>
        </p:pic>
      </p:grpSp>
      <p:sp>
        <p:nvSpPr>
          <p:cNvPr id="83" name="TextBox 82"/>
          <p:cNvSpPr txBox="1"/>
          <p:nvPr/>
        </p:nvSpPr>
        <p:spPr>
          <a:xfrm>
            <a:off x="8333351" y="6059570"/>
            <a:ext cx="921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CA</a:t>
            </a:r>
            <a:endParaRPr lang="en-US" dirty="0" smtClean="0"/>
          </a:p>
        </p:txBody>
      </p:sp>
      <p:sp>
        <p:nvSpPr>
          <p:cNvPr id="38" name="TextBox 37"/>
          <p:cNvSpPr txBox="1"/>
          <p:nvPr/>
        </p:nvSpPr>
        <p:spPr>
          <a:xfrm rot="1122112">
            <a:off x="4713895" y="4531636"/>
            <a:ext cx="1678793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 smtClean="0"/>
              <a:t>embarrassing_stuff.com </a:t>
            </a:r>
            <a:endParaRPr lang="en-US" sz="1200" b="0" dirty="0"/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790" y="4761188"/>
            <a:ext cx="1134671" cy="113467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4869956" y="2703641"/>
                <a:ext cx="1832836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  <m:r>
                      <a:rPr lang="nb-NO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000" b="0" dirty="0" smtClean="0"/>
                  <a:t>  </a:t>
                </a:r>
                <a14:m>
                  <m:oMath xmlns:m="http://schemas.openxmlformats.org/officeDocument/2006/math">
                    <m:r>
                      <a:rPr lang="nb-NO" sz="2000" b="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𝜎</m:t>
                    </m:r>
                    <m:r>
                      <a:rPr lang="nb-NO" sz="2000" b="0" i="0" dirty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000" b="0" dirty="0" smtClean="0"/>
                  <a:t>   </a:t>
                </a:r>
                <a14:m>
                  <m:oMath xmlns:m="http://schemas.openxmlformats.org/officeDocument/2006/math">
                    <m:r>
                      <a:rPr lang="nb-NO" sz="2000" b="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sSub>
                      <m:sSubPr>
                        <m:ctrlPr>
                          <a:rPr lang="nb-NO" sz="20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nb-NO" sz="20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9956" y="2703641"/>
                <a:ext cx="1832836" cy="313291"/>
              </a:xfrm>
              <a:prstGeom prst="rect">
                <a:avLst/>
              </a:prstGeom>
              <a:blipFill rotWithShape="0">
                <a:blip r:embed="rId8"/>
                <a:stretch>
                  <a:fillRect l="-1993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3" name="Content Placeholder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5826" y="2624921"/>
            <a:ext cx="444827" cy="444827"/>
          </a:xfrm>
          <a:prstGeom prst="rect">
            <a:avLst/>
          </a:prstGeom>
          <a:ln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9294066" y="2296726"/>
                <a:ext cx="109517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b="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4066" y="2296726"/>
                <a:ext cx="1095172" cy="276999"/>
              </a:xfrm>
              <a:prstGeom prst="rect">
                <a:avLst/>
              </a:prstGeom>
              <a:blipFill rotWithShape="0">
                <a:blip r:embed="rId9"/>
                <a:stretch>
                  <a:fillRect b="-1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5748558" y="2185377"/>
                <a:ext cx="36420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8558" y="2185377"/>
                <a:ext cx="364202" cy="307777"/>
              </a:xfrm>
              <a:prstGeom prst="rect">
                <a:avLst/>
              </a:prstGeom>
              <a:blipFill rotWithShape="0">
                <a:blip r:embed="rId10"/>
                <a:stretch>
                  <a:fillRect l="-15000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67177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345088" cy="457200"/>
          </a:xfrm>
        </p:spPr>
        <p:txBody>
          <a:bodyPr/>
          <a:lstStyle/>
          <a:p>
            <a:r>
              <a:rPr lang="nb-NO" dirty="0" smtClean="0"/>
              <a:t>Certificate revocation – OCSP stapling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38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935732"/>
            <a:ext cx="429815" cy="807069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 bwMode="auto">
          <a:xfrm flipH="1">
            <a:off x="4381501" y="3075376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Arrow Connector 8"/>
          <p:cNvCxnSpPr/>
          <p:nvPr/>
        </p:nvCxnSpPr>
        <p:spPr bwMode="auto">
          <a:xfrm flipV="1">
            <a:off x="4419600" y="2573725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1" name="Group 10"/>
          <p:cNvGrpSpPr/>
          <p:nvPr/>
        </p:nvGrpSpPr>
        <p:grpSpPr>
          <a:xfrm>
            <a:off x="8112224" y="1849850"/>
            <a:ext cx="937317" cy="1294288"/>
            <a:chOff x="8196052" y="1919680"/>
            <a:chExt cx="937317" cy="1294288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96052" y="1919680"/>
              <a:ext cx="937317" cy="1294288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7300" y="2287563"/>
              <a:ext cx="350241" cy="791907"/>
            </a:xfrm>
            <a:prstGeom prst="rect">
              <a:avLst/>
            </a:prstGeom>
            <a:scene3d>
              <a:camera prst="orthographicFront">
                <a:rot lat="19800000" lon="3000000" rev="0"/>
              </a:camera>
              <a:lightRig rig="threePt" dir="t"/>
            </a:scene3d>
          </p:spPr>
        </p:pic>
      </p:grpSp>
      <p:sp>
        <p:nvSpPr>
          <p:cNvPr id="14" name="TextBox 13"/>
          <p:cNvSpPr txBox="1"/>
          <p:nvPr/>
        </p:nvSpPr>
        <p:spPr>
          <a:xfrm>
            <a:off x="7582515" y="1492912"/>
            <a:ext cx="2245295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 smtClean="0"/>
              <a:t>embarrassing_stuff.com </a:t>
            </a:r>
            <a:endParaRPr lang="en-US" sz="1600" b="0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2552707" y="2004956"/>
            <a:ext cx="834842" cy="70271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9294066" y="2296726"/>
                <a:ext cx="109517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b="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4066" y="2296726"/>
                <a:ext cx="1095172" cy="276999"/>
              </a:xfrm>
              <a:prstGeom prst="rect">
                <a:avLst/>
              </a:prstGeom>
              <a:blipFill>
                <a:blip r:embed="rId11"/>
                <a:stretch>
                  <a:fillRect b="-1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Arrow Connector 40"/>
          <p:cNvCxnSpPr/>
          <p:nvPr/>
        </p:nvCxnSpPr>
        <p:spPr bwMode="auto">
          <a:xfrm flipV="1">
            <a:off x="8553472" y="3429001"/>
            <a:ext cx="0" cy="108011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3" name="TextBox 82"/>
          <p:cNvSpPr txBox="1"/>
          <p:nvPr/>
        </p:nvSpPr>
        <p:spPr>
          <a:xfrm>
            <a:off x="8333351" y="6059570"/>
            <a:ext cx="921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CA</a:t>
            </a:r>
            <a:endParaRPr lang="en-US" dirty="0" smtClean="0"/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790" y="4761188"/>
            <a:ext cx="1134671" cy="113467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4869956" y="2703641"/>
                <a:ext cx="1832836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  <m:r>
                      <a:rPr lang="nb-NO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000" b="0" dirty="0" smtClean="0"/>
                  <a:t>  </a:t>
                </a:r>
                <a14:m>
                  <m:oMath xmlns:m="http://schemas.openxmlformats.org/officeDocument/2006/math">
                    <m:r>
                      <a:rPr lang="nb-NO" sz="2000" b="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𝜎</m:t>
                    </m:r>
                    <m:r>
                      <a:rPr lang="nb-NO" sz="2000" b="0" i="0" dirty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000" b="0" dirty="0" smtClean="0"/>
                  <a:t>   </a:t>
                </a:r>
                <a14:m>
                  <m:oMath xmlns:m="http://schemas.openxmlformats.org/officeDocument/2006/math">
                    <m:r>
                      <a:rPr lang="nb-NO" sz="2000" b="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sSub>
                      <m:sSubPr>
                        <m:ctrlPr>
                          <a:rPr lang="nb-NO" sz="20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nb-NO" sz="20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9956" y="2703641"/>
                <a:ext cx="1832836" cy="313291"/>
              </a:xfrm>
              <a:prstGeom prst="rect">
                <a:avLst/>
              </a:prstGeom>
              <a:blipFill rotWithShape="0">
                <a:blip r:embed="rId13"/>
                <a:stretch>
                  <a:fillRect l="-1993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3" name="Content Placeholder 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5826" y="2624921"/>
            <a:ext cx="444827" cy="444827"/>
          </a:xfrm>
          <a:prstGeom prst="rect">
            <a:avLst/>
          </a:prstGeom>
          <a:ln/>
        </p:spPr>
      </p:pic>
      <p:grpSp>
        <p:nvGrpSpPr>
          <p:cNvPr id="25" name="Group 24"/>
          <p:cNvGrpSpPr/>
          <p:nvPr/>
        </p:nvGrpSpPr>
        <p:grpSpPr>
          <a:xfrm>
            <a:off x="8793959" y="3755631"/>
            <a:ext cx="2160839" cy="649927"/>
            <a:chOff x="8793959" y="3647564"/>
            <a:chExt cx="2160839" cy="649927"/>
          </a:xfrm>
        </p:grpSpPr>
        <p:sp>
          <p:nvSpPr>
            <p:cNvPr id="23" name="TextBox 22"/>
            <p:cNvSpPr txBox="1"/>
            <p:nvPr/>
          </p:nvSpPr>
          <p:spPr>
            <a:xfrm>
              <a:off x="8793959" y="3647564"/>
              <a:ext cx="2160839" cy="52835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ts val="1440"/>
                </a:lnSpc>
              </a:pPr>
              <a:r>
                <a:rPr lang="en-US" sz="1200" dirty="0" smtClean="0">
                  <a:ea typeface="Cambria" panose="02040503050406030204" pitchFamily="18" charset="0"/>
                </a:rPr>
                <a:t>“        has </a:t>
              </a:r>
              <a:r>
                <a:rPr lang="en-US" sz="1200" b="1" dirty="0" smtClean="0">
                  <a:ea typeface="Cambria" panose="02040503050406030204" pitchFamily="18" charset="0"/>
                </a:rPr>
                <a:t>not</a:t>
              </a:r>
              <a:r>
                <a:rPr lang="en-US" sz="1200" dirty="0" smtClean="0">
                  <a:ea typeface="Cambria" panose="02040503050406030204" pitchFamily="18" charset="0"/>
                </a:rPr>
                <a:t> been revoked ” </a:t>
              </a:r>
            </a:p>
            <a:p>
              <a:pPr>
                <a:lnSpc>
                  <a:spcPts val="1000"/>
                </a:lnSpc>
              </a:pPr>
              <a:endParaRPr lang="en-US" sz="1000" dirty="0">
                <a:ea typeface="Cambria" panose="02040503050406030204" pitchFamily="18" charset="0"/>
              </a:endParaRPr>
            </a:p>
            <a:p>
              <a:pPr>
                <a:lnSpc>
                  <a:spcPts val="1000"/>
                </a:lnSpc>
              </a:pPr>
              <a:r>
                <a:rPr lang="en-US" sz="1000" dirty="0" smtClean="0">
                  <a:solidFill>
                    <a:schemeClr val="bg1">
                      <a:lumMod val="65000"/>
                    </a:schemeClr>
                  </a:solidFill>
                  <a:ea typeface="Cambria" panose="02040503050406030204" pitchFamily="18" charset="0"/>
                </a:rPr>
                <a:t>Valid until November 20 </a:t>
              </a:r>
              <a:endParaRPr lang="en-US" sz="1000" dirty="0" smtClean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pic>
          <p:nvPicPr>
            <p:cNvPr id="49" name="Content Placeholder 6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67812" y="3685719"/>
              <a:ext cx="229460" cy="229460"/>
            </a:xfrm>
            <a:prstGeom prst="rect">
              <a:avLst/>
            </a:prstGeom>
            <a:ln/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94758" y="3937451"/>
              <a:ext cx="360040" cy="360040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5748558" y="2185377"/>
                <a:ext cx="36420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8558" y="2185377"/>
                <a:ext cx="364202" cy="307777"/>
              </a:xfrm>
              <a:prstGeom prst="rect">
                <a:avLst/>
              </a:prstGeom>
              <a:blipFill rotWithShape="0">
                <a:blip r:embed="rId17"/>
                <a:stretch>
                  <a:fillRect l="-15000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7" name="Group 26"/>
          <p:cNvGrpSpPr/>
          <p:nvPr/>
        </p:nvGrpSpPr>
        <p:grpSpPr>
          <a:xfrm>
            <a:off x="5215516" y="3210692"/>
            <a:ext cx="2160839" cy="649927"/>
            <a:chOff x="8793959" y="3647564"/>
            <a:chExt cx="2160839" cy="649927"/>
          </a:xfrm>
        </p:grpSpPr>
        <p:sp>
          <p:nvSpPr>
            <p:cNvPr id="28" name="TextBox 27"/>
            <p:cNvSpPr txBox="1"/>
            <p:nvPr/>
          </p:nvSpPr>
          <p:spPr>
            <a:xfrm>
              <a:off x="8793959" y="3647564"/>
              <a:ext cx="2160839" cy="52835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ts val="1440"/>
                </a:lnSpc>
              </a:pPr>
              <a:r>
                <a:rPr lang="en-US" sz="1200" dirty="0" smtClean="0">
                  <a:ea typeface="Cambria" panose="02040503050406030204" pitchFamily="18" charset="0"/>
                </a:rPr>
                <a:t>“        has </a:t>
              </a:r>
              <a:r>
                <a:rPr lang="en-US" sz="1200" b="1" dirty="0" smtClean="0">
                  <a:ea typeface="Cambria" panose="02040503050406030204" pitchFamily="18" charset="0"/>
                </a:rPr>
                <a:t>not</a:t>
              </a:r>
              <a:r>
                <a:rPr lang="en-US" sz="1200" dirty="0" smtClean="0">
                  <a:ea typeface="Cambria" panose="02040503050406030204" pitchFamily="18" charset="0"/>
                </a:rPr>
                <a:t> been revoked ” </a:t>
              </a:r>
            </a:p>
            <a:p>
              <a:pPr>
                <a:lnSpc>
                  <a:spcPts val="1000"/>
                </a:lnSpc>
              </a:pPr>
              <a:endParaRPr lang="en-US" sz="1000" dirty="0">
                <a:ea typeface="Cambria" panose="02040503050406030204" pitchFamily="18" charset="0"/>
              </a:endParaRPr>
            </a:p>
            <a:p>
              <a:pPr>
                <a:lnSpc>
                  <a:spcPts val="1000"/>
                </a:lnSpc>
              </a:pPr>
              <a:r>
                <a:rPr lang="en-US" sz="1000" dirty="0" smtClean="0">
                  <a:solidFill>
                    <a:schemeClr val="bg1">
                      <a:lumMod val="65000"/>
                    </a:schemeClr>
                  </a:solidFill>
                  <a:ea typeface="Cambria" panose="02040503050406030204" pitchFamily="18" charset="0"/>
                </a:rPr>
                <a:t>Valid until November 20 </a:t>
              </a:r>
              <a:endParaRPr lang="en-US" sz="1000" dirty="0" smtClean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pic>
          <p:nvPicPr>
            <p:cNvPr id="29" name="Content Placeholder 6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67812" y="3685719"/>
              <a:ext cx="229460" cy="229460"/>
            </a:xfrm>
            <a:prstGeom prst="rect">
              <a:avLst/>
            </a:prstGeom>
            <a:ln/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94758" y="3937451"/>
              <a:ext cx="360040" cy="3600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54842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Box 52"/>
          <p:cNvSpPr txBox="1"/>
          <p:nvPr/>
        </p:nvSpPr>
        <p:spPr>
          <a:xfrm>
            <a:off x="1285625" y="4675573"/>
            <a:ext cx="3584331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lang="nb-NO" b="1" dirty="0" smtClean="0"/>
              <a:t>if</a:t>
            </a:r>
            <a:r>
              <a:rPr lang="nb-NO" dirty="0" smtClean="0"/>
              <a:t> OCSP staple not present:</a:t>
            </a:r>
          </a:p>
          <a:p>
            <a:pPr>
              <a:lnSpc>
                <a:spcPts val="2600"/>
              </a:lnSpc>
            </a:pPr>
            <a:r>
              <a:rPr lang="nb-NO" dirty="0"/>
              <a:t> </a:t>
            </a:r>
            <a:r>
              <a:rPr lang="nb-NO" dirty="0" smtClean="0"/>
              <a:t>   abort		(hard fail)</a:t>
            </a:r>
            <a:endParaRPr lang="en-US" dirty="0"/>
          </a:p>
          <a:p>
            <a:pPr>
              <a:lnSpc>
                <a:spcPts val="2600"/>
              </a:lnSpc>
            </a:pPr>
            <a:r>
              <a:rPr lang="en-US" dirty="0" smtClean="0"/>
              <a:t>    cert valid	(soft fail)</a:t>
            </a:r>
            <a:endParaRPr lang="nb-NO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345088" cy="457200"/>
          </a:xfrm>
        </p:spPr>
        <p:txBody>
          <a:bodyPr/>
          <a:lstStyle/>
          <a:p>
            <a:r>
              <a:rPr lang="nb-NO" dirty="0" smtClean="0"/>
              <a:t>Certificate revocation – OCSP stapling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39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935732"/>
            <a:ext cx="429815" cy="807069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 bwMode="auto">
          <a:xfrm flipH="1">
            <a:off x="4381501" y="3075376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Arrow Connector 8"/>
          <p:cNvCxnSpPr/>
          <p:nvPr/>
        </p:nvCxnSpPr>
        <p:spPr bwMode="auto">
          <a:xfrm flipV="1">
            <a:off x="4419600" y="2573725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1" name="Group 10"/>
          <p:cNvGrpSpPr/>
          <p:nvPr/>
        </p:nvGrpSpPr>
        <p:grpSpPr>
          <a:xfrm>
            <a:off x="8112224" y="1849850"/>
            <a:ext cx="937317" cy="1294288"/>
            <a:chOff x="8196052" y="1919680"/>
            <a:chExt cx="937317" cy="1294288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96052" y="1919680"/>
              <a:ext cx="937317" cy="1294288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7300" y="2287563"/>
              <a:ext cx="350241" cy="791907"/>
            </a:xfrm>
            <a:prstGeom prst="rect">
              <a:avLst/>
            </a:prstGeom>
            <a:scene3d>
              <a:camera prst="orthographicFront">
                <a:rot lat="19800000" lon="3000000" rev="0"/>
              </a:camera>
              <a:lightRig rig="threePt" dir="t"/>
            </a:scene3d>
          </p:spPr>
        </p:pic>
      </p:grpSp>
      <p:sp>
        <p:nvSpPr>
          <p:cNvPr id="14" name="TextBox 13"/>
          <p:cNvSpPr txBox="1"/>
          <p:nvPr/>
        </p:nvSpPr>
        <p:spPr>
          <a:xfrm>
            <a:off x="7582515" y="1492912"/>
            <a:ext cx="2245295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 smtClean="0"/>
              <a:t>embarrassing_stuff.com </a:t>
            </a:r>
            <a:endParaRPr lang="en-US" sz="1600" b="0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2552707" y="2004956"/>
            <a:ext cx="834842" cy="70271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9294066" y="2296726"/>
                <a:ext cx="109517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b="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4066" y="2296726"/>
                <a:ext cx="1095172" cy="276999"/>
              </a:xfrm>
              <a:prstGeom prst="rect">
                <a:avLst/>
              </a:prstGeom>
              <a:blipFill>
                <a:blip r:embed="rId11"/>
                <a:stretch>
                  <a:fillRect b="-1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Arrow Connector 40"/>
          <p:cNvCxnSpPr/>
          <p:nvPr/>
        </p:nvCxnSpPr>
        <p:spPr bwMode="auto">
          <a:xfrm flipV="1">
            <a:off x="8553472" y="3429001"/>
            <a:ext cx="0" cy="108011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3" name="TextBox 82"/>
          <p:cNvSpPr txBox="1"/>
          <p:nvPr/>
        </p:nvSpPr>
        <p:spPr>
          <a:xfrm>
            <a:off x="8333351" y="6059570"/>
            <a:ext cx="921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CA</a:t>
            </a:r>
            <a:endParaRPr lang="en-US" dirty="0" smtClean="0"/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790" y="4761188"/>
            <a:ext cx="1134671" cy="113467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4869956" y="2703641"/>
                <a:ext cx="1832836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  <m:r>
                      <a:rPr lang="nb-NO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000" b="0" dirty="0" smtClean="0"/>
                  <a:t>  </a:t>
                </a:r>
                <a14:m>
                  <m:oMath xmlns:m="http://schemas.openxmlformats.org/officeDocument/2006/math">
                    <m:r>
                      <a:rPr lang="nb-NO" sz="2000" b="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𝜎</m:t>
                    </m:r>
                    <m:r>
                      <a:rPr lang="nb-NO" sz="2000" b="0" i="0" dirty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000" b="0" dirty="0" smtClean="0"/>
                  <a:t>   </a:t>
                </a:r>
                <a14:m>
                  <m:oMath xmlns:m="http://schemas.openxmlformats.org/officeDocument/2006/math">
                    <m:r>
                      <a:rPr lang="nb-NO" sz="2000" b="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sSub>
                      <m:sSubPr>
                        <m:ctrlPr>
                          <a:rPr lang="nb-NO" sz="20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nb-NO" sz="20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9956" y="2703641"/>
                <a:ext cx="1832836" cy="313291"/>
              </a:xfrm>
              <a:prstGeom prst="rect">
                <a:avLst/>
              </a:prstGeom>
              <a:blipFill rotWithShape="0">
                <a:blip r:embed="rId13"/>
                <a:stretch>
                  <a:fillRect l="-1993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3" name="Content Placeholder 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5826" y="2624921"/>
            <a:ext cx="444827" cy="444827"/>
          </a:xfrm>
          <a:prstGeom prst="rect">
            <a:avLst/>
          </a:prstGeom>
          <a:ln/>
        </p:spPr>
      </p:pic>
      <p:grpSp>
        <p:nvGrpSpPr>
          <p:cNvPr id="25" name="Group 24"/>
          <p:cNvGrpSpPr/>
          <p:nvPr/>
        </p:nvGrpSpPr>
        <p:grpSpPr>
          <a:xfrm>
            <a:off x="8787435" y="3873207"/>
            <a:ext cx="2043737" cy="510328"/>
            <a:chOff x="8793959" y="3647564"/>
            <a:chExt cx="2043737" cy="510328"/>
          </a:xfrm>
        </p:grpSpPr>
        <p:sp>
          <p:nvSpPr>
            <p:cNvPr id="23" name="TextBox 22"/>
            <p:cNvSpPr txBox="1"/>
            <p:nvPr/>
          </p:nvSpPr>
          <p:spPr>
            <a:xfrm>
              <a:off x="8793959" y="3647564"/>
              <a:ext cx="1989085" cy="27699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ea typeface="Cambria" panose="02040503050406030204" pitchFamily="18" charset="0"/>
                </a:rPr>
                <a:t>“        has been </a:t>
              </a:r>
              <a:r>
                <a:rPr lang="en-US" sz="1200" b="1" dirty="0" smtClean="0">
                  <a:solidFill>
                    <a:srgbClr val="C00000"/>
                  </a:solidFill>
                  <a:ea typeface="Cambria" panose="02040503050406030204" pitchFamily="18" charset="0"/>
                </a:rPr>
                <a:t>revoked</a:t>
              </a:r>
              <a:r>
                <a:rPr lang="en-US" sz="1200" dirty="0" smtClean="0">
                  <a:solidFill>
                    <a:srgbClr val="C00000"/>
                  </a:solidFill>
                  <a:ea typeface="Cambria" panose="02040503050406030204" pitchFamily="18" charset="0"/>
                </a:rPr>
                <a:t> </a:t>
              </a:r>
              <a:r>
                <a:rPr lang="en-US" sz="1200" dirty="0" smtClean="0">
                  <a:ea typeface="Cambria" panose="02040503050406030204" pitchFamily="18" charset="0"/>
                </a:rPr>
                <a:t>”  </a:t>
              </a:r>
              <a:endParaRPr lang="en-US" sz="1200" dirty="0" smtClean="0"/>
            </a:p>
          </p:txBody>
        </p:sp>
        <p:pic>
          <p:nvPicPr>
            <p:cNvPr id="49" name="Content Placeholder 6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67812" y="3685719"/>
              <a:ext cx="229460" cy="229460"/>
            </a:xfrm>
            <a:prstGeom prst="rect">
              <a:avLst/>
            </a:prstGeom>
            <a:ln/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77656" y="3797852"/>
              <a:ext cx="360040" cy="360040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5748558" y="2185377"/>
                <a:ext cx="36420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8558" y="2185377"/>
                <a:ext cx="364202" cy="307777"/>
              </a:xfrm>
              <a:prstGeom prst="rect">
                <a:avLst/>
              </a:prstGeom>
              <a:blipFill rotWithShape="0">
                <a:blip r:embed="rId17"/>
                <a:stretch>
                  <a:fillRect l="-15000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2" name="Content Placeholder 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8049" y="5221877"/>
            <a:ext cx="444827" cy="444827"/>
          </a:xfrm>
          <a:prstGeom prst="rect">
            <a:avLst/>
          </a:prstGeom>
          <a:ln/>
        </p:spPr>
      </p:pic>
      <p:pic>
        <p:nvPicPr>
          <p:cNvPr id="33" name="Picture 4" descr="10+ How Do I Know If My Bond Has Been Revoked - DanielGwenyth"/>
          <p:cNvPicPr>
            <a:picLocks noChangeAspect="1" noChangeArrowheads="1"/>
          </p:cNvPicPr>
          <p:nvPr/>
        </p:nvPicPr>
        <p:blipFill rotWithShape="1"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65" b="34580"/>
          <a:stretch/>
        </p:blipFill>
        <p:spPr bwMode="auto">
          <a:xfrm>
            <a:off x="9167877" y="5632174"/>
            <a:ext cx="671926" cy="228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5" name="Group 34"/>
          <p:cNvGrpSpPr/>
          <p:nvPr/>
        </p:nvGrpSpPr>
        <p:grpSpPr>
          <a:xfrm>
            <a:off x="5483957" y="3227128"/>
            <a:ext cx="2043737" cy="510328"/>
            <a:chOff x="8793959" y="3647564"/>
            <a:chExt cx="2043737" cy="510328"/>
          </a:xfrm>
        </p:grpSpPr>
        <p:sp>
          <p:nvSpPr>
            <p:cNvPr id="36" name="TextBox 35"/>
            <p:cNvSpPr txBox="1"/>
            <p:nvPr/>
          </p:nvSpPr>
          <p:spPr>
            <a:xfrm>
              <a:off x="8793959" y="3647564"/>
              <a:ext cx="1989085" cy="27699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ea typeface="Cambria" panose="02040503050406030204" pitchFamily="18" charset="0"/>
                </a:rPr>
                <a:t>“        has been </a:t>
              </a:r>
              <a:r>
                <a:rPr lang="en-US" sz="1200" b="1" dirty="0" smtClean="0">
                  <a:solidFill>
                    <a:srgbClr val="C00000"/>
                  </a:solidFill>
                  <a:ea typeface="Cambria" panose="02040503050406030204" pitchFamily="18" charset="0"/>
                </a:rPr>
                <a:t>revoked</a:t>
              </a:r>
              <a:r>
                <a:rPr lang="en-US" sz="1200" dirty="0" smtClean="0">
                  <a:solidFill>
                    <a:srgbClr val="C00000"/>
                  </a:solidFill>
                  <a:ea typeface="Cambria" panose="02040503050406030204" pitchFamily="18" charset="0"/>
                </a:rPr>
                <a:t> </a:t>
              </a:r>
              <a:r>
                <a:rPr lang="en-US" sz="1200" dirty="0" smtClean="0">
                  <a:ea typeface="Cambria" panose="02040503050406030204" pitchFamily="18" charset="0"/>
                </a:rPr>
                <a:t>”  </a:t>
              </a:r>
              <a:endParaRPr lang="en-US" sz="1200" dirty="0" smtClean="0"/>
            </a:p>
          </p:txBody>
        </p:sp>
        <p:pic>
          <p:nvPicPr>
            <p:cNvPr id="37" name="Content Placeholder 6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67812" y="3685719"/>
              <a:ext cx="229460" cy="229460"/>
            </a:xfrm>
            <a:prstGeom prst="rect">
              <a:avLst/>
            </a:prstGeom>
            <a:ln/>
          </p:spPr>
        </p:pic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77656" y="3797852"/>
              <a:ext cx="360040" cy="360040"/>
            </a:xfrm>
            <a:prstGeom prst="rect">
              <a:avLst/>
            </a:prstGeom>
          </p:spPr>
        </p:pic>
      </p:grpSp>
      <p:pic>
        <p:nvPicPr>
          <p:cNvPr id="39" name="Picture 38"/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92689" y="3690405"/>
            <a:ext cx="1058246" cy="900833"/>
          </a:xfrm>
          <a:prstGeom prst="rect">
            <a:avLst/>
          </a:prstGeom>
        </p:spPr>
      </p:pic>
      <p:sp>
        <p:nvSpPr>
          <p:cNvPr id="6" name="Multiply 5"/>
          <p:cNvSpPr/>
          <p:nvPr/>
        </p:nvSpPr>
        <p:spPr bwMode="auto">
          <a:xfrm>
            <a:off x="5653295" y="2985278"/>
            <a:ext cx="1490236" cy="752178"/>
          </a:xfrm>
          <a:prstGeom prst="mathMultiply">
            <a:avLst>
              <a:gd name="adj1" fmla="val 10134"/>
            </a:avLst>
          </a:prstGeom>
          <a:solidFill>
            <a:srgbClr val="FF0000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cxnSp>
        <p:nvCxnSpPr>
          <p:cNvPr id="54" name="Straight Connector 53"/>
          <p:cNvCxnSpPr/>
          <p:nvPr/>
        </p:nvCxnSpPr>
        <p:spPr bwMode="auto">
          <a:xfrm>
            <a:off x="1502728" y="5234689"/>
            <a:ext cx="2749396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491719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6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38"/>
          <p:cNvSpPr txBox="1"/>
          <p:nvPr/>
        </p:nvSpPr>
        <p:spPr>
          <a:xfrm>
            <a:off x="1285625" y="4675573"/>
            <a:ext cx="3584331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lang="nb-NO" b="1" dirty="0" smtClean="0"/>
              <a:t>if</a:t>
            </a:r>
            <a:r>
              <a:rPr lang="nb-NO" dirty="0" smtClean="0"/>
              <a:t> OCSP staple not present:</a:t>
            </a:r>
          </a:p>
          <a:p>
            <a:pPr>
              <a:lnSpc>
                <a:spcPts val="2600"/>
              </a:lnSpc>
            </a:pPr>
            <a:r>
              <a:rPr lang="nb-NO" dirty="0"/>
              <a:t> </a:t>
            </a:r>
            <a:r>
              <a:rPr lang="nb-NO" dirty="0" smtClean="0"/>
              <a:t>   abort		(hard fail)</a:t>
            </a:r>
            <a:endParaRPr lang="en-US" dirty="0"/>
          </a:p>
          <a:p>
            <a:pPr>
              <a:lnSpc>
                <a:spcPts val="2600"/>
              </a:lnSpc>
            </a:pPr>
            <a:r>
              <a:rPr lang="en-US" dirty="0" smtClean="0"/>
              <a:t>    cert valid	(soft fail)</a:t>
            </a:r>
            <a:endParaRPr lang="nb-NO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345088" cy="457200"/>
          </a:xfrm>
        </p:spPr>
        <p:txBody>
          <a:bodyPr/>
          <a:lstStyle/>
          <a:p>
            <a:r>
              <a:rPr lang="nb-NO" dirty="0" smtClean="0"/>
              <a:t>Certificate revocation – OCSP stapling + must_staple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40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935732"/>
            <a:ext cx="429815" cy="807069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 bwMode="auto">
          <a:xfrm flipH="1">
            <a:off x="4381501" y="3075376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Arrow Connector 8"/>
          <p:cNvCxnSpPr/>
          <p:nvPr/>
        </p:nvCxnSpPr>
        <p:spPr bwMode="auto">
          <a:xfrm flipV="1">
            <a:off x="4419600" y="2573725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1" name="Group 10"/>
          <p:cNvGrpSpPr/>
          <p:nvPr/>
        </p:nvGrpSpPr>
        <p:grpSpPr>
          <a:xfrm>
            <a:off x="8112224" y="1849850"/>
            <a:ext cx="937317" cy="1294288"/>
            <a:chOff x="8196052" y="1919680"/>
            <a:chExt cx="937317" cy="1294288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96052" y="1919680"/>
              <a:ext cx="937317" cy="1294288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7300" y="2287563"/>
              <a:ext cx="350241" cy="791907"/>
            </a:xfrm>
            <a:prstGeom prst="rect">
              <a:avLst/>
            </a:prstGeom>
            <a:scene3d>
              <a:camera prst="orthographicFront">
                <a:rot lat="19800000" lon="3000000" rev="0"/>
              </a:camera>
              <a:lightRig rig="threePt" dir="t"/>
            </a:scene3d>
          </p:spPr>
        </p:pic>
      </p:grpSp>
      <p:sp>
        <p:nvSpPr>
          <p:cNvPr id="14" name="TextBox 13"/>
          <p:cNvSpPr txBox="1"/>
          <p:nvPr/>
        </p:nvSpPr>
        <p:spPr>
          <a:xfrm>
            <a:off x="7582515" y="1492912"/>
            <a:ext cx="2245295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 smtClean="0"/>
              <a:t>embarrassing_stuff.com </a:t>
            </a:r>
            <a:endParaRPr lang="en-US" sz="1600" b="0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2552707" y="2004956"/>
            <a:ext cx="834842" cy="70271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9294066" y="2296726"/>
                <a:ext cx="109517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b="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4066" y="2296726"/>
                <a:ext cx="1095172" cy="276999"/>
              </a:xfrm>
              <a:prstGeom prst="rect">
                <a:avLst/>
              </a:prstGeom>
              <a:blipFill>
                <a:blip r:embed="rId11"/>
                <a:stretch>
                  <a:fillRect b="-1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Arrow Connector 40"/>
          <p:cNvCxnSpPr/>
          <p:nvPr/>
        </p:nvCxnSpPr>
        <p:spPr bwMode="auto">
          <a:xfrm flipV="1">
            <a:off x="8553472" y="3429001"/>
            <a:ext cx="0" cy="108011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3" name="TextBox 82"/>
          <p:cNvSpPr txBox="1"/>
          <p:nvPr/>
        </p:nvSpPr>
        <p:spPr>
          <a:xfrm>
            <a:off x="8333351" y="6059570"/>
            <a:ext cx="921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CA</a:t>
            </a:r>
            <a:endParaRPr lang="en-US" dirty="0" smtClean="0"/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790" y="4761188"/>
            <a:ext cx="1134671" cy="113467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4869956" y="2703641"/>
                <a:ext cx="1832836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  <m:r>
                      <a:rPr lang="nb-NO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000" b="0" dirty="0" smtClean="0"/>
                  <a:t>  </a:t>
                </a:r>
                <a14:m>
                  <m:oMath xmlns:m="http://schemas.openxmlformats.org/officeDocument/2006/math">
                    <m:r>
                      <a:rPr lang="nb-NO" sz="2000" b="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𝜎</m:t>
                    </m:r>
                    <m:r>
                      <a:rPr lang="nb-NO" sz="2000" b="0" i="0" dirty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000" b="0" dirty="0" smtClean="0"/>
                  <a:t>   </a:t>
                </a:r>
                <a14:m>
                  <m:oMath xmlns:m="http://schemas.openxmlformats.org/officeDocument/2006/math">
                    <m:r>
                      <a:rPr lang="nb-NO" sz="2000" b="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sSub>
                      <m:sSubPr>
                        <m:ctrlPr>
                          <a:rPr lang="nb-NO" sz="20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nb-NO" sz="20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9956" y="2703641"/>
                <a:ext cx="1832836" cy="313291"/>
              </a:xfrm>
              <a:prstGeom prst="rect">
                <a:avLst/>
              </a:prstGeom>
              <a:blipFill rotWithShape="0">
                <a:blip r:embed="rId13"/>
                <a:stretch>
                  <a:fillRect l="-1993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3" name="Content Placeholder 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5826" y="2624921"/>
            <a:ext cx="444827" cy="444827"/>
          </a:xfrm>
          <a:prstGeom prst="rect">
            <a:avLst/>
          </a:prstGeom>
          <a:ln/>
        </p:spPr>
      </p:pic>
      <p:grpSp>
        <p:nvGrpSpPr>
          <p:cNvPr id="25" name="Group 24"/>
          <p:cNvGrpSpPr/>
          <p:nvPr/>
        </p:nvGrpSpPr>
        <p:grpSpPr>
          <a:xfrm>
            <a:off x="8787435" y="3873207"/>
            <a:ext cx="2043737" cy="510328"/>
            <a:chOff x="8793959" y="3647564"/>
            <a:chExt cx="2043737" cy="510328"/>
          </a:xfrm>
        </p:grpSpPr>
        <p:sp>
          <p:nvSpPr>
            <p:cNvPr id="23" name="TextBox 22"/>
            <p:cNvSpPr txBox="1"/>
            <p:nvPr/>
          </p:nvSpPr>
          <p:spPr>
            <a:xfrm>
              <a:off x="8793959" y="3647564"/>
              <a:ext cx="1989085" cy="27699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ea typeface="Cambria" panose="02040503050406030204" pitchFamily="18" charset="0"/>
                </a:rPr>
                <a:t>“        has been </a:t>
              </a:r>
              <a:r>
                <a:rPr lang="en-US" sz="1200" b="1" dirty="0" smtClean="0">
                  <a:solidFill>
                    <a:srgbClr val="C00000"/>
                  </a:solidFill>
                  <a:ea typeface="Cambria" panose="02040503050406030204" pitchFamily="18" charset="0"/>
                </a:rPr>
                <a:t>revoked</a:t>
              </a:r>
              <a:r>
                <a:rPr lang="en-US" sz="1200" dirty="0" smtClean="0">
                  <a:solidFill>
                    <a:srgbClr val="C00000"/>
                  </a:solidFill>
                  <a:ea typeface="Cambria" panose="02040503050406030204" pitchFamily="18" charset="0"/>
                </a:rPr>
                <a:t> </a:t>
              </a:r>
              <a:r>
                <a:rPr lang="en-US" sz="1200" dirty="0" smtClean="0">
                  <a:ea typeface="Cambria" panose="02040503050406030204" pitchFamily="18" charset="0"/>
                </a:rPr>
                <a:t>”  </a:t>
              </a:r>
              <a:endParaRPr lang="en-US" sz="1200" dirty="0" smtClean="0"/>
            </a:p>
          </p:txBody>
        </p:sp>
        <p:pic>
          <p:nvPicPr>
            <p:cNvPr id="49" name="Content Placeholder 6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67812" y="3685719"/>
              <a:ext cx="229460" cy="229460"/>
            </a:xfrm>
            <a:prstGeom prst="rect">
              <a:avLst/>
            </a:prstGeom>
            <a:ln/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77656" y="3797852"/>
              <a:ext cx="360040" cy="360040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5748558" y="2185377"/>
                <a:ext cx="36420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8558" y="2185377"/>
                <a:ext cx="364202" cy="307777"/>
              </a:xfrm>
              <a:prstGeom prst="rect">
                <a:avLst/>
              </a:prstGeom>
              <a:blipFill rotWithShape="0">
                <a:blip r:embed="rId17"/>
                <a:stretch>
                  <a:fillRect l="-15000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2" name="Content Placeholder 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8049" y="5221877"/>
            <a:ext cx="444827" cy="444827"/>
          </a:xfrm>
          <a:prstGeom prst="rect">
            <a:avLst/>
          </a:prstGeom>
          <a:ln/>
        </p:spPr>
      </p:pic>
      <p:pic>
        <p:nvPicPr>
          <p:cNvPr id="33" name="Picture 4" descr="10+ How Do I Know If My Bond Has Been Revoked - DanielGwenyth"/>
          <p:cNvPicPr>
            <a:picLocks noChangeAspect="1" noChangeArrowheads="1"/>
          </p:cNvPicPr>
          <p:nvPr/>
        </p:nvPicPr>
        <p:blipFill rotWithShape="1"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65" b="34580"/>
          <a:stretch/>
        </p:blipFill>
        <p:spPr bwMode="auto">
          <a:xfrm>
            <a:off x="9167877" y="5632174"/>
            <a:ext cx="671926" cy="228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Straight Connector 14"/>
          <p:cNvCxnSpPr/>
          <p:nvPr/>
        </p:nvCxnSpPr>
        <p:spPr bwMode="auto">
          <a:xfrm flipH="1">
            <a:off x="6783446" y="2356311"/>
            <a:ext cx="125028" cy="448788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0" name="TextBox 19"/>
          <p:cNvSpPr txBox="1"/>
          <p:nvPr/>
        </p:nvSpPr>
        <p:spPr>
          <a:xfrm>
            <a:off x="6178292" y="2031533"/>
            <a:ext cx="17549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ea typeface="Cambria" panose="02040503050406030204" pitchFamily="18" charset="0"/>
              </a:rPr>
              <a:t>“must include staple”</a:t>
            </a:r>
            <a:endParaRPr lang="en-US" sz="1200" dirty="0" smtClean="0"/>
          </a:p>
        </p:txBody>
      </p:sp>
      <p:grpSp>
        <p:nvGrpSpPr>
          <p:cNvPr id="63" name="Group 62"/>
          <p:cNvGrpSpPr/>
          <p:nvPr/>
        </p:nvGrpSpPr>
        <p:grpSpPr>
          <a:xfrm>
            <a:off x="5483957" y="3227128"/>
            <a:ext cx="2043737" cy="510328"/>
            <a:chOff x="8793959" y="3647564"/>
            <a:chExt cx="2043737" cy="510328"/>
          </a:xfrm>
        </p:grpSpPr>
        <p:sp>
          <p:nvSpPr>
            <p:cNvPr id="64" name="TextBox 63"/>
            <p:cNvSpPr txBox="1"/>
            <p:nvPr/>
          </p:nvSpPr>
          <p:spPr>
            <a:xfrm>
              <a:off x="8793959" y="3647564"/>
              <a:ext cx="1989085" cy="27699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ea typeface="Cambria" panose="02040503050406030204" pitchFamily="18" charset="0"/>
                </a:rPr>
                <a:t>“        has been </a:t>
              </a:r>
              <a:r>
                <a:rPr lang="en-US" sz="1200" b="1" dirty="0" smtClean="0">
                  <a:solidFill>
                    <a:srgbClr val="C00000"/>
                  </a:solidFill>
                  <a:ea typeface="Cambria" panose="02040503050406030204" pitchFamily="18" charset="0"/>
                </a:rPr>
                <a:t>revoked</a:t>
              </a:r>
              <a:r>
                <a:rPr lang="en-US" sz="1200" dirty="0" smtClean="0">
                  <a:solidFill>
                    <a:srgbClr val="C00000"/>
                  </a:solidFill>
                  <a:ea typeface="Cambria" panose="02040503050406030204" pitchFamily="18" charset="0"/>
                </a:rPr>
                <a:t> </a:t>
              </a:r>
              <a:r>
                <a:rPr lang="en-US" sz="1200" dirty="0" smtClean="0">
                  <a:ea typeface="Cambria" panose="02040503050406030204" pitchFamily="18" charset="0"/>
                </a:rPr>
                <a:t>”  </a:t>
              </a:r>
              <a:endParaRPr lang="en-US" sz="1200" dirty="0" smtClean="0"/>
            </a:p>
          </p:txBody>
        </p:sp>
        <p:pic>
          <p:nvPicPr>
            <p:cNvPr id="65" name="Content Placeholder 6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67812" y="3685719"/>
              <a:ext cx="229460" cy="229460"/>
            </a:xfrm>
            <a:prstGeom prst="rect">
              <a:avLst/>
            </a:prstGeom>
            <a:ln/>
          </p:spPr>
        </p:pic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77656" y="3797852"/>
              <a:ext cx="360040" cy="360040"/>
            </a:xfrm>
            <a:prstGeom prst="rect">
              <a:avLst/>
            </a:prstGeom>
          </p:spPr>
        </p:pic>
      </p:grpSp>
      <p:cxnSp>
        <p:nvCxnSpPr>
          <p:cNvPr id="59" name="Straight Connector 58"/>
          <p:cNvCxnSpPr/>
          <p:nvPr/>
        </p:nvCxnSpPr>
        <p:spPr bwMode="auto">
          <a:xfrm>
            <a:off x="1502728" y="5234689"/>
            <a:ext cx="2749396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Connector 61"/>
          <p:cNvCxnSpPr/>
          <p:nvPr/>
        </p:nvCxnSpPr>
        <p:spPr bwMode="auto">
          <a:xfrm>
            <a:off x="1502728" y="5559096"/>
            <a:ext cx="2749396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131729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Certificate Transparency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5089" y="1465544"/>
            <a:ext cx="6253842" cy="508378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41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 bwMode="auto">
          <a:xfrm>
            <a:off x="6816080" y="5157192"/>
            <a:ext cx="2952328" cy="1392140"/>
          </a:xfrm>
          <a:prstGeom prst="rect">
            <a:avLst/>
          </a:prstGeom>
          <a:solidFill>
            <a:schemeClr val="bg1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3403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Hardware </a:t>
            </a:r>
            <a:r>
              <a:rPr lang="nb-NO" dirty="0" err="1" smtClean="0"/>
              <a:t>Root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Trust</a:t>
            </a:r>
            <a:endParaRPr lang="nb-NO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9616" y="3429000"/>
            <a:ext cx="7207842" cy="239886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42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5183898" y="1731888"/>
            <a:ext cx="2016224" cy="169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326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9004849" y="3452284"/>
            <a:ext cx="1200477" cy="578079"/>
            <a:chOff x="9024305" y="3556659"/>
            <a:chExt cx="1200477" cy="578079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24305" y="3683926"/>
              <a:ext cx="1200477" cy="450812"/>
            </a:xfrm>
            <a:prstGeom prst="rect">
              <a:avLst/>
            </a:prstGeom>
          </p:spPr>
        </p:pic>
        <p:grpSp>
          <p:nvGrpSpPr>
            <p:cNvPr id="34" name="Group 33"/>
            <p:cNvGrpSpPr>
              <a:grpSpLocks noChangeAspect="1"/>
            </p:cNvGrpSpPr>
            <p:nvPr/>
          </p:nvGrpSpPr>
          <p:grpSpPr>
            <a:xfrm>
              <a:off x="9618552" y="3556659"/>
              <a:ext cx="542141" cy="143918"/>
              <a:chOff x="8252105" y="5572529"/>
              <a:chExt cx="1336773" cy="354864"/>
            </a:xfrm>
          </p:grpSpPr>
          <p:sp>
            <p:nvSpPr>
              <p:cNvPr id="33" name="Rectangle 32"/>
              <p:cNvSpPr/>
              <p:nvPr/>
            </p:nvSpPr>
            <p:spPr bwMode="auto">
              <a:xfrm>
                <a:off x="8300389" y="5572529"/>
                <a:ext cx="1288489" cy="354864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2400" b="1" dirty="0"/>
              </a:p>
            </p:txBody>
          </p:sp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52105" y="5602828"/>
                <a:ext cx="1197458" cy="309061"/>
              </a:xfrm>
              <a:prstGeom prst="rect">
                <a:avLst/>
              </a:prstGeom>
            </p:spPr>
          </p:pic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PKIs exist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392" y="1027587"/>
            <a:ext cx="11137237" cy="817238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Organization PKIs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err="1"/>
              <a:t>eduroam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1669575" y="4179169"/>
            <a:ext cx="986062" cy="829996"/>
          </a:xfrm>
          <a:prstGeom prst="rect">
            <a:avLst/>
          </a:prstGeom>
        </p:spPr>
      </p:pic>
      <p:pic>
        <p:nvPicPr>
          <p:cNvPr id="1026" name="Picture 2" descr="How to create Simple Wifi Access Point Finder Using Python ...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5760" y="4100453"/>
            <a:ext cx="866077" cy="866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Content Placeholder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0800" y="4432352"/>
            <a:ext cx="582851" cy="582851"/>
          </a:xfrm>
          <a:prstGeom prst="rect">
            <a:avLst/>
          </a:prstGeom>
          <a:ln/>
        </p:spPr>
      </p:pic>
      <p:cxnSp>
        <p:nvCxnSpPr>
          <p:cNvPr id="11" name="Straight Arrow Connector 10"/>
          <p:cNvCxnSpPr/>
          <p:nvPr/>
        </p:nvCxnSpPr>
        <p:spPr bwMode="auto">
          <a:xfrm>
            <a:off x="2351584" y="5301208"/>
            <a:ext cx="396044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triangle" w="lg" len="lg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9" name="Content Placeholder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5434" y="5330963"/>
            <a:ext cx="460803" cy="460803"/>
          </a:xfrm>
          <a:prstGeom prst="rect">
            <a:avLst/>
          </a:prstGeom>
          <a:ln/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87047" y="2766915"/>
            <a:ext cx="713039" cy="98459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12024" y="4101869"/>
            <a:ext cx="713039" cy="98459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40008" y="1535104"/>
            <a:ext cx="713039" cy="98459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29209" y="4110428"/>
            <a:ext cx="713039" cy="984595"/>
          </a:xfrm>
          <a:prstGeom prst="rect">
            <a:avLst/>
          </a:prstGeom>
        </p:spPr>
      </p:pic>
      <p:pic>
        <p:nvPicPr>
          <p:cNvPr id="16" name="Content Placeholder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6193" y="4458851"/>
            <a:ext cx="582851" cy="582851"/>
          </a:xfrm>
          <a:prstGeom prst="rect">
            <a:avLst/>
          </a:prstGeom>
          <a:ln/>
        </p:spPr>
      </p:pic>
      <p:grpSp>
        <p:nvGrpSpPr>
          <p:cNvPr id="10" name="Group 9"/>
          <p:cNvGrpSpPr/>
          <p:nvPr/>
        </p:nvGrpSpPr>
        <p:grpSpPr>
          <a:xfrm>
            <a:off x="7820854" y="2117845"/>
            <a:ext cx="1200477" cy="524082"/>
            <a:chOff x="7820854" y="2117845"/>
            <a:chExt cx="1200477" cy="524082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20854" y="2191115"/>
              <a:ext cx="1200477" cy="450812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68208" y="2117845"/>
              <a:ext cx="192866" cy="128834"/>
            </a:xfrm>
            <a:prstGeom prst="rect">
              <a:avLst/>
            </a:prstGeom>
          </p:spPr>
        </p:pic>
      </p:grpSp>
      <p:cxnSp>
        <p:nvCxnSpPr>
          <p:cNvPr id="26" name="Straight Arrow Connector 25"/>
          <p:cNvCxnSpPr/>
          <p:nvPr/>
        </p:nvCxnSpPr>
        <p:spPr bwMode="auto">
          <a:xfrm flipV="1">
            <a:off x="7872252" y="3573016"/>
            <a:ext cx="937387" cy="85329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>
                <a:lumMod val="85000"/>
                <a:lumOff val="15000"/>
              </a:schemeClr>
            </a:solidFill>
            <a:prstDash val="solid"/>
            <a:round/>
            <a:headEnd type="triangle" w="lg" len="lg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27" name="Content Placeholder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0634" y="2925234"/>
            <a:ext cx="582851" cy="582851"/>
          </a:xfrm>
          <a:prstGeom prst="rect">
            <a:avLst/>
          </a:prstGeom>
          <a:ln/>
        </p:spPr>
      </p:pic>
      <p:pic>
        <p:nvPicPr>
          <p:cNvPr id="30" name="Content Placeholder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6822" y="1652781"/>
            <a:ext cx="582851" cy="582851"/>
          </a:xfrm>
          <a:prstGeom prst="rect">
            <a:avLst/>
          </a:prstGeom>
          <a:ln/>
        </p:spPr>
      </p:pic>
      <p:cxnSp>
        <p:nvCxnSpPr>
          <p:cNvPr id="31" name="Straight Arrow Connector 30"/>
          <p:cNvCxnSpPr/>
          <p:nvPr/>
        </p:nvCxnSpPr>
        <p:spPr bwMode="auto">
          <a:xfrm flipV="1">
            <a:off x="9429309" y="2254334"/>
            <a:ext cx="937387" cy="85329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>
                <a:lumMod val="85000"/>
                <a:lumOff val="15000"/>
              </a:schemeClr>
            </a:solidFill>
            <a:prstDash val="solid"/>
            <a:round/>
            <a:headEnd type="triangle" w="lg" len="lg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Straight Arrow Connector 31"/>
          <p:cNvCxnSpPr/>
          <p:nvPr/>
        </p:nvCxnSpPr>
        <p:spPr bwMode="auto">
          <a:xfrm flipH="1" flipV="1">
            <a:off x="9210606" y="3585144"/>
            <a:ext cx="916815" cy="81066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>
                <a:lumMod val="85000"/>
                <a:lumOff val="15000"/>
              </a:schemeClr>
            </a:solidFill>
            <a:prstDash val="solid"/>
            <a:round/>
            <a:headEnd type="triangle" w="lg" len="lg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Straight Arrow Connector 37"/>
          <p:cNvCxnSpPr/>
          <p:nvPr/>
        </p:nvCxnSpPr>
        <p:spPr bwMode="auto">
          <a:xfrm>
            <a:off x="4368798" y="5977773"/>
            <a:ext cx="1943226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triangle" w="lg" len="lg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7" name="Picture 3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6566" y="5209141"/>
            <a:ext cx="243840" cy="243840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2201" y="5161645"/>
            <a:ext cx="243840" cy="243840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3656931" y="5422866"/>
            <a:ext cx="69890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/>
              <a:t>TLS + </a:t>
            </a:r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8112" y="5661248"/>
            <a:ext cx="243840" cy="243840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6217876" y="3556659"/>
            <a:ext cx="1200477" cy="515456"/>
            <a:chOff x="6217876" y="3556659"/>
            <a:chExt cx="1200477" cy="515456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17876" y="3621303"/>
              <a:ext cx="1200477" cy="450812"/>
            </a:xfrm>
            <a:prstGeom prst="rect">
              <a:avLst/>
            </a:prstGeom>
          </p:spPr>
        </p:pic>
        <p:pic>
          <p:nvPicPr>
            <p:cNvPr id="1034" name="Picture 10" descr="Event: reading of landy poems in Pashto at the University ..."/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5" t="22361" r="75267" b="64862"/>
            <a:stretch/>
          </p:blipFill>
          <p:spPr bwMode="auto">
            <a:xfrm>
              <a:off x="6312023" y="3556659"/>
              <a:ext cx="360041" cy="1393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9" name="Picture 38"/>
          <p:cNvPicPr>
            <a:picLocks noChangeAspect="1"/>
          </p:cNvPicPr>
          <p:nvPr/>
        </p:nvPicPr>
        <p:blipFill>
          <a:blip r:embed="rId11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61248">
            <a:off x="3345069" y="3997724"/>
            <a:ext cx="548780" cy="206082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9192344" y="953170"/>
            <a:ext cx="1200477" cy="519440"/>
            <a:chOff x="9192344" y="953170"/>
            <a:chExt cx="1200477" cy="519440"/>
          </a:xfrm>
        </p:grpSpPr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92344" y="1021798"/>
              <a:ext cx="1200477" cy="450812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36360" y="953170"/>
              <a:ext cx="201274" cy="136489"/>
            </a:xfrm>
            <a:prstGeom prst="rect">
              <a:avLst/>
            </a:prstGeom>
          </p:spPr>
        </p:pic>
      </p:grpSp>
      <p:sp>
        <p:nvSpPr>
          <p:cNvPr id="18" name="Left-Right Arrow 17"/>
          <p:cNvSpPr/>
          <p:nvPr/>
        </p:nvSpPr>
        <p:spPr bwMode="auto">
          <a:xfrm>
            <a:off x="2351584" y="6206972"/>
            <a:ext cx="1800200" cy="360040"/>
          </a:xfrm>
          <a:prstGeom prst="leftRightArrow">
            <a:avLst/>
          </a:prstGeom>
          <a:solidFill>
            <a:schemeClr val="accent6">
              <a:lumMod val="90000"/>
            </a:schemeClr>
          </a:solidFill>
          <a:ln w="19050" cap="flat" cmpd="sng" algn="ctr">
            <a:solidFill>
              <a:schemeClr val="accent6">
                <a:lumMod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100" dirty="0" smtClean="0">
                <a:ea typeface="Cambria Math" panose="02040503050406030204" pitchFamily="18" charset="0"/>
              </a:rPr>
              <a:t>WPA2</a:t>
            </a:r>
            <a:endParaRPr lang="nb-NO" sz="1100" dirty="0">
              <a:ea typeface="Cambria Math" panose="02040503050406030204" pitchFamily="18" charset="0"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1339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18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431704" y="5100738"/>
            <a:ext cx="5400600" cy="1120097"/>
          </a:xfrm>
        </p:spPr>
        <p:txBody>
          <a:bodyPr/>
          <a:lstStyle/>
          <a:p>
            <a:pPr algn="ctr"/>
            <a:r>
              <a:rPr lang="en-US" sz="2400" b="1" dirty="0"/>
              <a:t>End of Part II</a:t>
            </a:r>
          </a:p>
          <a:p>
            <a:pPr algn="ctr"/>
            <a:r>
              <a:rPr lang="en-US" sz="2400" b="1" dirty="0"/>
              <a:t>(Asymmetric crypto)</a:t>
            </a:r>
          </a:p>
        </p:txBody>
      </p:sp>
      <p:grpSp>
        <p:nvGrpSpPr>
          <p:cNvPr id="35" name="Group 34"/>
          <p:cNvGrpSpPr>
            <a:grpSpLocks noChangeAspect="1"/>
          </p:cNvGrpSpPr>
          <p:nvPr/>
        </p:nvGrpSpPr>
        <p:grpSpPr>
          <a:xfrm>
            <a:off x="4367808" y="1412776"/>
            <a:ext cx="5509220" cy="3228415"/>
            <a:chOff x="3467100" y="1195923"/>
            <a:chExt cx="8165503" cy="4785002"/>
          </a:xfrm>
        </p:grpSpPr>
        <p:grpSp>
          <p:nvGrpSpPr>
            <p:cNvPr id="21" name="Group 20"/>
            <p:cNvGrpSpPr/>
            <p:nvPr/>
          </p:nvGrpSpPr>
          <p:grpSpPr>
            <a:xfrm>
              <a:off x="3897284" y="1195923"/>
              <a:ext cx="4052392" cy="4785002"/>
              <a:chOff x="4832232" y="561256"/>
              <a:chExt cx="4052392" cy="4785002"/>
            </a:xfrm>
          </p:grpSpPr>
          <p:pic>
            <p:nvPicPr>
              <p:cNvPr id="22" name="Picture 21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8648" t="344" r="-196" b="13191"/>
              <a:stretch/>
            </p:blipFill>
            <p:spPr>
              <a:xfrm>
                <a:off x="4832232" y="561256"/>
                <a:ext cx="4052392" cy="4785002"/>
              </a:xfrm>
              <a:prstGeom prst="rect">
                <a:avLst/>
              </a:prstGeom>
            </p:spPr>
          </p:pic>
          <p:sp>
            <p:nvSpPr>
              <p:cNvPr id="23" name="Rectangle 22"/>
              <p:cNvSpPr/>
              <p:nvPr/>
            </p:nvSpPr>
            <p:spPr bwMode="auto">
              <a:xfrm>
                <a:off x="6527035" y="5089084"/>
                <a:ext cx="238125" cy="257174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600" b="1" dirty="0"/>
              </a:p>
            </p:txBody>
          </p:sp>
        </p:grpSp>
        <p:cxnSp>
          <p:nvCxnSpPr>
            <p:cNvPr id="24" name="Straight Connector 23"/>
            <p:cNvCxnSpPr/>
            <p:nvPr/>
          </p:nvCxnSpPr>
          <p:spPr bwMode="auto">
            <a:xfrm flipV="1">
              <a:off x="3467100" y="1524000"/>
              <a:ext cx="4387850" cy="370205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5" name="Flowchart: Connector 24"/>
            <p:cNvSpPr>
              <a:spLocks noChangeAspect="1"/>
            </p:cNvSpPr>
            <p:nvPr/>
          </p:nvSpPr>
          <p:spPr bwMode="auto">
            <a:xfrm>
              <a:off x="4332182" y="4375297"/>
              <a:ext cx="144000" cy="144000"/>
            </a:xfrm>
            <a:prstGeom prst="flowChartConnector">
              <a:avLst/>
            </a:prstGeom>
            <a:solidFill>
              <a:schemeClr val="tx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600" b="1" dirty="0"/>
            </a:p>
          </p:txBody>
        </p:sp>
        <p:sp>
          <p:nvSpPr>
            <p:cNvPr id="26" name="Flowchart: Connector 25"/>
            <p:cNvSpPr>
              <a:spLocks noChangeAspect="1"/>
            </p:cNvSpPr>
            <p:nvPr/>
          </p:nvSpPr>
          <p:spPr bwMode="auto">
            <a:xfrm>
              <a:off x="7153296" y="1991628"/>
              <a:ext cx="144000" cy="144000"/>
            </a:xfrm>
            <a:prstGeom prst="flowChartConnector">
              <a:avLst/>
            </a:prstGeom>
            <a:solidFill>
              <a:schemeClr val="tx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6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/>
                <p:cNvSpPr txBox="1"/>
                <p:nvPr/>
              </p:nvSpPr>
              <p:spPr>
                <a:xfrm>
                  <a:off x="7225296" y="1942037"/>
                  <a:ext cx="474324" cy="50178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27" name="TextBox 2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25296" y="1942037"/>
                  <a:ext cx="474324" cy="501789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/>
                <p:cNvSpPr txBox="1"/>
                <p:nvPr/>
              </p:nvSpPr>
              <p:spPr>
                <a:xfrm>
                  <a:off x="3920353" y="4144464"/>
                  <a:ext cx="474324" cy="50178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28" name="TextBox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20353" y="4144464"/>
                  <a:ext cx="474324" cy="501789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b="-714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9" name="Straight Connector 28"/>
            <p:cNvCxnSpPr/>
            <p:nvPr/>
          </p:nvCxnSpPr>
          <p:spPr bwMode="auto">
            <a:xfrm flipV="1">
              <a:off x="6256275" y="1471613"/>
              <a:ext cx="0" cy="4380725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2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0" name="Flowchart: Connector 29"/>
            <p:cNvSpPr>
              <a:spLocks noChangeAspect="1"/>
            </p:cNvSpPr>
            <p:nvPr/>
          </p:nvSpPr>
          <p:spPr bwMode="auto">
            <a:xfrm>
              <a:off x="6184275" y="2802397"/>
              <a:ext cx="144000" cy="144000"/>
            </a:xfrm>
            <a:prstGeom prst="flowChartConnector">
              <a:avLst/>
            </a:prstGeom>
            <a:solidFill>
              <a:schemeClr val="tx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600" b="1" dirty="0"/>
            </a:p>
          </p:txBody>
        </p:sp>
        <p:sp>
          <p:nvSpPr>
            <p:cNvPr id="31" name="Flowchart: Connector 30"/>
            <p:cNvSpPr>
              <a:spLocks noChangeAspect="1"/>
            </p:cNvSpPr>
            <p:nvPr/>
          </p:nvSpPr>
          <p:spPr bwMode="auto">
            <a:xfrm>
              <a:off x="6184275" y="4542459"/>
              <a:ext cx="144000" cy="144000"/>
            </a:xfrm>
            <a:prstGeom prst="flowChartConnector">
              <a:avLst/>
            </a:prstGeom>
            <a:solidFill>
              <a:schemeClr val="tx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6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/>
                <p:cNvSpPr txBox="1"/>
                <p:nvPr/>
              </p:nvSpPr>
              <p:spPr>
                <a:xfrm>
                  <a:off x="6353623" y="4153469"/>
                  <a:ext cx="1108837" cy="50178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2" name="TextBox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53623" y="4153469"/>
                  <a:ext cx="1108837" cy="501789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b="-714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/>
                <p:cNvSpPr txBox="1"/>
                <p:nvPr/>
              </p:nvSpPr>
              <p:spPr>
                <a:xfrm>
                  <a:off x="8601726" y="2223575"/>
                  <a:ext cx="3030877" cy="50178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𝑎𝑥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3" name="TextBox 3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01726" y="2223575"/>
                  <a:ext cx="3030877" cy="501789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535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/>
                <p:cNvSpPr txBox="1"/>
                <p:nvPr/>
              </p:nvSpPr>
              <p:spPr>
                <a:xfrm>
                  <a:off x="8601726" y="2810004"/>
                  <a:ext cx="2085657" cy="50178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nb-NO" sz="1600" b="1" i="1" smtClean="0">
                            <a:latin typeface="Cambria Math" panose="02040503050406030204" pitchFamily="18" charset="0"/>
                          </a:rPr>
                          <m:t>𝑹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4" name="TextBox 3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01726" y="2810004"/>
                  <a:ext cx="2085657" cy="501789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b="-535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981758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of asymmetric cryptography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Placeholder 4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813237462"/>
                  </p:ext>
                </p:extLst>
              </p:nvPr>
            </p:nvGraphicFramePr>
            <p:xfrm>
              <a:off x="623392" y="840287"/>
              <a:ext cx="11233248" cy="3360293"/>
            </p:xfrm>
            <a:graphic>
              <a:graphicData uri="http://schemas.openxmlformats.org/drawingml/2006/table">
                <a:tbl>
                  <a:tblPr firstRow="1" bandRow="1">
                    <a:tableStyleId>{85BE263C-DBD7-4A20-BB59-AAB30ACAA65A}</a:tableStyleId>
                  </a:tblPr>
                  <a:tblGrid>
                    <a:gridCol w="1440160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  <a:gridCol w="3744416">
                      <a:extLst>
                        <a:ext uri="{9D8B030D-6E8A-4147-A177-3AD203B41FA5}">
                          <a16:colId xmlns="" xmlns:a16="http://schemas.microsoft.com/office/drawing/2014/main" val="20001"/>
                        </a:ext>
                      </a:extLst>
                    </a:gridCol>
                    <a:gridCol w="3312368">
                      <a:extLst>
                        <a:ext uri="{9D8B030D-6E8A-4147-A177-3AD203B41FA5}">
                          <a16:colId xmlns="" xmlns:a16="http://schemas.microsoft.com/office/drawing/2014/main" val="20002"/>
                        </a:ext>
                      </a:extLst>
                    </a:gridCol>
                    <a:gridCol w="1008112">
                      <a:extLst>
                        <a:ext uri="{9D8B030D-6E8A-4147-A177-3AD203B41FA5}">
                          <a16:colId xmlns="" xmlns:a16="http://schemas.microsoft.com/office/drawing/2014/main" val="20003"/>
                        </a:ext>
                      </a:extLst>
                    </a:gridCol>
                    <a:gridCol w="1728192">
                      <a:extLst>
                        <a:ext uri="{9D8B030D-6E8A-4147-A177-3AD203B41FA5}">
                          <a16:colId xmlns="" xmlns:a16="http://schemas.microsoft.com/office/drawing/2014/main" val="2000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Primitive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/>
                            <a:t>Functionality</a:t>
                          </a:r>
                          <a:r>
                            <a:rPr lang="en-US" sz="1400" baseline="0" dirty="0"/>
                            <a:t> </a:t>
                          </a:r>
                          <a:r>
                            <a:rPr lang="en-US" sz="1400" dirty="0"/>
                            <a:t>+ syntax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Hardness assumption / security</a:t>
                          </a:r>
                          <a:r>
                            <a:rPr lang="en-US" sz="1400" baseline="0" dirty="0"/>
                            <a:t> goal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Acronym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Examples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1400" dirty="0" err="1"/>
                            <a:t>Diffie</a:t>
                          </a:r>
                          <a:r>
                            <a:rPr lang="en-US" sz="1400" dirty="0"/>
                            <a:t>-Hellman 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nb-NO" sz="1400" dirty="0"/>
                            <a:t>Derive shared value</a:t>
                          </a:r>
                          <a:r>
                            <a:rPr lang="nb-NO" sz="1400" baseline="0" dirty="0"/>
                            <a:t> (key)</a:t>
                          </a:r>
                          <a:r>
                            <a:rPr lang="nb-NO" sz="1400" dirty="0"/>
                            <a:t> in a cyclic group</a:t>
                          </a:r>
                          <a:br>
                            <a:rPr lang="nb-NO" sz="1400" dirty="0"/>
                          </a:b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sSup>
                                      <m:sSupPr>
                                        <m:ctrlP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b-NO" sz="1400" b="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𝐴</m:t>
                                        </m:r>
                                      </m:e>
                                      <m:sup>
                                        <m:r>
                                          <a:rPr lang="nb-NO" sz="1400" b="0" i="1" smtClean="0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sup>
                                    </m:sSup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= </m:t>
                                    </m:r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e>
                                  <m:sup>
                                    <m:r>
                                      <a:rPr lang="nb-NO" sz="1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accent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sup>
                                </m:sSup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chemeClr val="accent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  <m:sup>
                                    <m:r>
                                      <a:rPr lang="nb-NO" sz="1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/>
                            <a:t>Discrete logarithm (DLOG)</a:t>
                          </a: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 err="1"/>
                            <a:t>Diffie</a:t>
                          </a:r>
                          <a:r>
                            <a:rPr lang="en-US" sz="1400" dirty="0"/>
                            <a:t>-Hellman (DH)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latin typeface="+mn-lt"/>
                              <a:cs typeface="+mn-cs"/>
                            </a:rPr>
                            <a:t>DH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nb-NO" sz="1400" b="1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sz="1400" b="1" i="1" smtClean="0">
                                          <a:latin typeface="Cambria Math" panose="02040503050406030204" pitchFamily="18" charset="0"/>
                                        </a:rPr>
                                        <m:t>𝒁</m:t>
                                      </m:r>
                                    </m:e>
                                    <m:sub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sub>
                                    <m:sup>
                                      <m:r>
                                        <a:rPr lang="nb-NO" sz="1400" b="1" i="1" smtClean="0"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bSup>
                                  <m:r>
                                    <a:rPr lang="nb-NO" sz="1400" b="1" i="1" smtClean="0">
                                      <a:latin typeface="Cambria Math" panose="02040503050406030204" pitchFamily="18" charset="0"/>
                                    </a:rPr>
                                    <m:t>,⋅</m:t>
                                  </m:r>
                                </m:e>
                              </m:d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oMath>
                          </a14:m>
                          <a:r>
                            <a:rPr lang="en-US" sz="1400" dirty="0"/>
                            <a:t>DH</a:t>
                          </a:r>
                        </a:p>
                        <a:p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  <m:d>
                                    <m:d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nb-NO" sz="14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400" b="1" i="1" smtClean="0">
                                              <a:latin typeface="Cambria Math" panose="02040503050406030204" pitchFamily="18" charset="0"/>
                                            </a:rPr>
                                            <m:t>𝑭</m:t>
                                          </m:r>
                                        </m:e>
                                        <m:sub>
                                          <m:r>
                                            <a:rPr lang="nb-NO" sz="1400" b="0" i="1" smtClean="0">
                                              <a:latin typeface="Cambria Math" panose="02040503050406030204" pitchFamily="18" charset="0"/>
                                            </a:rPr>
                                            <m:t>𝑝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,+</m:t>
                                  </m:r>
                                </m:e>
                              </m:d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oMath>
                          </a14:m>
                          <a:r>
                            <a:rPr lang="en-US" sz="1400" dirty="0"/>
                            <a:t>DH 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1400" baseline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RSA function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i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One-way</a:t>
                          </a:r>
                          <a:r>
                            <a:rPr lang="en-US" sz="1400" i="0" baseline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trapdoor permutation</a:t>
                          </a:r>
                          <a:endParaRPr lang="en-US" sz="1400" i="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Factoring</a:t>
                          </a:r>
                          <a:r>
                            <a:rPr lang="en-US" sz="1400" baseline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problem</a:t>
                          </a:r>
                        </a:p>
                        <a:p>
                          <a:r>
                            <a:rPr lang="en-US" sz="1400" baseline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RSA-problem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Textbook RSA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Public-key encryption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/>
                            <a:t>Encrypt variable-length input</a:t>
                          </a:r>
                        </a:p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Enc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 :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𝒫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𝒦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ℳ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𝒞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  <a:p>
                          <a:pPr algn="l"/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Confidentiality:</a:t>
                          </a:r>
                          <a:r>
                            <a:rPr lang="en-US" sz="1400" baseline="0" dirty="0"/>
                            <a:t> a</a:t>
                          </a:r>
                          <a:r>
                            <a:rPr lang="en-US" sz="1400" dirty="0"/>
                            <a:t>ttacker</a:t>
                          </a:r>
                          <a:r>
                            <a:rPr lang="en-US" sz="1400" baseline="0" dirty="0"/>
                            <a:t> should learn nothing about plaintext (except length) from </a:t>
                          </a:r>
                          <a:r>
                            <a:rPr lang="en-US" sz="1400" baseline="0" dirty="0" err="1"/>
                            <a:t>ciphertexts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IND-CPA</a:t>
                          </a:r>
                        </a:p>
                        <a:p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IND-CCA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err="1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ElGamal</a:t>
                          </a:r>
                          <a:endParaRPr lang="en-US" sz="1400" baseline="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r>
                            <a:rPr lang="en-US" sz="1400" baseline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Hashed/Padded RSA</a:t>
                          </a:r>
                        </a:p>
                        <a:p>
                          <a:r>
                            <a:rPr lang="en-US" sz="1400" baseline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Fujisaki-</a:t>
                          </a:r>
                          <a:r>
                            <a:rPr lang="en-US" sz="1400" baseline="0" dirty="0" err="1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Okomoto</a:t>
                          </a:r>
                          <a:r>
                            <a:rPr lang="en-US" sz="1400" baseline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-transform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Digital signatures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/>
                            <a:t>Create signature on variable length input</a:t>
                          </a:r>
                          <a:br>
                            <a:rPr lang="en-US" sz="1400" dirty="0"/>
                          </a:b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sz="1400" b="0" i="0" smtClean="0">
                                    <a:latin typeface="Cambria Math" panose="02040503050406030204" pitchFamily="18" charset="0"/>
                                  </a:rPr>
                                  <m:t>Sign</m:t>
                                </m:r>
                                <m:r>
                                  <a:rPr lang="nb-NO" sz="1400" b="0" i="0" smtClean="0">
                                    <a:latin typeface="Cambria Math" panose="02040503050406030204" pitchFamily="18" charset="0"/>
                                  </a:rPr>
                                  <m:t> :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𝒮𝒦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ℳ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𝒮</m:t>
                                </m:r>
                              </m:oMath>
                            </m:oMathPara>
                          </a14:m>
                          <a:endParaRPr lang="nb-NO" sz="1400" b="0" dirty="0"/>
                        </a:p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sz="1400" b="0" i="0" smtClean="0">
                                    <a:latin typeface="Cambria Math" panose="02040503050406030204" pitchFamily="18" charset="0"/>
                                  </a:rPr>
                                  <m:t>Vrfy</m:t>
                                </m:r>
                                <m:r>
                                  <a:rPr lang="nb-NO" sz="1400" b="0" i="0" smtClean="0">
                                    <a:latin typeface="Cambria Math" panose="02040503050406030204" pitchFamily="18" charset="0"/>
                                  </a:rPr>
                                  <m:t> :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𝒱𝒦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ℳ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𝒮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d>
                                  <m:dPr>
                                    <m:begChr m:val="{"/>
                                    <m:endChr m:val="}"/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1,0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/>
                            <a:t>Integrity: attacker shouldn't</a:t>
                          </a:r>
                          <a:r>
                            <a:rPr lang="en-US" sz="1400" baseline="0" dirty="0"/>
                            <a:t> be</a:t>
                          </a:r>
                          <a:r>
                            <a:rPr lang="en-US" sz="1400" dirty="0"/>
                            <a:t> able</a:t>
                          </a:r>
                          <a:r>
                            <a:rPr lang="en-US" sz="1400" baseline="0" dirty="0"/>
                            <a:t> to forge messages, i.e., create new messages with valid signatures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UF-CMA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err="1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Schnorr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Hashed-RSA</a:t>
                          </a:r>
                        </a:p>
                        <a:p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ECDSA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Placeholder 4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813237462"/>
                  </p:ext>
                </p:extLst>
              </p:nvPr>
            </p:nvGraphicFramePr>
            <p:xfrm>
              <a:off x="623392" y="840287"/>
              <a:ext cx="11233248" cy="3360293"/>
            </p:xfrm>
            <a:graphic>
              <a:graphicData uri="http://schemas.openxmlformats.org/drawingml/2006/table">
                <a:tbl>
                  <a:tblPr firstRow="1" bandRow="1">
                    <a:tableStyleId>{85BE263C-DBD7-4A20-BB59-AAB30ACAA65A}</a:tableStyleId>
                  </a:tblPr>
                  <a:tblGrid>
                    <a:gridCol w="1440160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  <a:gridCol w="3744416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1"/>
                        </a:ext>
                      </a:extLst>
                    </a:gridCol>
                    <a:gridCol w="3312368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2"/>
                        </a:ext>
                      </a:extLst>
                    </a:gridCol>
                    <a:gridCol w="100811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3"/>
                        </a:ext>
                      </a:extLst>
                    </a:gridCol>
                    <a:gridCol w="172819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Primitive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 smtClean="0"/>
                            <a:t>Functionality</a:t>
                          </a:r>
                          <a:r>
                            <a:rPr lang="en-US" sz="1400" baseline="0" dirty="0" smtClean="0"/>
                            <a:t> </a:t>
                          </a:r>
                          <a:r>
                            <a:rPr lang="en-US" sz="1400" dirty="0" smtClean="0"/>
                            <a:t>+ syntax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Hardness assumption / security</a:t>
                          </a:r>
                          <a:r>
                            <a:rPr lang="en-US" sz="1400" baseline="0" dirty="0" smtClean="0"/>
                            <a:t> goal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Acronym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Examples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581533">
                    <a:tc>
                      <a:txBody>
                        <a:bodyPr/>
                        <a:lstStyle/>
                        <a:p>
                          <a:r>
                            <a:rPr lang="en-US" sz="1400" dirty="0" err="1" smtClean="0"/>
                            <a:t>Diffie</a:t>
                          </a:r>
                          <a:r>
                            <a:rPr lang="en-US" sz="1400" dirty="0" smtClean="0"/>
                            <a:t>-Hellman 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38374" t="-65625" r="-161789" b="-42291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 smtClean="0"/>
                            <a:t>Discrete logarithm (DLOG)</a:t>
                          </a: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 err="1" smtClean="0"/>
                            <a:t>Diffie</a:t>
                          </a:r>
                          <a:r>
                            <a:rPr lang="en-US" sz="1400" dirty="0" smtClean="0"/>
                            <a:t>-Hellman (DH</a:t>
                          </a:r>
                          <a:r>
                            <a:rPr lang="en-US" sz="1400" dirty="0" smtClean="0"/>
                            <a:t>)</a:t>
                          </a:r>
                          <a:endParaRPr lang="en-US" sz="1400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+mn-lt"/>
                              <a:cs typeface="+mn-cs"/>
                            </a:rPr>
                            <a:t>DH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548944" t="-65625" r="-1056" b="-42291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r>
                            <a:rPr lang="en-US" sz="1400" baseline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RSA function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i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One-way</a:t>
                          </a:r>
                          <a:r>
                            <a:rPr lang="en-US" sz="1400" i="0" baseline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trapdoor permutation</a:t>
                          </a:r>
                          <a:endParaRPr lang="en-US" sz="1400" i="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Factoring</a:t>
                          </a:r>
                          <a:r>
                            <a:rPr lang="en-US" sz="1400" baseline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problem</a:t>
                          </a:r>
                        </a:p>
                        <a:p>
                          <a:r>
                            <a:rPr lang="en-US" sz="1400" baseline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RSA-problem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Textbook RSA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2"/>
                      </a:ext>
                    </a:extLst>
                  </a:tr>
                  <a:tr h="115824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Public-key encryption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38374" t="-127749" r="-161789" b="-6806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Confidentiality:</a:t>
                          </a:r>
                          <a:r>
                            <a:rPr lang="en-US" sz="1400" baseline="0" dirty="0" smtClean="0"/>
                            <a:t> a</a:t>
                          </a:r>
                          <a:r>
                            <a:rPr lang="en-US" sz="1400" dirty="0" smtClean="0"/>
                            <a:t>ttacker</a:t>
                          </a:r>
                          <a:r>
                            <a:rPr lang="en-US" sz="1400" baseline="0" dirty="0" smtClean="0"/>
                            <a:t> should learn nothing about plaintext (except length) from </a:t>
                          </a:r>
                          <a:r>
                            <a:rPr lang="en-US" sz="1400" baseline="0" dirty="0" err="1" smtClean="0"/>
                            <a:t>ciphertexts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IND-CPA</a:t>
                          </a:r>
                        </a:p>
                        <a:p>
                          <a:endParaRPr lang="en-US" sz="1400" dirty="0" smtClean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IND-CCA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err="1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ElGamal</a:t>
                          </a:r>
                          <a:endParaRPr lang="en-US" sz="1400" baseline="0" dirty="0" smtClean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r>
                            <a:rPr lang="en-US" sz="1400" baseline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Hashed/Padded RSA</a:t>
                          </a:r>
                        </a:p>
                        <a:p>
                          <a:r>
                            <a:rPr lang="en-US" sz="1400" baseline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Fujisaki-</a:t>
                          </a:r>
                          <a:r>
                            <a:rPr lang="en-US" sz="1400" baseline="0" dirty="0" err="1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Okomoto</a:t>
                          </a:r>
                          <a:r>
                            <a:rPr lang="en-US" sz="1400" baseline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-transform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3"/>
                      </a:ext>
                    </a:extLst>
                  </a:tr>
                  <a:tr h="73152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Digital signatures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38374" t="-362500" r="-161789" b="-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 smtClean="0"/>
                            <a:t>Integrity: attacker shouldn't</a:t>
                          </a:r>
                          <a:r>
                            <a:rPr lang="en-US" sz="1400" baseline="0" dirty="0" smtClean="0"/>
                            <a:t> be</a:t>
                          </a:r>
                          <a:r>
                            <a:rPr lang="en-US" sz="1400" dirty="0" smtClean="0"/>
                            <a:t> able</a:t>
                          </a:r>
                          <a:r>
                            <a:rPr lang="en-US" sz="1400" baseline="0" dirty="0" smtClean="0"/>
                            <a:t> to forge messages, i.e., create new messages with valid signatures</a:t>
                          </a:r>
                          <a:endParaRPr lang="en-US" sz="1400" dirty="0" smtClean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UF-CMA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err="1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Schnorr</a:t>
                          </a:r>
                          <a:endParaRPr lang="en-US" sz="1400" dirty="0" smtClean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Hashed-RSA</a:t>
                          </a:r>
                        </a:p>
                        <a:p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ECDSA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Placeholder 4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257963698"/>
                  </p:ext>
                </p:extLst>
              </p:nvPr>
            </p:nvGraphicFramePr>
            <p:xfrm>
              <a:off x="623392" y="4208009"/>
              <a:ext cx="11233248" cy="2472501"/>
            </p:xfrm>
            <a:graphic>
              <a:graphicData uri="http://schemas.openxmlformats.org/drawingml/2006/table">
                <a:tbl>
                  <a:tblPr firstRow="1" bandRow="1">
                    <a:tableStyleId>{85BE263C-DBD7-4A20-BB59-AAB30ACAA65A}</a:tableStyleId>
                  </a:tblPr>
                  <a:tblGrid>
                    <a:gridCol w="2088232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  <a:gridCol w="2448272">
                      <a:extLst>
                        <a:ext uri="{9D8B030D-6E8A-4147-A177-3AD203B41FA5}">
                          <a16:colId xmlns="" xmlns:a16="http://schemas.microsoft.com/office/drawing/2014/main" val="20001"/>
                        </a:ext>
                      </a:extLst>
                    </a:gridCol>
                    <a:gridCol w="2304256">
                      <a:extLst>
                        <a:ext uri="{9D8B030D-6E8A-4147-A177-3AD203B41FA5}">
                          <a16:colId xmlns="" xmlns:a16="http://schemas.microsoft.com/office/drawing/2014/main" val="20002"/>
                        </a:ext>
                      </a:extLst>
                    </a:gridCol>
                    <a:gridCol w="2376264">
                      <a:extLst>
                        <a:ext uri="{9D8B030D-6E8A-4147-A177-3AD203B41FA5}">
                          <a16:colId xmlns="" xmlns:a16="http://schemas.microsoft.com/office/drawing/2014/main" val="20003"/>
                        </a:ext>
                      </a:extLst>
                    </a:gridCol>
                    <a:gridCol w="2016224">
                      <a:extLst>
                        <a:ext uri="{9D8B030D-6E8A-4147-A177-3AD203B41FA5}">
                          <a16:colId xmlns="" xmlns:a16="http://schemas.microsoft.com/office/drawing/2014/main" val="20004"/>
                        </a:ext>
                      </a:extLst>
                    </a:gridCol>
                  </a:tblGrid>
                  <a:tr h="130832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Cryptographic</a:t>
                          </a:r>
                          <a:r>
                            <a:rPr lang="en-US" sz="1400" baseline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groups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/>
                            <a:t>Comment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Computational</a:t>
                          </a:r>
                          <a:r>
                            <a:rPr lang="en-US" sz="1400" baseline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problem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Best-known attack</a:t>
                          </a:r>
                        </a:p>
                      </a:txBody>
                      <a:tcPr anchor="ctr">
                        <a:solidFill>
                          <a:schemeClr val="accent1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Common sizes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25940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nb-NO" sz="1400" b="1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sz="1400" b="1" i="1" smtClean="0">
                                            <a:latin typeface="Cambria Math" panose="02040503050406030204" pitchFamily="18" charset="0"/>
                                          </a:rPr>
                                          <m:t>𝒁</m:t>
                                        </m:r>
                                      </m:e>
                                      <m:sub>
                                        <m: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sub>
                                      <m:sup>
                                        <m:r>
                                          <a:rPr lang="nb-NO" sz="1400" b="1" i="1" smtClean="0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  <m:r>
                                      <a:rPr lang="nb-NO" sz="1400" b="1" i="1" smtClean="0">
                                        <a:latin typeface="Cambria Math" panose="02040503050406030204" pitchFamily="18" charset="0"/>
                                      </a:rPr>
                                      <m:t>,⋅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𝑝</m:t>
                              </m:r>
                            </m:oMath>
                          </a14:m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prime</a:t>
                          </a:r>
                        </a:p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nb-NO" sz="1400" b="1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sz="1400" b="1" i="1" smtClean="0">
                                            <a:latin typeface="Cambria Math" panose="02040503050406030204" pitchFamily="18" charset="0"/>
                                          </a:rPr>
                                          <m:t>𝒁</m:t>
                                        </m:r>
                                      </m:e>
                                      <m:sub>
                                        <m: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sub>
                                      <m:sup>
                                        <m:r>
                                          <a:rPr lang="nb-NO" sz="1400" b="1" i="1" smtClean="0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</m:e>
                                </m:d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=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𝑝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Discrete logarithm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General</a:t>
                          </a:r>
                          <a:r>
                            <a:rPr lang="en-US" sz="1400" baseline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number field sieve (GNFS)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|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𝑝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|≈2000–3000</m:t>
                              </m:r>
                            </m:oMath>
                          </a14:m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bits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  <a:tr h="259401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Subgroups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𝐻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&lt;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nb-NO" sz="1400" b="1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sz="1400" b="1" i="1" smtClean="0">
                                          <a:latin typeface="Cambria Math" panose="02040503050406030204" pitchFamily="18" charset="0"/>
                                        </a:rPr>
                                        <m:t>𝒁</m:t>
                                      </m:r>
                                    </m:e>
                                    <m:sub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sub>
                                    <m:sup>
                                      <m:r>
                                        <a:rPr lang="nb-NO" sz="1400" b="1" i="1" smtClean="0"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bSup>
                                  <m:r>
                                    <a:rPr lang="nb-NO" sz="1400" b="1" i="1" smtClean="0">
                                      <a:latin typeface="Cambria Math" panose="02040503050406030204" pitchFamily="18" charset="0"/>
                                    </a:rPr>
                                    <m:t>,⋅</m:t>
                                  </m:r>
                                </m:e>
                              </m:d>
                            </m:oMath>
                          </a14:m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𝐻</m:t>
                                  </m:r>
                                </m:e>
                              </m:d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=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𝑞</m:t>
                              </m:r>
                            </m:oMath>
                          </a14:m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(typically prime)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Discrete logarithm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GNFS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𝑞</m:t>
                                  </m:r>
                                </m:e>
                              </m:d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≈256</m:t>
                              </m:r>
                            </m:oMath>
                          </a14:m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bits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2"/>
                      </a:ext>
                    </a:extLst>
                  </a:tr>
                  <a:tr h="25940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  <m:d>
                                      <m:dPr>
                                        <m:ctrlP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400" b="1" i="1" smtClean="0">
                                                <a:latin typeface="Cambria Math" panose="02040503050406030204" pitchFamily="18" charset="0"/>
                                              </a:rPr>
                                              <m:t>𝑭</m:t>
                                            </m:r>
                                          </m:e>
                                          <m:sub>
                                            <m: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𝑝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,+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𝑝</m:t>
                              </m:r>
                            </m:oMath>
                          </a14:m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prime</a:t>
                          </a:r>
                        </a:p>
                        <a:p>
                          <a:pPr algn="l"/>
                          <a14:m>
                            <m:oMath xmlns:m="http://schemas.openxmlformats.org/officeDocument/2006/math"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𝐸</m:t>
                                  </m:r>
                                  <m:d>
                                    <m:d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nb-NO" sz="1400" b="0" i="1" smtClean="0">
                                              <a:latin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400" b="1" i="1" smtClean="0">
                                              <a:latin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  <m:t>𝑭</m:t>
                                          </m:r>
                                        </m:e>
                                        <m:sub>
                                          <m:r>
                                            <a:rPr lang="nb-NO" sz="1400" b="0" i="1" smtClean="0">
                                              <a:latin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  <m:t>𝑝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d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=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𝑞</m:t>
                              </m:r>
                            </m:oMath>
                          </a14:m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(typically) prime</a:t>
                          </a:r>
                        </a:p>
                        <a:p>
                          <a:pPr algn="l"/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𝑝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≠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𝑞</m:t>
                              </m:r>
                            </m:oMath>
                          </a14:m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Discrete logarithm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Generic attacks:</a:t>
                          </a:r>
                          <a:b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</a:br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Baby-step giant-step,</a:t>
                          </a:r>
                          <a:r>
                            <a:rPr lang="en-US" sz="1400" baseline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Pollard-rho, </a:t>
                          </a:r>
                          <a:r>
                            <a:rPr lang="en-US" sz="1400" baseline="0" dirty="0" err="1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Pohlig</a:t>
                          </a:r>
                          <a:r>
                            <a:rPr lang="en-US" sz="1400" baseline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-Hellman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𝐸</m:t>
                                  </m:r>
                                  <m:d>
                                    <m:d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nb-NO" sz="1400" b="1" i="1" smtClean="0">
                                              <a:latin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400" b="1" i="1" smtClean="0">
                                              <a:latin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  <m:t>𝑭</m:t>
                                          </m:r>
                                        </m:e>
                                        <m:sub>
                                          <m:r>
                                            <a:rPr lang="nb-NO" sz="1400" b="0" i="1" smtClean="0">
                                              <a:latin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  <m:t>𝑝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d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≈256</m:t>
                              </m:r>
                            </m:oMath>
                          </a14:m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bits </a:t>
                          </a:r>
                        </a:p>
                        <a:p>
                          <a14:m>
                            <m:oMath xmlns:m="http://schemas.openxmlformats.org/officeDocument/2006/math"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𝑝</m:t>
                                  </m:r>
                                </m:e>
                              </m:d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≈256</m:t>
                              </m:r>
                            </m:oMath>
                          </a14:m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bits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3"/>
                      </a:ext>
                    </a:extLst>
                  </a:tr>
                  <a:tr h="25940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nb-NO" sz="1400" b="1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sz="1400" b="1" i="1" smtClean="0">
                                            <a:latin typeface="Cambria Math" panose="02040503050406030204" pitchFamily="18" charset="0"/>
                                          </a:rPr>
                                          <m:t>𝒁</m:t>
                                        </m:r>
                                      </m:e>
                                      <m:sub>
                                        <m: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  <m:sup>
                                        <m:r>
                                          <a:rPr lang="nb-NO" sz="1400" b="1" i="1" smtClean="0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  <m:r>
                                      <a:rPr lang="nb-NO" sz="1400" b="1" i="1" smtClean="0">
                                        <a:latin typeface="Cambria Math" panose="02040503050406030204" pitchFamily="18" charset="0"/>
                                      </a:rPr>
                                      <m:t>,⋅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𝑛</m:t>
                              </m:r>
                            </m:oMath>
                          </a14:m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not prime</a:t>
                          </a:r>
                        </a:p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nb-NO" sz="1400" b="1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sz="1400" b="1" i="1" smtClean="0">
                                            <a:latin typeface="Cambria Math" panose="02040503050406030204" pitchFamily="18" charset="0"/>
                                          </a:rPr>
                                          <m:t>𝒁</m:t>
                                        </m:r>
                                      </m:e>
                                      <m:sub>
                                        <m: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  <m:sup>
                                        <m:r>
                                          <a:rPr lang="nb-NO" sz="1400" b="1" i="1" smtClean="0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</m:e>
                                </m:d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=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𝜙</m:t>
                                </m:r>
                                <m:d>
                                  <m:d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𝑛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Factoring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GNFS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𝑛</m:t>
                                  </m:r>
                                </m:e>
                              </m:d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≈2000–4000</m:t>
                              </m:r>
                            </m:oMath>
                          </a14:m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bits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Placeholder 4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257963698"/>
                  </p:ext>
                </p:extLst>
              </p:nvPr>
            </p:nvGraphicFramePr>
            <p:xfrm>
              <a:off x="623392" y="4208009"/>
              <a:ext cx="11233248" cy="2472501"/>
            </p:xfrm>
            <a:graphic>
              <a:graphicData uri="http://schemas.openxmlformats.org/drawingml/2006/table">
                <a:tbl>
                  <a:tblPr firstRow="1" bandRow="1">
                    <a:tableStyleId>{85BE263C-DBD7-4A20-BB59-AAB30ACAA65A}</a:tableStyleId>
                  </a:tblPr>
                  <a:tblGrid>
                    <a:gridCol w="208823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44827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304256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376264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016224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Cryptographic</a:t>
                          </a:r>
                          <a:r>
                            <a:rPr lang="en-US" sz="1400" baseline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groups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 smtClean="0"/>
                            <a:t>Comment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Computational</a:t>
                          </a:r>
                          <a:r>
                            <a:rPr lang="en-US" sz="1400" baseline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problem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Best-known attack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Common sizes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49847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4"/>
                          <a:stretch>
                            <a:fillRect t="-57778" r="-438192" b="-3011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4"/>
                          <a:stretch>
                            <a:fillRect l="-85536" t="-57778" r="-274813" b="-3011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Discrete logarithm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General</a:t>
                          </a:r>
                          <a:r>
                            <a:rPr lang="en-US" sz="1400" baseline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number field sieve (GNFS)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4"/>
                          <a:stretch>
                            <a:fillRect l="-456798" t="-57778" r="-906" b="-30111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36487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4"/>
                          <a:stretch>
                            <a:fillRect t="-253571" r="-438192" b="-3839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4"/>
                          <a:stretch>
                            <a:fillRect l="-85536" t="-253571" r="-274813" b="-3839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Discrete logarithm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GNFS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4"/>
                          <a:stretch>
                            <a:fillRect l="-456798" t="-253571" r="-906" b="-38392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763207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4"/>
                          <a:stretch>
                            <a:fillRect t="-158400" r="-438192" b="-7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4"/>
                          <a:stretch>
                            <a:fillRect l="-85536" t="-158400" r="-274813" b="-7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Discrete logarithm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Generic attacks:</a:t>
                          </a:r>
                          <a:b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</a:br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Baby-step giant-step,</a:t>
                          </a:r>
                          <a:r>
                            <a:rPr lang="en-US" sz="1400" baseline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Pollard-rho, </a:t>
                          </a:r>
                          <a:r>
                            <a:rPr lang="en-US" sz="1400" baseline="0" dirty="0" err="1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Pohlig</a:t>
                          </a:r>
                          <a:r>
                            <a:rPr lang="en-US" sz="1400" baseline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-Hellman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4"/>
                          <a:stretch>
                            <a:fillRect l="-456798" t="-158400" r="-906" b="-72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4"/>
                          <a:stretch>
                            <a:fillRect t="-380000" r="-438192" b="-58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4"/>
                          <a:stretch>
                            <a:fillRect l="-85536" t="-380000" r="-274813" b="-58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Factoring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GNFS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4"/>
                          <a:stretch>
                            <a:fillRect l="-456798" t="-380000" r="-906" b="-588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197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Administrative info	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smtClean="0"/>
              <a:t>No lecture next week</a:t>
            </a:r>
          </a:p>
          <a:p>
            <a:pPr>
              <a:buFont typeface="Arial" panose="020B0604020202020204" pitchFamily="34" charset="0"/>
              <a:buChar char="•"/>
            </a:pPr>
            <a:endParaRPr lang="en-US" b="1" dirty="0" smtClean="0"/>
          </a:p>
          <a:p>
            <a:pPr>
              <a:buFont typeface="Arial" panose="020B0604020202020204" pitchFamily="34" charset="0"/>
              <a:buChar char="•"/>
            </a:pPr>
            <a:endParaRPr lang="en-US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smtClean="0"/>
              <a:t>Next lecture</a:t>
            </a:r>
            <a:r>
              <a:rPr lang="en-US" dirty="0" smtClean="0"/>
              <a:t>: November 27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Work through previous </a:t>
            </a:r>
            <a:r>
              <a:rPr lang="en-US" dirty="0" smtClean="0"/>
              <a:t>exams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smtClean="0"/>
              <a:t>Finale (recap) lecture: </a:t>
            </a:r>
            <a:r>
              <a:rPr lang="en-US" dirty="0" smtClean="0"/>
              <a:t>December </a:t>
            </a:r>
            <a:r>
              <a:rPr lang="en-US" dirty="0"/>
              <a:t>4</a:t>
            </a:r>
            <a:endParaRPr lang="en-US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Ask-me-anything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Work through previous exams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smtClean="0"/>
              <a:t>Exam date: </a:t>
            </a:r>
            <a:r>
              <a:rPr lang="en-US" dirty="0" smtClean="0"/>
              <a:t>December 16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474663" lvl="1" indent="0"/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552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TEK4500-UIO">
  <a:themeElements>
    <a:clrScheme name="Custom 1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C000"/>
      </a:accent3>
      <a:accent4>
        <a:srgbClr val="7030A0"/>
      </a:accent4>
      <a:accent5>
        <a:srgbClr val="FF0000"/>
      </a:accent5>
      <a:accent6>
        <a:srgbClr val="EEF9F4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DFDA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dirty="0">
            <a:ea typeface="Cambria Math" panose="02040503050406030204" pitchFamily="18" charset="0"/>
          </a:defRPr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2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0E1C8BE1-60D2-4044-BAB8-77C985F6EEA1}" vid="{D4B1BC77-4AE2-48B7-94A1-F92EDC65A8B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TEK4500-UIO</Template>
  <TotalTime>19857</TotalTime>
  <Words>1527</Words>
  <Application>Microsoft Office PowerPoint</Application>
  <PresentationFormat>Widescreen</PresentationFormat>
  <Paragraphs>673</Paragraphs>
  <Slides>46</Slides>
  <Notes>8</Notes>
  <HiddenSlides>2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4" baseType="lpstr">
      <vt:lpstr>Arial</vt:lpstr>
      <vt:lpstr>Calibri</vt:lpstr>
      <vt:lpstr>Cambria</vt:lpstr>
      <vt:lpstr>Cambria Math</vt:lpstr>
      <vt:lpstr>Consolas</vt:lpstr>
      <vt:lpstr>Engravers MT</vt:lpstr>
      <vt:lpstr>Times New Roman</vt:lpstr>
      <vt:lpstr>2_TEK4500-UIO</vt:lpstr>
      <vt:lpstr>Lecture 12 – Digital signatures, UF-CMA,  RSA, Certificates, PKI</vt:lpstr>
      <vt:lpstr>Administrative info </vt:lpstr>
      <vt:lpstr>Basic goals of cryptography</vt:lpstr>
      <vt:lpstr>What is cryptography?</vt:lpstr>
      <vt:lpstr>MACs</vt:lpstr>
      <vt:lpstr>Digital signatures</vt:lpstr>
      <vt:lpstr>MACs vs. digital signatures</vt:lpstr>
      <vt:lpstr>Applications of digital signatures</vt:lpstr>
      <vt:lpstr>Digital signatures – syntax </vt:lpstr>
      <vt:lpstr>Digital signatures – security: UF-CMA</vt:lpstr>
      <vt:lpstr>PowerPoint Presentation</vt:lpstr>
      <vt:lpstr>Textbook RSA signatures</vt:lpstr>
      <vt:lpstr>Textbook RSA signatures</vt:lpstr>
      <vt:lpstr>Textbook RSA signatures</vt:lpstr>
      <vt:lpstr>Textbook RSA signatures</vt:lpstr>
      <vt:lpstr>Textbook Hashed-RSA signatures</vt:lpstr>
      <vt:lpstr>Discrete log based signatures</vt:lpstr>
      <vt:lpstr>PowerPoint Presentation</vt:lpstr>
      <vt:lpstr>What are identities?</vt:lpstr>
      <vt:lpstr>Identities on the internet </vt:lpstr>
      <vt:lpstr>Identities on the internet</vt:lpstr>
      <vt:lpstr>Authenticated key exchange</vt:lpstr>
      <vt:lpstr>Digital certificates</vt:lpstr>
      <vt:lpstr>Certificate authorities (CA)</vt:lpstr>
      <vt:lpstr>Authenticated key exchange + PKI</vt:lpstr>
      <vt:lpstr>Digital certificates</vt:lpstr>
      <vt:lpstr>Certificate chains</vt:lpstr>
      <vt:lpstr>Root CAs</vt:lpstr>
      <vt:lpstr>HTTPS / TLS + PKI</vt:lpstr>
      <vt:lpstr>How to get a signed certificate?</vt:lpstr>
      <vt:lpstr>How to become an internet root CA?</vt:lpstr>
      <vt:lpstr>DigiNotar</vt:lpstr>
      <vt:lpstr>Certificate revocation</vt:lpstr>
      <vt:lpstr>Certificate revocation – OCSP</vt:lpstr>
      <vt:lpstr>Certificate revocation – OCSP</vt:lpstr>
      <vt:lpstr>Certificate revocation – OCSP</vt:lpstr>
      <vt:lpstr>Certificate revocation – OCSP</vt:lpstr>
      <vt:lpstr>Certificate revocation – OCSP stapling</vt:lpstr>
      <vt:lpstr>Certificate revocation – OCSP stapling</vt:lpstr>
      <vt:lpstr>Certificate revocation – OCSP stapling + must_staple</vt:lpstr>
      <vt:lpstr>Certificate Transparency</vt:lpstr>
      <vt:lpstr>Hardware Root of Trust</vt:lpstr>
      <vt:lpstr>Other PKIs exist</vt:lpstr>
      <vt:lpstr>PowerPoint Presentation</vt:lpstr>
      <vt:lpstr>Summary of asymmetric cryptography</vt:lpstr>
      <vt:lpstr>Administrative info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hakoja</dc:creator>
  <cp:lastModifiedBy>hakoja</cp:lastModifiedBy>
  <cp:revision>909</cp:revision>
  <dcterms:created xsi:type="dcterms:W3CDTF">2020-06-02T10:31:43Z</dcterms:created>
  <dcterms:modified xsi:type="dcterms:W3CDTF">2024-11-13T19:47:50Z</dcterms:modified>
</cp:coreProperties>
</file>