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82"/>
  </p:notesMasterIdLst>
  <p:handoutMasterIdLst>
    <p:handoutMasterId r:id="rId83"/>
  </p:handoutMasterIdLst>
  <p:sldIdLst>
    <p:sldId id="327" r:id="rId4"/>
    <p:sldId id="468" r:id="rId5"/>
    <p:sldId id="323" r:id="rId6"/>
    <p:sldId id="329" r:id="rId7"/>
    <p:sldId id="447" r:id="rId8"/>
    <p:sldId id="336" r:id="rId9"/>
    <p:sldId id="431" r:id="rId10"/>
    <p:sldId id="432" r:id="rId11"/>
    <p:sldId id="433" r:id="rId12"/>
    <p:sldId id="434" r:id="rId13"/>
    <p:sldId id="435" r:id="rId14"/>
    <p:sldId id="437" r:id="rId15"/>
    <p:sldId id="438" r:id="rId16"/>
    <p:sldId id="439" r:id="rId17"/>
    <p:sldId id="440" r:id="rId18"/>
    <p:sldId id="442" r:id="rId19"/>
    <p:sldId id="443" r:id="rId20"/>
    <p:sldId id="444" r:id="rId21"/>
    <p:sldId id="445" r:id="rId22"/>
    <p:sldId id="446" r:id="rId23"/>
    <p:sldId id="377" r:id="rId24"/>
    <p:sldId id="414" r:id="rId25"/>
    <p:sldId id="383" r:id="rId26"/>
    <p:sldId id="385" r:id="rId27"/>
    <p:sldId id="386" r:id="rId28"/>
    <p:sldId id="387" r:id="rId29"/>
    <p:sldId id="388" r:id="rId30"/>
    <p:sldId id="390" r:id="rId31"/>
    <p:sldId id="389" r:id="rId32"/>
    <p:sldId id="393" r:id="rId33"/>
    <p:sldId id="394" r:id="rId34"/>
    <p:sldId id="427" r:id="rId35"/>
    <p:sldId id="398" r:id="rId36"/>
    <p:sldId id="399" r:id="rId37"/>
    <p:sldId id="400" r:id="rId38"/>
    <p:sldId id="401" r:id="rId39"/>
    <p:sldId id="402" r:id="rId40"/>
    <p:sldId id="403" r:id="rId41"/>
    <p:sldId id="404" r:id="rId42"/>
    <p:sldId id="407" r:id="rId43"/>
    <p:sldId id="405" r:id="rId44"/>
    <p:sldId id="410" r:id="rId45"/>
    <p:sldId id="462" r:id="rId46"/>
    <p:sldId id="409" r:id="rId47"/>
    <p:sldId id="406" r:id="rId48"/>
    <p:sldId id="412" r:id="rId49"/>
    <p:sldId id="413" r:id="rId50"/>
    <p:sldId id="458" r:id="rId51"/>
    <p:sldId id="448" r:id="rId52"/>
    <p:sldId id="449" r:id="rId53"/>
    <p:sldId id="416" r:id="rId54"/>
    <p:sldId id="430" r:id="rId55"/>
    <p:sldId id="353" r:id="rId56"/>
    <p:sldId id="354" r:id="rId57"/>
    <p:sldId id="367" r:id="rId58"/>
    <p:sldId id="421" r:id="rId59"/>
    <p:sldId id="461" r:id="rId60"/>
    <p:sldId id="457" r:id="rId61"/>
    <p:sldId id="459" r:id="rId62"/>
    <p:sldId id="460" r:id="rId63"/>
    <p:sldId id="369" r:id="rId64"/>
    <p:sldId id="463" r:id="rId65"/>
    <p:sldId id="361" r:id="rId66"/>
    <p:sldId id="451" r:id="rId67"/>
    <p:sldId id="452" r:id="rId68"/>
    <p:sldId id="375" r:id="rId69"/>
    <p:sldId id="464" r:id="rId70"/>
    <p:sldId id="465" r:id="rId71"/>
    <p:sldId id="466" r:id="rId72"/>
    <p:sldId id="467" r:id="rId73"/>
    <p:sldId id="453" r:id="rId74"/>
    <p:sldId id="364" r:id="rId75"/>
    <p:sldId id="370" r:id="rId76"/>
    <p:sldId id="454" r:id="rId77"/>
    <p:sldId id="455" r:id="rId78"/>
    <p:sldId id="456" r:id="rId79"/>
    <p:sldId id="429" r:id="rId80"/>
    <p:sldId id="376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9DB8F"/>
    <a:srgbClr val="FCF600"/>
    <a:srgbClr val="FFD1C9"/>
    <a:srgbClr val="FFDFDA"/>
    <a:srgbClr val="FFF1EF"/>
    <a:srgbClr val="FCEDC8"/>
    <a:srgbClr val="FF8585"/>
    <a:srgbClr val="D8BEEC"/>
    <a:srgbClr val="E4E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44" autoAdjust="0"/>
    <p:restoredTop sz="89988" autoAdjust="0"/>
  </p:normalViewPr>
  <p:slideViewPr>
    <p:cSldViewPr snapToGrid="0" showGuides="1">
      <p:cViewPr varScale="1">
        <p:scale>
          <a:sx n="97" d="100"/>
          <a:sy n="97" d="100"/>
        </p:scale>
        <p:origin x="84" y="17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commentAuthors" Target="comment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32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6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31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X-axis:</a:t>
            </a:r>
            <a:r>
              <a:rPr lang="en-US" baseline="0" dirty="0" smtClean="0"/>
              <a:t> RTT in us</a:t>
            </a:r>
          </a:p>
          <a:p>
            <a:r>
              <a:rPr lang="en-US" baseline="0" dirty="0" smtClean="0"/>
              <a:t>Y-axis: probability of observing RTT for n = 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97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6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74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Filenames of (encrypted)</a:t>
            </a:r>
            <a:r>
              <a:rPr lang="en-US" baseline="0" dirty="0" smtClean="0"/>
              <a:t> files on disk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61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4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59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13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6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923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95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76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3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82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831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94514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24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58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38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73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8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8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35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250424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55185" y="6386992"/>
            <a:ext cx="570544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95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296995" y="6386992"/>
            <a:ext cx="628733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12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1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04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3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38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5718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57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3497" y="6386992"/>
            <a:ext cx="562231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8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.pn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.pn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2210.png"/><Relationship Id="rId7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243.png"/><Relationship Id="rId4" Type="http://schemas.openxmlformats.org/officeDocument/2006/relationships/image" Target="../media/image2310.png"/><Relationship Id="rId9" Type="http://schemas.openxmlformats.org/officeDocument/2006/relationships/image" Target="../media/image23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openxmlformats.org/officeDocument/2006/relationships/image" Target="../media/image50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51.png"/><Relationship Id="rId5" Type="http://schemas.openxmlformats.org/officeDocument/2006/relationships/image" Target="../media/image410.png"/><Relationship Id="rId10" Type="http://schemas.openxmlformats.org/officeDocument/2006/relationships/image" Target="../media/image24.jpeg"/><Relationship Id="rId4" Type="http://schemas.openxmlformats.org/officeDocument/2006/relationships/image" Target="../media/image44.png"/><Relationship Id="rId9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2" Type="http://schemas.openxmlformats.org/officeDocument/2006/relationships/image" Target="../media/image5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jpeg"/><Relationship Id="rId11" Type="http://schemas.openxmlformats.org/officeDocument/2006/relationships/image" Target="../media/image49.png"/><Relationship Id="rId5" Type="http://schemas.openxmlformats.org/officeDocument/2006/relationships/image" Target="../media/image22.jpg"/><Relationship Id="rId15" Type="http://schemas.openxmlformats.org/officeDocument/2006/relationships/image" Target="../media/image25.png"/><Relationship Id="rId4" Type="http://schemas.openxmlformats.org/officeDocument/2006/relationships/image" Target="../media/image410.png"/><Relationship Id="rId1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2" Type="http://schemas.openxmlformats.org/officeDocument/2006/relationships/image" Target="../media/image5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jpeg"/><Relationship Id="rId11" Type="http://schemas.openxmlformats.org/officeDocument/2006/relationships/image" Target="../media/image49.png"/><Relationship Id="rId5" Type="http://schemas.openxmlformats.org/officeDocument/2006/relationships/image" Target="../media/image22.jpg"/><Relationship Id="rId15" Type="http://schemas.openxmlformats.org/officeDocument/2006/relationships/image" Target="../media/image25.png"/><Relationship Id="rId4" Type="http://schemas.openxmlformats.org/officeDocument/2006/relationships/image" Target="../media/image410.png"/><Relationship Id="rId1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55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58.png"/><Relationship Id="rId5" Type="http://schemas.openxmlformats.org/officeDocument/2006/relationships/image" Target="../media/image24.jpeg"/><Relationship Id="rId10" Type="http://schemas.openxmlformats.org/officeDocument/2006/relationships/image" Target="../media/image57.png"/><Relationship Id="rId4" Type="http://schemas.openxmlformats.org/officeDocument/2006/relationships/image" Target="../media/image22.jpg"/><Relationship Id="rId9" Type="http://schemas.openxmlformats.org/officeDocument/2006/relationships/image" Target="../media/image56.png"/><Relationship Id="rId1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58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54.png"/><Relationship Id="rId5" Type="http://schemas.openxmlformats.org/officeDocument/2006/relationships/image" Target="../media/image24.jpeg"/><Relationship Id="rId10" Type="http://schemas.openxmlformats.org/officeDocument/2006/relationships/image" Target="../media/image550.png"/><Relationship Id="rId4" Type="http://schemas.openxmlformats.org/officeDocument/2006/relationships/image" Target="../media/image22.jpg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6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6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6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6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1.png"/><Relationship Id="rId13" Type="http://schemas.openxmlformats.org/officeDocument/2006/relationships/image" Target="../media/image55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59.png"/><Relationship Id="rId5" Type="http://schemas.openxmlformats.org/officeDocument/2006/relationships/image" Target="../media/image24.jpeg"/><Relationship Id="rId15" Type="http://schemas.openxmlformats.org/officeDocument/2006/relationships/image" Target="../media/image25.png"/><Relationship Id="rId10" Type="http://schemas.openxmlformats.org/officeDocument/2006/relationships/image" Target="../media/image581.png"/><Relationship Id="rId4" Type="http://schemas.openxmlformats.org/officeDocument/2006/relationships/image" Target="../media/image22.jpg"/><Relationship Id="rId9" Type="http://schemas.openxmlformats.org/officeDocument/2006/relationships/image" Target="../media/image571.png"/><Relationship Id="rId1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1.png"/><Relationship Id="rId13" Type="http://schemas.openxmlformats.org/officeDocument/2006/relationships/image" Target="../media/image50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5.png"/><Relationship Id="rId2" Type="http://schemas.openxmlformats.org/officeDocument/2006/relationships/image" Target="../media/image21.jpe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54.png"/><Relationship Id="rId5" Type="http://schemas.openxmlformats.org/officeDocument/2006/relationships/image" Target="../media/image24.jpeg"/><Relationship Id="rId15" Type="http://schemas.openxmlformats.org/officeDocument/2006/relationships/image" Target="../media/image58.png"/><Relationship Id="rId10" Type="http://schemas.openxmlformats.org/officeDocument/2006/relationships/image" Target="../media/image61.png"/><Relationship Id="rId4" Type="http://schemas.openxmlformats.org/officeDocument/2006/relationships/image" Target="../media/image22.jpg"/><Relationship Id="rId9" Type="http://schemas.openxmlformats.org/officeDocument/2006/relationships/image" Target="../media/image60.png"/><Relationship Id="rId1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Relationship Id="rId1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Relationship Id="rId1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Relationship Id="rId1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50.png"/><Relationship Id="rId4" Type="http://schemas.openxmlformats.org/officeDocument/2006/relationships/image" Target="../media/image22.jpg"/><Relationship Id="rId9" Type="http://schemas.openxmlformats.org/officeDocument/2006/relationships/image" Target="../media/image55.png"/><Relationship Id="rId1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25.png"/><Relationship Id="rId3" Type="http://schemas.openxmlformats.org/officeDocument/2006/relationships/image" Target="../media/image410.png"/><Relationship Id="rId7" Type="http://schemas.openxmlformats.org/officeDocument/2006/relationships/image" Target="../media/image49.png"/><Relationship Id="rId12" Type="http://schemas.openxmlformats.org/officeDocument/2006/relationships/image" Target="../media/image50.png"/><Relationship Id="rId2" Type="http://schemas.openxmlformats.org/officeDocument/2006/relationships/image" Target="../media/image21.jpe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55.png"/><Relationship Id="rId5" Type="http://schemas.openxmlformats.org/officeDocument/2006/relationships/image" Target="../media/image24.jpe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22.jpg"/><Relationship Id="rId9" Type="http://schemas.openxmlformats.org/officeDocument/2006/relationships/image" Target="../media/image63.png"/><Relationship Id="rId1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1.png"/><Relationship Id="rId13" Type="http://schemas.openxmlformats.org/officeDocument/2006/relationships/image" Target="../media/image67.png"/><Relationship Id="rId3" Type="http://schemas.openxmlformats.org/officeDocument/2006/relationships/image" Target="../media/image410.png"/><Relationship Id="rId7" Type="http://schemas.openxmlformats.org/officeDocument/2006/relationships/image" Target="../media/image4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7.emf"/><Relationship Id="rId5" Type="http://schemas.openxmlformats.org/officeDocument/2006/relationships/image" Target="../media/image24.jpeg"/><Relationship Id="rId15" Type="http://schemas.openxmlformats.org/officeDocument/2006/relationships/image" Target="../media/image65.png"/><Relationship Id="rId10" Type="http://schemas.openxmlformats.org/officeDocument/2006/relationships/image" Target="../media/image25.png"/><Relationship Id="rId4" Type="http://schemas.openxmlformats.org/officeDocument/2006/relationships/image" Target="../media/image22.jpg"/><Relationship Id="rId9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1.png"/><Relationship Id="rId13" Type="http://schemas.openxmlformats.org/officeDocument/2006/relationships/image" Target="../media/image67.png"/><Relationship Id="rId3" Type="http://schemas.openxmlformats.org/officeDocument/2006/relationships/image" Target="../media/image410.png"/><Relationship Id="rId7" Type="http://schemas.openxmlformats.org/officeDocument/2006/relationships/image" Target="../media/image44.png"/><Relationship Id="rId2" Type="http://schemas.openxmlformats.org/officeDocument/2006/relationships/image" Target="../media/image21.jpe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11" Type="http://schemas.openxmlformats.org/officeDocument/2006/relationships/image" Target="../media/image27.emf"/><Relationship Id="rId5" Type="http://schemas.openxmlformats.org/officeDocument/2006/relationships/image" Target="../media/image24.jpeg"/><Relationship Id="rId15" Type="http://schemas.openxmlformats.org/officeDocument/2006/relationships/image" Target="../media/image65.png"/><Relationship Id="rId10" Type="http://schemas.openxmlformats.org/officeDocument/2006/relationships/image" Target="../media/image25.png"/><Relationship Id="rId4" Type="http://schemas.openxmlformats.org/officeDocument/2006/relationships/image" Target="../media/image22.jpg"/><Relationship Id="rId9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5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203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openxmlformats.org/officeDocument/2006/relationships/image" Target="../media/image32.png"/><Relationship Id="rId4" Type="http://schemas.openxmlformats.org/officeDocument/2006/relationships/image" Target="../media/image350.png"/><Relationship Id="rId9" Type="http://schemas.openxmlformats.org/officeDocument/2006/relationships/image" Target="../media/image360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8.png"/><Relationship Id="rId11" Type="http://schemas.openxmlformats.org/officeDocument/2006/relationships/image" Target="../media/image290.png"/><Relationship Id="rId5" Type="http://schemas.openxmlformats.org/officeDocument/2006/relationships/image" Target="../media/image34.png"/><Relationship Id="rId10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image" Target="../media/image36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1.png"/><Relationship Id="rId3" Type="http://schemas.openxmlformats.org/officeDocument/2006/relationships/image" Target="../media/image42.png"/><Relationship Id="rId7" Type="http://schemas.openxmlformats.org/officeDocument/2006/relationships/image" Target="../media/image166.png"/><Relationship Id="rId12" Type="http://schemas.openxmlformats.org/officeDocument/2006/relationships/image" Target="../media/image1040.png"/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8.png"/><Relationship Id="rId11" Type="http://schemas.openxmlformats.org/officeDocument/2006/relationships/image" Target="../media/image1030.png"/><Relationship Id="rId5" Type="http://schemas.openxmlformats.org/officeDocument/2006/relationships/image" Target="../media/image970.png"/><Relationship Id="rId10" Type="http://schemas.openxmlformats.org/officeDocument/2006/relationships/image" Target="../media/image168.png"/><Relationship Id="rId4" Type="http://schemas.openxmlformats.org/officeDocument/2006/relationships/image" Target="../media/image43.png"/><Relationship Id="rId9" Type="http://schemas.openxmlformats.org/officeDocument/2006/relationships/image" Target="../media/image1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7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.png"/><Relationship Id="rId7" Type="http://schemas.openxmlformats.org/officeDocument/2006/relationships/image" Target="../media/image6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microsoft.com/office/2007/relationships/hdphoto" Target="../media/hdphoto1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71.png"/><Relationship Id="rId4" Type="http://schemas.openxmlformats.org/officeDocument/2006/relationships/image" Target="../media/image51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5.png"/><Relationship Id="rId7" Type="http://schemas.openxmlformats.org/officeDocument/2006/relationships/image" Target="../media/image75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1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81.png"/><Relationship Id="rId7" Type="http://schemas.openxmlformats.org/officeDocument/2006/relationships/image" Target="../media/image75.png"/><Relationship Id="rId12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82.png"/><Relationship Id="rId9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75.png"/><Relationship Id="rId12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84.png"/><Relationship Id="rId5" Type="http://schemas.openxmlformats.org/officeDocument/2006/relationships/image" Target="../media/image88.png"/><Relationship Id="rId10" Type="http://schemas.openxmlformats.org/officeDocument/2006/relationships/image" Target="../media/image79.png"/><Relationship Id="rId4" Type="http://schemas.openxmlformats.org/officeDocument/2006/relationships/image" Target="../media/image87.png"/><Relationship Id="rId9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8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26" Type="http://schemas.openxmlformats.org/officeDocument/2006/relationships/image" Target="../media/image113.png"/><Relationship Id="rId3" Type="http://schemas.openxmlformats.org/officeDocument/2006/relationships/image" Target="../media/image94.png"/><Relationship Id="rId21" Type="http://schemas.openxmlformats.org/officeDocument/2006/relationships/image" Target="../media/image750.png"/><Relationship Id="rId7" Type="http://schemas.openxmlformats.org/officeDocument/2006/relationships/image" Target="../media/image99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12.png"/><Relationship Id="rId33" Type="http://schemas.openxmlformats.org/officeDocument/2006/relationships/image" Target="../media/image106.png"/><Relationship Id="rId2" Type="http://schemas.openxmlformats.org/officeDocument/2006/relationships/image" Target="../media/image93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7.png"/><Relationship Id="rId24" Type="http://schemas.openxmlformats.org/officeDocument/2006/relationships/image" Target="../media/image780.png"/><Relationship Id="rId32" Type="http://schemas.openxmlformats.org/officeDocument/2006/relationships/image" Target="../media/image92.png"/><Relationship Id="rId5" Type="http://schemas.openxmlformats.org/officeDocument/2006/relationships/image" Target="../media/image96.png"/><Relationship Id="rId15" Type="http://schemas.openxmlformats.org/officeDocument/2006/relationships/image" Target="../media/image690.png"/><Relationship Id="rId28" Type="http://schemas.openxmlformats.org/officeDocument/2006/relationships/image" Target="../media/image104.png"/><Relationship Id="rId19" Type="http://schemas.openxmlformats.org/officeDocument/2006/relationships/image" Target="../media/image730.png"/><Relationship Id="rId31" Type="http://schemas.openxmlformats.org/officeDocument/2006/relationships/image" Target="../media/image115.png"/><Relationship Id="rId4" Type="http://schemas.openxmlformats.org/officeDocument/2006/relationships/image" Target="../media/image95.png"/><Relationship Id="rId14" Type="http://schemas.openxmlformats.org/officeDocument/2006/relationships/image" Target="../media/image111.png"/><Relationship Id="rId27" Type="http://schemas.openxmlformats.org/officeDocument/2006/relationships/image" Target="../media/image103.png"/><Relationship Id="rId30" Type="http://schemas.openxmlformats.org/officeDocument/2006/relationships/image" Target="../media/image114.png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9" Type="http://schemas.openxmlformats.org/officeDocument/2006/relationships/image" Target="../media/image109.png"/><Relationship Id="rId3" Type="http://schemas.openxmlformats.org/officeDocument/2006/relationships/image" Target="../media/image117.png"/><Relationship Id="rId21" Type="http://schemas.openxmlformats.org/officeDocument/2006/relationships/image" Target="../media/image750.png"/><Relationship Id="rId34" Type="http://schemas.openxmlformats.org/officeDocument/2006/relationships/image" Target="../media/image122.png"/><Relationship Id="rId42" Type="http://schemas.openxmlformats.org/officeDocument/2006/relationships/image" Target="../media/image106.png"/><Relationship Id="rId7" Type="http://schemas.openxmlformats.org/officeDocument/2006/relationships/image" Target="../media/image12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8" Type="http://schemas.openxmlformats.org/officeDocument/2006/relationships/image" Target="../media/image126.png"/><Relationship Id="rId2" Type="http://schemas.openxmlformats.org/officeDocument/2006/relationships/image" Target="../media/image116.png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41" Type="http://schemas.openxmlformats.org/officeDocument/2006/relationships/image" Target="../media/image1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0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37" Type="http://schemas.openxmlformats.org/officeDocument/2006/relationships/image" Target="../media/image125.png"/><Relationship Id="rId40" Type="http://schemas.openxmlformats.org/officeDocument/2006/relationships/image" Target="../media/image92.png"/><Relationship Id="rId5" Type="http://schemas.openxmlformats.org/officeDocument/2006/relationships/image" Target="../media/image119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36" Type="http://schemas.openxmlformats.org/officeDocument/2006/relationships/image" Target="../media/image124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118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12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3.png"/><Relationship Id="rId26" Type="http://schemas.openxmlformats.org/officeDocument/2006/relationships/image" Target="../media/image138.png"/><Relationship Id="rId3" Type="http://schemas.openxmlformats.org/officeDocument/2006/relationships/image" Target="../media/image1270.png"/><Relationship Id="rId21" Type="http://schemas.openxmlformats.org/officeDocument/2006/relationships/image" Target="../media/image750.png"/><Relationship Id="rId7" Type="http://schemas.openxmlformats.org/officeDocument/2006/relationships/image" Target="../media/image13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37.png"/><Relationship Id="rId33" Type="http://schemas.openxmlformats.org/officeDocument/2006/relationships/image" Target="../media/image145.png"/><Relationship Id="rId2" Type="http://schemas.openxmlformats.org/officeDocument/2006/relationships/image" Target="../media/image128.png"/><Relationship Id="rId16" Type="http://schemas.openxmlformats.org/officeDocument/2006/relationships/image" Target="../media/image135.png"/><Relationship Id="rId29" Type="http://schemas.openxmlformats.org/officeDocument/2006/relationships/image" Target="../media/image14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0.png"/><Relationship Id="rId24" Type="http://schemas.openxmlformats.org/officeDocument/2006/relationships/image" Target="../media/image780.png"/><Relationship Id="rId32" Type="http://schemas.openxmlformats.org/officeDocument/2006/relationships/image" Target="../media/image144.png"/><Relationship Id="rId5" Type="http://schemas.openxmlformats.org/officeDocument/2006/relationships/image" Target="../media/image129.png"/><Relationship Id="rId15" Type="http://schemas.openxmlformats.org/officeDocument/2006/relationships/image" Target="../media/image690.png"/><Relationship Id="rId28" Type="http://schemas.openxmlformats.org/officeDocument/2006/relationships/image" Target="../media/image140.png"/><Relationship Id="rId19" Type="http://schemas.openxmlformats.org/officeDocument/2006/relationships/image" Target="../media/image730.png"/><Relationship Id="rId31" Type="http://schemas.openxmlformats.org/officeDocument/2006/relationships/image" Target="../media/image143.png"/><Relationship Id="rId4" Type="http://schemas.openxmlformats.org/officeDocument/2006/relationships/image" Target="../media/image1280.png"/><Relationship Id="rId14" Type="http://schemas.openxmlformats.org/officeDocument/2006/relationships/image" Target="../media/image134.png"/><Relationship Id="rId22" Type="http://schemas.openxmlformats.org/officeDocument/2006/relationships/image" Target="../media/image136.png"/><Relationship Id="rId27" Type="http://schemas.openxmlformats.org/officeDocument/2006/relationships/image" Target="../media/image139.png"/><Relationship Id="rId30" Type="http://schemas.openxmlformats.org/officeDocument/2006/relationships/image" Target="../media/image14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3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18" Type="http://schemas.openxmlformats.org/officeDocument/2006/relationships/image" Target="../media/image162.png"/><Relationship Id="rId26" Type="http://schemas.openxmlformats.org/officeDocument/2006/relationships/image" Target="../media/image173.png"/><Relationship Id="rId3" Type="http://schemas.openxmlformats.org/officeDocument/2006/relationships/image" Target="../media/image1470.png"/><Relationship Id="rId21" Type="http://schemas.openxmlformats.org/officeDocument/2006/relationships/image" Target="../media/image165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5" Type="http://schemas.openxmlformats.org/officeDocument/2006/relationships/image" Target="../media/image172.png"/><Relationship Id="rId2" Type="http://schemas.openxmlformats.org/officeDocument/2006/relationships/image" Target="../media/image1460.png"/><Relationship Id="rId16" Type="http://schemas.openxmlformats.org/officeDocument/2006/relationships/image" Target="../media/image160.png"/><Relationship Id="rId20" Type="http://schemas.openxmlformats.org/officeDocument/2006/relationships/image" Target="../media/image16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24" Type="http://schemas.openxmlformats.org/officeDocument/2006/relationships/image" Target="../media/image171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23" Type="http://schemas.openxmlformats.org/officeDocument/2006/relationships/image" Target="../media/image170.png"/><Relationship Id="rId10" Type="http://schemas.openxmlformats.org/officeDocument/2006/relationships/image" Target="../media/image154.png"/><Relationship Id="rId19" Type="http://schemas.openxmlformats.org/officeDocument/2006/relationships/image" Target="../media/image163.png"/><Relationship Id="rId4" Type="http://schemas.openxmlformats.org/officeDocument/2006/relationships/image" Target="../media/image1480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Relationship Id="rId22" Type="http://schemas.openxmlformats.org/officeDocument/2006/relationships/image" Target="../media/image169.png"/><Relationship Id="rId27" Type="http://schemas.openxmlformats.org/officeDocument/2006/relationships/image" Target="../media/image17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18" Type="http://schemas.openxmlformats.org/officeDocument/2006/relationships/image" Target="../media/image189.png"/><Relationship Id="rId3" Type="http://schemas.openxmlformats.org/officeDocument/2006/relationships/image" Target="../media/image1390.png"/><Relationship Id="rId21" Type="http://schemas.openxmlformats.org/officeDocument/2006/relationships/image" Target="../media/image192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image" Target="../media/image175.png"/><Relationship Id="rId16" Type="http://schemas.openxmlformats.org/officeDocument/2006/relationships/image" Target="../media/image187.png"/><Relationship Id="rId20" Type="http://schemas.openxmlformats.org/officeDocument/2006/relationships/image" Target="../media/image19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24" Type="http://schemas.openxmlformats.org/officeDocument/2006/relationships/image" Target="../media/image195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23" Type="http://schemas.openxmlformats.org/officeDocument/2006/relationships/image" Target="../media/image194.png"/><Relationship Id="rId10" Type="http://schemas.openxmlformats.org/officeDocument/2006/relationships/image" Target="../media/image181.png"/><Relationship Id="rId19" Type="http://schemas.openxmlformats.org/officeDocument/2006/relationships/image" Target="../media/image190.png"/><Relationship Id="rId4" Type="http://schemas.openxmlformats.org/officeDocument/2006/relationships/image" Target="../media/image1750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Relationship Id="rId22" Type="http://schemas.openxmlformats.org/officeDocument/2006/relationships/image" Target="../media/image19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0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6" Type="http://schemas.openxmlformats.org/officeDocument/2006/relationships/image" Target="../media/image21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199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4" Type="http://schemas.openxmlformats.org/officeDocument/2006/relationships/image" Target="../media/image198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7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16.png"/><Relationship Id="rId17" Type="http://schemas.openxmlformats.org/officeDocument/2006/relationships/image" Target="../media/image213.png"/><Relationship Id="rId2" Type="http://schemas.openxmlformats.org/officeDocument/2006/relationships/image" Target="../media/image196.png"/><Relationship Id="rId16" Type="http://schemas.openxmlformats.org/officeDocument/2006/relationships/image" Target="../media/image2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15.png"/><Relationship Id="rId5" Type="http://schemas.openxmlformats.org/officeDocument/2006/relationships/image" Target="../media/image199.png"/><Relationship Id="rId15" Type="http://schemas.openxmlformats.org/officeDocument/2006/relationships/image" Target="../media/image219.png"/><Relationship Id="rId10" Type="http://schemas.openxmlformats.org/officeDocument/2006/relationships/image" Target="../media/image207.png"/><Relationship Id="rId4" Type="http://schemas.openxmlformats.org/officeDocument/2006/relationships/image" Target="../media/image214.png"/><Relationship Id="rId9" Type="http://schemas.openxmlformats.org/officeDocument/2006/relationships/image" Target="../media/image206.png"/><Relationship Id="rId14" Type="http://schemas.openxmlformats.org/officeDocument/2006/relationships/image" Target="../media/image21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18" Type="http://schemas.openxmlformats.org/officeDocument/2006/relationships/image" Target="../media/image22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226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25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213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221.png"/><Relationship Id="rId15" Type="http://schemas.openxmlformats.org/officeDocument/2006/relationships/image" Target="../media/image211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3" Type="http://schemas.openxmlformats.org/officeDocument/2006/relationships/image" Target="../media/image229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image" Target="../media/image228.png"/><Relationship Id="rId16" Type="http://schemas.openxmlformats.org/officeDocument/2006/relationships/image" Target="../media/image24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143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4" Type="http://schemas.openxmlformats.org/officeDocument/2006/relationships/image" Target="../media/image230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Lecture</a:t>
            </a:r>
            <a:r>
              <a:rPr lang="nb-NO" dirty="0" smtClean="0"/>
              <a:t> 5 – </a:t>
            </a:r>
            <a:r>
              <a:rPr lang="nb-NO" dirty="0" err="1" smtClean="0"/>
              <a:t>Authenticated</a:t>
            </a:r>
            <a:r>
              <a:rPr lang="nb-NO" dirty="0" smtClean="0"/>
              <a:t> </a:t>
            </a:r>
            <a:r>
              <a:rPr lang="nb-NO" dirty="0" err="1" smtClean="0"/>
              <a:t>encryption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22.09.2021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exam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Available next week (Wednesday 29. September, 14:00)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Due: </a:t>
            </a:r>
            <a:r>
              <a:rPr lang="en-US" sz="1800" b="1" dirty="0" smtClean="0"/>
              <a:t>two weeks </a:t>
            </a:r>
            <a:r>
              <a:rPr lang="en-US" sz="1800" dirty="0" smtClean="0"/>
              <a:t>later (Wednesday 13. October, 23:59)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Take-home</a:t>
            </a:r>
            <a:r>
              <a:rPr lang="en-US" sz="1800" dirty="0" smtClean="0"/>
              <a:t>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Individual: </a:t>
            </a:r>
            <a:r>
              <a:rPr lang="en-US" sz="1800" dirty="0" smtClean="0"/>
              <a:t>corporation is </a:t>
            </a:r>
            <a:r>
              <a:rPr lang="en-US" sz="1800" i="1" dirty="0" smtClean="0"/>
              <a:t>not</a:t>
            </a:r>
            <a:r>
              <a:rPr lang="en-US" sz="1800" dirty="0"/>
              <a:t> </a:t>
            </a:r>
            <a:r>
              <a:rPr lang="en-US" sz="1800" dirty="0" smtClean="0"/>
              <a:t>allowed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Mandatory: </a:t>
            </a:r>
            <a:r>
              <a:rPr lang="en-US" sz="1800" dirty="0" smtClean="0"/>
              <a:t>need to pass in order to be eligible for the exam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All sources allowed (save for explicitly searching for the solution)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Submission: Canvas (file type = PDF; strongly prefer if you use provided </a:t>
            </a:r>
            <a:r>
              <a:rPr lang="en-US" sz="1800" dirty="0" err="1" smtClean="0"/>
              <a:t>LaTex</a:t>
            </a:r>
            <a:r>
              <a:rPr lang="en-US" sz="1800" dirty="0" smtClean="0"/>
              <a:t> template)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Start early! The assignment may be more challenging than </a:t>
            </a:r>
            <a:r>
              <a:rPr lang="en-US" sz="1800" smtClean="0"/>
              <a:t>you expect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346910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IND-CPA – Indistinguishability against chosen-</a:t>
            </a:r>
            <a:r>
              <a:rPr lang="en-US" dirty="0" smtClean="0">
                <a:solidFill>
                  <a:srgbClr val="FF0000"/>
                </a:solidFill>
              </a:rPr>
              <a:t>plaintext</a:t>
            </a:r>
            <a:r>
              <a:rPr lang="en-US" dirty="0" smtClean="0"/>
              <a:t> attacks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43624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43624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9706949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9706949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56" y="2847428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017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IND-</a:t>
            </a:r>
            <a:r>
              <a:rPr lang="en-US" dirty="0" smtClean="0">
                <a:solidFill>
                  <a:srgbClr val="FF0000"/>
                </a:solidFill>
              </a:rPr>
              <a:t>CCA</a:t>
            </a:r>
            <a:r>
              <a:rPr lang="en-US" dirty="0" smtClean="0"/>
              <a:t> – Indistinguishability against chosen-</a:t>
            </a:r>
            <a:r>
              <a:rPr lang="en-US" dirty="0" smtClean="0">
                <a:solidFill>
                  <a:srgbClr val="FF0000"/>
                </a:solidFill>
              </a:rPr>
              <a:t>ciphertext</a:t>
            </a:r>
            <a:r>
              <a:rPr lang="en-US" dirty="0" smtClean="0"/>
              <a:t> attacks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90892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90892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9639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9639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56" y="2847428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45828" y="5047030"/>
                <a:ext cx="39746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Restriction: </a:t>
                </a:r>
                <a:r>
                  <a:rPr lang="en-US" sz="1600" dirty="0" smtClean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600" dirty="0" smtClean="0"/>
                  <a:t>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 smtClean="0"/>
                  <a:t> call returned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828" y="5047030"/>
                <a:ext cx="3974671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67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17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Xilinx FPGA – </a:t>
            </a:r>
            <a:r>
              <a:rPr lang="en-US" dirty="0" err="1" smtClean="0"/>
              <a:t>Starbleed</a:t>
            </a:r>
            <a:r>
              <a:rPr lang="en-US" dirty="0" smtClean="0"/>
              <a:t>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3"/>
          <a:stretch/>
        </p:blipFill>
        <p:spPr>
          <a:xfrm>
            <a:off x="2096476" y="1408770"/>
            <a:ext cx="4253467" cy="4157133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737" r="1348"/>
          <a:stretch/>
        </p:blipFill>
        <p:spPr>
          <a:xfrm>
            <a:off x="6111341" y="1733450"/>
            <a:ext cx="4490520" cy="4653542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4276" r="25804"/>
          <a:stretch/>
        </p:blipFill>
        <p:spPr>
          <a:xfrm>
            <a:off x="4239685" y="1498131"/>
            <a:ext cx="3743311" cy="468668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43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FPGA – Field Programmable Gate Array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 smtClean="0"/>
                <a:t/>
              </a:r>
              <a:br>
                <a:rPr lang="en-US" sz="1400" b="1" dirty="0" smtClean="0"/>
              </a:br>
              <a:r>
                <a:rPr lang="en-US" sz="1400" b="1" dirty="0" smtClean="0"/>
                <a:t/>
              </a:r>
              <a:br>
                <a:rPr lang="en-US" sz="1400" b="1" dirty="0" smtClean="0"/>
              </a:br>
              <a:r>
                <a:rPr lang="en-US" sz="14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 smtClean="0"/>
                <a:t>  </a:t>
              </a:r>
              <a:endParaRPr lang="en-US" sz="1400" b="1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endParaRPr lang="en-US" dirty="0" smtClean="0"/>
          </a:p>
        </p:txBody>
      </p:sp>
      <p:sp>
        <p:nvSpPr>
          <p:cNvPr id="35" name="Down Arrow 34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  <p:pic>
        <p:nvPicPr>
          <p:cNvPr id="3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84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FPGA – Field Programmable Gate Array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 smtClean="0"/>
                <a:t/>
              </a:r>
              <a:br>
                <a:rPr lang="en-US" sz="1400" b="1" dirty="0" smtClean="0"/>
              </a:br>
              <a:r>
                <a:rPr lang="en-US" sz="1400" b="1" dirty="0" smtClean="0"/>
                <a:t/>
              </a:r>
              <a:br>
                <a:rPr lang="en-US" sz="1400" b="1" dirty="0" smtClean="0"/>
              </a:br>
              <a:r>
                <a:rPr lang="en-US" sz="14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 smtClean="0"/>
                <a:t>  </a:t>
              </a:r>
              <a:endParaRPr lang="en-US" sz="1400" b="1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endParaRPr lang="en-US" dirty="0" smtClean="0"/>
          </a:p>
        </p:txBody>
      </p:sp>
      <p:pic>
        <p:nvPicPr>
          <p:cNvPr id="14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93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FPGA – Field Programmable Gate Array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16" name="Picture 2" descr="Turn off clipart 20 free Cliparts | Download images on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31" y="4725874"/>
            <a:ext cx="891074" cy="8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847039" y="4206863"/>
            <a:ext cx="4278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FPGA applications: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Aerospace and avionics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Digital signal processors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Defense and military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Medical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General hardware accelerators</a:t>
            </a:r>
            <a:br>
              <a:rPr lang="en-US" dirty="0" smtClean="0"/>
            </a:br>
            <a:r>
              <a:rPr lang="en-US" dirty="0" smtClean="0"/>
              <a:t>(e.g. cryptography)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endParaRPr lang="en-US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1327816" y="1348041"/>
            <a:ext cx="4710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r>
              <a:rPr lang="en-US" dirty="0" smtClean="0"/>
              <a:t> design typically a business secret </a:t>
            </a:r>
            <a:br>
              <a:rPr lang="en-US" dirty="0" smtClean="0"/>
            </a:br>
            <a:r>
              <a:rPr lang="en-US" dirty="0" smtClean="0"/>
              <a:t>(or even a national/military secret)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 bwMode="auto">
          <a:xfrm>
            <a:off x="6038335" y="1809706"/>
            <a:ext cx="1392195" cy="7292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0" name="Horizontal Scroll 19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 smtClean="0"/>
                <a:t/>
              </a:r>
              <a:br>
                <a:rPr lang="en-US" sz="1400" b="1" dirty="0" smtClean="0"/>
              </a:br>
              <a:r>
                <a:rPr lang="en-US" sz="1400" b="1" dirty="0" smtClean="0"/>
                <a:t/>
              </a:r>
              <a:br>
                <a:rPr lang="en-US" sz="1400" b="1" dirty="0" smtClean="0"/>
              </a:br>
              <a:r>
                <a:rPr lang="en-US" sz="14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 smtClean="0"/>
                <a:t>  </a:t>
              </a:r>
              <a:endParaRPr lang="en-US" sz="1400" b="1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5077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FPGA – Field Programmable Gate Array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" name="Down Arrow 12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5948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endParaRPr lang="en-US" dirty="0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3527500" y="3192460"/>
            <a:ext cx="1193548" cy="1093397"/>
            <a:chOff x="3527500" y="3192460"/>
            <a:chExt cx="1193548" cy="1093397"/>
          </a:xfrm>
        </p:grpSpPr>
        <p:sp>
          <p:nvSpPr>
            <p:cNvPr id="18" name="Rectangle 17"/>
            <p:cNvSpPr/>
            <p:nvPr/>
          </p:nvSpPr>
          <p:spPr bwMode="auto">
            <a:xfrm>
              <a:off x="3527500" y="3192460"/>
              <a:ext cx="249164" cy="229396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smtClean="0">
                  <a:solidFill>
                    <a:srgbClr val="FF0000"/>
                  </a:solidFill>
                </a:rPr>
                <a:t>K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pic>
          <p:nvPicPr>
            <p:cNvPr id="19" name="Picture 2" descr="Indie Electronics: My 1 Bit Full Adder Project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992" b="91949" l="4287" r="89919">
                          <a14:foregroundMark x1="50174" y1="14195" x2="54461" y2="13771"/>
                          <a14:backgroundMark x1="7995" y1="54873" x2="8575" y2="71186"/>
                          <a14:backgroundMark x1="62109" y1="37076" x2="96060" y2="37712"/>
                          <a14:backgroundMark x1="71727" y1="35805" x2="76709" y2="309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76" r="11425"/>
            <a:stretch/>
          </p:blipFill>
          <p:spPr bwMode="auto">
            <a:xfrm>
              <a:off x="3579021" y="3379836"/>
              <a:ext cx="1142027" cy="906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89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34" name="Picture 10" descr="64GB RAM Memo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96" y="2834159"/>
            <a:ext cx="2030902" cy="189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649163" y="3311651"/>
            <a:ext cx="1001744" cy="927568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55184" y="418729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0x000000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78930"/>
              </p:ext>
            </p:extLst>
          </p:nvPr>
        </p:nvGraphicFramePr>
        <p:xfrm>
          <a:off x="7615303" y="2444957"/>
          <a:ext cx="3566817" cy="4047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K</a:t>
                      </a:r>
                      <a:r>
                        <a:rPr lang="en-US" sz="1200" b="1" baseline="-25000" dirty="0" smtClean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0x00000000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173445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         </a:t>
                      </a:r>
                      <a:r>
                        <a:rPr lang="en-US" sz="1200" b="1" baseline="0" dirty="0" smtClean="0"/>
                        <a:t>                                      </a:t>
                      </a:r>
                      <a:endParaRPr lang="en-US" sz="1200" b="1" dirty="0" smtClean="0"/>
                    </a:p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50140970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MAC TAG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387556" y="2541954"/>
            <a:ext cx="116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Header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50016" y="4529759"/>
            <a:ext cx="186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AES-CBC encrypted</a:t>
            </a:r>
          </a:p>
        </p:txBody>
      </p:sp>
      <p:sp>
        <p:nvSpPr>
          <p:cNvPr id="44" name="Right Brace 43"/>
          <p:cNvSpPr/>
          <p:nvPr/>
        </p:nvSpPr>
        <p:spPr bwMode="auto">
          <a:xfrm rot="10800000">
            <a:off x="7168531" y="3007898"/>
            <a:ext cx="307536" cy="348412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6870" y="5859904"/>
            <a:ext cx="606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</a:rPr>
              <a:t>WBSTAR = </a:t>
            </a:r>
            <a:r>
              <a:rPr lang="en-US" sz="2000" b="1" dirty="0" smtClean="0">
                <a:solidFill>
                  <a:schemeClr val="accent2"/>
                </a:solidFill>
              </a:rPr>
              <a:t>W</a:t>
            </a:r>
            <a:r>
              <a:rPr lang="en-US" sz="2000" dirty="0" smtClean="0">
                <a:solidFill>
                  <a:schemeClr val="accent2"/>
                </a:solidFill>
              </a:rPr>
              <a:t>arm-</a:t>
            </a:r>
            <a:r>
              <a:rPr lang="en-US" sz="2000" b="1" dirty="0" smtClean="0">
                <a:solidFill>
                  <a:schemeClr val="accent2"/>
                </a:solidFill>
              </a:rPr>
              <a:t>B</a:t>
            </a:r>
            <a:r>
              <a:rPr lang="en-US" sz="2000" dirty="0" smtClean="0">
                <a:solidFill>
                  <a:schemeClr val="accent2"/>
                </a:solidFill>
              </a:rPr>
              <a:t>oot </a:t>
            </a:r>
            <a:r>
              <a:rPr lang="en-US" sz="2000" b="1" dirty="0" smtClean="0">
                <a:solidFill>
                  <a:schemeClr val="accent2"/>
                </a:solidFill>
              </a:rPr>
              <a:t>Star</a:t>
            </a:r>
            <a:r>
              <a:rPr lang="en-US" sz="2000" dirty="0" smtClean="0">
                <a:solidFill>
                  <a:schemeClr val="accent2"/>
                </a:solidFill>
              </a:rPr>
              <a:t>t-address 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9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8802169" y="4562390"/>
            <a:ext cx="1351660" cy="107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4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" grpId="0"/>
      <p:bldP spid="43" grpId="0"/>
      <p:bldP spid="44" grpId="0" animBg="1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Bitstream</a:t>
            </a:r>
            <a:endParaRPr lang="en-US" dirty="0" smtClean="0"/>
          </a:p>
        </p:txBody>
      </p:sp>
      <p:sp>
        <p:nvSpPr>
          <p:cNvPr id="30" name="Rectangle 29"/>
          <p:cNvSpPr/>
          <p:nvPr/>
        </p:nvSpPr>
        <p:spPr bwMode="auto">
          <a:xfrm>
            <a:off x="7090448" y="1431219"/>
            <a:ext cx="50178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7111625" y="1751120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39835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BAD</a:t>
                      </a:r>
                      <a:r>
                        <a:rPr lang="en-US" sz="1200" b="1" baseline="0" dirty="0" smtClean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746750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842553" y="332572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27644" y="5641714"/>
            <a:ext cx="166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Decrypted</a:t>
            </a:r>
          </a:p>
        </p:txBody>
      </p:sp>
      <p:sp>
        <p:nvSpPr>
          <p:cNvPr id="13" name="Freeform 12"/>
          <p:cNvSpPr/>
          <p:nvPr/>
        </p:nvSpPr>
        <p:spPr bwMode="auto">
          <a:xfrm>
            <a:off x="4476750" y="4275966"/>
            <a:ext cx="5556643" cy="1365748"/>
          </a:xfrm>
          <a:custGeom>
            <a:avLst/>
            <a:gdLst>
              <a:gd name="connsiteX0" fmla="*/ 0 w 5462752"/>
              <a:gd name="connsiteY0" fmla="*/ 0 h 1360962"/>
              <a:gd name="connsiteX1" fmla="*/ 1939159 w 5462752"/>
              <a:gd name="connsiteY1" fmla="*/ 1174531 h 1360962"/>
              <a:gd name="connsiteX2" fmla="*/ 4130565 w 5462752"/>
              <a:gd name="connsiteY2" fmla="*/ 1269124 h 1360962"/>
              <a:gd name="connsiteX3" fmla="*/ 5462752 w 5462752"/>
              <a:gd name="connsiteY3" fmla="*/ 283779 h 1360962"/>
              <a:gd name="connsiteX0" fmla="*/ 0 w 5485612"/>
              <a:gd name="connsiteY0" fmla="*/ 0 h 1352962"/>
              <a:gd name="connsiteX1" fmla="*/ 1962019 w 5485612"/>
              <a:gd name="connsiteY1" fmla="*/ 1166911 h 1352962"/>
              <a:gd name="connsiteX2" fmla="*/ 4153425 w 5485612"/>
              <a:gd name="connsiteY2" fmla="*/ 1261504 h 1352962"/>
              <a:gd name="connsiteX3" fmla="*/ 5485612 w 5485612"/>
              <a:gd name="connsiteY3" fmla="*/ 276159 h 1352962"/>
              <a:gd name="connsiteX0" fmla="*/ 0 w 5485612"/>
              <a:gd name="connsiteY0" fmla="*/ 0 h 1323467"/>
              <a:gd name="connsiteX1" fmla="*/ 1724275 w 5485612"/>
              <a:gd name="connsiteY1" fmla="*/ 1087663 h 1323467"/>
              <a:gd name="connsiteX2" fmla="*/ 4153425 w 5485612"/>
              <a:gd name="connsiteY2" fmla="*/ 1261504 h 1323467"/>
              <a:gd name="connsiteX3" fmla="*/ 5485612 w 5485612"/>
              <a:gd name="connsiteY3" fmla="*/ 276159 h 1323467"/>
              <a:gd name="connsiteX0" fmla="*/ 0 w 5485612"/>
              <a:gd name="connsiteY0" fmla="*/ 0 h 1328357"/>
              <a:gd name="connsiteX1" fmla="*/ 1724275 w 5485612"/>
              <a:gd name="connsiteY1" fmla="*/ 1087663 h 1328357"/>
              <a:gd name="connsiteX2" fmla="*/ 3763281 w 5485612"/>
              <a:gd name="connsiteY2" fmla="*/ 1267600 h 1328357"/>
              <a:gd name="connsiteX3" fmla="*/ 5485612 w 5485612"/>
              <a:gd name="connsiteY3" fmla="*/ 276159 h 1328357"/>
              <a:gd name="connsiteX0" fmla="*/ 0 w 5498200"/>
              <a:gd name="connsiteY0" fmla="*/ 0 h 1328357"/>
              <a:gd name="connsiteX1" fmla="*/ 1724275 w 5498200"/>
              <a:gd name="connsiteY1" fmla="*/ 1087663 h 1328357"/>
              <a:gd name="connsiteX2" fmla="*/ 3763281 w 5498200"/>
              <a:gd name="connsiteY2" fmla="*/ 1267600 h 1328357"/>
              <a:gd name="connsiteX3" fmla="*/ 5498200 w 5498200"/>
              <a:gd name="connsiteY3" fmla="*/ 251658 h 132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8200" h="1328357">
                <a:moveTo>
                  <a:pt x="0" y="0"/>
                </a:moveTo>
                <a:cubicBezTo>
                  <a:pt x="625365" y="481505"/>
                  <a:pt x="1097062" y="876396"/>
                  <a:pt x="1724275" y="1087663"/>
                </a:cubicBezTo>
                <a:cubicBezTo>
                  <a:pt x="2351488" y="1298930"/>
                  <a:pt x="3136392" y="1402851"/>
                  <a:pt x="3763281" y="1267600"/>
                </a:cubicBezTo>
                <a:cubicBezTo>
                  <a:pt x="4390170" y="1132349"/>
                  <a:pt x="5125739" y="670101"/>
                  <a:pt x="5498200" y="251658"/>
                </a:cubicBezTo>
              </a:path>
            </a:pathLst>
          </a:custGeom>
          <a:ln w="19050">
            <a:solidFill>
              <a:schemeClr val="accent2"/>
            </a:solidFill>
            <a:headEnd type="triangl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39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Reboot</a:t>
              </a: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6" name="Multiply 35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110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 animBg="1"/>
      <p:bldP spid="31" grpId="0"/>
      <p:bldP spid="28" grpId="0"/>
      <p:bldP spid="13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Bitstream</a:t>
              </a:r>
              <a:endParaRPr lang="en-US" dirty="0" smtClean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>  </a:t>
              </a:r>
              <a:endParaRPr lang="en-US" sz="11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“Read out WBSTAR”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4197756">
            <a:off x="7200708" y="476825"/>
            <a:ext cx="675630" cy="4827069"/>
          </a:xfrm>
          <a:prstGeom prst="downArrow">
            <a:avLst>
              <a:gd name="adj1" fmla="val 39947"/>
              <a:gd name="adj2" fmla="val 71826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 rot="20374609">
            <a:off x="7194350" y="2945066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  <p:sp>
        <p:nvSpPr>
          <p:cNvPr id="69" name="TextBox 68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</a:t>
            </a:r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0x23d001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0x23d001</a:t>
            </a:r>
          </a:p>
        </p:txBody>
      </p:sp>
    </p:spTree>
    <p:extLst>
      <p:ext uri="{BB962C8B-B14F-4D97-AF65-F5344CB8AC3E}">
        <p14:creationId xmlns:p14="http://schemas.microsoft.com/office/powerpoint/2010/main" val="316255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Bitstream</a:t>
              </a:r>
              <a:endParaRPr lang="en-US" dirty="0" smtClean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64728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BAD</a:t>
                      </a:r>
                      <a:r>
                        <a:rPr lang="en-US" sz="1200" b="1" baseline="0" dirty="0" smtClean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699837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>  </a:t>
              </a:r>
              <a:endParaRPr lang="en-US" sz="11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“Read out WBSTAR”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Bitstream</a:t>
              </a:r>
              <a:endParaRPr lang="en-US" dirty="0" smtClean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301752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53943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BAD</a:t>
                      </a:r>
                      <a:r>
                        <a:rPr lang="en-US" sz="1200" b="1" baseline="0" dirty="0" smtClean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0xff0015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1752" y="1850291"/>
            <a:ext cx="254938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495044" y="1850291"/>
            <a:ext cx="3546085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>  </a:t>
              </a:r>
              <a:endParaRPr lang="en-US" sz="11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“Read out WBSTAR”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0xff0015</a:t>
            </a:r>
            <a:endParaRPr lang="en-US" sz="1400" b="1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3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8" grpId="0" animBg="1"/>
      <p:bldP spid="32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Bitstream</a:t>
              </a:r>
              <a:endParaRPr lang="en-US" dirty="0" smtClean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512858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40308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BAD</a:t>
                      </a:r>
                      <a:r>
                        <a:rPr lang="en-US" sz="1200" b="1" baseline="0" dirty="0" smtClean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0x6391dd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858" y="1850291"/>
            <a:ext cx="234783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150" y="1850291"/>
            <a:ext cx="3334979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>  </a:t>
              </a:r>
              <a:endParaRPr lang="en-US" sz="11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“Read out WBSTAR”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0x6391dd</a:t>
            </a:r>
            <a:endParaRPr lang="en-US" sz="1400" b="1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122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23" name="Group 22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24" name="Horizontal Scroll 23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r>
                  <a:rPr lang="en-US" sz="1400" b="1" dirty="0" smtClean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  </a:t>
                </a:r>
                <a:endParaRPr lang="en-US" sz="1400" b="1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Bitstream</a:t>
                </a:r>
                <a:endParaRPr lang="en-US" dirty="0" smtClean="0"/>
              </a:p>
            </p:txBody>
          </p:sp>
        </p:grp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08325" y="1825877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564550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BAD</a:t>
                      </a:r>
                      <a:r>
                        <a:rPr lang="en-US" sz="1200" b="1" baseline="0" dirty="0" smtClean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0xba11c0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08325" y="1925048"/>
            <a:ext cx="2752367" cy="20012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1617" y="1928006"/>
            <a:ext cx="3739512" cy="19983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>  </a:t>
              </a:r>
              <a:endParaRPr lang="en-US" sz="11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“Read out WBSTAR”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9" name="Multiply 38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0xba11c0</a:t>
            </a:r>
            <a:endParaRPr lang="en-US" sz="1400" b="1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0780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47" name="Group 46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51" name="Horizontal Scroll 5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r>
                  <a:rPr lang="en-US" sz="1400" b="1" dirty="0" smtClean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  </a:t>
                </a:r>
                <a:endParaRPr lang="en-US" sz="1400" b="1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Bitstream</a:t>
                </a:r>
                <a:endParaRPr lang="en-US" dirty="0" smtClean="0"/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31200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BAD</a:t>
                      </a:r>
                      <a:r>
                        <a:rPr lang="en-US" sz="1200" b="1" baseline="0" dirty="0" smtClean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0x833ad7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9552" y="1908389"/>
            <a:ext cx="2551140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502844" y="1908389"/>
            <a:ext cx="3538285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309552" y="1809218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3" name="Horizontal Scroll 5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55" name="Horizontal Scroll 5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>  </a:t>
              </a:r>
              <a:endParaRPr lang="en-US" sz="1100" b="1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“Read out WBSTAR”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0" name="Multiply 29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0x833ad7</a:t>
            </a:r>
            <a:endParaRPr lang="en-US" sz="1400" b="1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9494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38" name="Group 37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41" name="Horizontal Scroll 4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r>
                  <a:rPr lang="en-US" sz="1400" b="1" dirty="0" smtClean="0"/>
                  <a:t/>
                </a:r>
                <a:br>
                  <a:rPr lang="en-US" sz="1400" b="1" dirty="0" smtClean="0"/>
                </a:br>
                <a:r>
                  <a:rPr lang="en-US" sz="1400" b="1" dirty="0" smtClean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  </a:t>
                </a:r>
                <a:endParaRPr lang="en-US" sz="1400" b="1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Bitstream</a:t>
                </a:r>
                <a:endParaRPr lang="en-US" dirty="0" smtClean="0"/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257404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 smtClean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WRITE WBSTAR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BAD</a:t>
                      </a:r>
                      <a:r>
                        <a:rPr lang="en-US" sz="1200" b="1" baseline="0" dirty="0" smtClean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WBSTAR: 0xfe4115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720" y="1911679"/>
            <a:ext cx="2347972" cy="201464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012" y="1911680"/>
            <a:ext cx="3335117" cy="201464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512720" y="1812512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001267" y="5654975"/>
            <a:ext cx="6984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Time to fully decrypt 48 MB </a:t>
            </a:r>
            <a:r>
              <a:rPr lang="en-US" sz="2000" dirty="0" err="1" smtClean="0"/>
              <a:t>bitstream</a:t>
            </a:r>
            <a:r>
              <a:rPr lang="en-US" sz="2000" dirty="0" smtClean="0"/>
              <a:t>: 26 hours </a:t>
            </a:r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3" name="Horizontal Scroll 4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/>
              <a:t>  </a:t>
            </a:r>
            <a:endParaRPr lang="en-US" sz="1400" b="1" dirty="0"/>
          </a:p>
        </p:txBody>
      </p:sp>
      <p:grpSp>
        <p:nvGrpSpPr>
          <p:cNvPr id="44" name="Group 4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45" name="Horizontal Scroll 4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/>
              </a:r>
              <a:br>
                <a:rPr lang="en-US" sz="1100" b="1" dirty="0" smtClean="0"/>
              </a:br>
              <a:r>
                <a:rPr lang="en-US" sz="1100" b="1" dirty="0" smtClean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 smtClean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 smtClean="0"/>
                <a:t>  </a:t>
              </a:r>
              <a:endParaRPr lang="en-US" sz="11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“Read out WBSTAR”</a:t>
              </a:r>
              <a:endParaRPr lang="en-US" sz="1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Decrypt </a:t>
            </a:r>
            <a:r>
              <a:rPr lang="en-US" dirty="0" err="1" smtClean="0"/>
              <a:t>bitstream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FF0000"/>
                </a:solidFill>
              </a:rPr>
              <a:t>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4" name="Multiply 33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0xfe4115</a:t>
            </a:r>
            <a:endParaRPr lang="en-US" sz="1400" b="1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Configure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514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Padding oracles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Full decryption oracles are not always available/needed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Padding attacks: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Chosen-ciphertext attacks that exploit small timing variations when decrypting different ciphertexts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Only a limited "decryption" oracle available to the attacker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First described by Serge </a:t>
            </a:r>
            <a:r>
              <a:rPr lang="en-US" dirty="0" err="1" smtClean="0"/>
              <a:t>Vaudenay</a:t>
            </a:r>
            <a:r>
              <a:rPr lang="en-US" dirty="0" smtClean="0"/>
              <a:t> (2002) based on CBC-encryption in TLS and IPsec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5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DTLS padding oracle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</a:t>
            </a:r>
            <a:r>
              <a:rPr lang="en-US" dirty="0" smtClean="0">
                <a:latin typeface="Comic Sans MS" panose="030F0702030302020204" pitchFamily="66" charset="0"/>
              </a:rPr>
              <a:t>alid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60182" y="2379329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796596"/>
              </p:ext>
            </p:extLst>
          </p:nvPr>
        </p:nvGraphicFramePr>
        <p:xfrm>
          <a:off x="7951406" y="4238355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1" name="Rectangle 30"/>
          <p:cNvSpPr/>
          <p:nvPr/>
        </p:nvSpPr>
        <p:spPr bwMode="auto">
          <a:xfrm>
            <a:off x="6978745" y="4247392"/>
            <a:ext cx="754074" cy="295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6006084" y="4247392"/>
            <a:ext cx="754074" cy="295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5033423" y="4247392"/>
            <a:ext cx="754074" cy="295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sp>
        <p:nvSpPr>
          <p:cNvPr id="34" name="Down Arrow 33"/>
          <p:cNvSpPr/>
          <p:nvPr/>
        </p:nvSpPr>
        <p:spPr bwMode="auto">
          <a:xfrm>
            <a:off x="7599062" y="2810338"/>
            <a:ext cx="388963" cy="100631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Right Brace 19"/>
          <p:cNvSpPr/>
          <p:nvPr/>
        </p:nvSpPr>
        <p:spPr bwMode="auto">
          <a:xfrm rot="5400000">
            <a:off x="7555814" y="416678"/>
            <a:ext cx="354011" cy="3589902"/>
          </a:xfrm>
          <a:prstGeom prst="rightBrace">
            <a:avLst>
              <a:gd name="adj1" fmla="val 93395"/>
              <a:gd name="adj2" fmla="val 49032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84793" y="1524191"/>
            <a:ext cx="950397" cy="131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0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60" grpId="0" animBg="1"/>
      <p:bldP spid="21" grpId="0"/>
      <p:bldP spid="31" grpId="0" animBg="1"/>
      <p:bldP spid="32" grpId="0" animBg="1"/>
      <p:bldP spid="33" grpId="0" animBg="1"/>
      <p:bldP spid="34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91578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00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349302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b3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54" name="Straight Arrow Connector 53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Down Arrow 3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07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8" grpId="0" animBg="1"/>
      <p:bldP spid="29" grpId="0"/>
      <p:bldP spid="43" grpId="0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489378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01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sp>
        <p:nvSpPr>
          <p:cNvPr id="42" name="Down Arrow 4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972744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90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10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182693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sp>
        <p:nvSpPr>
          <p:cNvPr id="42" name="Down Arrow 4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778121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77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1" name="Straight Arrow Connector 30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82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83859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03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sp>
        <p:nvSpPr>
          <p:cNvPr id="42" name="Down Arrow 4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501708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32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22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527740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04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sp>
        <p:nvSpPr>
          <p:cNvPr id="42" name="Down Arrow 4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848236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b9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50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410552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05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sp>
        <p:nvSpPr>
          <p:cNvPr id="42" name="Down Arrow 4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54334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a3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2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320830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926411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837509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[0]=01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000" t="-2222" r="-266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9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82495" y="6075985"/>
                <a:ext cx="30947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495" y="6075985"/>
                <a:ext cx="3094757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9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150651" y="2526635"/>
                <a:ext cx="5081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651" y="2526635"/>
                <a:ext cx="508152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843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/>
          <p:cNvCxnSpPr/>
          <p:nvPr/>
        </p:nvCxnSpPr>
        <p:spPr bwMode="auto">
          <a:xfrm>
            <a:off x="7400925" y="2867704"/>
            <a:ext cx="268" cy="284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38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30" grpId="0"/>
      <p:bldP spid="31" grpId="0"/>
      <p:bldP spid="33" grpId="0"/>
      <p:bldP spid="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654135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695714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10212958" y="3933552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837509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[0]=01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000" t="-2222" r="-266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9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328414" y="6069277"/>
                <a:ext cx="3188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⊕01⊕02 (=05)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414" y="6069277"/>
                <a:ext cx="3188373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956" t="-2222" r="-2103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9696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003384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05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32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70932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00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05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899920" y="3962885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20514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83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39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045382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01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05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899920" y="3962885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315723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96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75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775952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05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899920" y="3962885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042011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de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14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377385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03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05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899920" y="3962885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137863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[1]=02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000" t="-2222" r="-266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582495" y="6075985"/>
                <a:ext cx="3023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495" y="6075985"/>
                <a:ext cx="3023520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1210" r="-121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817266" y="2525160"/>
                <a:ext cx="5081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266" y="2525160"/>
                <a:ext cx="508151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833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067540" y="2866229"/>
            <a:ext cx="268" cy="284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Connector 64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8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9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  <p:bldP spid="38" grpId="1"/>
      <p:bldP spid="39" grpId="0"/>
      <p:bldP spid="39" grpId="1"/>
      <p:bldP spid="4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058121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899920" y="3962885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137863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[1]=02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829" y="5564424"/>
                <a:ext cx="1828257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000" t="-2222" r="-266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538719" y="5983411"/>
                <a:ext cx="3188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⊕02⊕03 (=06)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8719" y="5983411"/>
                <a:ext cx="318837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1147" t="-2222" r="-2103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8538718" y="6356472"/>
                <a:ext cx="3188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⊕02⊕03 (=02)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8718" y="6356472"/>
                <a:ext cx="3188373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147" t="-2222" r="-2103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8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13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743541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00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553910" y="4006336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167858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5d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4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6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453951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01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553910" y="4006336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444107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87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4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9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706635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553910" y="4006336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718124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43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2" name="Group 61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Arrow Connector 63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4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87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Invalid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567559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03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553910" y="4006336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276980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66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4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29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095275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f7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02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</a:rPr>
                        <a:t>06</a:t>
                      </a:r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D1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Right Brace 27"/>
          <p:cNvSpPr/>
          <p:nvPr/>
        </p:nvSpPr>
        <p:spPr bwMode="auto">
          <a:xfrm rot="5400000">
            <a:off x="7547856" y="959550"/>
            <a:ext cx="307536" cy="5647402"/>
          </a:xfrm>
          <a:prstGeom prst="rightBrace">
            <a:avLst>
              <a:gd name="adj1" fmla="val 93395"/>
              <a:gd name="adj2" fmla="val 4903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4744" y="4048470"/>
            <a:ext cx="1528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Decrypt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sp>
        <p:nvSpPr>
          <p:cNvPr id="42" name="Down Arrow 41"/>
          <p:cNvSpPr/>
          <p:nvPr/>
        </p:nvSpPr>
        <p:spPr bwMode="auto">
          <a:xfrm>
            <a:off x="9553910" y="4006336"/>
            <a:ext cx="262417" cy="933063"/>
          </a:xfrm>
          <a:prstGeom prst="downArrow">
            <a:avLst>
              <a:gd name="adj1" fmla="val 43265"/>
              <a:gd name="adj2" fmla="val 65672"/>
            </a:avLst>
          </a:prstGeom>
          <a:solidFill>
            <a:srgbClr val="FCEDC8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337" y="2867704"/>
                <a:ext cx="21832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000" r="-1666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90419"/>
              </p:ext>
            </p:extLst>
          </p:nvPr>
        </p:nvGraphicFramePr>
        <p:xfrm>
          <a:off x="7828421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44315"/>
              </p:ext>
            </p:extLst>
          </p:nvPr>
        </p:nvGraphicFramePr>
        <p:xfrm>
          <a:off x="4897213" y="5052669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…</a:t>
                      </a:r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382426" y="6317293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2426" y="6317293"/>
                <a:ext cx="2903166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30000" y="5854994"/>
                <a:ext cx="63726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…continue process until we've found all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0000" y="5854994"/>
                <a:ext cx="6372654" cy="400110"/>
              </a:xfrm>
              <a:prstGeom prst="rect">
                <a:avLst/>
              </a:prstGeom>
              <a:blipFill rotWithShape="0">
                <a:blip r:embed="rId9"/>
                <a:stretch>
                  <a:fillRect l="-1053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Connector 62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68" name="Group 67"/>
          <p:cNvGrpSpPr/>
          <p:nvPr/>
        </p:nvGrpSpPr>
        <p:grpSpPr>
          <a:xfrm>
            <a:off x="2753804" y="5860693"/>
            <a:ext cx="440592" cy="353791"/>
            <a:chOff x="1887530" y="5854795"/>
            <a:chExt cx="440592" cy="353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68" y="5870032"/>
                  <a:ext cx="273054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0" name="Straight Arrow Connector 69"/>
            <p:cNvCxnSpPr/>
            <p:nvPr/>
          </p:nvCxnSpPr>
          <p:spPr bwMode="auto">
            <a:xfrm flipH="1" flipV="1">
              <a:off x="1887530" y="5854795"/>
              <a:ext cx="206847" cy="1507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480" y="5921009"/>
                <a:ext cx="290316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⊕01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81" y="5524725"/>
                <a:ext cx="2903166" cy="276999"/>
              </a:xfrm>
              <a:prstGeom prst="rect">
                <a:avLst/>
              </a:prstGeom>
              <a:blipFill rotWithShape="0">
                <a:blip r:embed="rId16"/>
                <a:stretch>
                  <a:fillRect r="-21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9271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51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065667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961162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4732411" y="4136869"/>
            <a:ext cx="6946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But how do we get                 to act like                ? 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2379" y="3856932"/>
            <a:ext cx="679863" cy="938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89661" y="5049720"/>
                <a:ext cx="846274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Answer:</a:t>
                </a:r>
                <a:r>
                  <a:rPr lang="en-US" sz="2000" dirty="0" smtClean="0"/>
                  <a:t> Timing differences:</a:t>
                </a:r>
              </a:p>
              <a:p>
                <a:pPr marL="2171700" lvl="4" indent="-342900">
                  <a:buFont typeface="Arial" panose="020B0604020202020204" pitchFamily="34" charset="0"/>
                  <a:buChar char="•"/>
                </a:pPr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If padding is invalid then server does not compute MAC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If padding is valid then server computes MAC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000" dirty="0" smtClean="0"/>
                  <a:t> longer time!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661" y="5049720"/>
                <a:ext cx="8462745" cy="1323439"/>
              </a:xfrm>
              <a:prstGeom prst="rect">
                <a:avLst/>
              </a:prstGeom>
              <a:blipFill rotWithShape="0">
                <a:blip r:embed="rId13"/>
                <a:stretch>
                  <a:fillRect l="-793" t="-1843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660451" y="5343704"/>
                <a:ext cx="47530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 smtClean="0"/>
                  <a:t>Repeat attack to decrypt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b-NO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nb-NO" sz="2000" dirty="0" smtClean="0"/>
                  <a:t> </a:t>
                </a:r>
                <a:r>
                  <a:rPr lang="en-US" sz="2000" dirty="0" smtClean="0"/>
                  <a:t> 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451" y="5343704"/>
                <a:ext cx="4753048" cy="400110"/>
              </a:xfrm>
              <a:prstGeom prst="rect">
                <a:avLst/>
              </a:prstGeom>
              <a:blipFill rotWithShape="0">
                <a:blip r:embed="rId15"/>
                <a:stretch>
                  <a:fillRect l="-1412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9387584" y="3793250"/>
            <a:ext cx="635925" cy="116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9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31" grpId="0"/>
      <p:bldP spid="3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3979694" y="1480032"/>
            <a:ext cx="834842" cy="70271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41784"/>
              </p:ext>
            </p:extLst>
          </p:nvPr>
        </p:nvGraphicFramePr>
        <p:xfrm>
          <a:off x="687344" y="1800097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01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03526"/>
              </p:ext>
            </p:extLst>
          </p:nvPr>
        </p:nvGraphicFramePr>
        <p:xfrm>
          <a:off x="687344" y="2304522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02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59366"/>
              </p:ext>
            </p:extLst>
          </p:nvPr>
        </p:nvGraphicFramePr>
        <p:xfrm>
          <a:off x="687344" y="2810338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</a:rPr>
                        <a:t>03</a:t>
                      </a:r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872455" y="1144246"/>
            <a:ext cx="220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DTLS 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CBC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4" y="4676417"/>
                <a:ext cx="375043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10866032" y="1596849"/>
            <a:ext cx="861061" cy="1573663"/>
          </a:xfrm>
          <a:prstGeom prst="rect">
            <a:avLst/>
          </a:prstGeom>
        </p:spPr>
      </p:pic>
      <p:sp>
        <p:nvSpPr>
          <p:cNvPr id="60" name="Oval Callout 59"/>
          <p:cNvSpPr/>
          <p:nvPr/>
        </p:nvSpPr>
        <p:spPr bwMode="auto">
          <a:xfrm>
            <a:off x="10306123" y="1080173"/>
            <a:ext cx="1017021" cy="555649"/>
          </a:xfrm>
          <a:prstGeom prst="wedgeEllipseCallout">
            <a:avLst>
              <a:gd name="adj1" fmla="val 43877"/>
              <a:gd name="adj2" fmla="val 89771"/>
            </a:avLst>
          </a:prstGeom>
          <a:solidFill>
            <a:schemeClr val="bg1"/>
          </a:solidFill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Valid!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4263" y="2809857"/>
            <a:ext cx="1058246" cy="900833"/>
          </a:xfrm>
          <a:prstGeom prst="rect">
            <a:avLst/>
          </a:prstGeom>
        </p:spPr>
      </p:pic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065667"/>
              </p:ext>
            </p:extLst>
          </p:nvPr>
        </p:nvGraphicFramePr>
        <p:xfrm>
          <a:off x="7828421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356738"/>
            <a:ext cx="2299836" cy="1309476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 bwMode="auto">
          <a:xfrm flipH="1">
            <a:off x="7828421" y="1657100"/>
            <a:ext cx="945276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>
            <a:off x="9527771" y="1657100"/>
            <a:ext cx="997554" cy="1556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 bwMode="auto">
          <a:xfrm>
            <a:off x="5400279" y="2182742"/>
            <a:ext cx="507509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869" y="1371108"/>
                <a:ext cx="754074" cy="28599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145" y="1371107"/>
                <a:ext cx="754074" cy="28599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421" y="1371107"/>
                <a:ext cx="754074" cy="2859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73697" y="1371107"/>
                <a:ext cx="754074" cy="28599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961162"/>
              </p:ext>
            </p:extLst>
          </p:nvPr>
        </p:nvGraphicFramePr>
        <p:xfrm>
          <a:off x="4877923" y="3213963"/>
          <a:ext cx="2696904" cy="304069"/>
        </p:xfrm>
        <a:graphic>
          <a:graphicData uri="http://schemas.openxmlformats.org/drawingml/2006/table">
            <a:tbl>
              <a:tblPr/>
              <a:tblGrid>
                <a:gridCol w="337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371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4069"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4732411" y="4136869"/>
            <a:ext cx="6946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But how do we get                 to act like                ? 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2379" y="3856932"/>
            <a:ext cx="679863" cy="938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89661" y="5049720"/>
                <a:ext cx="846274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Answer:</a:t>
                </a:r>
                <a:r>
                  <a:rPr lang="en-US" sz="2000" dirty="0" smtClean="0"/>
                  <a:t> Timing differences:</a:t>
                </a:r>
              </a:p>
              <a:p>
                <a:pPr marL="2171700" lvl="4" indent="-342900">
                  <a:buFont typeface="Arial" panose="020B0604020202020204" pitchFamily="34" charset="0"/>
                  <a:buChar char="•"/>
                </a:pPr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If padding is invalid then server does not compute MAC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If padding is valid then server computes MAC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000" dirty="0" smtClean="0"/>
                  <a:t> longer time!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661" y="5049720"/>
                <a:ext cx="8462745" cy="1323439"/>
              </a:xfrm>
              <a:prstGeom prst="rect">
                <a:avLst/>
              </a:prstGeom>
              <a:blipFill rotWithShape="0">
                <a:blip r:embed="rId13"/>
                <a:stretch>
                  <a:fillRect l="-793" t="-1843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660451" y="5343704"/>
                <a:ext cx="47530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 smtClean="0"/>
                  <a:t>Repeat attack to decrypt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b-NO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nb-NO" sz="2000" dirty="0" smtClean="0"/>
                  <a:t> </a:t>
                </a:r>
                <a:r>
                  <a:rPr lang="en-US" sz="2000" dirty="0" smtClean="0"/>
                  <a:t> 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451" y="5343704"/>
                <a:ext cx="4753048" cy="400110"/>
              </a:xfrm>
              <a:prstGeom prst="rect">
                <a:avLst/>
              </a:prstGeom>
              <a:blipFill rotWithShape="0">
                <a:blip r:embed="rId15"/>
                <a:stretch>
                  <a:fillRect l="-1412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4000" r="26250" b="3249"/>
          <a:stretch/>
        </p:blipFill>
        <p:spPr>
          <a:xfrm>
            <a:off x="9387584" y="3793250"/>
            <a:ext cx="635925" cy="116220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6"/>
          <a:srcRect l="28333" t="926" r="28646" b="3703"/>
          <a:stretch/>
        </p:blipFill>
        <p:spPr>
          <a:xfrm>
            <a:off x="4052099" y="1069763"/>
            <a:ext cx="4385947" cy="546915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629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DTLS padding oracle attack	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Timing difference between valid and invalid padding: a few </a:t>
                </a:r>
                <a:r>
                  <a:rPr lang="el-G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nb-NO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Enough to carry out the attack</a:t>
                </a:r>
                <a:endParaRPr lang="en-US" dirty="0" smtClean="0">
                  <a:cs typeface="Arial" panose="020B0604020202020204" pitchFamily="34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Repeat attack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=10 –50</m:t>
                    </m:r>
                  </m:oMath>
                </a14:m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times per byte to filter out timing noise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Able to decrypt each byte with probability 0.97–0.99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b="-1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244" y="1339704"/>
            <a:ext cx="9417153" cy="2952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4882" y="1866567"/>
            <a:ext cx="1399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Invalid padding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4809" y="1246672"/>
            <a:ext cx="1399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</a:t>
            </a:r>
            <a:r>
              <a:rPr lang="en-US" sz="1400" dirty="0" smtClean="0"/>
              <a:t>alid padding</a:t>
            </a:r>
          </a:p>
        </p:txBody>
      </p:sp>
    </p:spTree>
    <p:extLst>
      <p:ext uri="{BB962C8B-B14F-4D97-AF65-F5344CB8AC3E}">
        <p14:creationId xmlns:p14="http://schemas.microsoft.com/office/powerpoint/2010/main" val="15303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DTLS padding oracle </a:t>
            </a:r>
            <a:r>
              <a:rPr lang="en-US" dirty="0" smtClean="0"/>
              <a:t>attack – conclusions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Decryption oracles are </a:t>
                </a:r>
                <a:r>
                  <a:rPr lang="en-US" b="1" dirty="0" smtClean="0"/>
                  <a:t>real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chosen-</a:t>
                </a:r>
                <a:r>
                  <a:rPr lang="en-US" b="1" dirty="0" smtClean="0"/>
                  <a:t>ciphertext</a:t>
                </a:r>
                <a:r>
                  <a:rPr lang="en-US" dirty="0" smtClean="0"/>
                  <a:t> security is </a:t>
                </a:r>
                <a:r>
                  <a:rPr lang="en-US" i="1" dirty="0" smtClean="0"/>
                  <a:t>necessary</a:t>
                </a: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Even a limited oracle that only leaks padding validity can be used to decrypt full ciphertext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Tiny timing differences enough to induce oracle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Many other timing attacks on TLS/DTLS done since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Lucky-13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9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950913" y="4241199"/>
            <a:ext cx="10363200" cy="1500187"/>
          </a:xfrm>
        </p:spPr>
        <p:txBody>
          <a:bodyPr/>
          <a:lstStyle/>
          <a:p>
            <a:pPr algn="ctr"/>
            <a:endParaRPr lang="en-US" sz="3200" b="1" dirty="0" smtClean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 smtClean="0"/>
              <a:t>Authenticated encryption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46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79" y="1401035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4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Authenticated encryption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Want privacy </a:t>
            </a:r>
            <a:r>
              <a:rPr lang="en-US" i="1" dirty="0" smtClean="0"/>
              <a:t>and</a:t>
            </a:r>
            <a:r>
              <a:rPr lang="en-US" dirty="0" smtClean="0"/>
              <a:t> integrity from a single primitive: </a:t>
            </a:r>
            <a:br>
              <a:rPr lang="en-US" dirty="0" smtClean="0"/>
            </a:br>
            <a:r>
              <a:rPr lang="en-US" dirty="0" smtClean="0"/>
              <a:t>		</a:t>
            </a:r>
            <a:br>
              <a:rPr lang="en-US" dirty="0" smtClean="0"/>
            </a:br>
            <a:r>
              <a:rPr lang="en-US" dirty="0" smtClean="0"/>
              <a:t>		an </a:t>
            </a:r>
            <a:r>
              <a:rPr lang="en-US" b="1" dirty="0" smtClean="0"/>
              <a:t>authenticated encryption </a:t>
            </a:r>
            <a:r>
              <a:rPr lang="en-US" dirty="0" smtClean="0"/>
              <a:t>scheme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Syntactically (almost) the same as a normal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Authenticated encryption – syntax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blipFill>
                <a:blip r:embed="rId2"/>
                <a:stretch>
                  <a:fillRect l="-282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blipFill>
                <a:blip r:embed="rId5"/>
                <a:stretch>
                  <a:fillRect l="-285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1818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 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⊥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blipFill>
                <a:blip r:embed="rId7"/>
                <a:stretch>
                  <a:fillRect l="-12658" r="-253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57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Authenticated encryption – security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7907842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7907842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379" y="1948597"/>
            <a:ext cx="382564" cy="5593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Callout 12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13" name="Oval Callou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Restriction: </a:t>
                </a:r>
                <a:r>
                  <a:rPr lang="en-US" sz="1600" dirty="0" smtClean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600" dirty="0" smtClean="0"/>
                  <a:t>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 smtClean="0"/>
                  <a:t> call returned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67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18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Authenticated encryption – security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167952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167952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379" y="1948597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Restriction: </a:t>
                </a:r>
                <a:r>
                  <a:rPr lang="en-US" sz="1600" dirty="0" smtClean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600" dirty="0" smtClean="0"/>
                  <a:t>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 smtClean="0"/>
                  <a:t> call returned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67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020562"/>
                  </p:ext>
                </p:extLst>
              </p:nvPr>
            </p:nvGraphicFramePr>
            <p:xfrm>
              <a:off x="833099" y="1217169"/>
              <a:ext cx="3824688" cy="5212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2468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2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289131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42900" marR="0" indent="-3429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</a:t>
                          </a:r>
                          <a:r>
                            <a:rPr lang="nb-NO" sz="1400" b="1" i="0" baseline="0" dirty="0" err="1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then 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0" i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</a:t>
                          </a:r>
                          <a:r>
                            <a:rPr lang="nb-NO" sz="1400" b="0" i="0" baseline="0" dirty="0" smtClean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cheating!</a:t>
                          </a:r>
                          <a:endParaRPr lang="nb-NO" sz="1400" b="1" i="0" dirty="0" smtClean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42900" marR="0" indent="-3429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</a:t>
                          </a:r>
                          <a:r>
                            <a:rPr lang="nb-NO" sz="1400" b="1" i="0" dirty="0" err="1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42900" marR="0" lvl="0" indent="-3429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←⊥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020562"/>
                  </p:ext>
                </p:extLst>
              </p:nvPr>
            </p:nvGraphicFramePr>
            <p:xfrm>
              <a:off x="833099" y="1217169"/>
              <a:ext cx="3824688" cy="5212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2468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59" t="-2000" r="-318" b="-16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908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59" t="-6328" r="-318" b="-1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5191296" y="5093170"/>
                <a:ext cx="6404233" cy="133690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AE-</a:t>
                </a:r>
                <a:r>
                  <a:rPr lang="nb-NO" b="1" dirty="0" err="1" smtClean="0"/>
                  <a:t>advantage</a:t>
                </a:r>
                <a:r>
                  <a:rPr lang="nb-NO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ae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91296" y="5093170"/>
                <a:ext cx="6404233" cy="1336905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62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 security definition – implications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Privacy: </a:t>
                </a:r>
                <a:r>
                  <a:rPr lang="en-US" dirty="0" smtClean="0"/>
                  <a:t>adversary cannot distinguish encryption of real messages from encryption random messages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Integrity: </a:t>
                </a:r>
                <a:r>
                  <a:rPr lang="en-US" dirty="0" smtClean="0"/>
                  <a:t>adversary is not able to </a:t>
                </a:r>
                <a:r>
                  <a:rPr lang="en-US" b="1" dirty="0" smtClean="0"/>
                  <a:t>forge</a:t>
                </a:r>
                <a:r>
                  <a:rPr lang="en-US" dirty="0" smtClean="0"/>
                  <a:t> ciphertexts: any ciphertext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produced by the legitimate sender will decrypt to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Does </a:t>
                </a:r>
                <a:r>
                  <a:rPr lang="en-US" i="1" dirty="0" smtClean="0"/>
                  <a:t>not</a:t>
                </a:r>
                <a:r>
                  <a:rPr lang="en-US" dirty="0" smtClean="0"/>
                  <a:t> protect against </a:t>
                </a:r>
                <a:r>
                  <a:rPr lang="en-US" b="1" dirty="0" smtClean="0"/>
                  <a:t>replay attacks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from Encryption + MAC</a:t>
            </a:r>
          </a:p>
        </p:txBody>
      </p:sp>
      <p:sp>
        <p:nvSpPr>
          <p:cNvPr id="86" name="Slide Number Placeholder 8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75793866"/>
                  </p:ext>
                </p:extLst>
              </p:nvPr>
            </p:nvGraphicFramePr>
            <p:xfrm>
              <a:off x="1567373" y="2636678"/>
              <a:ext cx="2304744" cy="365760"/>
            </p:xfrm>
            <a:graphic>
              <a:graphicData uri="http://schemas.openxmlformats.org/drawingml/2006/table">
                <a:tbl>
                  <a:tblPr/>
                  <a:tblGrid>
                    <a:gridCol w="133894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965797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9050" cmpd="sng">
                          <a:solidFill>
                            <a:schemeClr val="tx1"/>
                          </a:solidFill>
                          <a:prstDash val="soli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mpd="sng">
                          <a:solidFill>
                            <a:schemeClr val="tx1"/>
                          </a:solidFill>
                          <a:prstDash val="solid"/>
                        </a:lnT>
                        <a:lnB w="1905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latin typeface="Cambria Math" panose="02040503050406030204" pitchFamily="18" charset="0"/>
                                      </a:rPr>
                                      <m:t>MAC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i="0" dirty="0"/>
                        </a:p>
                      </a:txBody>
                      <a:tcPr anchor="ctr">
                        <a:lnL w="19050" cmpd="sng">
                          <a:solidFill>
                            <a:schemeClr val="tx1"/>
                          </a:solidFill>
                          <a:prstDash val="solid"/>
                        </a:lnL>
                        <a:lnR w="19050" cmpd="sng">
                          <a:solidFill>
                            <a:schemeClr val="tx1"/>
                          </a:solidFill>
                          <a:prstDash val="solid"/>
                        </a:lnR>
                        <a:lnT w="19050" cmpd="sng">
                          <a:solidFill>
                            <a:schemeClr val="tx1"/>
                          </a:solidFill>
                          <a:prstDash val="solid"/>
                        </a:lnT>
                        <a:lnB w="1905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55348686"/>
                  </p:ext>
                </p:extLst>
              </p:nvPr>
            </p:nvGraphicFramePr>
            <p:xfrm>
              <a:off x="1567373" y="2636678"/>
              <a:ext cx="2304744" cy="365760"/>
            </p:xfrm>
            <a:graphic>
              <a:graphicData uri="http://schemas.openxmlformats.org/drawingml/2006/table">
                <a:tbl>
                  <a:tblPr/>
                  <a:tblGrid>
                    <a:gridCol w="13389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6579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9050" cmpd="sng">
                          <a:solidFill>
                            <a:schemeClr val="tx1"/>
                          </a:solidFill>
                          <a:prstDash val="soli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mpd="sng">
                          <a:solidFill>
                            <a:schemeClr val="tx1"/>
                          </a:solidFill>
                          <a:prstDash val="solid"/>
                        </a:lnT>
                        <a:lnB w="19050" cmpd="sng">
                          <a:solidFill>
                            <a:schemeClr val="tx1"/>
                          </a:solidFill>
                          <a:prstDash val="solid"/>
                        </a:lnB>
                        <a:blipFill>
                          <a:blip r:embed="rId2"/>
                          <a:stretch>
                            <a:fillRect l="-909" t="-3279" r="-73636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9050" cmpd="sng">
                          <a:solidFill>
                            <a:schemeClr val="tx1"/>
                          </a:solidFill>
                          <a:prstDash val="solid"/>
                        </a:lnL>
                        <a:lnR w="19050" cmpd="sng">
                          <a:solidFill>
                            <a:schemeClr val="tx1"/>
                          </a:solidFill>
                          <a:prstDash val="solid"/>
                        </a:lnR>
                        <a:lnT w="19050" cmpd="sng">
                          <a:solidFill>
                            <a:schemeClr val="tx1"/>
                          </a:solidFill>
                          <a:prstDash val="solid"/>
                        </a:lnT>
                        <a:lnB w="19050" cmpd="sng">
                          <a:solidFill>
                            <a:schemeClr val="tx1"/>
                          </a:solidFill>
                          <a:prstDash val="solid"/>
                        </a:lnB>
                        <a:blipFill>
                          <a:blip r:embed="rId2"/>
                          <a:stretch>
                            <a:fillRect l="-139623" t="-3279" r="-1887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7" name="Group 26"/>
          <p:cNvGrpSpPr/>
          <p:nvPr/>
        </p:nvGrpSpPr>
        <p:grpSpPr>
          <a:xfrm>
            <a:off x="1376177" y="1990631"/>
            <a:ext cx="2979628" cy="3172947"/>
            <a:chOff x="1376177" y="1990631"/>
            <a:chExt cx="2979628" cy="31729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>
                  <a:spLocks noChangeAspect="1"/>
                </p:cNvSpPr>
                <p:nvPr/>
              </p:nvSpPr>
              <p:spPr bwMode="auto">
                <a:xfrm flipH="1">
                  <a:off x="2361557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361557" y="3586348"/>
                  <a:ext cx="716376" cy="58845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82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Straight Arrow Connector 3"/>
            <p:cNvCxnSpPr>
              <a:cxnSpLocks noChangeAspect="1"/>
              <a:stCxn id="12" idx="2"/>
              <a:endCxn id="3" idx="0"/>
            </p:cNvCxnSpPr>
            <p:nvPr/>
          </p:nvCxnSpPr>
          <p:spPr bwMode="auto">
            <a:xfrm>
              <a:off x="2719745" y="3002438"/>
              <a:ext cx="0" cy="58391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Straight Arrow Connector 4"/>
            <p:cNvCxnSpPr>
              <a:cxnSpLocks noChangeAspect="1"/>
              <a:stCxn id="3" idx="2"/>
              <a:endCxn id="13" idx="0"/>
            </p:cNvCxnSpPr>
            <p:nvPr/>
          </p:nvCxnSpPr>
          <p:spPr bwMode="auto">
            <a:xfrm>
              <a:off x="2719745" y="4174804"/>
              <a:ext cx="0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spect="1"/>
                </p:cNvSpPr>
                <p:nvPr/>
              </p:nvSpPr>
              <p:spPr bwMode="auto">
                <a:xfrm flipH="1">
                  <a:off x="1567373" y="4817278"/>
                  <a:ext cx="2304744" cy="346300"/>
                </a:xfrm>
                <a:prstGeom prst="rect">
                  <a:avLst/>
                </a:prstGeom>
                <a:solidFill>
                  <a:srgbClr val="CCEFDC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67373" y="4817278"/>
                  <a:ext cx="2304744" cy="34630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/>
            <p:cNvSpPr txBox="1"/>
            <p:nvPr/>
          </p:nvSpPr>
          <p:spPr>
            <a:xfrm>
              <a:off x="1376177" y="1990631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MAC-then-Encrypt (</a:t>
              </a:r>
              <a:r>
                <a:rPr lang="en-US" b="1" dirty="0" err="1" smtClean="0"/>
                <a:t>MtE</a:t>
              </a:r>
              <a:r>
                <a:rPr lang="en-US" b="1" dirty="0" smtClean="0"/>
                <a:t>)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42502" y="1990631"/>
            <a:ext cx="2979628" cy="3172947"/>
            <a:chOff x="4642502" y="1990631"/>
            <a:chExt cx="2979628" cy="3172947"/>
          </a:xfrm>
        </p:grpSpPr>
        <p:sp>
          <p:nvSpPr>
            <p:cNvPr id="23" name="TextBox 22"/>
            <p:cNvSpPr txBox="1"/>
            <p:nvPr/>
          </p:nvSpPr>
          <p:spPr>
            <a:xfrm>
              <a:off x="4642502" y="1990631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Encrypt-and-MAC (E&amp;M)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870987" y="2636678"/>
              <a:ext cx="2304744" cy="2526900"/>
              <a:chOff x="4753437" y="2463388"/>
              <a:chExt cx="2637113" cy="2891304"/>
            </a:xfrm>
          </p:grpSpPr>
          <p:cxnSp>
            <p:nvCxnSpPr>
              <p:cNvPr id="7" name="Straight Arrow Connector 6"/>
              <p:cNvCxnSpPr>
                <a:cxnSpLocks noChangeAspect="1"/>
                <a:stCxn id="9" idx="2"/>
                <a:endCxn id="51" idx="0"/>
              </p:cNvCxnSpPr>
              <p:nvPr/>
            </p:nvCxnSpPr>
            <p:spPr bwMode="auto">
              <a:xfrm>
                <a:off x="5521461" y="2859628"/>
                <a:ext cx="0" cy="690382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" name="Straight Arrow Connector 7"/>
              <p:cNvCxnSpPr>
                <a:cxnSpLocks noChangeAspect="1"/>
                <a:stCxn id="51" idx="2"/>
                <a:endCxn id="10" idx="0"/>
              </p:cNvCxnSpPr>
              <p:nvPr/>
            </p:nvCxnSpPr>
            <p:spPr bwMode="auto">
              <a:xfrm flipH="1">
                <a:off x="5521460" y="4223327"/>
                <a:ext cx="1" cy="735125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758484" y="2463388"/>
                    <a:ext cx="1525953" cy="39624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4758484" y="2463388"/>
                    <a:ext cx="1525953" cy="39624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753437" y="4958452"/>
                    <a:ext cx="1536046" cy="396240"/>
                  </a:xfrm>
                  <a:prstGeom prst="rect">
                    <a:avLst/>
                  </a:prstGeom>
                  <a:solidFill>
                    <a:srgbClr val="CCEFDC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0" name="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4753437" y="4958452"/>
                    <a:ext cx="1536046" cy="39624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Rectangle 1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289483" y="4958452"/>
                    <a:ext cx="1101067" cy="39624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1" name="Rectangle 1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289483" y="4958452"/>
                    <a:ext cx="1101067" cy="39624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Elbow Connector 19"/>
              <p:cNvCxnSpPr>
                <a:cxnSpLocks noChangeAspect="1"/>
                <a:stCxn id="9" idx="1"/>
                <a:endCxn id="11" idx="0"/>
              </p:cNvCxnSpPr>
              <p:nvPr/>
            </p:nvCxnSpPr>
            <p:spPr bwMode="auto">
              <a:xfrm>
                <a:off x="6284437" y="2661508"/>
                <a:ext cx="555578" cy="2296944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5111618" y="3550010"/>
                    <a:ext cx="819685" cy="67331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5111618" y="3550010"/>
                    <a:ext cx="819685" cy="67331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8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6" name="Group 35"/>
          <p:cNvGrpSpPr/>
          <p:nvPr/>
        </p:nvGrpSpPr>
        <p:grpSpPr>
          <a:xfrm>
            <a:off x="8028213" y="1990631"/>
            <a:ext cx="2979628" cy="3172947"/>
            <a:chOff x="8028213" y="1990631"/>
            <a:chExt cx="2979628" cy="3172947"/>
          </a:xfrm>
        </p:grpSpPr>
        <p:grpSp>
          <p:nvGrpSpPr>
            <p:cNvPr id="26" name="Group 25"/>
            <p:cNvGrpSpPr/>
            <p:nvPr/>
          </p:nvGrpSpPr>
          <p:grpSpPr>
            <a:xfrm>
              <a:off x="8028213" y="1990631"/>
              <a:ext cx="2979628" cy="3172947"/>
              <a:chOff x="8028213" y="1990631"/>
              <a:chExt cx="2979628" cy="3172947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8028213" y="1990631"/>
                <a:ext cx="2979628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Encrypt-then-MAC (</a:t>
                </a:r>
                <a:r>
                  <a:rPr lang="en-US" b="1" dirty="0" err="1" smtClean="0"/>
                  <a:t>EtM</a:t>
                </a:r>
                <a:r>
                  <a:rPr lang="en-US" b="1" dirty="0" smtClean="0"/>
                  <a:t>)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8261150" y="2636678"/>
                <a:ext cx="2302539" cy="2526900"/>
                <a:chOff x="8632497" y="2463388"/>
                <a:chExt cx="2634589" cy="2891304"/>
              </a:xfrm>
            </p:grpSpPr>
            <p:cxnSp>
              <p:nvCxnSpPr>
                <p:cNvPr id="15" name="Straight Arrow Connector 14"/>
                <p:cNvCxnSpPr>
                  <a:cxnSpLocks noChangeAspect="1"/>
                  <a:stCxn id="71" idx="2"/>
                  <a:endCxn id="79" idx="0"/>
                </p:cNvCxnSpPr>
                <p:nvPr/>
              </p:nvCxnSpPr>
              <p:spPr bwMode="auto">
                <a:xfrm>
                  <a:off x="9397997" y="2859628"/>
                  <a:ext cx="1" cy="690382"/>
                </a:xfrm>
                <a:prstGeom prst="straightConnector1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" name="Straight Arrow Connector 15"/>
                <p:cNvCxnSpPr>
                  <a:cxnSpLocks noChangeAspect="1"/>
                  <a:stCxn id="79" idx="2"/>
                  <a:endCxn id="18" idx="0"/>
                </p:cNvCxnSpPr>
                <p:nvPr/>
              </p:nvCxnSpPr>
              <p:spPr bwMode="auto">
                <a:xfrm flipH="1">
                  <a:off x="9397997" y="4223327"/>
                  <a:ext cx="1" cy="735125"/>
                </a:xfrm>
                <a:prstGeom prst="straightConnector1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Rectangle 17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8632497" y="4958452"/>
                      <a:ext cx="1531000" cy="396240"/>
                    </a:xfrm>
                    <a:prstGeom prst="rect">
                      <a:avLst/>
                    </a:prstGeom>
                    <a:solidFill>
                      <a:srgbClr val="CCEFDC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8" name="Rectangle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8632497" y="4958452"/>
                      <a:ext cx="1531000" cy="396240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10160974" y="4958452"/>
                      <a:ext cx="1106112" cy="396240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MAC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19" name="Rectangle 1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10160974" y="4958452"/>
                      <a:ext cx="1106112" cy="396240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1" name="Rectangle 70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8635021" y="2463388"/>
                      <a:ext cx="1525953" cy="39624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71" name="Rectangle 7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8635021" y="2463388"/>
                      <a:ext cx="1525953" cy="396240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Rectangle 78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8988155" y="3550010"/>
                      <a:ext cx="819685" cy="673317"/>
                    </a:xfrm>
                    <a:prstGeom prst="rect">
                      <a:avLst/>
                    </a:prstGeom>
                    <a:solidFill>
                      <a:srgbClr val="FCEDC8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79" name="Rectangle 7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8988155" y="3550010"/>
                      <a:ext cx="819685" cy="673317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l="-826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34" name="Elbow Connector 33"/>
            <p:cNvCxnSpPr>
              <a:endCxn id="19" idx="0"/>
            </p:cNvCxnSpPr>
            <p:nvPr/>
          </p:nvCxnSpPr>
          <p:spPr bwMode="auto">
            <a:xfrm>
              <a:off x="8927306" y="4367213"/>
              <a:ext cx="1153031" cy="45006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96487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composition: secure?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en-US" sz="1800" dirty="0" smtClean="0"/>
                  <a:t> is IND-CPA secure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en-US" sz="1800" dirty="0" smtClean="0"/>
                  <a:t> is UF-CMA secure; which combination is secure?</a:t>
                </a:r>
              </a:p>
              <a:p>
                <a:pPr marL="0" indent="0"/>
                <a:endParaRPr lang="en-US" sz="1800" dirty="0" smtClean="0"/>
              </a:p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E&amp;M: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 Used in SSH</a:t>
                </a:r>
              </a:p>
              <a:p>
                <a:pPr marL="0" indent="0"/>
                <a:endParaRPr lang="en-US" sz="1800" dirty="0" smtClean="0"/>
              </a:p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MtE: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Used in TLS up to TLS </a:t>
                </a:r>
                <a:r>
                  <a:rPr lang="en-US" sz="1600" dirty="0" smtClean="0"/>
                  <a:t>1.2</a:t>
                </a:r>
              </a:p>
              <a:p>
                <a:pPr marL="0" indent="0"/>
                <a:endParaRPr lang="en-US" sz="1800" dirty="0" smtClean="0"/>
              </a:p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 smtClean="0"/>
                  <a:t>EtM</a:t>
                </a:r>
                <a:r>
                  <a:rPr lang="en-US" sz="1800" dirty="0" smtClean="0"/>
                  <a:t>:  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Used in IPsec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MAC must cover all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 smtClean="0"/>
                  <a:t> (including IVs)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74663" lvl="1" indent="0" algn="ctr"/>
                <a:r>
                  <a:rPr lang="en-US" sz="1200" dirty="0" smtClean="0"/>
                  <a:t>								</a:t>
                </a:r>
                <a:endParaRPr lang="en-US" sz="12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7331189" y="3409444"/>
            <a:ext cx="3962400" cy="1085605"/>
            <a:chOff x="8046825" y="1960988"/>
            <a:chExt cx="3962400" cy="1085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8046825" y="1960988"/>
                  <a:ext cx="3962400" cy="4049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0000 </m:t>
                        </m:r>
                        <m:r>
                          <m:rPr>
                            <m:lit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6825" y="1960988"/>
                  <a:ext cx="3962400" cy="40498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89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9642904" y="2677261"/>
                  <a:ext cx="7702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904" y="2677261"/>
                  <a:ext cx="770240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ight Brace 8"/>
            <p:cNvSpPr/>
            <p:nvPr/>
          </p:nvSpPr>
          <p:spPr bwMode="auto">
            <a:xfrm rot="5400000">
              <a:off x="9852795" y="993389"/>
              <a:ext cx="350459" cy="3095624"/>
            </a:xfrm>
            <a:prstGeom prst="rightBrace">
              <a:avLst>
                <a:gd name="adj1" fmla="val 93395"/>
                <a:gd name="adj2" fmla="val 49032"/>
              </a:avLst>
            </a:prstGeom>
            <a:noFill/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92785" y="2005688"/>
            <a:ext cx="3962400" cy="1027373"/>
            <a:chOff x="8046825" y="3259050"/>
            <a:chExt cx="3962400" cy="1027373"/>
          </a:xfrm>
        </p:grpSpPr>
        <p:sp>
          <p:nvSpPr>
            <p:cNvPr id="6" name="Right Brace 5"/>
            <p:cNvSpPr/>
            <p:nvPr/>
          </p:nvSpPr>
          <p:spPr bwMode="auto">
            <a:xfrm rot="16200000" flipH="1">
              <a:off x="10550228" y="2912088"/>
              <a:ext cx="264815" cy="1731092"/>
            </a:xfrm>
            <a:prstGeom prst="rightBrace">
              <a:avLst>
                <a:gd name="adj1" fmla="val 93395"/>
                <a:gd name="adj2" fmla="val 49032"/>
              </a:avLst>
            </a:prstGeom>
            <a:noFill/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</m:e>
                          <m:sup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6825" y="3259050"/>
                  <a:ext cx="3962400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0277357" y="3947869"/>
                  <a:ext cx="77024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smtClean="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7357" y="3947869"/>
                  <a:ext cx="770240" cy="33855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46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/>
          <p:cNvSpPr txBox="1"/>
          <p:nvPr/>
        </p:nvSpPr>
        <p:spPr>
          <a:xfrm>
            <a:off x="5880152" y="4495049"/>
            <a:ext cx="710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95498" y="3175404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0152" y="1855759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1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EtM</a:t>
            </a:r>
            <a:r>
              <a:rPr lang="en-US" dirty="0" smtClean="0"/>
              <a:t> – security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722086" y="1124003"/>
                <a:ext cx="10445862" cy="120929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nb-NO" b="1" dirty="0" smtClean="0"/>
                  <a:t>Theorem:</a:t>
                </a:r>
                <a:r>
                  <a:rPr lang="nb-NO" b="0" dirty="0" smtClean="0"/>
                  <a:t> for </a:t>
                </a:r>
                <a:r>
                  <a:rPr lang="nb-NO" i="1" dirty="0" smtClean="0"/>
                  <a:t>any </a:t>
                </a:r>
                <a:r>
                  <a:rPr lang="nb-NO" dirty="0" smtClean="0"/>
                  <a:t>AE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b="0" dirty="0" smtClean="0"/>
                  <a:t> against EtM there are adversaries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b="0" dirty="0" smtClean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nb-NO" b="0" dirty="0" smtClean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 smtClean="0"/>
                  <a:t> such that</a:t>
                </a: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EtM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ae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i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2086" y="1124003"/>
                <a:ext cx="10445862" cy="120929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191320" y="5407175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9717411"/>
                  </p:ext>
                </p:extLst>
              </p:nvPr>
            </p:nvGraphicFramePr>
            <p:xfrm>
              <a:off x="3038572" y="319776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9717411"/>
                  </p:ext>
                </p:extLst>
              </p:nvPr>
            </p:nvGraphicFramePr>
            <p:xfrm>
              <a:off x="3038572" y="319776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2" t="-28302" r="-906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8271022"/>
                  </p:ext>
                </p:extLst>
              </p:nvPr>
            </p:nvGraphicFramePr>
            <p:xfrm>
              <a:off x="6402393" y="319548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8271022"/>
                  </p:ext>
                </p:extLst>
              </p:nvPr>
            </p:nvGraphicFramePr>
            <p:xfrm>
              <a:off x="6402393" y="319548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2" t="-28302" r="-604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9" name="Straight Arrow Connector 8"/>
          <p:cNvCxnSpPr/>
          <p:nvPr/>
        </p:nvCxnSpPr>
        <p:spPr bwMode="auto">
          <a:xfrm>
            <a:off x="4291009" y="494950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6004963" y="494950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410604" y="4346604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604" y="4346604"/>
                <a:ext cx="53364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3074712" y="436378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155907" y="4572997"/>
            <a:ext cx="15611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6456443" y="435326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6606173" y="4562477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01720" y="3649176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720" y="3649176"/>
                <a:ext cx="53364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237040" y="3468846"/>
            <a:ext cx="119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IND-CPA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64251" y="4732723"/>
            <a:ext cx="12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UF-CMA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9160" y="295656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Proof:</a:t>
            </a:r>
          </a:p>
        </p:txBody>
      </p:sp>
    </p:spTree>
    <p:extLst>
      <p:ext uri="{BB962C8B-B14F-4D97-AF65-F5344CB8AC3E}">
        <p14:creationId xmlns:p14="http://schemas.microsoft.com/office/powerpoint/2010/main" val="2288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4" grpId="0"/>
      <p:bldP spid="35" grpId="0"/>
      <p:bldP spid="3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CCA-attacks – revisited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MtE</a:t>
            </a:r>
            <a:r>
              <a:rPr lang="en-US" dirty="0" smtClean="0"/>
              <a:t> used in both </a:t>
            </a:r>
            <a:r>
              <a:rPr lang="en-US" dirty="0" err="1" smtClean="0"/>
              <a:t>Starbleed</a:t>
            </a:r>
            <a:r>
              <a:rPr lang="en-US" dirty="0" smtClean="0"/>
              <a:t> attack </a:t>
            </a:r>
            <a:br>
              <a:rPr lang="en-US" dirty="0" smtClean="0"/>
            </a:br>
            <a:r>
              <a:rPr lang="en-US" dirty="0" smtClean="0"/>
              <a:t>and in DTLS padding oracle attack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Gave rise to (partial) decryption oracles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Attacks would not have been possible</a:t>
            </a:r>
            <a:br>
              <a:rPr lang="en-US" dirty="0" smtClean="0"/>
            </a:br>
            <a:r>
              <a:rPr lang="en-US" dirty="0" smtClean="0"/>
              <a:t>with an AE secure scheme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175126" y="1156377"/>
            <a:ext cx="4585503" cy="246208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39" y="1395352"/>
            <a:ext cx="3970836" cy="153131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Rectangle 8"/>
          <p:cNvSpPr/>
          <p:nvPr/>
        </p:nvSpPr>
        <p:spPr bwMode="auto">
          <a:xfrm>
            <a:off x="7175126" y="3900911"/>
            <a:ext cx="4585503" cy="24328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2459" y="4049592"/>
            <a:ext cx="3970836" cy="211897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5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800" b="1" dirty="0" smtClean="0"/>
              <a:t>AEAD – Authenticated encryption with associated data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56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AEAD – AE with associated data (AD)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AD – data that can't be encrypted but still need integrity 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Headers in protocols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Configuration data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Metadata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𝐴𝐷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 rot="16200000">
            <a:off x="4230213" y="-377532"/>
            <a:ext cx="350459" cy="5255744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3377" y="1584064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Integrity protected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133810" y="1566194"/>
            <a:ext cx="350459" cy="3448546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8901" y="3563940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Privacy protected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892040" y="1142720"/>
            <a:ext cx="2205293" cy="5098777"/>
            <a:chOff x="8892040" y="1142720"/>
            <a:chExt cx="2205293" cy="5098777"/>
          </a:xfrm>
        </p:grpSpPr>
        <p:pic>
          <p:nvPicPr>
            <p:cNvPr id="11" name="Picture 10"/>
            <p:cNvPicPr preferRelativeResize="0"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56" t="7407" b="9630"/>
            <a:stretch/>
          </p:blipFill>
          <p:spPr>
            <a:xfrm>
              <a:off x="8892040" y="1422125"/>
              <a:ext cx="2205293" cy="4819372"/>
            </a:xfrm>
            <a:prstGeom prst="rect">
              <a:avLst/>
            </a:prstGeom>
          </p:spPr>
        </p:pic>
        <p:pic>
          <p:nvPicPr>
            <p:cNvPr id="12" name="Picture 11"/>
            <p:cNvPicPr preferRelativeResize="0"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22" r="38889" b="95370"/>
            <a:stretch/>
          </p:blipFill>
          <p:spPr>
            <a:xfrm>
              <a:off x="9200584" y="1142720"/>
              <a:ext cx="1220219" cy="2500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18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834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16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588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8004250" y="1826755"/>
            <a:ext cx="3156089" cy="1140511"/>
            <a:chOff x="7661350" y="2122286"/>
            <a:chExt cx="3156089" cy="1140511"/>
          </a:xfrm>
        </p:grpSpPr>
        <p:cxnSp>
          <p:nvCxnSpPr>
            <p:cNvPr id="36" name="Straight Arrow Connector 35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>
              <a:off x="8727144" y="2122286"/>
              <a:ext cx="1089436" cy="1104987"/>
              <a:chOff x="9036129" y="2210250"/>
              <a:chExt cx="1089436" cy="110498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ounded Rectangle 6"/>
                  <p:cNvSpPr/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320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7" name="Rounded 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oMath>
                      </m:oMathPara>
                    </a14:m>
                    <a:endParaRPr lang="en-US" sz="2800" dirty="0" smtClean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615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846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blipFill rotWithShape="0">
                <a:blip r:embed="rId2"/>
                <a:stretch>
                  <a:fillRect l="-1695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31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63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blipFill rotWithShape="0">
                <a:blip r:embed="rId5"/>
                <a:stretch>
                  <a:fillRect l="-1677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V="1">
            <a:off x="8508133" y="2783747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 flipV="1">
            <a:off x="8508133" y="2527009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V="1">
            <a:off x="10159480" y="261456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6"/>
              <p:cNvSpPr/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</m:oMath>
                  </m:oMathPara>
                </a14:m>
                <a:endParaRPr kumimoji="0" lang="en-US" sz="32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V="1">
            <a:off x="8508133" y="2013533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591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blipFill rotWithShape="0">
                <a:blip r:embed="rId2"/>
                <a:stretch>
                  <a:fillRect l="-1595" t="-1754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2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25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blipFill rotWithShape="0">
                <a:blip r:embed="rId5"/>
                <a:stretch>
                  <a:fillRect l="-1540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004250" y="1785154"/>
            <a:ext cx="3156089" cy="1182112"/>
            <a:chOff x="7661350" y="2080685"/>
            <a:chExt cx="3156089" cy="1182112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6"/>
                <p:cNvSpPr/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2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/>
            <p:nvPr/>
          </p:nvCxnSpPr>
          <p:spPr bwMode="auto">
            <a:xfrm flipV="1">
              <a:off x="8165233" y="256580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8165233" y="2309064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– </a:t>
                </a:r>
                <a:r>
                  <a:rPr lang="en-US" dirty="0" smtClean="0"/>
                  <a:t>key space</a:t>
                </a:r>
                <a:endParaRPr lang="en-US" dirty="0"/>
              </a:p>
              <a:p>
                <a:pPr lvl="1"/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 – </a:t>
                </a:r>
                <a:r>
                  <a:rPr lang="en-US" dirty="0" smtClean="0"/>
                  <a:t>nonce space</a:t>
                </a:r>
                <a:endParaRPr lang="en-US" dirty="0"/>
              </a:p>
              <a:p>
                <a:pPr lvl="1"/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– associated </a:t>
                </a:r>
                <a:r>
                  <a:rPr lang="en-US" dirty="0" smtClean="0"/>
                  <a:t>data space</a:t>
                </a:r>
                <a:endParaRPr lang="en-US" dirty="0"/>
              </a:p>
              <a:p>
                <a:pPr lvl="1"/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– </a:t>
                </a:r>
                <a:r>
                  <a:rPr lang="en-US" dirty="0" smtClean="0"/>
                  <a:t>message space</a:t>
                </a:r>
                <a:endParaRPr lang="en-US" dirty="0"/>
              </a:p>
              <a:p>
                <a:pPr lvl="1"/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– </a:t>
                </a:r>
                <a:r>
                  <a:rPr lang="en-US" dirty="0" smtClean="0"/>
                  <a:t>ciphertext space  </a:t>
                </a:r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  <a:blipFill rotWithShape="0">
                <a:blip r:embed="rId12"/>
                <a:stretch>
                  <a:fillRect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 smtClean="0"/>
                  <a:t>Correctness requirement: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AEAD security (nonce-based)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646240"/>
                  </p:ext>
                </p:extLst>
              </p:nvPr>
            </p:nvGraphicFramePr>
            <p:xfrm>
              <a:off x="623392" y="1709810"/>
              <a:ext cx="5282108" cy="41861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795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3244151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37779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aea</m:t>
                                    </m:r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𝐝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84838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endParaRPr lang="nb-NO" sz="12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⋅,⋅,⋅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(⋅,⋅,⋅)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</m:oMath>
                          </a14:m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    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baseline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</a:t>
                          </a:r>
                          <a:r>
                            <a:rPr lang="nb-NO" sz="1200" b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baseline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endParaRPr lang="nb-NO" sz="1200" b="0" baseline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Ciphertexts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42900" marR="0" indent="-3429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baseline="0" dirty="0" err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i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342900" marR="0" indent="-3429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   </a:t>
                          </a:r>
                          <a:r>
                            <a:rPr lang="nb-NO" sz="1200" b="1" i="0" dirty="0" err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←⊥</m:t>
                              </m:r>
                            </m:oMath>
                          </a14:m>
                          <a:endParaRPr lang="nb-NO" sz="1200" b="0" baseline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646240"/>
                  </p:ext>
                </p:extLst>
              </p:nvPr>
            </p:nvGraphicFramePr>
            <p:xfrm>
              <a:off x="623392" y="1709810"/>
              <a:ext cx="5282108" cy="41861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795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24415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37779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15" t="-1786" r="-231" b="-113214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8483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99" t="-9019" r="-159403" b="-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63158" t="-9019" r="-376" b="-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2010" y="2992322"/>
                <a:ext cx="5568619" cy="1192203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/>
                  <a:t>Definition: </a:t>
                </a:r>
                <a:r>
                  <a:rPr lang="nb-NO" sz="1600" dirty="0" smtClean="0"/>
                  <a:t>The </a:t>
                </a:r>
                <a:r>
                  <a:rPr lang="nb-NO" sz="1600" b="1" dirty="0" smtClean="0"/>
                  <a:t>AEAD-advantage</a:t>
                </a:r>
                <a:r>
                  <a:rPr lang="nb-NO" sz="1600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aead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 b="0" i="0" smtClean="0">
                                          <a:latin typeface="Cambria Math" panose="02040503050406030204" pitchFamily="18" charset="0"/>
                                        </a:rPr>
                                        <m:t>aead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2010" y="2992322"/>
                <a:ext cx="5568619" cy="119220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003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800" b="1" dirty="0" smtClean="0"/>
              <a:t>Constructing AEAD schemes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62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63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904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3116236" y="1303049"/>
            <a:ext cx="6155780" cy="2621434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/>
              <a:t>CTR-mode</a:t>
            </a:r>
            <a:endParaRPr 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  <a:blipFill rotWithShape="0">
                <a:blip r:embed="rId3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530602" y="1320019"/>
                <a:ext cx="2105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=96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bit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nonce</m:t>
                    </m:r>
                  </m:oMath>
                </a14:m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02" y="1320019"/>
                <a:ext cx="2105833" cy="33855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9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10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7143" r="-1714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7143" r="-1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577806" y="3172640"/>
            <a:ext cx="10852495" cy="3515215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GMAC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3154939" y="5301253"/>
                <a:ext cx="15746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939" y="5301253"/>
                <a:ext cx="1574646" cy="307777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5959987" y="5952448"/>
                <a:ext cx="27333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987" y="5952448"/>
                <a:ext cx="2733348" cy="307777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Arrow Connector 102"/>
          <p:cNvCxnSpPr>
            <a:stCxn id="93" idx="0"/>
          </p:cNvCxnSpPr>
          <p:nvPr/>
        </p:nvCxnSpPr>
        <p:spPr bwMode="auto">
          <a:xfrm flipV="1">
            <a:off x="5425823" y="5105418"/>
            <a:ext cx="7355" cy="4870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>
            <a:stCxn id="102" idx="0"/>
          </p:cNvCxnSpPr>
          <p:nvPr/>
        </p:nvCxnSpPr>
        <p:spPr bwMode="auto">
          <a:xfrm flipV="1">
            <a:off x="7326661" y="5128188"/>
            <a:ext cx="0" cy="8242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 flipV="1">
            <a:off x="9033773" y="5100999"/>
            <a:ext cx="1188" cy="11405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/>
              <p:cNvSpPr/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  <a:blipFill rotWithShape="0">
                <a:blip r:embed="rId4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663952" y="2206241"/>
                <a:ext cx="17273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2" y="2206241"/>
                <a:ext cx="1727332" cy="338554"/>
              </a:xfrm>
              <a:prstGeom prst="rect">
                <a:avLst/>
              </a:prstGeom>
              <a:blipFill rotWithShape="0">
                <a:blip r:embed="rId41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530602" y="1320019"/>
                <a:ext cx="2105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=96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bit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nonce</m:t>
                    </m:r>
                  </m:oMath>
                </a14:m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02" y="1320019"/>
                <a:ext cx="2105833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994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7" grpId="0"/>
      <p:bldP spid="93" grpId="0"/>
      <p:bldP spid="94" grpId="0"/>
      <p:bldP spid="100" grpId="0"/>
      <p:bldP spid="102" grpId="0"/>
      <p:bldP spid="107" grpId="0"/>
      <p:bldP spid="11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GCM – properties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Theorem: </a:t>
                </a:r>
                <a:r>
                  <a:rPr lang="en-US" sz="1800" dirty="0" smtClean="0"/>
                  <a:t>AE-secure if</a:t>
                </a:r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 smtClean="0"/>
                  <a:t> is a secure PRF/PRP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Very fast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Especially with AES-NI </a:t>
                </a:r>
                <a:r>
                  <a:rPr lang="en-US" sz="1600" dirty="0"/>
                  <a:t>and </a:t>
                </a:r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:r>
                  <a:rPr lang="en-US" sz="1600" dirty="0" smtClean="0"/>
                  <a:t>Intel PCLMULQDQ instructions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Online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Doesn't need to know the length of the </a:t>
                </a:r>
                <a:br>
                  <a:rPr lang="en-US" sz="1600" dirty="0" smtClean="0"/>
                </a:br>
                <a:r>
                  <a:rPr lang="en-US" sz="1600" dirty="0" smtClean="0"/>
                  <a:t>message before starting encryption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Brittle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Nonce-reuse is </a:t>
                </a:r>
                <a:r>
                  <a:rPr lang="en-US" sz="1600" i="1" dirty="0" smtClean="0"/>
                  <a:t>very</a:t>
                </a:r>
                <a:r>
                  <a:rPr lang="en-US" sz="1600" dirty="0" smtClean="0"/>
                  <a:t> bad (see Problem set 5)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Tricky to implement correctly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Used everywhere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Probably the most used mode on the Internet</a:t>
                </a:r>
                <a:endParaRPr lang="en-US" sz="16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66</a:t>
            </a:fld>
            <a:endParaRPr lang="en-US" dirty="0"/>
          </a:p>
        </p:txBody>
      </p:sp>
      <p:grpSp>
        <p:nvGrpSpPr>
          <p:cNvPr id="90" name="Group 89"/>
          <p:cNvGrpSpPr/>
          <p:nvPr/>
        </p:nvGrpSpPr>
        <p:grpSpPr>
          <a:xfrm>
            <a:off x="6430819" y="2180639"/>
            <a:ext cx="5209638" cy="2762308"/>
            <a:chOff x="6550991" y="1524938"/>
            <a:chExt cx="5209638" cy="27623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 flipH="1">
              <a:off x="8293150" y="1524939"/>
              <a:ext cx="58872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/>
                <a:t>ctr+1</a:t>
              </a:r>
            </a:p>
          </p:txBody>
        </p:sp>
        <p:sp>
          <p:nvSpPr>
            <p:cNvPr id="11" name="Flowchart: Or 10"/>
            <p:cNvSpPr/>
            <p:nvPr/>
          </p:nvSpPr>
          <p:spPr bwMode="auto">
            <a:xfrm flipH="1">
              <a:off x="8521976" y="2326147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2" name="Straight Arrow Connector 11"/>
            <p:cNvCxnSpPr>
              <a:stCxn id="10" idx="2"/>
              <a:endCxn id="9" idx="0"/>
            </p:cNvCxnSpPr>
            <p:nvPr/>
          </p:nvCxnSpPr>
          <p:spPr bwMode="auto">
            <a:xfrm>
              <a:off x="8587510" y="1724994"/>
              <a:ext cx="415" cy="1727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9" idx="2"/>
              <a:endCxn id="11" idx="0"/>
            </p:cNvCxnSpPr>
            <p:nvPr/>
          </p:nvCxnSpPr>
          <p:spPr bwMode="auto">
            <a:xfrm>
              <a:off x="8587925" y="2139441"/>
              <a:ext cx="0" cy="1867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endCxn id="11" idx="6"/>
            </p:cNvCxnSpPr>
            <p:nvPr/>
          </p:nvCxnSpPr>
          <p:spPr bwMode="auto">
            <a:xfrm flipV="1">
              <a:off x="8328661" y="2392024"/>
              <a:ext cx="193314" cy="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 flipH="1">
              <a:off x="9244347" y="1529428"/>
              <a:ext cx="55718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/>
                <a:t>ctr+2</a:t>
              </a:r>
            </a:p>
          </p:txBody>
        </p:sp>
        <p:sp>
          <p:nvSpPr>
            <p:cNvPr id="18" name="Flowchart: Or 17"/>
            <p:cNvSpPr/>
            <p:nvPr/>
          </p:nvSpPr>
          <p:spPr bwMode="auto">
            <a:xfrm>
              <a:off x="9463114" y="2328392"/>
              <a:ext cx="128767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9" name="Straight Arrow Connector 18"/>
            <p:cNvCxnSpPr>
              <a:stCxn id="17" idx="2"/>
              <a:endCxn id="16" idx="0"/>
            </p:cNvCxnSpPr>
            <p:nvPr/>
          </p:nvCxnSpPr>
          <p:spPr bwMode="auto">
            <a:xfrm>
              <a:off x="9522939" y="1729483"/>
              <a:ext cx="5209" cy="1682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>
              <a:stCxn id="16" idx="2"/>
              <a:endCxn id="18" idx="0"/>
            </p:cNvCxnSpPr>
            <p:nvPr/>
          </p:nvCxnSpPr>
          <p:spPr bwMode="auto">
            <a:xfrm flipH="1">
              <a:off x="9527498" y="2139441"/>
              <a:ext cx="649" cy="1889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endCxn id="18" idx="2"/>
            </p:cNvCxnSpPr>
            <p:nvPr/>
          </p:nvCxnSpPr>
          <p:spPr bwMode="auto">
            <a:xfrm>
              <a:off x="9280403" y="2394268"/>
              <a:ext cx="182711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ounded Rectangle 21"/>
                <p:cNvSpPr/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2" name="Rounded 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Box 23"/>
            <p:cNvSpPr txBox="1"/>
            <p:nvPr/>
          </p:nvSpPr>
          <p:spPr>
            <a:xfrm flipH="1">
              <a:off x="10186354" y="1524938"/>
              <a:ext cx="56456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/>
                <a:t>ctr+3</a:t>
              </a:r>
            </a:p>
          </p:txBody>
        </p:sp>
        <p:sp>
          <p:nvSpPr>
            <p:cNvPr id="25" name="Flowchart: Or 24"/>
            <p:cNvSpPr/>
            <p:nvPr/>
          </p:nvSpPr>
          <p:spPr bwMode="auto">
            <a:xfrm>
              <a:off x="10406255" y="2328392"/>
              <a:ext cx="127749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6" name="Straight Arrow Connector 25"/>
            <p:cNvCxnSpPr>
              <a:stCxn id="24" idx="2"/>
              <a:endCxn id="23" idx="0"/>
            </p:cNvCxnSpPr>
            <p:nvPr/>
          </p:nvCxnSpPr>
          <p:spPr bwMode="auto">
            <a:xfrm>
              <a:off x="10468637" y="1724993"/>
              <a:ext cx="0" cy="1743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>
              <a:stCxn id="23" idx="2"/>
              <a:endCxn id="25" idx="0"/>
            </p:cNvCxnSpPr>
            <p:nvPr/>
          </p:nvCxnSpPr>
          <p:spPr bwMode="auto">
            <a:xfrm>
              <a:off x="10468637" y="2140993"/>
              <a:ext cx="1492" cy="1873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/>
            <p:cNvCxnSpPr>
              <a:endCxn id="25" idx="2"/>
            </p:cNvCxnSpPr>
            <p:nvPr/>
          </p:nvCxnSpPr>
          <p:spPr bwMode="auto">
            <a:xfrm>
              <a:off x="10220470" y="2394268"/>
              <a:ext cx="18578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11" idx="4"/>
            </p:cNvCxnSpPr>
            <p:nvPr/>
          </p:nvCxnSpPr>
          <p:spPr bwMode="auto">
            <a:xfrm flipH="1">
              <a:off x="8587516" y="2457900"/>
              <a:ext cx="409" cy="2069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stCxn id="18" idx="4"/>
            </p:cNvCxnSpPr>
            <p:nvPr/>
          </p:nvCxnSpPr>
          <p:spPr bwMode="auto">
            <a:xfrm flipH="1">
              <a:off x="9527498" y="2460144"/>
              <a:ext cx="1" cy="2019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>
              <a:stCxn id="25" idx="4"/>
            </p:cNvCxnSpPr>
            <p:nvPr/>
          </p:nvCxnSpPr>
          <p:spPr bwMode="auto">
            <a:xfrm flipH="1">
              <a:off x="10468637" y="2460144"/>
              <a:ext cx="1492" cy="1986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2" name="Group 31"/>
            <p:cNvGrpSpPr/>
            <p:nvPr/>
          </p:nvGrpSpPr>
          <p:grpSpPr>
            <a:xfrm flipH="1">
              <a:off x="6894844" y="3337795"/>
              <a:ext cx="257535" cy="256270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TextBox 8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11765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Arrow Connector 32"/>
            <p:cNvCxnSpPr>
              <a:endCxn id="82" idx="0"/>
            </p:cNvCxnSpPr>
            <p:nvPr/>
          </p:nvCxnSpPr>
          <p:spPr bwMode="auto">
            <a:xfrm flipH="1">
              <a:off x="7023611" y="2815171"/>
              <a:ext cx="114" cy="5226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>
              <a:endCxn id="57" idx="0"/>
            </p:cNvCxnSpPr>
            <p:nvPr/>
          </p:nvCxnSpPr>
          <p:spPr bwMode="auto">
            <a:xfrm>
              <a:off x="7800959" y="2815171"/>
              <a:ext cx="899" cy="222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ounded Rectangle 34"/>
                <p:cNvSpPr/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35" name="Rounded 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oup 35"/>
            <p:cNvGrpSpPr/>
            <p:nvPr/>
          </p:nvGrpSpPr>
          <p:grpSpPr>
            <a:xfrm flipH="1">
              <a:off x="7672192" y="3337537"/>
              <a:ext cx="257535" cy="256270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8750" r="-1875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7" name="Straight Arrow Connector 36"/>
            <p:cNvCxnSpPr>
              <a:stCxn id="57" idx="4"/>
              <a:endCxn id="80" idx="0"/>
            </p:cNvCxnSpPr>
            <p:nvPr/>
          </p:nvCxnSpPr>
          <p:spPr bwMode="auto">
            <a:xfrm flipH="1">
              <a:off x="7800959" y="3169127"/>
              <a:ext cx="899" cy="1684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>
              <a:endCxn id="56" idx="0"/>
            </p:cNvCxnSpPr>
            <p:nvPr/>
          </p:nvCxnSpPr>
          <p:spPr bwMode="auto">
            <a:xfrm>
              <a:off x="8587516" y="2818546"/>
              <a:ext cx="0" cy="2128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9" name="Group 38"/>
            <p:cNvGrpSpPr/>
            <p:nvPr/>
          </p:nvGrpSpPr>
          <p:grpSpPr>
            <a:xfrm flipH="1">
              <a:off x="8458744" y="3337537"/>
              <a:ext cx="257535" cy="256270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stCxn id="56" idx="4"/>
              <a:endCxn id="78" idx="0"/>
            </p:cNvCxnSpPr>
            <p:nvPr/>
          </p:nvCxnSpPr>
          <p:spPr bwMode="auto">
            <a:xfrm>
              <a:off x="8587516" y="3163179"/>
              <a:ext cx="0" cy="174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endCxn id="58" idx="0"/>
            </p:cNvCxnSpPr>
            <p:nvPr/>
          </p:nvCxnSpPr>
          <p:spPr bwMode="auto">
            <a:xfrm>
              <a:off x="9527498" y="2815832"/>
              <a:ext cx="650" cy="2169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 flipH="1">
              <a:off x="9399381" y="3336209"/>
              <a:ext cx="257535" cy="256271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75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3" name="Straight Arrow Connector 42"/>
            <p:cNvCxnSpPr>
              <a:stCxn id="58" idx="4"/>
              <a:endCxn id="76" idx="0"/>
            </p:cNvCxnSpPr>
            <p:nvPr/>
          </p:nvCxnSpPr>
          <p:spPr bwMode="auto">
            <a:xfrm>
              <a:off x="9528148" y="3164573"/>
              <a:ext cx="0" cy="1716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59" idx="0"/>
            </p:cNvCxnSpPr>
            <p:nvPr/>
          </p:nvCxnSpPr>
          <p:spPr bwMode="auto">
            <a:xfrm>
              <a:off x="10468637" y="2812510"/>
              <a:ext cx="1518" cy="2211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5" name="Group 44"/>
            <p:cNvGrpSpPr/>
            <p:nvPr/>
          </p:nvGrpSpPr>
          <p:grpSpPr>
            <a:xfrm flipH="1">
              <a:off x="10341387" y="3336065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73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26667" r="-2000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6" name="Straight Arrow Connector 45"/>
            <p:cNvCxnSpPr>
              <a:stCxn id="59" idx="4"/>
              <a:endCxn id="74" idx="0"/>
            </p:cNvCxnSpPr>
            <p:nvPr/>
          </p:nvCxnSpPr>
          <p:spPr bwMode="auto">
            <a:xfrm>
              <a:off x="10470155" y="3165398"/>
              <a:ext cx="0" cy="1706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Elbow Connector 46"/>
            <p:cNvCxnSpPr>
              <a:stCxn id="82" idx="1"/>
              <a:endCxn id="57" idx="6"/>
            </p:cNvCxnSpPr>
            <p:nvPr/>
          </p:nvCxnSpPr>
          <p:spPr bwMode="auto">
            <a:xfrm flipV="1">
              <a:off x="7152379" y="3103250"/>
              <a:ext cx="583531" cy="36268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Elbow Connector 47"/>
            <p:cNvCxnSpPr>
              <a:stCxn id="80" idx="1"/>
              <a:endCxn id="56" idx="6"/>
            </p:cNvCxnSpPr>
            <p:nvPr/>
          </p:nvCxnSpPr>
          <p:spPr bwMode="auto">
            <a:xfrm flipV="1">
              <a:off x="7929727" y="3097302"/>
              <a:ext cx="591840" cy="36837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78" idx="1"/>
              <a:endCxn id="58" idx="6"/>
            </p:cNvCxnSpPr>
            <p:nvPr/>
          </p:nvCxnSpPr>
          <p:spPr bwMode="auto">
            <a:xfrm flipV="1">
              <a:off x="8716283" y="3098697"/>
              <a:ext cx="745915" cy="36697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Elbow Connector 49"/>
            <p:cNvCxnSpPr>
              <a:stCxn id="76" idx="1"/>
              <a:endCxn id="59" idx="6"/>
            </p:cNvCxnSpPr>
            <p:nvPr/>
          </p:nvCxnSpPr>
          <p:spPr bwMode="auto">
            <a:xfrm flipV="1">
              <a:off x="9656915" y="3099522"/>
              <a:ext cx="747290" cy="36482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Flowchart: Or 50"/>
            <p:cNvSpPr/>
            <p:nvPr/>
          </p:nvSpPr>
          <p:spPr bwMode="auto">
            <a:xfrm>
              <a:off x="11342812" y="3034660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52" name="Straight Arrow Connector 51"/>
            <p:cNvCxnSpPr>
              <a:endCxn id="51" idx="0"/>
            </p:cNvCxnSpPr>
            <p:nvPr/>
          </p:nvCxnSpPr>
          <p:spPr bwMode="auto">
            <a:xfrm>
              <a:off x="11407513" y="2815832"/>
              <a:ext cx="1355" cy="2188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1280100" y="3327616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 smtClean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6667" r="-2000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4" name="Straight Arrow Connector 53"/>
            <p:cNvCxnSpPr>
              <a:stCxn id="51" idx="4"/>
              <a:endCxn id="72" idx="0"/>
            </p:cNvCxnSpPr>
            <p:nvPr/>
          </p:nvCxnSpPr>
          <p:spPr bwMode="auto">
            <a:xfrm>
              <a:off x="11408867" y="3166412"/>
              <a:ext cx="0" cy="161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stCxn id="74" idx="1"/>
              <a:endCxn id="51" idx="2"/>
            </p:cNvCxnSpPr>
            <p:nvPr/>
          </p:nvCxnSpPr>
          <p:spPr bwMode="auto">
            <a:xfrm flipV="1">
              <a:off x="10598922" y="3100536"/>
              <a:ext cx="743890" cy="3636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/>
            <p:nvPr/>
          </p:nvSpPr>
          <p:spPr bwMode="auto">
            <a:xfrm flipH="1">
              <a:off x="8521567" y="303142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57" name="Flowchart: Or 56"/>
            <p:cNvSpPr/>
            <p:nvPr/>
          </p:nvSpPr>
          <p:spPr bwMode="auto">
            <a:xfrm flipH="1">
              <a:off x="7735909" y="3037374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58" name="Flowchart: Or 57"/>
            <p:cNvSpPr/>
            <p:nvPr/>
          </p:nvSpPr>
          <p:spPr bwMode="auto">
            <a:xfrm flipH="1">
              <a:off x="9462199" y="3032821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59" name="Flowchart: Or 58"/>
            <p:cNvSpPr/>
            <p:nvPr/>
          </p:nvSpPr>
          <p:spPr bwMode="auto">
            <a:xfrm flipH="1">
              <a:off x="10404206" y="303364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60" name="Flowchart: Or 59"/>
            <p:cNvSpPr/>
            <p:nvPr/>
          </p:nvSpPr>
          <p:spPr bwMode="auto">
            <a:xfrm>
              <a:off x="11342812" y="3773524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1" name="Straight Arrow Connector 60"/>
            <p:cNvCxnSpPr>
              <a:stCxn id="72" idx="2"/>
              <a:endCxn id="60" idx="0"/>
            </p:cNvCxnSpPr>
            <p:nvPr/>
          </p:nvCxnSpPr>
          <p:spPr bwMode="auto">
            <a:xfrm>
              <a:off x="11408867" y="3583886"/>
              <a:ext cx="0" cy="1896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>
              <a:stCxn id="60" idx="4"/>
              <a:endCxn id="62" idx="0"/>
            </p:cNvCxnSpPr>
            <p:nvPr/>
          </p:nvCxnSpPr>
          <p:spPr bwMode="auto">
            <a:xfrm flipH="1">
              <a:off x="11408369" y="3905277"/>
              <a:ext cx="498" cy="1665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800" dirty="0" smtClean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>
              <a:stCxn id="64" idx="1"/>
              <a:endCxn id="60" idx="6"/>
            </p:cNvCxnSpPr>
            <p:nvPr/>
          </p:nvCxnSpPr>
          <p:spPr bwMode="auto">
            <a:xfrm flipH="1">
              <a:off x="11474922" y="3839400"/>
              <a:ext cx="1260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ounded Rectangle 65"/>
                <p:cNvSpPr/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6" name="Rounded 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ounded Rectangle 67"/>
                <p:cNvSpPr/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8" name="Rounded 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ounded Rectangle 68"/>
                <p:cNvSpPr/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9" name="Rounded 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6550991" y="1543838"/>
                  <a:ext cx="114426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=96 </m:t>
                      </m:r>
                      <m:r>
                        <m:rPr>
                          <m:sty m:val="p"/>
                        </m:rPr>
                        <a:rPr lang="nb-NO" sz="800" b="0" i="0" smtClean="0">
                          <a:latin typeface="Cambria Math" panose="02040503050406030204" pitchFamily="18" charset="0"/>
                        </a:rPr>
                        <m:t>bit</m:t>
                      </m:r>
                      <m:r>
                        <a:rPr lang="nb-NO" sz="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800" b="0" i="0" smtClean="0">
                          <a:latin typeface="Cambria Math" panose="02040503050406030204" pitchFamily="18" charset="0"/>
                        </a:rPr>
                        <m:t>nonce</m:t>
                      </m:r>
                    </m:oMath>
                  </a14:m>
                  <a:r>
                    <a:rPr lang="nb-NO" sz="800" dirty="0" smtClean="0"/>
                    <a:t> </a:t>
                  </a:r>
                </a:p>
                <a:p>
                  <a:r>
                    <a:rPr lang="nb-NO" sz="800" dirty="0" smtClean="0"/>
                    <a:t> 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8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p>
                        </m:sSup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nb-NO" sz="800" b="0" dirty="0" smtClean="0"/>
                </a:p>
                <a:p>
                  <a14:m>
                    <m:oMath xmlns:m="http://schemas.openxmlformats.org/officeDocument/2006/math">
                      <m:r>
                        <a:rPr lang="nb-NO" sz="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800" b="0" i="1" dirty="0" smtClean="0">
                      <a:latin typeface="Cambria Math" panose="02040503050406030204" pitchFamily="18" charset="0"/>
                    </a:rPr>
                    <a:t>  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p>
                        </m:sSup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1)</m:t>
                        </m:r>
                      </m:oMath>
                    </m:oMathPara>
                  </a14:m>
                  <a:endParaRPr lang="en-US" sz="800" dirty="0" smtClean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0991" y="1543838"/>
                  <a:ext cx="1144267" cy="707886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8321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privacy: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integrity: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</a:t>
            </a:r>
            <a:r>
              <a:rPr lang="en-US" sz="2000" b="1" dirty="0" smtClean="0">
                <a:solidFill>
                  <a:schemeClr val="tx2"/>
                </a:solidFill>
              </a:rPr>
              <a:t>authenticity</a:t>
            </a:r>
            <a:r>
              <a:rPr lang="nb-NO" sz="2000" b="1" dirty="0" smtClean="0">
                <a:solidFill>
                  <a:schemeClr val="tx2"/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 smtClean="0">
                <a:solidFill>
                  <a:schemeClr val="tx2"/>
                </a:solidFill>
              </a:rPr>
              <a:t>         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 smtClean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909882" y="1328615"/>
            <a:ext cx="3635195" cy="1457816"/>
            <a:chOff x="7909882" y="1328615"/>
            <a:chExt cx="3635195" cy="1457816"/>
          </a:xfrm>
        </p:grpSpPr>
        <p:sp>
          <p:nvSpPr>
            <p:cNvPr id="2" name="TextBox 1"/>
            <p:cNvSpPr txBox="1"/>
            <p:nvPr/>
          </p:nvSpPr>
          <p:spPr>
            <a:xfrm>
              <a:off x="7909882" y="1328615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H</a:t>
              </a:r>
              <a:r>
                <a:rPr lang="nb-NO" sz="2400" b="1" dirty="0" smtClean="0">
                  <a:solidFill>
                    <a:srgbClr val="3333CC"/>
                  </a:solidFill>
                </a:rPr>
                <a:t>ow to build?</a:t>
              </a:r>
              <a:endParaRPr lang="en-US" sz="2400" b="1" dirty="0" smtClean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privacy: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integrity: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</a:t>
            </a:r>
            <a:r>
              <a:rPr lang="en-US" sz="2000" b="1" dirty="0" smtClean="0">
                <a:solidFill>
                  <a:schemeClr val="tx2"/>
                </a:solidFill>
              </a:rPr>
              <a:t>authenticity</a:t>
            </a:r>
            <a:r>
              <a:rPr lang="nb-NO" sz="2000" b="1" dirty="0" smtClean="0">
                <a:solidFill>
                  <a:schemeClr val="tx2"/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 smtClean="0">
                <a:solidFill>
                  <a:schemeClr val="tx2"/>
                </a:solidFill>
              </a:rPr>
              <a:t>                </a:t>
            </a:r>
            <a:r>
              <a:rPr lang="nb-NO" sz="20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 smtClean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AES-GCM?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AES-GCM = secure channel?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80" y="2139489"/>
            <a:ext cx="1693768" cy="135501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3981451" y="2730436"/>
            <a:ext cx="3627351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4988573" y="1850236"/>
            <a:ext cx="2214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"Send Bob $10"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69925" y="2063879"/>
            <a:ext cx="807588" cy="1503707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5506269" y="3937686"/>
            <a:ext cx="573255" cy="1126910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</p:grpSp>
      <p:sp>
        <p:nvSpPr>
          <p:cNvPr id="29" name="Rounded Rectangle 28"/>
          <p:cNvSpPr/>
          <p:nvPr/>
        </p:nvSpPr>
        <p:spPr bwMode="auto">
          <a:xfrm>
            <a:off x="4959177" y="2269256"/>
            <a:ext cx="1705443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/>
              <a:t>AES-GCM</a:t>
            </a:r>
            <a:endParaRPr lang="en-US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6364676" y="3768110"/>
            <a:ext cx="2350955" cy="461182"/>
            <a:chOff x="6364677" y="3768110"/>
            <a:chExt cx="2350955" cy="461182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/>
                <a:t>AES-GCM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8804463" y="3692620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364676" y="4451119"/>
            <a:ext cx="2350955" cy="461182"/>
            <a:chOff x="6364677" y="3768110"/>
            <a:chExt cx="2350955" cy="461182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/>
                <a:t>AES-GCM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TextBox 31"/>
          <p:cNvSpPr txBox="1"/>
          <p:nvPr/>
        </p:nvSpPr>
        <p:spPr>
          <a:xfrm>
            <a:off x="8804463" y="4375629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364676" y="5134128"/>
            <a:ext cx="2350955" cy="461182"/>
            <a:chOff x="6364677" y="3768110"/>
            <a:chExt cx="2350955" cy="461182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/>
                <a:t>AES-GCM</a:t>
              </a:r>
              <a:endParaRPr lang="en-US" sz="1400" dirty="0"/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extBox 36"/>
          <p:cNvSpPr txBox="1"/>
          <p:nvPr/>
        </p:nvSpPr>
        <p:spPr>
          <a:xfrm>
            <a:off x="8804463" y="5058638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</p:spTree>
    <p:extLst>
      <p:ext uri="{BB962C8B-B14F-4D97-AF65-F5344CB8AC3E}">
        <p14:creationId xmlns:p14="http://schemas.microsoft.com/office/powerpoint/2010/main" val="151751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Secure channels – TLS / IPsec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522" y="1377276"/>
            <a:ext cx="763584" cy="1054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778180" y="1541070"/>
            <a:ext cx="945221" cy="79561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546462" y="2551102"/>
            <a:ext cx="3076575" cy="325950"/>
            <a:chOff x="4546462" y="2551102"/>
            <a:chExt cx="3076575" cy="325950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ounded Rectangle 9"/>
            <p:cNvSpPr/>
            <p:nvPr/>
          </p:nvSpPr>
          <p:spPr bwMode="auto">
            <a:xfrm>
              <a:off x="5822171" y="2551102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AES-GCM</a:t>
              </a:r>
              <a:endParaRPr lang="en-US" sz="1200" dirty="0"/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5048303" y="2551102"/>
              <a:ext cx="663387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103</a:t>
              </a:r>
              <a:endParaRPr lang="en-US" sz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08363" y="3212694"/>
            <a:ext cx="3114674" cy="321581"/>
            <a:chOff x="4508363" y="3060294"/>
            <a:chExt cx="3114674" cy="321581"/>
          </a:xfrm>
        </p:grpSpPr>
        <p:cxnSp>
          <p:nvCxnSpPr>
            <p:cNvPr id="4" name="Straight Arrow Connector 3"/>
            <p:cNvCxnSpPr/>
            <p:nvPr/>
          </p:nvCxnSpPr>
          <p:spPr bwMode="auto">
            <a:xfrm flipH="1" flipV="1">
              <a:off x="4508363" y="3378701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ounded Rectangle 11"/>
            <p:cNvSpPr/>
            <p:nvPr/>
          </p:nvSpPr>
          <p:spPr bwMode="auto">
            <a:xfrm>
              <a:off x="5822171" y="3060294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AES-GCM</a:t>
              </a:r>
              <a:endParaRPr lang="en-US" sz="1200" dirty="0"/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5048303" y="3060294"/>
              <a:ext cx="663387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231</a:t>
              </a:r>
              <a:endParaRPr lang="en-US" sz="12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08363" y="3717517"/>
            <a:ext cx="3114674" cy="321581"/>
            <a:chOff x="4508363" y="3565117"/>
            <a:chExt cx="3114674" cy="321581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508363" y="3883524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ounded Rectangle 14"/>
            <p:cNvSpPr/>
            <p:nvPr/>
          </p:nvSpPr>
          <p:spPr bwMode="auto">
            <a:xfrm>
              <a:off x="5822171" y="3565117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AES-GCM</a:t>
              </a:r>
              <a:endParaRPr lang="en-US" sz="1200" dirty="0"/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5048303" y="3565117"/>
              <a:ext cx="663387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232</a:t>
              </a:r>
              <a:endParaRPr lang="en-US" sz="12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508363" y="4186323"/>
            <a:ext cx="3114674" cy="321581"/>
            <a:chOff x="4508363" y="4033923"/>
            <a:chExt cx="3114674" cy="321581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4508363" y="4352330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Rounded Rectangle 17"/>
            <p:cNvSpPr/>
            <p:nvPr/>
          </p:nvSpPr>
          <p:spPr bwMode="auto">
            <a:xfrm>
              <a:off x="5822171" y="4033923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AES-GCM</a:t>
              </a:r>
              <a:endParaRPr lang="en-US" sz="1200" dirty="0"/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048303" y="4033923"/>
              <a:ext cx="663387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233</a:t>
              </a:r>
              <a:endParaRPr lang="en-US" sz="12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46462" y="4822353"/>
            <a:ext cx="3076575" cy="325950"/>
            <a:chOff x="4546462" y="4822353"/>
            <a:chExt cx="3076575" cy="325950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V="1">
              <a:off x="4546462" y="5148301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ounded Rectangle 20"/>
            <p:cNvSpPr/>
            <p:nvPr/>
          </p:nvSpPr>
          <p:spPr bwMode="auto">
            <a:xfrm>
              <a:off x="5822171" y="4822353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AES-GCM</a:t>
              </a:r>
              <a:endParaRPr lang="en-US" sz="1200" dirty="0"/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5048303" y="4822353"/>
              <a:ext cx="663387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/>
                <a:t>104</a:t>
              </a:r>
              <a:endParaRPr lang="en-US" sz="12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866562" y="2668215"/>
            <a:ext cx="3285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err="1" smtClean="0"/>
              <a:t>if</a:t>
            </a:r>
            <a:r>
              <a:rPr lang="nb-NO" sz="1200" dirty="0" smtClean="0"/>
              <a:t> 103 == </a:t>
            </a:r>
            <a:r>
              <a:rPr lang="nb-NO" sz="1200" dirty="0" err="1" smtClean="0">
                <a:solidFill>
                  <a:srgbClr val="FF0000"/>
                </a:solidFill>
              </a:rPr>
              <a:t>expected_counter</a:t>
            </a:r>
            <a:r>
              <a:rPr lang="nb-NO" sz="1200" b="1" dirty="0" smtClean="0"/>
              <a:t>:</a:t>
            </a:r>
          </a:p>
          <a:p>
            <a:r>
              <a:rPr lang="nb-NO" sz="1200" dirty="0" smtClean="0"/>
              <a:t>    AES-GCM.decrypt</a:t>
            </a:r>
          </a:p>
          <a:p>
            <a:r>
              <a:rPr lang="nb-NO" sz="1200" dirty="0"/>
              <a:t> </a:t>
            </a:r>
            <a:r>
              <a:rPr lang="nb-NO" sz="1200" dirty="0" smtClean="0"/>
              <a:t>   </a:t>
            </a:r>
            <a:r>
              <a:rPr lang="nb-NO" sz="1200" dirty="0" err="1" smtClean="0">
                <a:solidFill>
                  <a:srgbClr val="FF0000"/>
                </a:solidFill>
              </a:rPr>
              <a:t>expected_counter</a:t>
            </a:r>
            <a:r>
              <a:rPr lang="nb-NO" sz="1200" dirty="0" smtClean="0"/>
              <a:t>++</a:t>
            </a:r>
          </a:p>
          <a:p>
            <a:r>
              <a:rPr lang="nb-NO" sz="1200" b="1" dirty="0" err="1" smtClean="0"/>
              <a:t>else</a:t>
            </a:r>
            <a:endParaRPr lang="nb-NO" sz="1200" b="1" dirty="0" smtClean="0"/>
          </a:p>
          <a:p>
            <a:r>
              <a:rPr lang="nb-NO" sz="1200" dirty="0" smtClean="0"/>
              <a:t>     </a:t>
            </a:r>
            <a:r>
              <a:rPr lang="nb-NO" sz="1200" dirty="0" err="1" smtClean="0"/>
              <a:t>discard</a:t>
            </a:r>
            <a:endParaRPr lang="nb-NO" sz="1200" dirty="0" smtClean="0"/>
          </a:p>
          <a:p>
            <a:r>
              <a:rPr lang="nb-NO" sz="1200" dirty="0"/>
              <a:t>	</a:t>
            </a:r>
            <a:endParaRPr lang="en-US" sz="1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369734" y="1781667"/>
            <a:ext cx="1660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 smtClean="0">
                <a:solidFill>
                  <a:schemeClr val="accent2"/>
                </a:solidFill>
              </a:rPr>
              <a:t>expected_counter</a:t>
            </a:r>
            <a:r>
              <a:rPr lang="nb-NO" sz="1200" dirty="0"/>
              <a:t>	</a:t>
            </a:r>
            <a:endParaRPr lang="en-US" sz="12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9203297" y="1781666"/>
            <a:ext cx="1660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 smtClean="0">
                <a:solidFill>
                  <a:srgbClr val="FF0000"/>
                </a:solidFill>
              </a:rPr>
              <a:t>expected_counter</a:t>
            </a:r>
            <a:r>
              <a:rPr lang="nb-NO" sz="1200" dirty="0">
                <a:solidFill>
                  <a:srgbClr val="FF0000"/>
                </a:solidFill>
              </a:rPr>
              <a:t>	</a:t>
            </a:r>
            <a:endParaRPr lang="en-US" sz="1200" dirty="0" smtClean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60825" y="3120248"/>
            <a:ext cx="3285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err="1" smtClean="0"/>
              <a:t>if</a:t>
            </a:r>
            <a:r>
              <a:rPr lang="nb-NO" sz="1200" dirty="0" smtClean="0"/>
              <a:t> 231 == </a:t>
            </a:r>
            <a:r>
              <a:rPr lang="nb-NO" sz="1200" dirty="0" err="1" smtClean="0">
                <a:solidFill>
                  <a:schemeClr val="accent2"/>
                </a:solidFill>
              </a:rPr>
              <a:t>expected_counter</a:t>
            </a:r>
            <a:r>
              <a:rPr lang="nb-NO" sz="1200" b="1" dirty="0" smtClean="0"/>
              <a:t>:</a:t>
            </a:r>
          </a:p>
          <a:p>
            <a:r>
              <a:rPr lang="nb-NO" sz="1200" dirty="0" smtClean="0"/>
              <a:t>    </a:t>
            </a:r>
            <a:r>
              <a:rPr lang="nb-NO" sz="1200" dirty="0"/>
              <a:t>AES-GCM.decrypt</a:t>
            </a:r>
            <a:endParaRPr lang="nb-NO" sz="1200" dirty="0" smtClean="0"/>
          </a:p>
          <a:p>
            <a:r>
              <a:rPr lang="nb-NO" sz="1200" dirty="0"/>
              <a:t> </a:t>
            </a:r>
            <a:r>
              <a:rPr lang="nb-NO" sz="1200" dirty="0" smtClean="0"/>
              <a:t>   </a:t>
            </a:r>
            <a:r>
              <a:rPr lang="nb-NO" sz="1200" dirty="0" err="1" smtClean="0">
                <a:solidFill>
                  <a:schemeClr val="accent2"/>
                </a:solidFill>
              </a:rPr>
              <a:t>expected_counter</a:t>
            </a:r>
            <a:r>
              <a:rPr lang="nb-NO" sz="1200" dirty="0" smtClean="0"/>
              <a:t>++</a:t>
            </a:r>
          </a:p>
          <a:p>
            <a:r>
              <a:rPr lang="nb-NO" sz="1200" b="1" dirty="0" err="1" smtClean="0"/>
              <a:t>else</a:t>
            </a:r>
            <a:endParaRPr lang="nb-NO" sz="1200" b="1" dirty="0" smtClean="0"/>
          </a:p>
          <a:p>
            <a:r>
              <a:rPr lang="nb-NO" sz="1200" dirty="0" smtClean="0"/>
              <a:t>     </a:t>
            </a:r>
            <a:r>
              <a:rPr lang="nb-NO" sz="1200" dirty="0" err="1" smtClean="0"/>
              <a:t>discard</a:t>
            </a:r>
            <a:endParaRPr lang="nb-NO" sz="1200" dirty="0" smtClean="0"/>
          </a:p>
          <a:p>
            <a:r>
              <a:rPr lang="nb-NO" sz="1200" dirty="0"/>
              <a:t>	</a:t>
            </a:r>
            <a:endParaRPr lang="en-US" sz="12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869700" y="3719647"/>
            <a:ext cx="3285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err="1" smtClean="0"/>
              <a:t>if</a:t>
            </a:r>
            <a:r>
              <a:rPr lang="nb-NO" sz="1200" dirty="0" smtClean="0"/>
              <a:t> 232 == </a:t>
            </a:r>
            <a:r>
              <a:rPr lang="nb-NO" sz="1200" dirty="0" err="1" smtClean="0">
                <a:solidFill>
                  <a:schemeClr val="accent2"/>
                </a:solidFill>
              </a:rPr>
              <a:t>expected_counter</a:t>
            </a:r>
            <a:r>
              <a:rPr lang="nb-NO" sz="1200" b="1" dirty="0" smtClean="0"/>
              <a:t>:</a:t>
            </a:r>
          </a:p>
          <a:p>
            <a:r>
              <a:rPr lang="nb-NO" sz="1200" dirty="0" smtClean="0"/>
              <a:t>    </a:t>
            </a:r>
            <a:r>
              <a:rPr lang="nb-NO" sz="1200" dirty="0"/>
              <a:t>AES-GCM.decrypt</a:t>
            </a:r>
            <a:endParaRPr lang="nb-NO" sz="1200" dirty="0" smtClean="0"/>
          </a:p>
          <a:p>
            <a:r>
              <a:rPr lang="nb-NO" sz="1200" dirty="0"/>
              <a:t> </a:t>
            </a:r>
            <a:r>
              <a:rPr lang="nb-NO" sz="1200" dirty="0" smtClean="0"/>
              <a:t>   </a:t>
            </a:r>
            <a:r>
              <a:rPr lang="nb-NO" sz="1200" dirty="0" err="1" smtClean="0">
                <a:solidFill>
                  <a:schemeClr val="accent2"/>
                </a:solidFill>
              </a:rPr>
              <a:t>expected_counter</a:t>
            </a:r>
            <a:r>
              <a:rPr lang="nb-NO" sz="1200" dirty="0" smtClean="0"/>
              <a:t>++</a:t>
            </a:r>
          </a:p>
          <a:p>
            <a:r>
              <a:rPr lang="nb-NO" sz="1200" b="1" dirty="0" err="1" smtClean="0"/>
              <a:t>else</a:t>
            </a:r>
            <a:endParaRPr lang="nb-NO" sz="1200" b="1" dirty="0" smtClean="0"/>
          </a:p>
          <a:p>
            <a:r>
              <a:rPr lang="nb-NO" sz="1200" dirty="0" smtClean="0"/>
              <a:t>     </a:t>
            </a:r>
            <a:r>
              <a:rPr lang="nb-NO" sz="1200" dirty="0" err="1" smtClean="0"/>
              <a:t>discard</a:t>
            </a:r>
            <a:endParaRPr lang="nb-NO" sz="1200" dirty="0" smtClean="0"/>
          </a:p>
          <a:p>
            <a:r>
              <a:rPr lang="nb-NO" sz="1200" dirty="0"/>
              <a:t>	</a:t>
            </a:r>
            <a:endParaRPr lang="en-US" sz="12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1869700" y="4198742"/>
            <a:ext cx="3285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err="1" smtClean="0"/>
              <a:t>if</a:t>
            </a:r>
            <a:r>
              <a:rPr lang="nb-NO" sz="1200" dirty="0" smtClean="0"/>
              <a:t> 233 == </a:t>
            </a:r>
            <a:r>
              <a:rPr lang="nb-NO" sz="1200" dirty="0" err="1" smtClean="0">
                <a:solidFill>
                  <a:schemeClr val="accent2"/>
                </a:solidFill>
              </a:rPr>
              <a:t>expected_counter</a:t>
            </a:r>
            <a:r>
              <a:rPr lang="nb-NO" sz="1200" b="1" dirty="0" smtClean="0"/>
              <a:t>:</a:t>
            </a:r>
          </a:p>
          <a:p>
            <a:r>
              <a:rPr lang="nb-NO" sz="1200" dirty="0" smtClean="0"/>
              <a:t>    </a:t>
            </a:r>
            <a:r>
              <a:rPr lang="nb-NO" sz="1200" dirty="0"/>
              <a:t>AES-GCM.decrypt</a:t>
            </a:r>
            <a:endParaRPr lang="nb-NO" sz="1200" dirty="0" smtClean="0"/>
          </a:p>
          <a:p>
            <a:r>
              <a:rPr lang="nb-NO" sz="1200" dirty="0"/>
              <a:t> </a:t>
            </a:r>
            <a:r>
              <a:rPr lang="nb-NO" sz="1200" dirty="0" smtClean="0"/>
              <a:t>   </a:t>
            </a:r>
            <a:r>
              <a:rPr lang="nb-NO" sz="1200" dirty="0" err="1" smtClean="0">
                <a:solidFill>
                  <a:schemeClr val="accent2"/>
                </a:solidFill>
              </a:rPr>
              <a:t>expected_counter</a:t>
            </a:r>
            <a:r>
              <a:rPr lang="nb-NO" sz="1200" dirty="0" smtClean="0"/>
              <a:t>++</a:t>
            </a:r>
          </a:p>
          <a:p>
            <a:r>
              <a:rPr lang="nb-NO" sz="1200" b="1" dirty="0" err="1" smtClean="0"/>
              <a:t>else</a:t>
            </a:r>
            <a:endParaRPr lang="nb-NO" sz="1200" b="1" dirty="0" smtClean="0"/>
          </a:p>
          <a:p>
            <a:r>
              <a:rPr lang="nb-NO" sz="1200" dirty="0" smtClean="0"/>
              <a:t>     </a:t>
            </a:r>
            <a:r>
              <a:rPr lang="nb-NO" sz="1200" dirty="0" err="1" smtClean="0"/>
              <a:t>discard</a:t>
            </a:r>
            <a:endParaRPr lang="nb-NO" sz="1200" dirty="0" smtClean="0"/>
          </a:p>
          <a:p>
            <a:r>
              <a:rPr lang="nb-NO" sz="1200" dirty="0"/>
              <a:t>	</a:t>
            </a:r>
            <a:endParaRPr lang="en-US" sz="12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7866562" y="4724186"/>
            <a:ext cx="3285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err="1" smtClean="0"/>
              <a:t>if</a:t>
            </a:r>
            <a:r>
              <a:rPr lang="nb-NO" sz="1200" dirty="0" smtClean="0"/>
              <a:t> 104 == </a:t>
            </a:r>
            <a:r>
              <a:rPr lang="nb-NO" sz="1200" dirty="0" err="1" smtClean="0">
                <a:solidFill>
                  <a:srgbClr val="FF0000"/>
                </a:solidFill>
              </a:rPr>
              <a:t>expected_counter</a:t>
            </a:r>
            <a:r>
              <a:rPr lang="nb-NO" sz="1200" b="1" dirty="0" smtClean="0"/>
              <a:t>:</a:t>
            </a:r>
          </a:p>
          <a:p>
            <a:r>
              <a:rPr lang="nb-NO" sz="1200" dirty="0" smtClean="0"/>
              <a:t>    AES-</a:t>
            </a:r>
            <a:r>
              <a:rPr lang="nb-NO" sz="1200" dirty="0" err="1" smtClean="0"/>
              <a:t>GCM.decrypt</a:t>
            </a:r>
            <a:endParaRPr lang="nb-NO" sz="1200" dirty="0" smtClean="0"/>
          </a:p>
          <a:p>
            <a:r>
              <a:rPr lang="nb-NO" sz="1200" dirty="0"/>
              <a:t> </a:t>
            </a:r>
            <a:r>
              <a:rPr lang="nb-NO" sz="1200" dirty="0" smtClean="0"/>
              <a:t>   </a:t>
            </a:r>
            <a:r>
              <a:rPr lang="nb-NO" sz="1200" dirty="0" err="1" smtClean="0">
                <a:solidFill>
                  <a:srgbClr val="FF0000"/>
                </a:solidFill>
              </a:rPr>
              <a:t>expected_counter</a:t>
            </a:r>
            <a:r>
              <a:rPr lang="nb-NO" sz="1200" dirty="0" smtClean="0"/>
              <a:t>++</a:t>
            </a:r>
          </a:p>
          <a:p>
            <a:r>
              <a:rPr lang="nb-NO" sz="1200" b="1" dirty="0" err="1" smtClean="0"/>
              <a:t>else</a:t>
            </a:r>
            <a:endParaRPr lang="nb-NO" sz="1200" b="1" dirty="0" smtClean="0"/>
          </a:p>
          <a:p>
            <a:r>
              <a:rPr lang="nb-NO" sz="1200" dirty="0" smtClean="0"/>
              <a:t>     </a:t>
            </a:r>
            <a:r>
              <a:rPr lang="nb-NO" sz="1200" dirty="0" err="1" smtClean="0"/>
              <a:t>discard</a:t>
            </a:r>
            <a:endParaRPr lang="nb-NO" sz="1200" dirty="0" smtClean="0"/>
          </a:p>
          <a:p>
            <a:r>
              <a:rPr lang="nb-NO" sz="1200" dirty="0"/>
              <a:t>	</a:t>
            </a:r>
            <a:endParaRPr lang="en-US" sz="1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5093348" y="1675383"/>
            <a:ext cx="1647027" cy="789669"/>
            <a:chOff x="7623234" y="1996762"/>
            <a:chExt cx="1647027" cy="789669"/>
          </a:xfrm>
        </p:grpSpPr>
        <p:sp>
          <p:nvSpPr>
            <p:cNvPr id="35" name="TextBox 34"/>
            <p:cNvSpPr txBox="1"/>
            <p:nvPr/>
          </p:nvSpPr>
          <p:spPr>
            <a:xfrm>
              <a:off x="7623234" y="1996762"/>
              <a:ext cx="164702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b-NO" sz="1400" dirty="0" smtClean="0"/>
                <a:t>associated data</a:t>
              </a:r>
              <a:endParaRPr lang="en-US" sz="1400" dirty="0" smtClean="0"/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flipH="1">
              <a:off x="8046986" y="2318471"/>
              <a:ext cx="305071" cy="467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147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7" grpId="0"/>
      <p:bldP spid="27" grpId="1"/>
      <p:bldP spid="28" grpId="0"/>
      <p:bldP spid="28" grpId="1"/>
      <p:bldP spid="29" grpId="0"/>
      <p:bldP spid="3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OCBv3 – Offset Codebook 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71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10622" y="1915182"/>
            <a:ext cx="9482053" cy="3990192"/>
            <a:chOff x="1410622" y="1915182"/>
            <a:chExt cx="9482053" cy="39901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 bwMode="auto">
                <a:xfrm flipH="1">
                  <a:off x="4807792" y="3308463"/>
                  <a:ext cx="496869" cy="463979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807792" y="3308463"/>
                  <a:ext cx="496869" cy="463979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Flowchart: Or 4"/>
            <p:cNvSpPr/>
            <p:nvPr/>
          </p:nvSpPr>
          <p:spPr bwMode="auto">
            <a:xfrm flipH="1">
              <a:off x="4929606" y="2769173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5056226" y="2210289"/>
              <a:ext cx="0" cy="5588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Arrow Connector 6"/>
            <p:cNvCxnSpPr>
              <a:stCxn id="5" idx="4"/>
              <a:endCxn id="4" idx="0"/>
            </p:cNvCxnSpPr>
            <p:nvPr/>
          </p:nvCxnSpPr>
          <p:spPr bwMode="auto">
            <a:xfrm>
              <a:off x="5056226" y="3022134"/>
              <a:ext cx="0" cy="2863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ounded Rectangle 10"/>
                <p:cNvSpPr/>
                <p:nvPr/>
              </p:nvSpPr>
              <p:spPr bwMode="auto">
                <a:xfrm flipH="1">
                  <a:off x="4627321" y="1915184"/>
                  <a:ext cx="857810" cy="29510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" name="Rounded 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627321" y="1915184"/>
                  <a:ext cx="857810" cy="29510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Flowchart: Or 13"/>
            <p:cNvSpPr/>
            <p:nvPr/>
          </p:nvSpPr>
          <p:spPr bwMode="auto">
            <a:xfrm flipH="1">
              <a:off x="4929606" y="4063158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5" name="Straight Arrow Connector 14"/>
            <p:cNvCxnSpPr>
              <a:stCxn id="4" idx="2"/>
              <a:endCxn id="14" idx="0"/>
            </p:cNvCxnSpPr>
            <p:nvPr/>
          </p:nvCxnSpPr>
          <p:spPr bwMode="auto">
            <a:xfrm>
              <a:off x="5056226" y="3772442"/>
              <a:ext cx="0" cy="29071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stCxn id="14" idx="4"/>
            </p:cNvCxnSpPr>
            <p:nvPr/>
          </p:nvCxnSpPr>
          <p:spPr bwMode="auto">
            <a:xfrm>
              <a:off x="5056226" y="4316119"/>
              <a:ext cx="0" cy="533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ounded Rectangle 17"/>
                <p:cNvSpPr/>
                <p:nvPr/>
              </p:nvSpPr>
              <p:spPr bwMode="auto">
                <a:xfrm flipH="1">
                  <a:off x="4627321" y="4849202"/>
                  <a:ext cx="857810" cy="29510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" name="Rounded 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627321" y="4849202"/>
                  <a:ext cx="857810" cy="295105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420665" y="2753291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0665" y="2753291"/>
                  <a:ext cx="206154" cy="27363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8235" r="-44118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/>
            <p:cNvCxnSpPr>
              <a:stCxn id="28" idx="1"/>
              <a:endCxn id="5" idx="2"/>
            </p:cNvCxnSpPr>
            <p:nvPr/>
          </p:nvCxnSpPr>
          <p:spPr bwMode="auto">
            <a:xfrm flipH="1">
              <a:off x="5182846" y="2890110"/>
              <a:ext cx="237819" cy="55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5420665" y="4047243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0665" y="4047243"/>
                  <a:ext cx="206154" cy="27363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8235" r="-44118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>
              <a:stCxn id="31" idx="1"/>
              <a:endCxn id="14" idx="2"/>
            </p:cNvCxnSpPr>
            <p:nvPr/>
          </p:nvCxnSpPr>
          <p:spPr bwMode="auto">
            <a:xfrm flipH="1">
              <a:off x="5182846" y="4184060"/>
              <a:ext cx="237819" cy="55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 flipH="1">
                  <a:off x="6417569" y="3308463"/>
                  <a:ext cx="496869" cy="463979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17569" y="3308463"/>
                  <a:ext cx="496869" cy="46397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Flowchart: Or 34"/>
            <p:cNvSpPr/>
            <p:nvPr/>
          </p:nvSpPr>
          <p:spPr bwMode="auto">
            <a:xfrm flipH="1">
              <a:off x="6539383" y="2769173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6" name="Straight Arrow Connector 35"/>
            <p:cNvCxnSpPr>
              <a:endCxn id="35" idx="0"/>
            </p:cNvCxnSpPr>
            <p:nvPr/>
          </p:nvCxnSpPr>
          <p:spPr bwMode="auto">
            <a:xfrm>
              <a:off x="6666003" y="2210289"/>
              <a:ext cx="0" cy="5588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stCxn id="35" idx="4"/>
              <a:endCxn id="34" idx="0"/>
            </p:cNvCxnSpPr>
            <p:nvPr/>
          </p:nvCxnSpPr>
          <p:spPr bwMode="auto">
            <a:xfrm>
              <a:off x="6666003" y="3022134"/>
              <a:ext cx="0" cy="2863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6237098" y="1915184"/>
                  <a:ext cx="857810" cy="29510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37098" y="1915184"/>
                  <a:ext cx="857810" cy="295105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Flowchart: Or 38"/>
            <p:cNvSpPr/>
            <p:nvPr/>
          </p:nvSpPr>
          <p:spPr bwMode="auto">
            <a:xfrm flipH="1">
              <a:off x="6539383" y="4063158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40" name="Straight Arrow Connector 39"/>
            <p:cNvCxnSpPr>
              <a:stCxn id="34" idx="2"/>
              <a:endCxn id="39" idx="0"/>
            </p:cNvCxnSpPr>
            <p:nvPr/>
          </p:nvCxnSpPr>
          <p:spPr bwMode="auto">
            <a:xfrm>
              <a:off x="6666003" y="3772442"/>
              <a:ext cx="0" cy="29071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stCxn id="39" idx="4"/>
            </p:cNvCxnSpPr>
            <p:nvPr/>
          </p:nvCxnSpPr>
          <p:spPr bwMode="auto">
            <a:xfrm>
              <a:off x="6666003" y="4316119"/>
              <a:ext cx="0" cy="533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ounded Rectangle 41"/>
                <p:cNvSpPr/>
                <p:nvPr/>
              </p:nvSpPr>
              <p:spPr bwMode="auto">
                <a:xfrm flipH="1">
                  <a:off x="6237098" y="4849202"/>
                  <a:ext cx="857810" cy="29510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2" name="Rounded 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37098" y="4849202"/>
                  <a:ext cx="857810" cy="295105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7030442" y="2753291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0442" y="2753291"/>
                  <a:ext cx="206154" cy="27363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38235" r="-44118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Arrow Connector 43"/>
            <p:cNvCxnSpPr>
              <a:stCxn id="43" idx="1"/>
              <a:endCxn id="35" idx="2"/>
            </p:cNvCxnSpPr>
            <p:nvPr/>
          </p:nvCxnSpPr>
          <p:spPr bwMode="auto">
            <a:xfrm flipH="1">
              <a:off x="6792623" y="2890110"/>
              <a:ext cx="237818" cy="55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7030442" y="4047243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0442" y="4047243"/>
                  <a:ext cx="206154" cy="27363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38235" r="-44118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>
              <a:stCxn id="45" idx="1"/>
              <a:endCxn id="39" idx="2"/>
            </p:cNvCxnSpPr>
            <p:nvPr/>
          </p:nvCxnSpPr>
          <p:spPr bwMode="auto">
            <a:xfrm flipH="1">
              <a:off x="6792623" y="4184060"/>
              <a:ext cx="237818" cy="55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8027345" y="3312627"/>
                  <a:ext cx="496869" cy="463979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27345" y="3312627"/>
                  <a:ext cx="496869" cy="46397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Flowchart: Or 47"/>
            <p:cNvSpPr/>
            <p:nvPr/>
          </p:nvSpPr>
          <p:spPr bwMode="auto">
            <a:xfrm flipH="1">
              <a:off x="8149160" y="2773338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49" name="Straight Arrow Connector 48"/>
            <p:cNvCxnSpPr>
              <a:endCxn id="48" idx="0"/>
            </p:cNvCxnSpPr>
            <p:nvPr/>
          </p:nvCxnSpPr>
          <p:spPr bwMode="auto">
            <a:xfrm>
              <a:off x="8275779" y="2214453"/>
              <a:ext cx="0" cy="5588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8" idx="4"/>
              <a:endCxn id="47" idx="0"/>
            </p:cNvCxnSpPr>
            <p:nvPr/>
          </p:nvCxnSpPr>
          <p:spPr bwMode="auto">
            <a:xfrm>
              <a:off x="8275779" y="3026298"/>
              <a:ext cx="0" cy="2863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ounded Rectangle 50"/>
                <p:cNvSpPr/>
                <p:nvPr/>
              </p:nvSpPr>
              <p:spPr bwMode="auto">
                <a:xfrm flipH="1">
                  <a:off x="7846874" y="1919348"/>
                  <a:ext cx="857810" cy="29510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1" name="Rounded 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46874" y="1919348"/>
                  <a:ext cx="857810" cy="295105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Flowchart: Or 51"/>
            <p:cNvSpPr/>
            <p:nvPr/>
          </p:nvSpPr>
          <p:spPr bwMode="auto">
            <a:xfrm flipH="1">
              <a:off x="8149160" y="4067323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53" name="Straight Arrow Connector 52"/>
            <p:cNvCxnSpPr>
              <a:stCxn id="47" idx="2"/>
              <a:endCxn id="52" idx="0"/>
            </p:cNvCxnSpPr>
            <p:nvPr/>
          </p:nvCxnSpPr>
          <p:spPr bwMode="auto">
            <a:xfrm>
              <a:off x="8275779" y="3776606"/>
              <a:ext cx="0" cy="29071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>
              <a:stCxn id="52" idx="4"/>
            </p:cNvCxnSpPr>
            <p:nvPr/>
          </p:nvCxnSpPr>
          <p:spPr bwMode="auto">
            <a:xfrm>
              <a:off x="8275779" y="4320283"/>
              <a:ext cx="0" cy="533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 flipH="1">
                  <a:off x="7846874" y="4853366"/>
                  <a:ext cx="857810" cy="29510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46874" y="4853366"/>
                  <a:ext cx="857810" cy="29510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8640219" y="2757456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0219" y="2757456"/>
                  <a:ext cx="206154" cy="27363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38235" r="-44118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Arrow Connector 56"/>
            <p:cNvCxnSpPr>
              <a:stCxn id="56" idx="1"/>
              <a:endCxn id="48" idx="2"/>
            </p:cNvCxnSpPr>
            <p:nvPr/>
          </p:nvCxnSpPr>
          <p:spPr bwMode="auto">
            <a:xfrm flipH="1">
              <a:off x="8402399" y="2894274"/>
              <a:ext cx="237818" cy="55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8640219" y="4051408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0219" y="4051408"/>
                  <a:ext cx="206154" cy="273634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38235" r="-44118" b="-227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Straight Arrow Connector 58"/>
            <p:cNvCxnSpPr>
              <a:stCxn id="58" idx="1"/>
              <a:endCxn id="52" idx="2"/>
            </p:cNvCxnSpPr>
            <p:nvPr/>
          </p:nvCxnSpPr>
          <p:spPr bwMode="auto">
            <a:xfrm flipH="1">
              <a:off x="8402399" y="4188226"/>
              <a:ext cx="237818" cy="55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 bwMode="auto">
                <a:xfrm flipH="1">
                  <a:off x="3200870" y="3308463"/>
                  <a:ext cx="496869" cy="463979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200870" y="3308463"/>
                  <a:ext cx="496869" cy="463979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Flowchart: Or 60"/>
            <p:cNvSpPr/>
            <p:nvPr/>
          </p:nvSpPr>
          <p:spPr bwMode="auto">
            <a:xfrm flipH="1">
              <a:off x="3322684" y="2769173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2" name="Straight Arrow Connector 61"/>
            <p:cNvCxnSpPr>
              <a:endCxn id="61" idx="0"/>
            </p:cNvCxnSpPr>
            <p:nvPr/>
          </p:nvCxnSpPr>
          <p:spPr bwMode="auto">
            <a:xfrm>
              <a:off x="3449304" y="2210289"/>
              <a:ext cx="0" cy="5588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1" idx="4"/>
              <a:endCxn id="60" idx="0"/>
            </p:cNvCxnSpPr>
            <p:nvPr/>
          </p:nvCxnSpPr>
          <p:spPr bwMode="auto">
            <a:xfrm>
              <a:off x="3449304" y="3022134"/>
              <a:ext cx="0" cy="2863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ounded Rectangle 63"/>
                <p:cNvSpPr/>
                <p:nvPr/>
              </p:nvSpPr>
              <p:spPr bwMode="auto">
                <a:xfrm flipH="1">
                  <a:off x="3020399" y="1915184"/>
                  <a:ext cx="857810" cy="29510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4" name="Rounded 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020399" y="1915184"/>
                  <a:ext cx="857810" cy="295105"/>
                </a:xfrm>
                <a:prstGeom prst="round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3813743" y="2753291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3743" y="2753291"/>
                  <a:ext cx="206154" cy="27363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42424" r="-45455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Arrow Connector 65"/>
            <p:cNvCxnSpPr>
              <a:stCxn id="65" idx="1"/>
              <a:endCxn id="61" idx="2"/>
            </p:cNvCxnSpPr>
            <p:nvPr/>
          </p:nvCxnSpPr>
          <p:spPr bwMode="auto">
            <a:xfrm flipH="1">
              <a:off x="3575924" y="2890110"/>
              <a:ext cx="237818" cy="55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 bwMode="auto">
                <a:xfrm flipH="1">
                  <a:off x="1590661" y="3323150"/>
                  <a:ext cx="496869" cy="463979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90661" y="3323150"/>
                  <a:ext cx="496869" cy="46397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Flowchart: Or 68"/>
            <p:cNvSpPr/>
            <p:nvPr/>
          </p:nvSpPr>
          <p:spPr bwMode="auto">
            <a:xfrm flipH="1">
              <a:off x="1712475" y="2783860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70" name="Straight Arrow Connector 69"/>
            <p:cNvCxnSpPr>
              <a:endCxn id="69" idx="0"/>
            </p:cNvCxnSpPr>
            <p:nvPr/>
          </p:nvCxnSpPr>
          <p:spPr bwMode="auto">
            <a:xfrm flipH="1">
              <a:off x="1839095" y="2210288"/>
              <a:ext cx="432" cy="5735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Arrow Connector 70"/>
            <p:cNvCxnSpPr>
              <a:stCxn id="69" idx="4"/>
              <a:endCxn id="68" idx="0"/>
            </p:cNvCxnSpPr>
            <p:nvPr/>
          </p:nvCxnSpPr>
          <p:spPr bwMode="auto">
            <a:xfrm>
              <a:off x="1839095" y="3036820"/>
              <a:ext cx="0" cy="2863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ounded Rectangle 71"/>
                <p:cNvSpPr/>
                <p:nvPr/>
              </p:nvSpPr>
              <p:spPr bwMode="auto">
                <a:xfrm flipH="1">
                  <a:off x="1410622" y="1915183"/>
                  <a:ext cx="857810" cy="29510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2" name="Rounded Rectangle 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10622" y="1915183"/>
                  <a:ext cx="857810" cy="295105"/>
                </a:xfrm>
                <a:prstGeom prst="round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2203534" y="2767979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3534" y="2767979"/>
                  <a:ext cx="206154" cy="27363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38235" r="-41176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4" name="Straight Arrow Connector 73"/>
            <p:cNvCxnSpPr>
              <a:stCxn id="73" idx="1"/>
              <a:endCxn id="69" idx="2"/>
            </p:cNvCxnSpPr>
            <p:nvPr/>
          </p:nvCxnSpPr>
          <p:spPr bwMode="auto">
            <a:xfrm flipH="1">
              <a:off x="1965715" y="2904796"/>
              <a:ext cx="237818" cy="55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 bwMode="auto">
                <a:xfrm flipH="1">
                  <a:off x="9637122" y="3308462"/>
                  <a:ext cx="496869" cy="463979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637122" y="3308462"/>
                  <a:ext cx="496869" cy="463979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Flowchart: Or 78"/>
            <p:cNvSpPr/>
            <p:nvPr/>
          </p:nvSpPr>
          <p:spPr bwMode="auto">
            <a:xfrm flipH="1">
              <a:off x="9758936" y="2769172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0" name="Straight Arrow Connector 79"/>
            <p:cNvCxnSpPr>
              <a:stCxn id="82" idx="2"/>
              <a:endCxn id="79" idx="0"/>
            </p:cNvCxnSpPr>
            <p:nvPr/>
          </p:nvCxnSpPr>
          <p:spPr bwMode="auto">
            <a:xfrm>
              <a:off x="9885554" y="2210287"/>
              <a:ext cx="2" cy="5588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stCxn id="79" idx="4"/>
              <a:endCxn id="78" idx="0"/>
            </p:cNvCxnSpPr>
            <p:nvPr/>
          </p:nvCxnSpPr>
          <p:spPr bwMode="auto">
            <a:xfrm>
              <a:off x="9885556" y="3022133"/>
              <a:ext cx="0" cy="2863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" name="Rounded Rectangle 81"/>
            <p:cNvSpPr/>
            <p:nvPr/>
          </p:nvSpPr>
          <p:spPr bwMode="auto">
            <a:xfrm flipH="1">
              <a:off x="9385805" y="1915182"/>
              <a:ext cx="999498" cy="29510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dirty="0" smtClean="0"/>
                <a:t>Checksum</a:t>
              </a:r>
              <a:endParaRPr lang="en-US" sz="1100" dirty="0"/>
            </a:p>
          </p:txBody>
        </p:sp>
        <p:sp>
          <p:nvSpPr>
            <p:cNvPr id="83" name="Flowchart: Or 82"/>
            <p:cNvSpPr/>
            <p:nvPr/>
          </p:nvSpPr>
          <p:spPr bwMode="auto">
            <a:xfrm flipH="1">
              <a:off x="9758936" y="4063157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4" name="Straight Arrow Connector 83"/>
            <p:cNvCxnSpPr>
              <a:stCxn id="78" idx="2"/>
              <a:endCxn id="83" idx="0"/>
            </p:cNvCxnSpPr>
            <p:nvPr/>
          </p:nvCxnSpPr>
          <p:spPr bwMode="auto">
            <a:xfrm>
              <a:off x="9885556" y="3772441"/>
              <a:ext cx="0" cy="29071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83" idx="4"/>
            </p:cNvCxnSpPr>
            <p:nvPr/>
          </p:nvCxnSpPr>
          <p:spPr bwMode="auto">
            <a:xfrm>
              <a:off x="9885556" y="4316118"/>
              <a:ext cx="0" cy="533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ounded Rectangle 85"/>
                <p:cNvSpPr/>
                <p:nvPr/>
              </p:nvSpPr>
              <p:spPr bwMode="auto">
                <a:xfrm flipH="1">
                  <a:off x="9456651" y="4849201"/>
                  <a:ext cx="857810" cy="29510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86" name="Rounded Rectangle 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456651" y="4849201"/>
                  <a:ext cx="857810" cy="295105"/>
                </a:xfrm>
                <a:prstGeom prst="round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/>
                <p:cNvSpPr txBox="1"/>
                <p:nvPr/>
              </p:nvSpPr>
              <p:spPr>
                <a:xfrm>
                  <a:off x="10249995" y="2753291"/>
                  <a:ext cx="206154" cy="2736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49995" y="2753291"/>
                  <a:ext cx="206154" cy="273634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38235" r="-44118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8" name="Straight Arrow Connector 87"/>
            <p:cNvCxnSpPr>
              <a:stCxn id="87" idx="1"/>
              <a:endCxn id="79" idx="2"/>
            </p:cNvCxnSpPr>
            <p:nvPr/>
          </p:nvCxnSpPr>
          <p:spPr bwMode="auto">
            <a:xfrm flipH="1">
              <a:off x="10012177" y="2890110"/>
              <a:ext cx="237818" cy="55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Box 88"/>
            <p:cNvSpPr txBox="1"/>
            <p:nvPr/>
          </p:nvSpPr>
          <p:spPr>
            <a:xfrm>
              <a:off x="10249995" y="4075734"/>
              <a:ext cx="587609" cy="2128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 smtClean="0"/>
                <a:t> </a:t>
              </a:r>
              <a:r>
                <a:rPr lang="en-US" sz="1400" dirty="0" err="1" smtClean="0"/>
                <a:t>Auth</a:t>
              </a:r>
              <a:endParaRPr lang="en-US" sz="1400" dirty="0" smtClean="0"/>
            </a:p>
          </p:txBody>
        </p:sp>
        <p:cxnSp>
          <p:nvCxnSpPr>
            <p:cNvPr id="90" name="Straight Arrow Connector 89"/>
            <p:cNvCxnSpPr>
              <a:stCxn id="89" idx="1"/>
              <a:endCxn id="83" idx="2"/>
            </p:cNvCxnSpPr>
            <p:nvPr/>
          </p:nvCxnSpPr>
          <p:spPr bwMode="auto">
            <a:xfrm flipH="1">
              <a:off x="10012177" y="4182147"/>
              <a:ext cx="237818" cy="749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7" name="TextBox 96"/>
            <p:cNvSpPr txBox="1"/>
            <p:nvPr/>
          </p:nvSpPr>
          <p:spPr>
            <a:xfrm>
              <a:off x="2372627" y="4882849"/>
              <a:ext cx="537907" cy="2128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 smtClean="0"/>
                <a:t> </a:t>
              </a:r>
              <a:r>
                <a:rPr lang="en-US" sz="1400" dirty="0" err="1" smtClean="0"/>
                <a:t>Auth</a:t>
              </a:r>
              <a:endParaRPr lang="en-US" sz="1400" dirty="0" smtClean="0"/>
            </a:p>
          </p:txBody>
        </p:sp>
        <p:sp>
          <p:nvSpPr>
            <p:cNvPr id="98" name="Flowchart: Or 97"/>
            <p:cNvSpPr/>
            <p:nvPr/>
          </p:nvSpPr>
          <p:spPr bwMode="auto">
            <a:xfrm flipH="1">
              <a:off x="2514961" y="4075734"/>
              <a:ext cx="253240" cy="252960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15" name="Straight Arrow Connector 114"/>
            <p:cNvCxnSpPr>
              <a:stCxn id="98" idx="4"/>
              <a:endCxn id="97" idx="0"/>
            </p:cNvCxnSpPr>
            <p:nvPr/>
          </p:nvCxnSpPr>
          <p:spPr bwMode="auto">
            <a:xfrm>
              <a:off x="2641581" y="4328694"/>
              <a:ext cx="0" cy="5541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1" name="Elbow Connector 120"/>
            <p:cNvCxnSpPr>
              <a:stCxn id="68" idx="2"/>
              <a:endCxn id="98" idx="6"/>
            </p:cNvCxnSpPr>
            <p:nvPr/>
          </p:nvCxnSpPr>
          <p:spPr bwMode="auto">
            <a:xfrm rot="16200000" flipH="1">
              <a:off x="1969485" y="3656739"/>
              <a:ext cx="415085" cy="675866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Elbow Connector 123"/>
            <p:cNvCxnSpPr>
              <a:stCxn id="60" idx="2"/>
              <a:endCxn id="98" idx="2"/>
            </p:cNvCxnSpPr>
            <p:nvPr/>
          </p:nvCxnSpPr>
          <p:spPr bwMode="auto">
            <a:xfrm rot="5400000">
              <a:off x="2893867" y="3646777"/>
              <a:ext cx="429772" cy="681103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8297606" y="5634722"/>
                  <a:ext cx="25950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600" dirty="0" smtClean="0"/>
                    <a:t>Checksum </a:t>
                  </a:r>
                  <a14:m>
                    <m:oMath xmlns:m="http://schemas.openxmlformats.org/officeDocument/2006/math"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97606" y="5634722"/>
                  <a:ext cx="2595069" cy="246221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 l="-4695" t="-24390" r="-469" b="-48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/>
                <p:cNvSpPr txBox="1"/>
                <p:nvPr/>
              </p:nvSpPr>
              <p:spPr>
                <a:xfrm>
                  <a:off x="1513712" y="5634722"/>
                  <a:ext cx="2995500" cy="2706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en-US" sz="1600" dirty="0" smtClean="0"/>
                    <a:t> - derived from 96-bit nonce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en-US" sz="1600" dirty="0" smtClean="0"/>
                    <a:t> </a:t>
                  </a:r>
                </a:p>
              </p:txBody>
            </p:sp>
          </mc:Choice>
          <mc:Fallback xmlns="">
            <p:sp>
              <p:nvSpPr>
                <p:cNvPr id="92" name="TextBox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3712" y="5634722"/>
                  <a:ext cx="2995500" cy="270652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l="-2642" t="-13333" b="-4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9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OCBv3 </a:t>
            </a:r>
            <a:r>
              <a:rPr lang="en-US" dirty="0" smtClean="0"/>
              <a:t>– properties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Theorem: </a:t>
                </a:r>
                <a:r>
                  <a:rPr lang="en-US" sz="1800" dirty="0" smtClean="0"/>
                  <a:t>AE secure if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is a secure PRF</a:t>
                </a:r>
                <a:endParaRPr lang="en-US" sz="18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The </a:t>
                </a:r>
                <a:r>
                  <a:rPr lang="en-US" sz="1800" dirty="0" smtClean="0"/>
                  <a:t>fastest AEAD</a:t>
                </a:r>
                <a:r>
                  <a:rPr lang="en-US" sz="1800" dirty="0"/>
                  <a:t> </a:t>
                </a:r>
                <a:r>
                  <a:rPr lang="en-US" sz="1800" dirty="0" smtClean="0"/>
                  <a:t>algorithm </a:t>
                </a:r>
                <a:br>
                  <a:rPr lang="en-US" sz="1800" dirty="0" smtClean="0"/>
                </a:br>
                <a:r>
                  <a:rPr lang="en-US" sz="1800" dirty="0" smtClean="0"/>
                  <a:t>in the west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Fully parallelizable and online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Incremental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Patented by </a:t>
                </a:r>
                <a:r>
                  <a:rPr lang="en-US" sz="1800" dirty="0" err="1" smtClean="0"/>
                  <a:t>Rogaway</a:t>
                </a: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Hardly used anywhere</a:t>
                </a:r>
                <a:br>
                  <a:rPr lang="en-US" sz="1600" dirty="0" smtClean="0"/>
                </a:br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:endParaRPr lang="en-US" sz="1600" dirty="0" smtClean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00584" y="1408670"/>
                <a:ext cx="5980671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If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OCB was your kid, he’d play three sports and be on his 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way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to Harvard. You’d brag about him to all your friends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.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”</a:t>
                </a:r>
                <a:endParaRPr lang="en-US" dirty="0" smtClean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endParaRPr lang="en-US" dirty="0" smtClean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Unfortunately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OCB is </a:t>
                </a:r>
                <a:r>
                  <a:rPr lang="en-US" i="1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not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 your kid. It belongs 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to Philip</a:t>
                </a:r>
              </a:p>
              <a:p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</a:t>
                </a:r>
                <a:r>
                  <a:rPr lang="en-US" dirty="0" err="1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Rogaway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,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who also happens to hold a patent on it.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</m:t>
                    </m:r>
                  </m:oMath>
                </a14:m>
                <a:endParaRPr lang="en-US" dirty="0" smtClean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584" y="1408670"/>
                <a:ext cx="5980671" cy="2031325"/>
              </a:xfrm>
              <a:prstGeom prst="rect">
                <a:avLst/>
              </a:prstGeom>
              <a:blipFill rotWithShape="0">
                <a:blip r:embed="rId3"/>
                <a:stretch>
                  <a:fillRect l="-815" t="-1502" r="-102" b="-3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oup 84"/>
          <p:cNvGrpSpPr/>
          <p:nvPr/>
        </p:nvGrpSpPr>
        <p:grpSpPr>
          <a:xfrm>
            <a:off x="6460763" y="3956650"/>
            <a:ext cx="5017769" cy="2093280"/>
            <a:chOff x="5515484" y="3781570"/>
            <a:chExt cx="5017769" cy="20932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 flipH="1">
                  <a:off x="7271285" y="4509356"/>
                  <a:ext cx="256803" cy="242362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9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271285" y="4509356"/>
                  <a:ext cx="256803" cy="24236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Flowchart: Or 10"/>
            <p:cNvSpPr/>
            <p:nvPr/>
          </p:nvSpPr>
          <p:spPr bwMode="auto">
            <a:xfrm flipH="1">
              <a:off x="7334244" y="4227655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2" name="Straight Arrow Connector 11"/>
            <p:cNvCxnSpPr>
              <a:endCxn id="11" idx="0"/>
            </p:cNvCxnSpPr>
            <p:nvPr/>
          </p:nvCxnSpPr>
          <p:spPr bwMode="auto">
            <a:xfrm>
              <a:off x="7399686" y="3935720"/>
              <a:ext cx="0" cy="2919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11" idx="4"/>
              <a:endCxn id="9" idx="0"/>
            </p:cNvCxnSpPr>
            <p:nvPr/>
          </p:nvCxnSpPr>
          <p:spPr bwMode="auto">
            <a:xfrm>
              <a:off x="7399686" y="4359791"/>
              <a:ext cx="0" cy="149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 flipH="1">
                  <a:off x="7178010" y="3781570"/>
                  <a:ext cx="443352" cy="15414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178010" y="3781570"/>
                  <a:ext cx="443352" cy="15414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3704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lowchart: Or 14"/>
            <p:cNvSpPr/>
            <p:nvPr/>
          </p:nvSpPr>
          <p:spPr bwMode="auto">
            <a:xfrm flipH="1">
              <a:off x="7334244" y="4903574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6" name="Straight Arrow Connector 15"/>
            <p:cNvCxnSpPr>
              <a:stCxn id="9" idx="2"/>
              <a:endCxn id="15" idx="0"/>
            </p:cNvCxnSpPr>
            <p:nvPr/>
          </p:nvCxnSpPr>
          <p:spPr bwMode="auto">
            <a:xfrm>
              <a:off x="7399686" y="4751717"/>
              <a:ext cx="0" cy="1518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stCxn id="15" idx="4"/>
            </p:cNvCxnSpPr>
            <p:nvPr/>
          </p:nvCxnSpPr>
          <p:spPr bwMode="auto">
            <a:xfrm>
              <a:off x="7399686" y="5035710"/>
              <a:ext cx="0" cy="2784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ounded Rectangle 17"/>
                <p:cNvSpPr/>
                <p:nvPr/>
              </p:nvSpPr>
              <p:spPr bwMode="auto">
                <a:xfrm flipH="1">
                  <a:off x="7178010" y="5314168"/>
                  <a:ext cx="443352" cy="15414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8" name="Rounded 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178010" y="5314168"/>
                  <a:ext cx="443352" cy="15414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 b="-3571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7588044" y="4219359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8044" y="4219359"/>
                  <a:ext cx="106549" cy="15388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47059" r="-58824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/>
            <p:cNvCxnSpPr>
              <a:stCxn id="19" idx="1"/>
              <a:endCxn id="11" idx="2"/>
            </p:cNvCxnSpPr>
            <p:nvPr/>
          </p:nvCxnSpPr>
          <p:spPr bwMode="auto">
            <a:xfrm flipH="1" flipV="1">
              <a:off x="7465129" y="4293723"/>
              <a:ext cx="122915" cy="25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7588044" y="4895261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8044" y="4895261"/>
                  <a:ext cx="106549" cy="15388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47059" r="-58824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>
              <a:stCxn id="21" idx="1"/>
              <a:endCxn id="15" idx="2"/>
            </p:cNvCxnSpPr>
            <p:nvPr/>
          </p:nvCxnSpPr>
          <p:spPr bwMode="auto">
            <a:xfrm flipH="1" flipV="1">
              <a:off x="7465129" y="4969642"/>
              <a:ext cx="122915" cy="25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8103286" y="4509356"/>
                  <a:ext cx="256803" cy="242362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9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03286" y="4509356"/>
                  <a:ext cx="256803" cy="24236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Flowchart: Or 23"/>
            <p:cNvSpPr/>
            <p:nvPr/>
          </p:nvSpPr>
          <p:spPr bwMode="auto">
            <a:xfrm flipH="1">
              <a:off x="8166245" y="4227655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5" name="Straight Arrow Connector 24"/>
            <p:cNvCxnSpPr>
              <a:endCxn id="24" idx="0"/>
            </p:cNvCxnSpPr>
            <p:nvPr/>
          </p:nvCxnSpPr>
          <p:spPr bwMode="auto">
            <a:xfrm>
              <a:off x="8231687" y="3935720"/>
              <a:ext cx="0" cy="2919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/>
            <p:cNvCxnSpPr>
              <a:stCxn id="24" idx="4"/>
              <a:endCxn id="23" idx="0"/>
            </p:cNvCxnSpPr>
            <p:nvPr/>
          </p:nvCxnSpPr>
          <p:spPr bwMode="auto">
            <a:xfrm>
              <a:off x="8231687" y="4359791"/>
              <a:ext cx="0" cy="149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ed Rectangle 26"/>
                <p:cNvSpPr/>
                <p:nvPr/>
              </p:nvSpPr>
              <p:spPr bwMode="auto">
                <a:xfrm flipH="1">
                  <a:off x="8010011" y="3781570"/>
                  <a:ext cx="443352" cy="15414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10011" y="3781570"/>
                  <a:ext cx="443352" cy="154149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 b="-3704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Flowchart: Or 27"/>
            <p:cNvSpPr/>
            <p:nvPr/>
          </p:nvSpPr>
          <p:spPr bwMode="auto">
            <a:xfrm flipH="1">
              <a:off x="8166245" y="4903574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9" name="Straight Arrow Connector 28"/>
            <p:cNvCxnSpPr>
              <a:stCxn id="23" idx="2"/>
              <a:endCxn id="28" idx="0"/>
            </p:cNvCxnSpPr>
            <p:nvPr/>
          </p:nvCxnSpPr>
          <p:spPr bwMode="auto">
            <a:xfrm>
              <a:off x="8231687" y="4751717"/>
              <a:ext cx="0" cy="1518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stCxn id="28" idx="4"/>
            </p:cNvCxnSpPr>
            <p:nvPr/>
          </p:nvCxnSpPr>
          <p:spPr bwMode="auto">
            <a:xfrm>
              <a:off x="8231687" y="5035710"/>
              <a:ext cx="0" cy="2784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8010011" y="5314168"/>
                  <a:ext cx="443352" cy="15414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10011" y="5314168"/>
                  <a:ext cx="443352" cy="15414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 b="-3571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8420045" y="4219359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0045" y="4219359"/>
                  <a:ext cx="106549" cy="1538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38889" r="-50000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>
              <a:stCxn id="32" idx="1"/>
              <a:endCxn id="24" idx="2"/>
            </p:cNvCxnSpPr>
            <p:nvPr/>
          </p:nvCxnSpPr>
          <p:spPr bwMode="auto">
            <a:xfrm flipH="1" flipV="1">
              <a:off x="8297129" y="4293723"/>
              <a:ext cx="122916" cy="25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8420045" y="4895261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0045" y="4895261"/>
                  <a:ext cx="106549" cy="1538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38889" r="-50000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/>
            <p:cNvCxnSpPr>
              <a:stCxn id="34" idx="1"/>
              <a:endCxn id="28" idx="2"/>
            </p:cNvCxnSpPr>
            <p:nvPr/>
          </p:nvCxnSpPr>
          <p:spPr bwMode="auto">
            <a:xfrm flipH="1" flipV="1">
              <a:off x="8297129" y="4969642"/>
              <a:ext cx="122916" cy="25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 flipH="1">
                  <a:off x="8935286" y="4511531"/>
                  <a:ext cx="256803" cy="242362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9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35286" y="4511531"/>
                  <a:ext cx="256803" cy="24236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Flowchart: Or 36"/>
            <p:cNvSpPr/>
            <p:nvPr/>
          </p:nvSpPr>
          <p:spPr bwMode="auto">
            <a:xfrm flipH="1">
              <a:off x="8998245" y="4229831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8" name="Straight Arrow Connector 37"/>
            <p:cNvCxnSpPr>
              <a:endCxn id="37" idx="0"/>
            </p:cNvCxnSpPr>
            <p:nvPr/>
          </p:nvCxnSpPr>
          <p:spPr bwMode="auto">
            <a:xfrm>
              <a:off x="9063687" y="3937895"/>
              <a:ext cx="0" cy="2919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37" idx="4"/>
              <a:endCxn id="36" idx="0"/>
            </p:cNvCxnSpPr>
            <p:nvPr/>
          </p:nvCxnSpPr>
          <p:spPr bwMode="auto">
            <a:xfrm>
              <a:off x="9063687" y="4361966"/>
              <a:ext cx="0" cy="149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ed Rectangle 39"/>
                <p:cNvSpPr/>
                <p:nvPr/>
              </p:nvSpPr>
              <p:spPr bwMode="auto">
                <a:xfrm flipH="1">
                  <a:off x="8842011" y="3783745"/>
                  <a:ext cx="443352" cy="15414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0" name="Rounded 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42011" y="3783745"/>
                  <a:ext cx="443352" cy="154149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3571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Flowchart: Or 40"/>
            <p:cNvSpPr/>
            <p:nvPr/>
          </p:nvSpPr>
          <p:spPr bwMode="auto">
            <a:xfrm flipH="1">
              <a:off x="8998245" y="4905750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42" name="Straight Arrow Connector 41"/>
            <p:cNvCxnSpPr>
              <a:stCxn id="36" idx="2"/>
              <a:endCxn id="41" idx="0"/>
            </p:cNvCxnSpPr>
            <p:nvPr/>
          </p:nvCxnSpPr>
          <p:spPr bwMode="auto">
            <a:xfrm>
              <a:off x="9063687" y="4753893"/>
              <a:ext cx="0" cy="1518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>
              <a:stCxn id="41" idx="4"/>
            </p:cNvCxnSpPr>
            <p:nvPr/>
          </p:nvCxnSpPr>
          <p:spPr bwMode="auto">
            <a:xfrm>
              <a:off x="9063687" y="5037885"/>
              <a:ext cx="0" cy="2784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8842011" y="5316343"/>
                  <a:ext cx="443352" cy="15414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42011" y="5316343"/>
                  <a:ext cx="443352" cy="15414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 b="-3704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9252045" y="4221535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2045" y="4221535"/>
                  <a:ext cx="106549" cy="1538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47059" r="-58824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>
              <a:stCxn id="45" idx="1"/>
              <a:endCxn id="37" idx="2"/>
            </p:cNvCxnSpPr>
            <p:nvPr/>
          </p:nvCxnSpPr>
          <p:spPr bwMode="auto">
            <a:xfrm flipH="1" flipV="1">
              <a:off x="9129130" y="4295899"/>
              <a:ext cx="122915" cy="25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9252045" y="4897436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2045" y="4897436"/>
                  <a:ext cx="106549" cy="15388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47059" r="-58824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Straight Arrow Connector 47"/>
            <p:cNvCxnSpPr>
              <a:stCxn id="47" idx="1"/>
              <a:endCxn id="41" idx="2"/>
            </p:cNvCxnSpPr>
            <p:nvPr/>
          </p:nvCxnSpPr>
          <p:spPr bwMode="auto">
            <a:xfrm flipH="1" flipV="1">
              <a:off x="9129130" y="4971818"/>
              <a:ext cx="122915" cy="25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 bwMode="auto">
                <a:xfrm flipH="1">
                  <a:off x="6440760" y="4509356"/>
                  <a:ext cx="256803" cy="242362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9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40760" y="4509356"/>
                  <a:ext cx="256803" cy="24236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Flowchart: Or 49"/>
            <p:cNvSpPr/>
            <p:nvPr/>
          </p:nvSpPr>
          <p:spPr bwMode="auto">
            <a:xfrm flipH="1">
              <a:off x="6503718" y="4227655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51" name="Straight Arrow Connector 50"/>
            <p:cNvCxnSpPr>
              <a:endCxn id="50" idx="0"/>
            </p:cNvCxnSpPr>
            <p:nvPr/>
          </p:nvCxnSpPr>
          <p:spPr bwMode="auto">
            <a:xfrm>
              <a:off x="6569161" y="3935720"/>
              <a:ext cx="0" cy="2919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50" idx="4"/>
              <a:endCxn id="49" idx="0"/>
            </p:cNvCxnSpPr>
            <p:nvPr/>
          </p:nvCxnSpPr>
          <p:spPr bwMode="auto">
            <a:xfrm>
              <a:off x="6569161" y="4359791"/>
              <a:ext cx="0" cy="149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ounded Rectangle 52"/>
                <p:cNvSpPr/>
                <p:nvPr/>
              </p:nvSpPr>
              <p:spPr bwMode="auto">
                <a:xfrm flipH="1">
                  <a:off x="6347485" y="3781570"/>
                  <a:ext cx="443352" cy="154149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53" name="Rounded 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47485" y="3781570"/>
                  <a:ext cx="443352" cy="154149"/>
                </a:xfrm>
                <a:prstGeom prst="roundRect">
                  <a:avLst/>
                </a:prstGeom>
                <a:blipFill rotWithShape="0">
                  <a:blip r:embed="rId16"/>
                  <a:stretch>
                    <a:fillRect b="-3704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6757519" y="4219359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7519" y="4219359"/>
                  <a:ext cx="106549" cy="153888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47059" r="-58824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Arrow Connector 54"/>
            <p:cNvCxnSpPr>
              <a:stCxn id="54" idx="1"/>
              <a:endCxn id="50" idx="2"/>
            </p:cNvCxnSpPr>
            <p:nvPr/>
          </p:nvCxnSpPr>
          <p:spPr bwMode="auto">
            <a:xfrm flipH="1" flipV="1">
              <a:off x="6634603" y="4293723"/>
              <a:ext cx="122916" cy="25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 flipH="1">
                  <a:off x="5608536" y="4517028"/>
                  <a:ext cx="256803" cy="242362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9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608536" y="4517028"/>
                  <a:ext cx="256803" cy="242362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Flowchart: Or 56"/>
            <p:cNvSpPr/>
            <p:nvPr/>
          </p:nvSpPr>
          <p:spPr bwMode="auto">
            <a:xfrm flipH="1">
              <a:off x="5671494" y="4235327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58" name="Straight Arrow Connector 57"/>
            <p:cNvCxnSpPr>
              <a:endCxn id="57" idx="0"/>
            </p:cNvCxnSpPr>
            <p:nvPr/>
          </p:nvCxnSpPr>
          <p:spPr bwMode="auto">
            <a:xfrm flipH="1">
              <a:off x="5736937" y="3935719"/>
              <a:ext cx="223" cy="29960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57" idx="4"/>
              <a:endCxn id="56" idx="0"/>
            </p:cNvCxnSpPr>
            <p:nvPr/>
          </p:nvCxnSpPr>
          <p:spPr bwMode="auto">
            <a:xfrm>
              <a:off x="5736937" y="4367462"/>
              <a:ext cx="0" cy="149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 flipH="1">
                  <a:off x="5515484" y="3781570"/>
                  <a:ext cx="443352" cy="154149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515484" y="3781570"/>
                  <a:ext cx="443352" cy="154149"/>
                </a:xfrm>
                <a:prstGeom prst="roundRect">
                  <a:avLst/>
                </a:prstGeom>
                <a:blipFill rotWithShape="0">
                  <a:blip r:embed="rId19"/>
                  <a:stretch>
                    <a:fillRect b="-3704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5925294" y="4227031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5294" y="4227031"/>
                  <a:ext cx="106549" cy="15388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38889" r="-50000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61" idx="1"/>
              <a:endCxn id="57" idx="2"/>
            </p:cNvCxnSpPr>
            <p:nvPr/>
          </p:nvCxnSpPr>
          <p:spPr bwMode="auto">
            <a:xfrm flipH="1" flipV="1">
              <a:off x="5802379" y="4301395"/>
              <a:ext cx="122915" cy="25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/>
                <p:nvPr/>
              </p:nvSpPr>
              <p:spPr bwMode="auto">
                <a:xfrm flipH="1">
                  <a:off x="9767287" y="4509355"/>
                  <a:ext cx="256803" cy="242362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9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67287" y="4509355"/>
                  <a:ext cx="256803" cy="24236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Flowchart: Or 63"/>
            <p:cNvSpPr/>
            <p:nvPr/>
          </p:nvSpPr>
          <p:spPr bwMode="auto">
            <a:xfrm flipH="1">
              <a:off x="9830246" y="4227655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5" name="Straight Arrow Connector 64"/>
            <p:cNvCxnSpPr>
              <a:stCxn id="67" idx="2"/>
              <a:endCxn id="64" idx="0"/>
            </p:cNvCxnSpPr>
            <p:nvPr/>
          </p:nvCxnSpPr>
          <p:spPr bwMode="auto">
            <a:xfrm flipH="1">
              <a:off x="9895688" y="3935719"/>
              <a:ext cx="1060" cy="2919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>
              <a:stCxn id="64" idx="4"/>
              <a:endCxn id="63" idx="0"/>
            </p:cNvCxnSpPr>
            <p:nvPr/>
          </p:nvCxnSpPr>
          <p:spPr bwMode="auto">
            <a:xfrm>
              <a:off x="9895688" y="4359790"/>
              <a:ext cx="0" cy="149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7" name="Rounded Rectangle 66"/>
            <p:cNvSpPr/>
            <p:nvPr/>
          </p:nvSpPr>
          <p:spPr bwMode="auto">
            <a:xfrm flipH="1">
              <a:off x="9602902" y="3781570"/>
              <a:ext cx="587693" cy="15414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600" dirty="0" smtClean="0"/>
                <a:t>Checksum</a:t>
              </a:r>
              <a:endParaRPr lang="en-US" sz="600" dirty="0"/>
            </a:p>
          </p:txBody>
        </p:sp>
        <p:sp>
          <p:nvSpPr>
            <p:cNvPr id="68" name="Flowchart: Or 67"/>
            <p:cNvSpPr/>
            <p:nvPr/>
          </p:nvSpPr>
          <p:spPr bwMode="auto">
            <a:xfrm flipH="1">
              <a:off x="9830246" y="4903574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9" name="Straight Arrow Connector 68"/>
            <p:cNvCxnSpPr>
              <a:stCxn id="63" idx="2"/>
              <a:endCxn id="68" idx="0"/>
            </p:cNvCxnSpPr>
            <p:nvPr/>
          </p:nvCxnSpPr>
          <p:spPr bwMode="auto">
            <a:xfrm>
              <a:off x="9895688" y="4751717"/>
              <a:ext cx="0" cy="1518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Arrow Connector 69"/>
            <p:cNvCxnSpPr>
              <a:stCxn id="68" idx="4"/>
            </p:cNvCxnSpPr>
            <p:nvPr/>
          </p:nvCxnSpPr>
          <p:spPr bwMode="auto">
            <a:xfrm>
              <a:off x="9895688" y="5035709"/>
              <a:ext cx="0" cy="2784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ounded Rectangle 70"/>
                <p:cNvSpPr/>
                <p:nvPr/>
              </p:nvSpPr>
              <p:spPr bwMode="auto">
                <a:xfrm flipH="1">
                  <a:off x="9674012" y="5314168"/>
                  <a:ext cx="443352" cy="15414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1" name="Rounded 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674012" y="5314168"/>
                  <a:ext cx="443352" cy="154149"/>
                </a:xfrm>
                <a:prstGeom prst="round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10084046" y="4219359"/>
                  <a:ext cx="106549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1000" b="0" i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1000" dirty="0" smtClean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4046" y="4219359"/>
                  <a:ext cx="106549" cy="153888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38889" r="-50000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/>
            <p:cNvCxnSpPr>
              <a:stCxn id="72" idx="1"/>
              <a:endCxn id="64" idx="2"/>
            </p:cNvCxnSpPr>
            <p:nvPr/>
          </p:nvCxnSpPr>
          <p:spPr bwMode="auto">
            <a:xfrm flipH="1" flipV="1">
              <a:off x="9961131" y="4293723"/>
              <a:ext cx="122915" cy="25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4" name="TextBox 73"/>
            <p:cNvSpPr txBox="1"/>
            <p:nvPr/>
          </p:nvSpPr>
          <p:spPr>
            <a:xfrm>
              <a:off x="10084046" y="4910143"/>
              <a:ext cx="30370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 smtClean="0"/>
                <a:t> </a:t>
              </a:r>
              <a:r>
                <a:rPr lang="en-US" sz="800" dirty="0" err="1" smtClean="0"/>
                <a:t>Auth</a:t>
              </a:r>
              <a:endParaRPr lang="en-US" sz="800" dirty="0" smtClean="0"/>
            </a:p>
          </p:txBody>
        </p:sp>
        <p:cxnSp>
          <p:nvCxnSpPr>
            <p:cNvPr id="75" name="Straight Arrow Connector 74"/>
            <p:cNvCxnSpPr>
              <a:stCxn id="74" idx="1"/>
              <a:endCxn id="68" idx="2"/>
            </p:cNvCxnSpPr>
            <p:nvPr/>
          </p:nvCxnSpPr>
          <p:spPr bwMode="auto">
            <a:xfrm flipH="1" flipV="1">
              <a:off x="9961131" y="4969642"/>
              <a:ext cx="122915" cy="20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TextBox 75"/>
            <p:cNvSpPr txBox="1"/>
            <p:nvPr/>
          </p:nvSpPr>
          <p:spPr>
            <a:xfrm>
              <a:off x="6012689" y="5331743"/>
              <a:ext cx="278013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/>
                <a:t> </a:t>
              </a:r>
              <a:r>
                <a:rPr lang="en-US" sz="800" dirty="0" err="1" smtClean="0"/>
                <a:t>Auth</a:t>
              </a:r>
              <a:endParaRPr lang="en-US" sz="800" dirty="0" smtClean="0"/>
            </a:p>
          </p:txBody>
        </p:sp>
        <p:sp>
          <p:nvSpPr>
            <p:cNvPr id="77" name="Flowchart: Or 76"/>
            <p:cNvSpPr/>
            <p:nvPr/>
          </p:nvSpPr>
          <p:spPr bwMode="auto">
            <a:xfrm flipH="1">
              <a:off x="6086253" y="4910143"/>
              <a:ext cx="130885" cy="132135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8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78" name="Straight Arrow Connector 77"/>
            <p:cNvCxnSpPr>
              <a:stCxn id="77" idx="4"/>
              <a:endCxn id="76" idx="0"/>
            </p:cNvCxnSpPr>
            <p:nvPr/>
          </p:nvCxnSpPr>
          <p:spPr bwMode="auto">
            <a:xfrm>
              <a:off x="6151695" y="5042278"/>
              <a:ext cx="1" cy="2894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56" idx="2"/>
              <a:endCxn id="77" idx="6"/>
            </p:cNvCxnSpPr>
            <p:nvPr/>
          </p:nvCxnSpPr>
          <p:spPr bwMode="auto">
            <a:xfrm rot="16200000" flipH="1">
              <a:off x="5803184" y="4693142"/>
              <a:ext cx="216822" cy="349316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Elbow Connector 79"/>
            <p:cNvCxnSpPr>
              <a:stCxn id="49" idx="2"/>
              <a:endCxn id="77" idx="2"/>
            </p:cNvCxnSpPr>
            <p:nvPr/>
          </p:nvCxnSpPr>
          <p:spPr bwMode="auto">
            <a:xfrm rot="5400000">
              <a:off x="6280903" y="4687953"/>
              <a:ext cx="224493" cy="352023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9074969" y="5724488"/>
                  <a:ext cx="1458284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900" dirty="0" smtClean="0"/>
                    <a:t>Checksum </a:t>
                  </a:r>
                  <a14:m>
                    <m:oMath xmlns:m="http://schemas.openxmlformats.org/officeDocument/2006/math">
                      <m:r>
                        <a:rPr lang="nb-NO" sz="9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endParaRPr lang="en-US" sz="900" dirty="0" smtClean="0"/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4969" y="5724488"/>
                  <a:ext cx="1458284" cy="138499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5021" t="-31818" r="-1255" b="-5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5568765" y="5724488"/>
                  <a:ext cx="1680075" cy="1503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en-US" sz="900" dirty="0" smtClean="0"/>
                    <a:t> - derived from 96-bit nonce </a:t>
                  </a:r>
                  <a14:m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en-US" sz="900" dirty="0" smtClean="0"/>
                    <a:t> </a:t>
                  </a:r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8765" y="5724488"/>
                  <a:ext cx="1680075" cy="15036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2909" t="-20833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0607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CCM – </a:t>
            </a:r>
            <a:r>
              <a:rPr lang="en-US" dirty="0"/>
              <a:t>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73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187616" y="1981349"/>
            <a:ext cx="9708984" cy="4366075"/>
            <a:chOff x="1187616" y="1981349"/>
            <a:chExt cx="9708984" cy="43660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 smtClean="0"/>
                <a:t>ctr</a:t>
              </a:r>
              <a:endParaRPr lang="en-US" sz="1400" dirty="0" smtClean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1187616" y="5270206"/>
                  <a:ext cx="3065492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=104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bit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nonce</m:t>
                        </m:r>
                      </m:oMath>
                    </m:oMathPara>
                  </a14:m>
                  <a:endParaRPr lang="nb-NO" sz="1600" b="0" dirty="0" smtClean="0">
                    <a:latin typeface="Cambria Math" panose="02040503050406030204" pitchFamily="18" charset="0"/>
                  </a:endParaRPr>
                </a:p>
                <a:p>
                  <a:endParaRPr lang="nb-NO" sz="1600" b="0" dirty="0" smtClean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len</m:t>
                            </m:r>
                          </m:e>
                          <m:sub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𝐴𝐷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i="1" dirty="0" smtClean="0"/>
                </a:p>
                <a:p>
                  <a:r>
                    <a:rPr lang="en-US" sz="1600" dirty="0" err="1" smtClean="0"/>
                    <a:t>ctr</a:t>
                  </a:r>
                  <a:r>
                    <a:rPr lang="en-US" sz="1600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a14:m>
                  <a:endParaRPr lang="en-US" sz="1600" i="1" dirty="0" smtClean="0"/>
                </a:p>
              </p:txBody>
            </p:sp>
          </mc:Choice>
          <mc:Fallback xmlns=""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7616" y="5270206"/>
                  <a:ext cx="3065492" cy="107721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193"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315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CCM – </a:t>
            </a:r>
            <a:r>
              <a:rPr lang="en-US" dirty="0"/>
              <a:t>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4847133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9" y="4328072"/>
            <a:ext cx="246190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543199" y="4174183"/>
            <a:ext cx="784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 smtClean="0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1187616" y="5270206"/>
                <a:ext cx="30654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=104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bit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nonce</m:t>
                      </m:r>
                    </m:oMath>
                  </m:oMathPara>
                </a14:m>
                <a:endParaRPr lang="nb-NO" sz="1600" b="0" dirty="0" smtClean="0">
                  <a:latin typeface="Cambria Math" panose="02040503050406030204" pitchFamily="18" charset="0"/>
                </a:endParaRPr>
              </a:p>
              <a:p>
                <a:endParaRPr lang="nb-NO" sz="1600" b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 smtClean="0"/>
              </a:p>
              <a:p>
                <a:r>
                  <a:rPr lang="en-US" sz="1600" dirty="0" err="1" smtClean="0"/>
                  <a:t>ctr</a:t>
                </a: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i="1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270206"/>
                <a:ext cx="3065492" cy="1077218"/>
              </a:xfrm>
              <a:prstGeom prst="rect">
                <a:avLst/>
              </a:prstGeom>
              <a:blipFill rotWithShape="0">
                <a:blip r:embed="rId17"/>
                <a:stretch>
                  <a:fillRect l="-119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ounded Rectangle 64"/>
          <p:cNvSpPr/>
          <p:nvPr/>
        </p:nvSpPr>
        <p:spPr bwMode="auto">
          <a:xfrm>
            <a:off x="2996107" y="3232132"/>
            <a:ext cx="6712429" cy="2246083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/>
              <a:t>CTR-mode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7193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CCM – </a:t>
            </a:r>
            <a:r>
              <a:rPr lang="en-US" dirty="0"/>
              <a:t>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 smtClean="0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1187616" y="5270206"/>
                <a:ext cx="30654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=104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bit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nonce</m:t>
                      </m:r>
                    </m:oMath>
                  </m:oMathPara>
                </a14:m>
                <a:endParaRPr lang="nb-NO" sz="1600" b="0" dirty="0" smtClean="0">
                  <a:latin typeface="Cambria Math" panose="02040503050406030204" pitchFamily="18" charset="0"/>
                </a:endParaRPr>
              </a:p>
              <a:p>
                <a:endParaRPr lang="nb-NO" sz="1600" b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 smtClean="0"/>
              </a:p>
              <a:p>
                <a:r>
                  <a:rPr lang="en-US" sz="1600" dirty="0" err="1" smtClean="0"/>
                  <a:t>ctr</a:t>
                </a: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i="1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270206"/>
                <a:ext cx="3065492" cy="1077218"/>
              </a:xfrm>
              <a:prstGeom prst="rect">
                <a:avLst/>
              </a:prstGeom>
              <a:blipFill rotWithShape="0">
                <a:blip r:embed="rId17"/>
                <a:stretch>
                  <a:fillRect l="-119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ounded Rectangle 70"/>
              <p:cNvSpPr/>
              <p:nvPr/>
            </p:nvSpPr>
            <p:spPr bwMode="auto">
              <a:xfrm>
                <a:off x="809625" y="1578101"/>
                <a:ext cx="10951003" cy="2399621"/>
              </a:xfrm>
              <a:prstGeom prst="roundRect">
                <a:avLst/>
              </a:prstGeom>
              <a:noFill/>
              <a:ln>
                <a:prstDash val="dash"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</m:oMath>
                </a14:m>
                <a:r>
                  <a:rPr lang="en-US" b="1" dirty="0" smtClean="0"/>
                  <a:t>-CBC-MAC</a:t>
                </a:r>
              </a:p>
            </p:txBody>
          </p:sp>
        </mc:Choice>
        <mc:Fallback xmlns="">
          <p:sp>
            <p:nvSpPr>
              <p:cNvPr id="71" name="Rounded 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25" y="1578101"/>
                <a:ext cx="10951003" cy="2399621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prstDash val="dash"/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623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CCM – </a:t>
            </a:r>
            <a:r>
              <a:rPr lang="en-US" dirty="0"/>
              <a:t>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 smtClean="0"/>
              <a:t>ctr</a:t>
            </a:r>
            <a:endParaRPr lang="en-US" sz="1400" dirty="0" smtClean="0"/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smtClean="0"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1187616" y="5270206"/>
                <a:ext cx="30654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=104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bit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nonce</m:t>
                      </m:r>
                    </m:oMath>
                  </m:oMathPara>
                </a14:m>
                <a:endParaRPr lang="nb-NO" sz="1600" b="0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nb-NO" sz="1600" b="0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 smtClean="0">
                  <a:solidFill>
                    <a:schemeClr val="tx1"/>
                  </a:solidFill>
                </a:endParaRPr>
              </a:p>
              <a:p>
                <a:r>
                  <a:rPr lang="en-US" sz="1600" dirty="0" err="1" smtClean="0">
                    <a:solidFill>
                      <a:schemeClr val="tx1"/>
                    </a:solidFill>
                  </a:rPr>
                  <a:t>ctr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m:rPr>
                        <m:lit/>
                      </m:rP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i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270206"/>
                <a:ext cx="3065492" cy="1077218"/>
              </a:xfrm>
              <a:prstGeom prst="rect">
                <a:avLst/>
              </a:prstGeom>
              <a:blipFill rotWithShape="0">
                <a:blip r:embed="rId17"/>
                <a:stretch>
                  <a:fillRect l="-119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Freeform 85"/>
          <p:cNvSpPr/>
          <p:nvPr/>
        </p:nvSpPr>
        <p:spPr bwMode="auto">
          <a:xfrm>
            <a:off x="809625" y="1578101"/>
            <a:ext cx="10951003" cy="3813050"/>
          </a:xfrm>
          <a:custGeom>
            <a:avLst/>
            <a:gdLst>
              <a:gd name="connsiteX0" fmla="*/ 399945 w 10951003"/>
              <a:gd name="connsiteY0" fmla="*/ 0 h 3813050"/>
              <a:gd name="connsiteX1" fmla="*/ 10551058 w 10951003"/>
              <a:gd name="connsiteY1" fmla="*/ 0 h 3813050"/>
              <a:gd name="connsiteX2" fmla="*/ 10951003 w 10951003"/>
              <a:gd name="connsiteY2" fmla="*/ 399945 h 3813050"/>
              <a:gd name="connsiteX3" fmla="*/ 10951003 w 10951003"/>
              <a:gd name="connsiteY3" fmla="*/ 1999676 h 3813050"/>
              <a:gd name="connsiteX4" fmla="*/ 10951002 w 10951003"/>
              <a:gd name="connsiteY4" fmla="*/ 1999682 h 3813050"/>
              <a:gd name="connsiteX5" fmla="*/ 10951002 w 10951003"/>
              <a:gd name="connsiteY5" fmla="*/ 3331223 h 3813050"/>
              <a:gd name="connsiteX6" fmla="*/ 10469175 w 10951003"/>
              <a:gd name="connsiteY6" fmla="*/ 3813050 h 3813050"/>
              <a:gd name="connsiteX7" fmla="*/ 8541924 w 10951003"/>
              <a:gd name="connsiteY7" fmla="*/ 3813050 h 3813050"/>
              <a:gd name="connsiteX8" fmla="*/ 8060097 w 10951003"/>
              <a:gd name="connsiteY8" fmla="*/ 3331223 h 3813050"/>
              <a:gd name="connsiteX9" fmla="*/ 8060097 w 10951003"/>
              <a:gd name="connsiteY9" fmla="*/ 2399621 h 3813050"/>
              <a:gd name="connsiteX10" fmla="*/ 399945 w 10951003"/>
              <a:gd name="connsiteY10" fmla="*/ 2399621 h 3813050"/>
              <a:gd name="connsiteX11" fmla="*/ 0 w 10951003"/>
              <a:gd name="connsiteY11" fmla="*/ 1999676 h 3813050"/>
              <a:gd name="connsiteX12" fmla="*/ 0 w 10951003"/>
              <a:gd name="connsiteY12" fmla="*/ 399945 h 3813050"/>
              <a:gd name="connsiteX13" fmla="*/ 399945 w 10951003"/>
              <a:gd name="connsiteY13" fmla="*/ 0 h 38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51003" h="3813050">
                <a:moveTo>
                  <a:pt x="399945" y="0"/>
                </a:moveTo>
                <a:lnTo>
                  <a:pt x="10551058" y="0"/>
                </a:lnTo>
                <a:cubicBezTo>
                  <a:pt x="10771942" y="0"/>
                  <a:pt x="10951003" y="179061"/>
                  <a:pt x="10951003" y="399945"/>
                </a:cubicBezTo>
                <a:lnTo>
                  <a:pt x="10951003" y="1999676"/>
                </a:lnTo>
                <a:lnTo>
                  <a:pt x="10951002" y="1999682"/>
                </a:lnTo>
                <a:lnTo>
                  <a:pt x="10951002" y="3331223"/>
                </a:lnTo>
                <a:cubicBezTo>
                  <a:pt x="10951002" y="3597329"/>
                  <a:pt x="10735281" y="3813050"/>
                  <a:pt x="10469175" y="3813050"/>
                </a:cubicBezTo>
                <a:lnTo>
                  <a:pt x="8541924" y="3813050"/>
                </a:lnTo>
                <a:cubicBezTo>
                  <a:pt x="8275818" y="3813050"/>
                  <a:pt x="8060097" y="3597329"/>
                  <a:pt x="8060097" y="3331223"/>
                </a:cubicBezTo>
                <a:lnTo>
                  <a:pt x="8060097" y="2399621"/>
                </a:lnTo>
                <a:lnTo>
                  <a:pt x="399945" y="2399621"/>
                </a:lnTo>
                <a:cubicBezTo>
                  <a:pt x="179061" y="2399621"/>
                  <a:pt x="0" y="2220560"/>
                  <a:pt x="0" y="1999676"/>
                </a:cubicBezTo>
                <a:lnTo>
                  <a:pt x="0" y="399945"/>
                </a:lnTo>
                <a:cubicBezTo>
                  <a:pt x="0" y="179061"/>
                  <a:pt x="179061" y="0"/>
                  <a:pt x="399945" y="0"/>
                </a:cubicBezTo>
                <a:close/>
              </a:path>
            </a:pathLst>
          </a:cu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/>
          </a:p>
        </p:txBody>
      </p:sp>
      <p:sp>
        <p:nvSpPr>
          <p:cNvPr id="87" name="Rectangle 86"/>
          <p:cNvSpPr/>
          <p:nvPr/>
        </p:nvSpPr>
        <p:spPr>
          <a:xfrm>
            <a:off x="10009915" y="1694793"/>
            <a:ext cx="1632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b="1" dirty="0" smtClean="0"/>
              <a:t>CBC-MAC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68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CCM – properties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3391" y="1202597"/>
            <a:ext cx="11137237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Slow; needs 2 block cipher </a:t>
            </a:r>
            <a:br>
              <a:rPr lang="en-US" sz="1800" dirty="0" smtClean="0"/>
            </a:br>
            <a:r>
              <a:rPr lang="en-US" sz="1800" dirty="0" smtClean="0"/>
              <a:t>calls per message block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Sequential; not online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Clunky message encoding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Royalty-free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Designed specifically as an alternative </a:t>
            </a:r>
            <a:br>
              <a:rPr lang="en-US" sz="1600" dirty="0" smtClean="0"/>
            </a:br>
            <a:r>
              <a:rPr lang="en-US" sz="1600" dirty="0" smtClean="0"/>
              <a:t>to OCB for use in </a:t>
            </a:r>
            <a:r>
              <a:rPr lang="en-US" sz="1600" dirty="0" err="1" smtClean="0"/>
              <a:t>WiFi</a:t>
            </a:r>
            <a:r>
              <a:rPr lang="en-US" sz="1600" dirty="0" smtClean="0"/>
              <a:t> (WPA2)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Widely used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Default encryption algorithm in WPA2</a:t>
            </a:r>
          </a:p>
          <a:p>
            <a:pPr marL="474663" lvl="1" indent="0"/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87605" y="1452365"/>
                <a:ext cx="631507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CCM </a:t>
                </a:r>
                <a:r>
                  <a:rPr lang="en-US" dirty="0" smtClean="0"/>
                  <a:t>is </a:t>
                </a:r>
                <a:r>
                  <a:rPr lang="en-US" dirty="0"/>
                  <a:t>the 1989 Volvo station wagon of AEAD modes. </a:t>
                </a:r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It’ll </a:t>
                </a:r>
                <a:r>
                  <a:rPr lang="en-US" dirty="0"/>
                  <a:t>get you to your destination reliably, just not in a </a:t>
                </a:r>
                <a:r>
                  <a:rPr lang="en-US" dirty="0" smtClean="0"/>
                  <a:t>hurry. 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 </m:t>
                    </m:r>
                  </m:oMath>
                </a14:m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605" y="1452365"/>
                <a:ext cx="6315074" cy="1200329"/>
              </a:xfrm>
              <a:prstGeom prst="rect">
                <a:avLst/>
              </a:prstGeom>
              <a:blipFill rotWithShape="0">
                <a:blip r:embed="rId2"/>
                <a:stretch>
                  <a:fillRect l="-772" t="-3553" r="-193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/>
          <p:nvPr/>
        </p:nvGrpSpPr>
        <p:grpSpPr>
          <a:xfrm>
            <a:off x="5977937" y="3391102"/>
            <a:ext cx="5377248" cy="2327659"/>
            <a:chOff x="5986209" y="3790073"/>
            <a:chExt cx="5377248" cy="23276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 flipH="1">
                  <a:off x="7827971" y="4609968"/>
                  <a:ext cx="444709" cy="15298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27971" y="4609968"/>
                  <a:ext cx="444709" cy="152989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 flipH="1">
                  <a:off x="7578600" y="4987423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578600" y="4987423"/>
                  <a:ext cx="257588" cy="24053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 flipH="1">
              <a:off x="6933516" y="5007107"/>
              <a:ext cx="514411" cy="2000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00" dirty="0" smtClean="0"/>
                <a:t>ctr+1</a:t>
              </a:r>
            </a:p>
          </p:txBody>
        </p:sp>
        <p:sp>
          <p:nvSpPr>
            <p:cNvPr id="11" name="Flowchart: Or 10"/>
            <p:cNvSpPr/>
            <p:nvPr/>
          </p:nvSpPr>
          <p:spPr bwMode="auto">
            <a:xfrm flipH="1">
              <a:off x="7984683" y="5042121"/>
              <a:ext cx="131285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2" name="Straight Arrow Connector 11"/>
            <p:cNvCxnSpPr>
              <a:stCxn id="10" idx="1"/>
              <a:endCxn id="9" idx="3"/>
            </p:cNvCxnSpPr>
            <p:nvPr/>
          </p:nvCxnSpPr>
          <p:spPr bwMode="auto">
            <a:xfrm>
              <a:off x="7447927" y="5107135"/>
              <a:ext cx="130673" cy="5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9" idx="1"/>
              <a:endCxn id="11" idx="6"/>
            </p:cNvCxnSpPr>
            <p:nvPr/>
          </p:nvCxnSpPr>
          <p:spPr bwMode="auto">
            <a:xfrm>
              <a:off x="7836188" y="5107691"/>
              <a:ext cx="14849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8050325" y="4762957"/>
              <a:ext cx="0" cy="2791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 flipH="1">
                  <a:off x="6929411" y="4609968"/>
                  <a:ext cx="444709" cy="152989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29411" y="4609968"/>
                  <a:ext cx="444709" cy="15298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Elbow Connector 15"/>
            <p:cNvCxnSpPr>
              <a:stCxn id="55" idx="1"/>
              <a:endCxn id="50" idx="6"/>
            </p:cNvCxnSpPr>
            <p:nvPr/>
          </p:nvCxnSpPr>
          <p:spPr bwMode="auto">
            <a:xfrm>
              <a:off x="6409996" y="3910342"/>
              <a:ext cx="677194" cy="45086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ounded Rectangle 16"/>
                <p:cNvSpPr/>
                <p:nvPr/>
              </p:nvSpPr>
              <p:spPr bwMode="auto">
                <a:xfrm flipH="1">
                  <a:off x="7827971" y="5417412"/>
                  <a:ext cx="444709" cy="15298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7" name="Rounded 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27971" y="5417412"/>
                  <a:ext cx="444709" cy="15298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>
              <a:stCxn id="11" idx="4"/>
            </p:cNvCxnSpPr>
            <p:nvPr/>
          </p:nvCxnSpPr>
          <p:spPr bwMode="auto">
            <a:xfrm>
              <a:off x="8050325" y="5173262"/>
              <a:ext cx="0" cy="2441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ounded Rectangle 18"/>
                <p:cNvSpPr/>
                <p:nvPr/>
              </p:nvSpPr>
              <p:spPr bwMode="auto">
                <a:xfrm flipH="1">
                  <a:off x="8868871" y="4609968"/>
                  <a:ext cx="444709" cy="15298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9" name="Rounded 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68871" y="4609968"/>
                  <a:ext cx="444709" cy="15298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 bwMode="auto">
                <a:xfrm flipH="1">
                  <a:off x="8619499" y="4987423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619499" y="4987423"/>
                  <a:ext cx="257588" cy="24053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/>
            <p:cNvSpPr txBox="1"/>
            <p:nvPr/>
          </p:nvSpPr>
          <p:spPr>
            <a:xfrm flipH="1">
              <a:off x="7966859" y="5007107"/>
              <a:ext cx="514411" cy="2000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00" dirty="0" smtClean="0"/>
                <a:t>ctr+2</a:t>
              </a:r>
            </a:p>
          </p:txBody>
        </p:sp>
        <p:sp>
          <p:nvSpPr>
            <p:cNvPr id="22" name="Flowchart: Or 21"/>
            <p:cNvSpPr/>
            <p:nvPr/>
          </p:nvSpPr>
          <p:spPr bwMode="auto">
            <a:xfrm flipH="1">
              <a:off x="9025582" y="5042121"/>
              <a:ext cx="131285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3" name="Straight Arrow Connector 22"/>
            <p:cNvCxnSpPr>
              <a:stCxn id="21" idx="1"/>
              <a:endCxn id="20" idx="3"/>
            </p:cNvCxnSpPr>
            <p:nvPr/>
          </p:nvCxnSpPr>
          <p:spPr bwMode="auto">
            <a:xfrm>
              <a:off x="8481270" y="5107135"/>
              <a:ext cx="138229" cy="5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/>
            <p:cNvCxnSpPr>
              <a:stCxn id="20" idx="1"/>
              <a:endCxn id="22" idx="6"/>
            </p:cNvCxnSpPr>
            <p:nvPr/>
          </p:nvCxnSpPr>
          <p:spPr bwMode="auto">
            <a:xfrm>
              <a:off x="8877087" y="5107691"/>
              <a:ext cx="14849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/>
            <p:nvPr/>
          </p:nvCxnSpPr>
          <p:spPr bwMode="auto">
            <a:xfrm>
              <a:off x="9091225" y="4762957"/>
              <a:ext cx="0" cy="2791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ounded Rectangle 25"/>
                <p:cNvSpPr/>
                <p:nvPr/>
              </p:nvSpPr>
              <p:spPr bwMode="auto">
                <a:xfrm flipH="1">
                  <a:off x="8868871" y="5417412"/>
                  <a:ext cx="444709" cy="15298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6" name="Rounded 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68871" y="5417412"/>
                  <a:ext cx="444709" cy="15298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>
              <a:stCxn id="22" idx="4"/>
            </p:cNvCxnSpPr>
            <p:nvPr/>
          </p:nvCxnSpPr>
          <p:spPr bwMode="auto">
            <a:xfrm>
              <a:off x="9091225" y="5173262"/>
              <a:ext cx="0" cy="2441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ounded Rectangle 27"/>
                <p:cNvSpPr/>
                <p:nvPr/>
              </p:nvSpPr>
              <p:spPr bwMode="auto">
                <a:xfrm flipH="1">
                  <a:off x="9911649" y="4609968"/>
                  <a:ext cx="444709" cy="15298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8" name="Rounded 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911649" y="4609968"/>
                  <a:ext cx="444709" cy="152989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 flipH="1">
                  <a:off x="9658325" y="4987423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658325" y="4987423"/>
                  <a:ext cx="257588" cy="24053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/>
            <p:cNvSpPr txBox="1"/>
            <p:nvPr/>
          </p:nvSpPr>
          <p:spPr>
            <a:xfrm flipH="1">
              <a:off x="9140068" y="5007107"/>
              <a:ext cx="396859" cy="2000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00" dirty="0" smtClean="0"/>
                <a:t>ctr+3</a:t>
              </a:r>
            </a:p>
          </p:txBody>
        </p:sp>
        <p:sp>
          <p:nvSpPr>
            <p:cNvPr id="31" name="Flowchart: Or 30"/>
            <p:cNvSpPr/>
            <p:nvPr/>
          </p:nvSpPr>
          <p:spPr bwMode="auto">
            <a:xfrm flipH="1">
              <a:off x="10068360" y="5042121"/>
              <a:ext cx="131285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2" name="Straight Arrow Connector 31"/>
            <p:cNvCxnSpPr>
              <a:stCxn id="30" idx="1"/>
              <a:endCxn id="29" idx="3"/>
            </p:cNvCxnSpPr>
            <p:nvPr/>
          </p:nvCxnSpPr>
          <p:spPr bwMode="auto">
            <a:xfrm>
              <a:off x="9536927" y="5107135"/>
              <a:ext cx="121398" cy="5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>
              <a:stCxn id="29" idx="1"/>
              <a:endCxn id="31" idx="6"/>
            </p:cNvCxnSpPr>
            <p:nvPr/>
          </p:nvCxnSpPr>
          <p:spPr bwMode="auto">
            <a:xfrm>
              <a:off x="9915914" y="5107691"/>
              <a:ext cx="15244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/>
            <p:nvPr/>
          </p:nvCxnSpPr>
          <p:spPr bwMode="auto">
            <a:xfrm>
              <a:off x="10134003" y="4762957"/>
              <a:ext cx="0" cy="2791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ounded Rectangle 34"/>
                <p:cNvSpPr/>
                <p:nvPr/>
              </p:nvSpPr>
              <p:spPr bwMode="auto">
                <a:xfrm flipH="1">
                  <a:off x="9911649" y="5417412"/>
                  <a:ext cx="444709" cy="15298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35" name="Rounded 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911649" y="5417412"/>
                  <a:ext cx="444709" cy="15298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Arrow Connector 35"/>
            <p:cNvCxnSpPr>
              <a:stCxn id="31" idx="4"/>
            </p:cNvCxnSpPr>
            <p:nvPr/>
          </p:nvCxnSpPr>
          <p:spPr bwMode="auto">
            <a:xfrm>
              <a:off x="10134003" y="5173262"/>
              <a:ext cx="0" cy="2441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ed Rectangle 36"/>
                <p:cNvSpPr/>
                <p:nvPr/>
              </p:nvSpPr>
              <p:spPr bwMode="auto">
                <a:xfrm flipH="1">
                  <a:off x="6058847" y="4609968"/>
                  <a:ext cx="444709" cy="15298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37" name="Rounded 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58847" y="4609968"/>
                  <a:ext cx="444709" cy="152989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Flowchart: Or 37"/>
            <p:cNvSpPr/>
            <p:nvPr/>
          </p:nvSpPr>
          <p:spPr bwMode="auto">
            <a:xfrm flipH="1">
              <a:off x="7986535" y="4297129"/>
              <a:ext cx="128290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V="1">
              <a:off x="8050325" y="4428269"/>
              <a:ext cx="355" cy="1816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 flipH="1">
                  <a:off x="7921531" y="3792725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21531" y="3792725"/>
                  <a:ext cx="257588" cy="24053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>
              <a:stCxn id="38" idx="0"/>
              <a:endCxn id="40" idx="2"/>
            </p:cNvCxnSpPr>
            <p:nvPr/>
          </p:nvCxnSpPr>
          <p:spPr bwMode="auto">
            <a:xfrm flipH="1" flipV="1">
              <a:off x="8050325" y="4033263"/>
              <a:ext cx="355" cy="2638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Flowchart: Or 41"/>
            <p:cNvSpPr/>
            <p:nvPr/>
          </p:nvSpPr>
          <p:spPr bwMode="auto">
            <a:xfrm flipH="1">
              <a:off x="9027435" y="4297129"/>
              <a:ext cx="128290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 flipV="1">
              <a:off x="9091225" y="4428269"/>
              <a:ext cx="355" cy="1816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 flipH="1">
                  <a:off x="8962431" y="3792725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62431" y="3792725"/>
                  <a:ext cx="257588" cy="24053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stCxn id="42" idx="0"/>
              <a:endCxn id="44" idx="2"/>
            </p:cNvCxnSpPr>
            <p:nvPr/>
          </p:nvCxnSpPr>
          <p:spPr bwMode="auto">
            <a:xfrm flipH="1" flipV="1">
              <a:off x="9091225" y="4033263"/>
              <a:ext cx="355" cy="2638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Flowchart: Or 45"/>
            <p:cNvSpPr/>
            <p:nvPr/>
          </p:nvSpPr>
          <p:spPr bwMode="auto">
            <a:xfrm flipH="1">
              <a:off x="10070213" y="4297129"/>
              <a:ext cx="128290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 flipV="1">
              <a:off x="10134003" y="4428269"/>
              <a:ext cx="355" cy="1816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 flipH="1">
                  <a:off x="10005209" y="3792725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005209" y="3792725"/>
                  <a:ext cx="257588" cy="24053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Straight Arrow Connector 48"/>
            <p:cNvCxnSpPr>
              <a:stCxn id="46" idx="0"/>
              <a:endCxn id="48" idx="2"/>
            </p:cNvCxnSpPr>
            <p:nvPr/>
          </p:nvCxnSpPr>
          <p:spPr bwMode="auto">
            <a:xfrm flipH="1" flipV="1">
              <a:off x="10134003" y="4033263"/>
              <a:ext cx="355" cy="2638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Flowchart: Or 49"/>
            <p:cNvSpPr/>
            <p:nvPr/>
          </p:nvSpPr>
          <p:spPr bwMode="auto">
            <a:xfrm flipH="1">
              <a:off x="7087189" y="4295640"/>
              <a:ext cx="128290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 bwMode="auto">
            <a:xfrm flipH="1" flipV="1">
              <a:off x="7151335" y="4426781"/>
              <a:ext cx="431" cy="1831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 bwMode="auto">
                <a:xfrm flipH="1">
                  <a:off x="7022540" y="3790073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022540" y="3790073"/>
                  <a:ext cx="257588" cy="24053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Arrow Connector 52"/>
            <p:cNvCxnSpPr>
              <a:stCxn id="50" idx="0"/>
              <a:endCxn id="52" idx="2"/>
            </p:cNvCxnSpPr>
            <p:nvPr/>
          </p:nvCxnSpPr>
          <p:spPr bwMode="auto">
            <a:xfrm flipV="1">
              <a:off x="7151335" y="4030610"/>
              <a:ext cx="0" cy="2650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/>
            <p:nvPr/>
          </p:nvCxnSpPr>
          <p:spPr bwMode="auto">
            <a:xfrm flipV="1">
              <a:off x="6281202" y="4030610"/>
              <a:ext cx="0" cy="5793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6152408" y="3790073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52408" y="3790073"/>
                  <a:ext cx="257588" cy="24053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2" idx="1"/>
              <a:endCxn id="38" idx="6"/>
            </p:cNvCxnSpPr>
            <p:nvPr/>
          </p:nvCxnSpPr>
          <p:spPr bwMode="auto">
            <a:xfrm>
              <a:off x="7280129" y="3910342"/>
              <a:ext cx="706407" cy="452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Elbow Connector 56"/>
            <p:cNvCxnSpPr>
              <a:stCxn id="40" idx="1"/>
              <a:endCxn id="42" idx="6"/>
            </p:cNvCxnSpPr>
            <p:nvPr/>
          </p:nvCxnSpPr>
          <p:spPr bwMode="auto">
            <a:xfrm>
              <a:off x="8179119" y="3912994"/>
              <a:ext cx="848316" cy="44970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Elbow Connector 57"/>
            <p:cNvCxnSpPr>
              <a:stCxn id="44" idx="1"/>
              <a:endCxn id="46" idx="6"/>
            </p:cNvCxnSpPr>
            <p:nvPr/>
          </p:nvCxnSpPr>
          <p:spPr bwMode="auto">
            <a:xfrm>
              <a:off x="9220020" y="3912994"/>
              <a:ext cx="850194" cy="44970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 bwMode="auto">
                <a:xfrm flipH="1">
                  <a:off x="10623912" y="4987423"/>
                  <a:ext cx="257588" cy="240537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623912" y="4987423"/>
                  <a:ext cx="257588" cy="2405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TextBox 59"/>
            <p:cNvSpPr txBox="1"/>
            <p:nvPr/>
          </p:nvSpPr>
          <p:spPr>
            <a:xfrm flipH="1">
              <a:off x="10022563" y="5007107"/>
              <a:ext cx="440350" cy="2000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00" dirty="0" err="1" smtClean="0"/>
                <a:t>ctr</a:t>
              </a:r>
              <a:endParaRPr lang="en-US" sz="700" dirty="0" smtClean="0"/>
            </a:p>
          </p:txBody>
        </p:sp>
        <p:sp>
          <p:nvSpPr>
            <p:cNvPr id="61" name="Flowchart: Or 60"/>
            <p:cNvSpPr/>
            <p:nvPr/>
          </p:nvSpPr>
          <p:spPr bwMode="auto">
            <a:xfrm flipH="1">
              <a:off x="11075460" y="5042119"/>
              <a:ext cx="131285" cy="131140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2" name="Straight Arrow Connector 61"/>
            <p:cNvCxnSpPr>
              <a:stCxn id="60" idx="1"/>
              <a:endCxn id="59" idx="3"/>
            </p:cNvCxnSpPr>
            <p:nvPr/>
          </p:nvCxnSpPr>
          <p:spPr bwMode="auto">
            <a:xfrm>
              <a:off x="10462913" y="5107135"/>
              <a:ext cx="160999" cy="5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59" idx="1"/>
              <a:endCxn id="61" idx="6"/>
            </p:cNvCxnSpPr>
            <p:nvPr/>
          </p:nvCxnSpPr>
          <p:spPr bwMode="auto">
            <a:xfrm flipV="1">
              <a:off x="10881501" y="5107689"/>
              <a:ext cx="193959" cy="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ounded Rectangle 63"/>
                <p:cNvSpPr/>
                <p:nvPr/>
              </p:nvSpPr>
              <p:spPr bwMode="auto">
                <a:xfrm flipH="1">
                  <a:off x="10918748" y="5417412"/>
                  <a:ext cx="444709" cy="15298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4" name="Rounded 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918748" y="5417412"/>
                  <a:ext cx="444709" cy="152989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>
              <a:stCxn id="61" idx="4"/>
            </p:cNvCxnSpPr>
            <p:nvPr/>
          </p:nvCxnSpPr>
          <p:spPr bwMode="auto">
            <a:xfrm>
              <a:off x="11141102" y="5173259"/>
              <a:ext cx="0" cy="244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Curved Connector 65"/>
            <p:cNvCxnSpPr>
              <a:stCxn id="48" idx="1"/>
              <a:endCxn id="61" idx="0"/>
            </p:cNvCxnSpPr>
            <p:nvPr/>
          </p:nvCxnSpPr>
          <p:spPr bwMode="auto">
            <a:xfrm>
              <a:off x="10262797" y="3912994"/>
              <a:ext cx="878306" cy="1129125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10950013" y="4271309"/>
                  <a:ext cx="162623" cy="20005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700" dirty="0" smtClean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0013" y="4271309"/>
                  <a:ext cx="162623" cy="200055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r="-3704"/>
                  </a:stretch>
                </a:blipFill>
                <a:ln w="9525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5986209" y="5594512"/>
                  <a:ext cx="172118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=104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bit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nonce</m:t>
                        </m:r>
                      </m:oMath>
                    </m:oMathPara>
                  </a14:m>
                  <a:endParaRPr lang="nb-NO" sz="700" b="0" dirty="0" smtClean="0">
                    <a:latin typeface="Cambria Math" panose="02040503050406030204" pitchFamily="18" charset="0"/>
                  </a:endParaRPr>
                </a:p>
                <a:p>
                  <a:endParaRPr lang="nb-NO" sz="700" b="0" dirty="0" smtClean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len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  <m:d>
                          <m:d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𝐴𝐷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700" i="1" dirty="0" smtClean="0"/>
                </a:p>
                <a:p>
                  <a:r>
                    <a:rPr lang="en-US" sz="700" dirty="0" err="1" smtClean="0"/>
                    <a:t>ctr</a:t>
                  </a:r>
                  <a:r>
                    <a:rPr lang="en-US" sz="700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7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7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a14:m>
                  <a:endParaRPr lang="en-US" sz="700" i="1" dirty="0" smtClean="0"/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209" y="5594512"/>
                  <a:ext cx="1721184" cy="523220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163"/>
                  </a:stretch>
                </a:blipFill>
                <a:ln w="9525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637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smtClean="0"/>
              <a:t>Authenticated encryption: privacy </a:t>
            </a:r>
            <a:r>
              <a:rPr lang="nb-NO" sz="1800" dirty="0"/>
              <a:t>+</a:t>
            </a:r>
            <a:r>
              <a:rPr lang="nb-NO" sz="1800" dirty="0" smtClean="0"/>
              <a:t> intergrity in one primitive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smtClean="0"/>
              <a:t>AEAD: AE + </a:t>
            </a:r>
            <a:r>
              <a:rPr lang="nb-NO" sz="1800" i="1" dirty="0" smtClean="0"/>
              <a:t>associated </a:t>
            </a:r>
            <a:r>
              <a:rPr lang="nb-NO" sz="1800" dirty="0" smtClean="0"/>
              <a:t>data: data that gets integrity protection, but not privacy protection </a:t>
            </a:r>
            <a:br>
              <a:rPr lang="nb-NO" sz="1800" dirty="0" smtClean="0"/>
            </a:br>
            <a:r>
              <a:rPr lang="nb-NO" sz="1800" dirty="0" smtClean="0"/>
              <a:t>(e.g. protocol headers)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smtClean="0"/>
              <a:t>AEAD </a:t>
            </a:r>
            <a:r>
              <a:rPr lang="nb-NO" sz="1800" dirty="0" err="1" smtClean="0"/>
              <a:t>examples</a:t>
            </a:r>
            <a:r>
              <a:rPr lang="nb-NO" sz="1800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smtClean="0"/>
              <a:t>GCM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smtClean="0"/>
              <a:t>CCM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smtClean="0"/>
              <a:t>OCB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smtClean="0"/>
              <a:t>AEAD is </a:t>
            </a:r>
            <a:r>
              <a:rPr lang="nb-NO" sz="1800" i="1" dirty="0" smtClean="0"/>
              <a:t>not</a:t>
            </a:r>
            <a:r>
              <a:rPr lang="nb-NO" sz="1800" dirty="0"/>
              <a:t> </a:t>
            </a:r>
            <a:r>
              <a:rPr lang="nb-NO" sz="1800" dirty="0" smtClean="0"/>
              <a:t>a secure channel!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smtClean="0"/>
              <a:t>Does not provide </a:t>
            </a:r>
            <a:r>
              <a:rPr lang="nb-NO" sz="1600" i="1" dirty="0" smtClean="0"/>
              <a:t>replay </a:t>
            </a:r>
            <a:r>
              <a:rPr lang="nb-NO" sz="1600" dirty="0" smtClean="0"/>
              <a:t>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smtClean="0"/>
              <a:t>Secure channels from AEAD: add counters/nonces/timers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 smtClean="0"/>
              <a:t>Next</a:t>
            </a:r>
            <a:r>
              <a:rPr lang="nb-NO" sz="1800" dirty="0" smtClean="0"/>
              <a:t> </a:t>
            </a:r>
            <a:r>
              <a:rPr lang="nb-NO" sz="1800" dirty="0" err="1" smtClean="0"/>
              <a:t>week</a:t>
            </a:r>
            <a:r>
              <a:rPr lang="nb-NO" sz="1800" dirty="0" smtClean="0"/>
              <a:t>: </a:t>
            </a:r>
            <a:r>
              <a:rPr lang="nb-NO" sz="1800" dirty="0" err="1" smtClean="0"/>
              <a:t>hash</a:t>
            </a:r>
            <a:r>
              <a:rPr lang="nb-NO" sz="1800" dirty="0" smtClean="0"/>
              <a:t> </a:t>
            </a:r>
            <a:r>
              <a:rPr lang="nb-NO" sz="1800" dirty="0" err="1" smtClean="0"/>
              <a:t>functions</a:t>
            </a:r>
            <a:r>
              <a:rPr lang="nb-NO" sz="1800" dirty="0" smtClean="0"/>
              <a:t> 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7021</TotalTime>
  <Words>2571</Words>
  <Application>Microsoft Office PowerPoint</Application>
  <PresentationFormat>Widescreen</PresentationFormat>
  <Paragraphs>1776</Paragraphs>
  <Slides>78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78</vt:i4>
      </vt:variant>
    </vt:vector>
  </HeadingPairs>
  <TitlesOfParts>
    <vt:vector size="90" baseType="lpstr">
      <vt:lpstr>MS PGothic</vt:lpstr>
      <vt:lpstr>Arial</vt:lpstr>
      <vt:lpstr>Calibri</vt:lpstr>
      <vt:lpstr>Cambria</vt:lpstr>
      <vt:lpstr>Cambria Math</vt:lpstr>
      <vt:lpstr>Comic Sans MS</vt:lpstr>
      <vt:lpstr>Consolas</vt:lpstr>
      <vt:lpstr>Times New Roman</vt:lpstr>
      <vt:lpstr>Wingdings</vt:lpstr>
      <vt:lpstr>1_TEK4500-UIO</vt:lpstr>
      <vt:lpstr>TEK4500-UIO</vt:lpstr>
      <vt:lpstr>2_TEK4500-UIO</vt:lpstr>
      <vt:lpstr>Lecture 5 – Authenticated encryption</vt:lpstr>
      <vt:lpstr>Midterm exam</vt:lpstr>
      <vt:lpstr>Basic goals of cryptography</vt:lpstr>
      <vt:lpstr>IND-CPA – Indistinguishability against chosen-plaintext attacks </vt:lpstr>
      <vt:lpstr>IND-CCA – Indistinguishability against chosen-ciphertext attacks </vt:lpstr>
      <vt:lpstr>Xilinx FPGA – Starbleed attack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Padding oracles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</vt:lpstr>
      <vt:lpstr>DTLS padding oracle attack </vt:lpstr>
      <vt:lpstr>DTLS padding oracle attack – conclusions</vt:lpstr>
      <vt:lpstr>PowerPoint Presentation</vt:lpstr>
      <vt:lpstr>Authenticated encryption</vt:lpstr>
      <vt:lpstr>Authenticated encryption – syntax </vt:lpstr>
      <vt:lpstr>Authenticated encryption – security</vt:lpstr>
      <vt:lpstr>Authenticated encryption – security</vt:lpstr>
      <vt:lpstr>AE security definition – implications </vt:lpstr>
      <vt:lpstr>Generic composition: AE from Encryption + MAC</vt:lpstr>
      <vt:lpstr>Generic composition: secure?</vt:lpstr>
      <vt:lpstr>EtM – security </vt:lpstr>
      <vt:lpstr>CCA-attacks – revisited </vt:lpstr>
      <vt:lpstr>PowerPoint Presentation</vt:lpstr>
      <vt:lpstr>AEAD – AE with associated data (AD)</vt:lpstr>
      <vt:lpstr>Authenticated encryption w/associated data (AEAD) – syntax </vt:lpstr>
      <vt:lpstr>Authenticated encryption w/associated data (AEAD) – syntax </vt:lpstr>
      <vt:lpstr>Authenticated encryption w/associated data (AEAD) – syntax </vt:lpstr>
      <vt:lpstr>AEAD security (nonce-based)</vt:lpstr>
      <vt:lpstr>PowerPoint Presentation</vt:lpstr>
      <vt:lpstr>GCM – Galois/Counter Mode</vt:lpstr>
      <vt:lpstr>GCM – Galois/Counter Mode</vt:lpstr>
      <vt:lpstr>GCM – Galois/Counter Mode</vt:lpstr>
      <vt:lpstr>GCM – properties</vt:lpstr>
      <vt:lpstr>Ideal solution: secure channels</vt:lpstr>
      <vt:lpstr>Ideal solution: secure channels</vt:lpstr>
      <vt:lpstr>AES-GCM = secure channel?</vt:lpstr>
      <vt:lpstr>Secure channels – TLS / IPsec</vt:lpstr>
      <vt:lpstr>OCBv3 – Offset Codebook Mode</vt:lpstr>
      <vt:lpstr>OCBv3 – properties 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properties 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474</cp:revision>
  <dcterms:created xsi:type="dcterms:W3CDTF">2020-06-02T10:31:43Z</dcterms:created>
  <dcterms:modified xsi:type="dcterms:W3CDTF">2021-09-22T13:13:35Z</dcterms:modified>
</cp:coreProperties>
</file>