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  <p:sldMasterId id="2147483717" r:id="rId4"/>
    <p:sldMasterId id="2147483734" r:id="rId5"/>
  </p:sldMasterIdLst>
  <p:notesMasterIdLst>
    <p:notesMasterId r:id="rId34"/>
  </p:notesMasterIdLst>
  <p:handoutMasterIdLst>
    <p:handoutMasterId r:id="rId35"/>
  </p:handoutMasterIdLst>
  <p:sldIdLst>
    <p:sldId id="327" r:id="rId6"/>
    <p:sldId id="332" r:id="rId7"/>
    <p:sldId id="361" r:id="rId8"/>
    <p:sldId id="387" r:id="rId9"/>
    <p:sldId id="388" r:id="rId10"/>
    <p:sldId id="389" r:id="rId11"/>
    <p:sldId id="356" r:id="rId12"/>
    <p:sldId id="399" r:id="rId13"/>
    <p:sldId id="401" r:id="rId14"/>
    <p:sldId id="402" r:id="rId15"/>
    <p:sldId id="353" r:id="rId16"/>
    <p:sldId id="382" r:id="rId17"/>
    <p:sldId id="408" r:id="rId18"/>
    <p:sldId id="352" r:id="rId19"/>
    <p:sldId id="366" r:id="rId20"/>
    <p:sldId id="358" r:id="rId21"/>
    <p:sldId id="410" r:id="rId22"/>
    <p:sldId id="359" r:id="rId23"/>
    <p:sldId id="383" r:id="rId24"/>
    <p:sldId id="414" r:id="rId25"/>
    <p:sldId id="413" r:id="rId26"/>
    <p:sldId id="415" r:id="rId27"/>
    <p:sldId id="354" r:id="rId28"/>
    <p:sldId id="403" r:id="rId29"/>
    <p:sldId id="409" r:id="rId30"/>
    <p:sldId id="380" r:id="rId31"/>
    <p:sldId id="416" r:id="rId32"/>
    <p:sldId id="3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E7"/>
    <a:srgbClr val="FFD5D5"/>
    <a:srgbClr val="FFA015"/>
    <a:srgbClr val="FF9900"/>
    <a:srgbClr val="CC00FF"/>
    <a:srgbClr val="00D09E"/>
    <a:srgbClr val="FFF3CD"/>
    <a:srgbClr val="EFEFFB"/>
    <a:srgbClr val="FFE285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81" autoAdjust="0"/>
    <p:restoredTop sz="84947" autoAdjust="0"/>
  </p:normalViewPr>
  <p:slideViewPr>
    <p:cSldViewPr snapToGrid="0" showGuides="1">
      <p:cViewPr>
        <p:scale>
          <a:sx n="100" d="100"/>
          <a:sy n="100" d="100"/>
        </p:scale>
        <p:origin x="-108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3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5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https://www.redblobgames.com/x/1847-mathologer-modulo-circle/#N=85&amp;M=22&amp;color=angle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023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 = 11</a:t>
            </a:r>
          </a:p>
          <a:p>
            <a:r>
              <a:rPr lang="en-US" dirty="0" smtClean="0"/>
              <a:t>q = 17</a:t>
            </a:r>
          </a:p>
          <a:p>
            <a:r>
              <a:rPr lang="en-US" dirty="0" smtClean="0"/>
              <a:t>n = p * q</a:t>
            </a:r>
          </a:p>
          <a:p>
            <a:r>
              <a:rPr lang="en-US" dirty="0" smtClean="0"/>
              <a:t>Zn = Integers(n)</a:t>
            </a:r>
          </a:p>
          <a:p>
            <a:r>
              <a:rPr lang="en-US" dirty="0" smtClean="0"/>
              <a:t>phi = </a:t>
            </a:r>
            <a:r>
              <a:rPr lang="en-US" dirty="0" err="1" smtClean="0"/>
              <a:t>euler_phi</a:t>
            </a:r>
            <a:r>
              <a:rPr lang="en-US" dirty="0" smtClean="0"/>
              <a:t>(n)</a:t>
            </a:r>
          </a:p>
          <a:p>
            <a:r>
              <a:rPr lang="en-US" dirty="0" err="1" smtClean="0"/>
              <a:t>Zphi</a:t>
            </a:r>
            <a:r>
              <a:rPr lang="en-US" dirty="0" smtClean="0"/>
              <a:t> = Integers(phi)</a:t>
            </a:r>
          </a:p>
          <a:p>
            <a:r>
              <a:rPr lang="en-US" dirty="0" smtClean="0"/>
              <a:t>e = </a:t>
            </a:r>
            <a:r>
              <a:rPr lang="en-US" dirty="0" err="1" smtClean="0"/>
              <a:t>Zphi</a:t>
            </a:r>
            <a:r>
              <a:rPr lang="en-US" dirty="0" smtClean="0"/>
              <a:t>(3)</a:t>
            </a:r>
          </a:p>
          <a:p>
            <a:r>
              <a:rPr lang="en-US" dirty="0" smtClean="0"/>
              <a:t>d = e^-1</a:t>
            </a:r>
          </a:p>
          <a:p>
            <a:r>
              <a:rPr lang="en-US" dirty="0" smtClean="0"/>
              <a:t>mod(e * d, phi)</a:t>
            </a:r>
          </a:p>
          <a:p>
            <a:endParaRPr lang="en-US" dirty="0" smtClean="0"/>
          </a:p>
          <a:p>
            <a:r>
              <a:rPr lang="en-US" dirty="0" smtClean="0"/>
              <a:t>M = Zn(123)</a:t>
            </a:r>
          </a:p>
          <a:p>
            <a:r>
              <a:rPr lang="en-US" dirty="0" smtClean="0"/>
              <a:t>C = </a:t>
            </a:r>
            <a:r>
              <a:rPr lang="en-US" dirty="0" err="1" smtClean="0"/>
              <a:t>M^e</a:t>
            </a:r>
            <a:endParaRPr lang="en-US" dirty="0" smtClean="0"/>
          </a:p>
          <a:p>
            <a:r>
              <a:rPr lang="en-US" dirty="0" err="1" smtClean="0"/>
              <a:t>C^d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85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60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879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5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785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96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66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5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78380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6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07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19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90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0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1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28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0185238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30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16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66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62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67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51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01521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0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33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94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907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23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38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66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2378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3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46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12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94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9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66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332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376939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82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019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14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86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8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57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84523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5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6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2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0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120.png"/><Relationship Id="rId18" Type="http://schemas.openxmlformats.org/officeDocument/2006/relationships/image" Target="../media/image4160.png"/><Relationship Id="rId3" Type="http://schemas.openxmlformats.org/officeDocument/2006/relationships/image" Target="../media/image14.png"/><Relationship Id="rId21" Type="http://schemas.openxmlformats.org/officeDocument/2006/relationships/image" Target="../media/image22.png"/><Relationship Id="rId7" Type="http://schemas.openxmlformats.org/officeDocument/2006/relationships/image" Target="../media/image18.png"/><Relationship Id="rId12" Type="http://schemas.openxmlformats.org/officeDocument/2006/relationships/image" Target="../media/image4090.png"/><Relationship Id="rId17" Type="http://schemas.openxmlformats.org/officeDocument/2006/relationships/image" Target="../media/image4150.pn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20" Type="http://schemas.openxmlformats.org/officeDocument/2006/relationships/image" Target="../media/image4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4080.png"/><Relationship Id="rId5" Type="http://schemas.openxmlformats.org/officeDocument/2006/relationships/image" Target="../media/image16.png"/><Relationship Id="rId15" Type="http://schemas.openxmlformats.org/officeDocument/2006/relationships/image" Target="../media/image4130.png"/><Relationship Id="rId10" Type="http://schemas.openxmlformats.org/officeDocument/2006/relationships/image" Target="../media/image14100.png"/><Relationship Id="rId19" Type="http://schemas.openxmlformats.org/officeDocument/2006/relationships/image" Target="../media/image417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18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23.png"/><Relationship Id="rId7" Type="http://schemas.openxmlformats.org/officeDocument/2006/relationships/image" Target="../media/image170.png"/><Relationship Id="rId12" Type="http://schemas.openxmlformats.org/officeDocument/2006/relationships/image" Target="../media/image20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5.png"/><Relationship Id="rId11" Type="http://schemas.openxmlformats.org/officeDocument/2006/relationships/image" Target="../media/image772.png"/><Relationship Id="rId5" Type="http://schemas.openxmlformats.org/officeDocument/2006/relationships/image" Target="../media/image1510.png"/><Relationship Id="rId10" Type="http://schemas.microsoft.com/office/2007/relationships/hdphoto" Target="../media/hdphoto7.wdp"/><Relationship Id="rId4" Type="http://schemas.openxmlformats.org/officeDocument/2006/relationships/image" Target="../media/image1410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17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0.png"/><Relationship Id="rId11" Type="http://schemas.openxmlformats.org/officeDocument/2006/relationships/image" Target="../media/image772.png"/><Relationship Id="rId5" Type="http://schemas.openxmlformats.org/officeDocument/2006/relationships/image" Target="../media/image1510.png"/><Relationship Id="rId10" Type="http://schemas.microsoft.com/office/2007/relationships/hdphoto" Target="../media/hdphoto7.wdp"/><Relationship Id="rId4" Type="http://schemas.openxmlformats.org/officeDocument/2006/relationships/image" Target="../media/image210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png"/><Relationship Id="rId26" Type="http://schemas.openxmlformats.org/officeDocument/2006/relationships/image" Target="../media/image39.png"/><Relationship Id="rId3" Type="http://schemas.openxmlformats.org/officeDocument/2006/relationships/image" Target="../media/image29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28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2.png"/><Relationship Id="rId27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34.png"/><Relationship Id="rId18" Type="http://schemas.openxmlformats.org/officeDocument/2006/relationships/image" Target="../media/image50.png"/><Relationship Id="rId26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17" Type="http://schemas.openxmlformats.org/officeDocument/2006/relationships/image" Target="../media/image49.png"/><Relationship Id="rId2" Type="http://schemas.openxmlformats.org/officeDocument/2006/relationships/image" Target="../media/image410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0.png"/><Relationship Id="rId11" Type="http://schemas.openxmlformats.org/officeDocument/2006/relationships/image" Target="../media/image45.png"/><Relationship Id="rId24" Type="http://schemas.openxmlformats.org/officeDocument/2006/relationships/image" Target="../media/image437.png"/><Relationship Id="rId32" Type="http://schemas.openxmlformats.org/officeDocument/2006/relationships/image" Target="../media/image55.png"/><Relationship Id="rId5" Type="http://schemas.openxmlformats.org/officeDocument/2006/relationships/image" Target="../media/image28.png"/><Relationship Id="rId15" Type="http://schemas.openxmlformats.org/officeDocument/2006/relationships/image" Target="../media/image47.png"/><Relationship Id="rId28" Type="http://schemas.openxmlformats.org/officeDocument/2006/relationships/image" Target="../media/image520.png"/><Relationship Id="rId19" Type="http://schemas.openxmlformats.org/officeDocument/2006/relationships/image" Target="../media/image32.png"/><Relationship Id="rId31" Type="http://schemas.openxmlformats.org/officeDocument/2006/relationships/image" Target="../media/image53.png"/><Relationship Id="rId4" Type="http://schemas.openxmlformats.org/officeDocument/2006/relationships/image" Target="../media/image43.png"/><Relationship Id="rId9" Type="http://schemas.openxmlformats.org/officeDocument/2006/relationships/image" Target="../media/image31.png"/><Relationship Id="rId14" Type="http://schemas.openxmlformats.org/officeDocument/2006/relationships/image" Target="../media/image46.png"/><Relationship Id="rId27" Type="http://schemas.openxmlformats.org/officeDocument/2006/relationships/image" Target="../media/image52.png"/><Relationship Id="rId30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7.png"/><Relationship Id="rId18" Type="http://schemas.openxmlformats.org/officeDocument/2006/relationships/image" Target="../media/image50.png"/><Relationship Id="rId26" Type="http://schemas.openxmlformats.org/officeDocument/2006/relationships/image" Target="../media/image54.png"/><Relationship Id="rId3" Type="http://schemas.openxmlformats.org/officeDocument/2006/relationships/image" Target="../media/image42.png"/><Relationship Id="rId21" Type="http://schemas.openxmlformats.org/officeDocument/2006/relationships/image" Target="../media/image55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17" Type="http://schemas.openxmlformats.org/officeDocument/2006/relationships/image" Target="../media/image49.png"/><Relationship Id="rId25" Type="http://schemas.openxmlformats.org/officeDocument/2006/relationships/image" Target="../media/image36.png"/><Relationship Id="rId2" Type="http://schemas.openxmlformats.org/officeDocument/2006/relationships/image" Target="../media/image410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11" Type="http://schemas.openxmlformats.org/officeDocument/2006/relationships/image" Target="../media/image45.png"/><Relationship Id="rId24" Type="http://schemas.openxmlformats.org/officeDocument/2006/relationships/image" Target="../media/image437.png"/><Relationship Id="rId5" Type="http://schemas.openxmlformats.org/officeDocument/2006/relationships/image" Target="../media/image28.png"/><Relationship Id="rId15" Type="http://schemas.openxmlformats.org/officeDocument/2006/relationships/image" Target="../media/image47.png"/><Relationship Id="rId28" Type="http://schemas.openxmlformats.org/officeDocument/2006/relationships/image" Target="../media/image29.png"/><Relationship Id="rId19" Type="http://schemas.openxmlformats.org/officeDocument/2006/relationships/image" Target="../media/image32.png"/><Relationship Id="rId4" Type="http://schemas.openxmlformats.org/officeDocument/2006/relationships/image" Target="../media/image43.png"/><Relationship Id="rId9" Type="http://schemas.openxmlformats.org/officeDocument/2006/relationships/image" Target="../media/image31.png"/><Relationship Id="rId14" Type="http://schemas.openxmlformats.org/officeDocument/2006/relationships/image" Target="../media/image46.png"/><Relationship Id="rId27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9.png"/><Relationship Id="rId4" Type="http://schemas.openxmlformats.org/officeDocument/2006/relationships/hyperlink" Target="https://www.redblobgames.com/x/1847-mathologer-modulo-circle/#N=85&amp;M=22&amp;color=angl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99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13" Type="http://schemas.openxmlformats.org/officeDocument/2006/relationships/image" Target="../media/image720.png"/><Relationship Id="rId18" Type="http://schemas.openxmlformats.org/officeDocument/2006/relationships/image" Target="../media/image960.png"/><Relationship Id="rId26" Type="http://schemas.openxmlformats.org/officeDocument/2006/relationships/image" Target="../media/image1040.png"/><Relationship Id="rId39" Type="http://schemas.openxmlformats.org/officeDocument/2006/relationships/image" Target="../media/image860.png"/><Relationship Id="rId3" Type="http://schemas.openxmlformats.org/officeDocument/2006/relationships/image" Target="../media/image630.png"/><Relationship Id="rId21" Type="http://schemas.openxmlformats.org/officeDocument/2006/relationships/image" Target="../media/image990.png"/><Relationship Id="rId34" Type="http://schemas.openxmlformats.org/officeDocument/2006/relationships/image" Target="../media/image810.png"/><Relationship Id="rId42" Type="http://schemas.openxmlformats.org/officeDocument/2006/relationships/image" Target="../media/image890.png"/><Relationship Id="rId7" Type="http://schemas.openxmlformats.org/officeDocument/2006/relationships/image" Target="../media/image660.png"/><Relationship Id="rId12" Type="http://schemas.openxmlformats.org/officeDocument/2006/relationships/image" Target="../media/image710.png"/><Relationship Id="rId17" Type="http://schemas.openxmlformats.org/officeDocument/2006/relationships/image" Target="../media/image750.png"/><Relationship Id="rId25" Type="http://schemas.openxmlformats.org/officeDocument/2006/relationships/image" Target="../media/image1030.png"/><Relationship Id="rId33" Type="http://schemas.openxmlformats.org/officeDocument/2006/relationships/image" Target="../media/image800.png"/><Relationship Id="rId38" Type="http://schemas.openxmlformats.org/officeDocument/2006/relationships/image" Target="../media/image85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10.png"/><Relationship Id="rId20" Type="http://schemas.openxmlformats.org/officeDocument/2006/relationships/image" Target="../media/image980.png"/><Relationship Id="rId29" Type="http://schemas.openxmlformats.org/officeDocument/2006/relationships/image" Target="../media/image770.png"/><Relationship Id="rId41" Type="http://schemas.openxmlformats.org/officeDocument/2006/relationships/image" Target="../media/image8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0.png"/><Relationship Id="rId11" Type="http://schemas.openxmlformats.org/officeDocument/2006/relationships/image" Target="../media/image700.png"/><Relationship Id="rId24" Type="http://schemas.openxmlformats.org/officeDocument/2006/relationships/image" Target="../media/image1020.png"/><Relationship Id="rId32" Type="http://schemas.openxmlformats.org/officeDocument/2006/relationships/image" Target="../media/image790.png"/><Relationship Id="rId37" Type="http://schemas.openxmlformats.org/officeDocument/2006/relationships/image" Target="../media/image840.png"/><Relationship Id="rId40" Type="http://schemas.openxmlformats.org/officeDocument/2006/relationships/image" Target="../media/image870.png"/><Relationship Id="rId45" Type="http://schemas.openxmlformats.org/officeDocument/2006/relationships/image" Target="../media/image920.png"/><Relationship Id="rId5" Type="http://schemas.openxmlformats.org/officeDocument/2006/relationships/image" Target="../media/image640.png"/><Relationship Id="rId15" Type="http://schemas.openxmlformats.org/officeDocument/2006/relationships/image" Target="../media/image740.png"/><Relationship Id="rId23" Type="http://schemas.openxmlformats.org/officeDocument/2006/relationships/image" Target="../media/image1010.png"/><Relationship Id="rId28" Type="http://schemas.openxmlformats.org/officeDocument/2006/relationships/image" Target="../media/image760.png"/><Relationship Id="rId36" Type="http://schemas.openxmlformats.org/officeDocument/2006/relationships/image" Target="../media/image830.png"/><Relationship Id="rId10" Type="http://schemas.openxmlformats.org/officeDocument/2006/relationships/image" Target="../media/image690.png"/><Relationship Id="rId19" Type="http://schemas.openxmlformats.org/officeDocument/2006/relationships/image" Target="../media/image970.png"/><Relationship Id="rId31" Type="http://schemas.openxmlformats.org/officeDocument/2006/relationships/image" Target="../media/image500.png"/><Relationship Id="rId44" Type="http://schemas.openxmlformats.org/officeDocument/2006/relationships/image" Target="../media/image100.png"/><Relationship Id="rId4" Type="http://schemas.openxmlformats.org/officeDocument/2006/relationships/image" Target="../media/image820.png"/><Relationship Id="rId9" Type="http://schemas.openxmlformats.org/officeDocument/2006/relationships/image" Target="../media/image680.png"/><Relationship Id="rId14" Type="http://schemas.openxmlformats.org/officeDocument/2006/relationships/image" Target="../media/image730.png"/><Relationship Id="rId22" Type="http://schemas.openxmlformats.org/officeDocument/2006/relationships/image" Target="../media/image1000.png"/><Relationship Id="rId27" Type="http://schemas.openxmlformats.org/officeDocument/2006/relationships/image" Target="../media/image1050.png"/><Relationship Id="rId30" Type="http://schemas.openxmlformats.org/officeDocument/2006/relationships/image" Target="../media/image780.png"/><Relationship Id="rId35" Type="http://schemas.openxmlformats.org/officeDocument/2006/relationships/image" Target="../media/image821.png"/><Relationship Id="rId43" Type="http://schemas.openxmlformats.org/officeDocument/2006/relationships/image" Target="../media/image90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3" Type="http://schemas.openxmlformats.org/officeDocument/2006/relationships/image" Target="../media/image101.png"/><Relationship Id="rId21" Type="http://schemas.openxmlformats.org/officeDocument/2006/relationships/image" Target="../media/image119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image" Target="../media/image145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24" Type="http://schemas.openxmlformats.org/officeDocument/2006/relationships/image" Target="../media/image122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1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130.png"/><Relationship Id="rId3" Type="http://schemas.openxmlformats.org/officeDocument/2006/relationships/image" Target="../media/image124.png"/><Relationship Id="rId21" Type="http://schemas.openxmlformats.org/officeDocument/2006/relationships/image" Target="../media/image134.png"/><Relationship Id="rId7" Type="http://schemas.openxmlformats.org/officeDocument/2006/relationships/image" Target="../media/image1241.png"/><Relationship Id="rId12" Type="http://schemas.openxmlformats.org/officeDocument/2006/relationships/image" Target="../media/image129.png"/><Relationship Id="rId2" Type="http://schemas.openxmlformats.org/officeDocument/2006/relationships/image" Target="../media/image123.png"/><Relationship Id="rId16" Type="http://schemas.openxmlformats.org/officeDocument/2006/relationships/image" Target="../media/image131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31.png"/><Relationship Id="rId11" Type="http://schemas.openxmlformats.org/officeDocument/2006/relationships/image" Target="../media/image128.png"/><Relationship Id="rId5" Type="http://schemas.openxmlformats.org/officeDocument/2006/relationships/image" Target="../media/image28.png"/><Relationship Id="rId15" Type="http://schemas.openxmlformats.org/officeDocument/2006/relationships/image" Target="../media/image126.png"/><Relationship Id="rId23" Type="http://schemas.openxmlformats.org/officeDocument/2006/relationships/image" Target="../media/image187.png"/><Relationship Id="rId10" Type="http://schemas.openxmlformats.org/officeDocument/2006/relationships/image" Target="../media/image127.png"/><Relationship Id="rId19" Type="http://schemas.openxmlformats.org/officeDocument/2006/relationships/image" Target="../media/image132.png"/><Relationship Id="rId4" Type="http://schemas.openxmlformats.org/officeDocument/2006/relationships/image" Target="../media/image125.png"/><Relationship Id="rId9" Type="http://schemas.microsoft.com/office/2007/relationships/hdphoto" Target="../media/hdphoto8.wdp"/><Relationship Id="rId14" Type="http://schemas.openxmlformats.org/officeDocument/2006/relationships/image" Target="../media/image62.png"/><Relationship Id="rId22" Type="http://schemas.openxmlformats.org/officeDocument/2006/relationships/image" Target="../media/image135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39" Type="http://schemas.openxmlformats.org/officeDocument/2006/relationships/image" Target="../media/image140.png"/><Relationship Id="rId51" Type="http://schemas.openxmlformats.org/officeDocument/2006/relationships/image" Target="../media/image151.png"/><Relationship Id="rId72" Type="http://schemas.openxmlformats.org/officeDocument/2006/relationships/image" Target="../media/image174.png"/><Relationship Id="rId80" Type="http://schemas.openxmlformats.org/officeDocument/2006/relationships/image" Target="../media/image183.png"/><Relationship Id="rId42" Type="http://schemas.openxmlformats.org/officeDocument/2006/relationships/image" Target="../media/image143.png"/><Relationship Id="rId47" Type="http://schemas.openxmlformats.org/officeDocument/2006/relationships/image" Target="../media/image147.png"/><Relationship Id="rId50" Type="http://schemas.openxmlformats.org/officeDocument/2006/relationships/image" Target="../media/image150.png"/><Relationship Id="rId55" Type="http://schemas.openxmlformats.org/officeDocument/2006/relationships/image" Target="../media/image155.png"/><Relationship Id="rId63" Type="http://schemas.openxmlformats.org/officeDocument/2006/relationships/image" Target="../media/image163.png"/><Relationship Id="rId68" Type="http://schemas.openxmlformats.org/officeDocument/2006/relationships/image" Target="../media/image169.png"/><Relationship Id="rId76" Type="http://schemas.openxmlformats.org/officeDocument/2006/relationships/image" Target="../media/image178.png"/><Relationship Id="rId46" Type="http://schemas.openxmlformats.org/officeDocument/2006/relationships/image" Target="../media/image139.png"/><Relationship Id="rId59" Type="http://schemas.openxmlformats.org/officeDocument/2006/relationships/image" Target="../media/image159.png"/><Relationship Id="rId67" Type="http://schemas.openxmlformats.org/officeDocument/2006/relationships/image" Target="../media/image168.png"/><Relationship Id="rId71" Type="http://schemas.openxmlformats.org/officeDocument/2006/relationships/image" Target="../media/image173.png"/><Relationship Id="rId41" Type="http://schemas.openxmlformats.org/officeDocument/2006/relationships/image" Target="../media/image142.png"/><Relationship Id="rId54" Type="http://schemas.openxmlformats.org/officeDocument/2006/relationships/image" Target="../media/image154.png"/><Relationship Id="rId62" Type="http://schemas.openxmlformats.org/officeDocument/2006/relationships/image" Target="../media/image162.png"/><Relationship Id="rId70" Type="http://schemas.openxmlformats.org/officeDocument/2006/relationships/image" Target="../media/image172.png"/><Relationship Id="rId75" Type="http://schemas.openxmlformats.org/officeDocument/2006/relationships/image" Target="../media/image177.png"/><Relationship Id="rId1" Type="http://schemas.openxmlformats.org/officeDocument/2006/relationships/slideLayout" Target="../slideLayouts/slideLayout6.xml"/><Relationship Id="rId40" Type="http://schemas.openxmlformats.org/officeDocument/2006/relationships/image" Target="../media/image141.png"/><Relationship Id="rId45" Type="http://schemas.openxmlformats.org/officeDocument/2006/relationships/image" Target="../media/image1380.png"/><Relationship Id="rId53" Type="http://schemas.openxmlformats.org/officeDocument/2006/relationships/image" Target="../media/image153.png"/><Relationship Id="rId58" Type="http://schemas.openxmlformats.org/officeDocument/2006/relationships/image" Target="../media/image158.png"/><Relationship Id="rId66" Type="http://schemas.openxmlformats.org/officeDocument/2006/relationships/image" Target="../media/image167.png"/><Relationship Id="rId74" Type="http://schemas.openxmlformats.org/officeDocument/2006/relationships/image" Target="../media/image176.png"/><Relationship Id="rId79" Type="http://schemas.openxmlformats.org/officeDocument/2006/relationships/image" Target="../media/image182.png"/><Relationship Id="rId36" Type="http://schemas.openxmlformats.org/officeDocument/2006/relationships/image" Target="../media/image137.png"/><Relationship Id="rId49" Type="http://schemas.openxmlformats.org/officeDocument/2006/relationships/image" Target="../media/image149.png"/><Relationship Id="rId57" Type="http://schemas.openxmlformats.org/officeDocument/2006/relationships/image" Target="../media/image157.png"/><Relationship Id="rId61" Type="http://schemas.openxmlformats.org/officeDocument/2006/relationships/image" Target="../media/image161.png"/><Relationship Id="rId44" Type="http://schemas.openxmlformats.org/officeDocument/2006/relationships/image" Target="../media/image138.png"/><Relationship Id="rId52" Type="http://schemas.openxmlformats.org/officeDocument/2006/relationships/image" Target="../media/image152.png"/><Relationship Id="rId60" Type="http://schemas.openxmlformats.org/officeDocument/2006/relationships/image" Target="../media/image160.png"/><Relationship Id="rId65" Type="http://schemas.openxmlformats.org/officeDocument/2006/relationships/image" Target="../media/image166.png"/><Relationship Id="rId73" Type="http://schemas.openxmlformats.org/officeDocument/2006/relationships/image" Target="../media/image175.png"/><Relationship Id="rId78" Type="http://schemas.openxmlformats.org/officeDocument/2006/relationships/image" Target="../media/image181.png"/><Relationship Id="rId81" Type="http://schemas.openxmlformats.org/officeDocument/2006/relationships/image" Target="../media/image184.png"/><Relationship Id="rId35" Type="http://schemas.openxmlformats.org/officeDocument/2006/relationships/image" Target="../media/image136.png"/><Relationship Id="rId43" Type="http://schemas.openxmlformats.org/officeDocument/2006/relationships/image" Target="../media/image144.png"/><Relationship Id="rId48" Type="http://schemas.openxmlformats.org/officeDocument/2006/relationships/image" Target="../media/image148.png"/><Relationship Id="rId56" Type="http://schemas.openxmlformats.org/officeDocument/2006/relationships/image" Target="../media/image156.png"/><Relationship Id="rId64" Type="http://schemas.openxmlformats.org/officeDocument/2006/relationships/image" Target="../media/image164.png"/><Relationship Id="rId69" Type="http://schemas.openxmlformats.org/officeDocument/2006/relationships/image" Target="../media/image171.png"/><Relationship Id="rId77" Type="http://schemas.openxmlformats.org/officeDocument/2006/relationships/image" Target="../media/image1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1.png"/><Relationship Id="rId4" Type="http://schemas.openxmlformats.org/officeDocument/2006/relationships/image" Target="../media/image9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331.png"/><Relationship Id="rId3" Type="http://schemas.openxmlformats.org/officeDocument/2006/relationships/image" Target="../media/image1260.png"/><Relationship Id="rId7" Type="http://schemas.openxmlformats.org/officeDocument/2006/relationships/image" Target="../media/image186.png"/><Relationship Id="rId12" Type="http://schemas.openxmlformats.org/officeDocument/2006/relationships/image" Target="../media/image13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11" Type="http://schemas.openxmlformats.org/officeDocument/2006/relationships/image" Target="../media/image1310.png"/><Relationship Id="rId5" Type="http://schemas.openxmlformats.org/officeDocument/2006/relationships/image" Target="../media/image1280.png"/><Relationship Id="rId10" Type="http://schemas.openxmlformats.org/officeDocument/2006/relationships/image" Target="../media/image1300.png"/><Relationship Id="rId4" Type="http://schemas.openxmlformats.org/officeDocument/2006/relationships/image" Target="../media/image1270.png"/><Relationship Id="rId9" Type="http://schemas.openxmlformats.org/officeDocument/2006/relationships/image" Target="../media/image18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192.png"/><Relationship Id="rId3" Type="http://schemas.openxmlformats.org/officeDocument/2006/relationships/image" Target="../media/image125.png"/><Relationship Id="rId7" Type="http://schemas.openxmlformats.org/officeDocument/2006/relationships/image" Target="../media/image28.png"/><Relationship Id="rId12" Type="http://schemas.openxmlformats.org/officeDocument/2006/relationships/image" Target="../media/image191.png"/><Relationship Id="rId2" Type="http://schemas.openxmlformats.org/officeDocument/2006/relationships/image" Target="../media/image124.png"/><Relationship Id="rId16" Type="http://schemas.openxmlformats.org/officeDocument/2006/relationships/image" Target="../media/image19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9.png"/><Relationship Id="rId11" Type="http://schemas.microsoft.com/office/2007/relationships/hdphoto" Target="../media/hdphoto9.wdp"/><Relationship Id="rId5" Type="http://schemas.openxmlformats.org/officeDocument/2006/relationships/image" Target="../media/image127.png"/><Relationship Id="rId15" Type="http://schemas.openxmlformats.org/officeDocument/2006/relationships/image" Target="../media/image194.png"/><Relationship Id="rId10" Type="http://schemas.openxmlformats.org/officeDocument/2006/relationships/image" Target="../media/image190.png"/><Relationship Id="rId4" Type="http://schemas.openxmlformats.org/officeDocument/2006/relationships/image" Target="../media/image1880.png"/><Relationship Id="rId9" Type="http://schemas.microsoft.com/office/2007/relationships/hdphoto" Target="../media/hdphoto8.wdp"/><Relationship Id="rId14" Type="http://schemas.openxmlformats.org/officeDocument/2006/relationships/image" Target="../media/image19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191.png"/><Relationship Id="rId18" Type="http://schemas.openxmlformats.org/officeDocument/2006/relationships/image" Target="../media/image204.png"/><Relationship Id="rId3" Type="http://schemas.openxmlformats.org/officeDocument/2006/relationships/image" Target="../media/image61.png"/><Relationship Id="rId7" Type="http://schemas.openxmlformats.org/officeDocument/2006/relationships/image" Target="../media/image196.png"/><Relationship Id="rId12" Type="http://schemas.openxmlformats.org/officeDocument/2006/relationships/image" Target="../media/image199.png"/><Relationship Id="rId17" Type="http://schemas.openxmlformats.org/officeDocument/2006/relationships/image" Target="../media/image203.png"/><Relationship Id="rId2" Type="http://schemas.openxmlformats.org/officeDocument/2006/relationships/image" Target="../media/image28.png"/><Relationship Id="rId16" Type="http://schemas.openxmlformats.org/officeDocument/2006/relationships/image" Target="../media/image20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4.png"/><Relationship Id="rId11" Type="http://schemas.microsoft.com/office/2007/relationships/hdphoto" Target="../media/hdphoto9.wdp"/><Relationship Id="rId5" Type="http://schemas.openxmlformats.org/officeDocument/2006/relationships/image" Target="../media/image193.png"/><Relationship Id="rId15" Type="http://schemas.openxmlformats.org/officeDocument/2006/relationships/image" Target="../media/image201.png"/><Relationship Id="rId10" Type="http://schemas.openxmlformats.org/officeDocument/2006/relationships/image" Target="../media/image190.png"/><Relationship Id="rId4" Type="http://schemas.microsoft.com/office/2007/relationships/hdphoto" Target="../media/hdphoto8.wdp"/><Relationship Id="rId9" Type="http://schemas.openxmlformats.org/officeDocument/2006/relationships/image" Target="../media/image198.png"/><Relationship Id="rId14" Type="http://schemas.openxmlformats.org/officeDocument/2006/relationships/image" Target="../media/image1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hyperlink" Target="https://en.wikipedia.org/wiki/Integer_factorization_record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0.png"/><Relationship Id="rId3" Type="http://schemas.openxmlformats.org/officeDocument/2006/relationships/image" Target="../media/image2050.png"/><Relationship Id="rId7" Type="http://schemas.openxmlformats.org/officeDocument/2006/relationships/image" Target="../media/image1120.png"/><Relationship Id="rId2" Type="http://schemas.openxmlformats.org/officeDocument/2006/relationships/hyperlink" Target="https://crypto.stackexchange.com/questions/20085/which-attacks-are-possible-against-raw-textbook-rs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10" Type="http://schemas.microsoft.com/office/2007/relationships/hdphoto" Target="../media/hdphoto10.wdp"/><Relationship Id="rId4" Type="http://schemas.openxmlformats.org/officeDocument/2006/relationships/image" Target="../media/image2060.png"/><Relationship Id="rId9" Type="http://schemas.openxmlformats.org/officeDocument/2006/relationships/image" Target="../media/image2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214.png"/><Relationship Id="rId3" Type="http://schemas.openxmlformats.org/officeDocument/2006/relationships/image" Target="../media/image2111.png"/><Relationship Id="rId7" Type="http://schemas.openxmlformats.org/officeDocument/2006/relationships/image" Target="../media/image1540.png"/><Relationship Id="rId12" Type="http://schemas.openxmlformats.org/officeDocument/2006/relationships/image" Target="../media/image1570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0.png"/><Relationship Id="rId11" Type="http://schemas.openxmlformats.org/officeDocument/2006/relationships/image" Target="../media/image213.png"/><Relationship Id="rId10" Type="http://schemas.openxmlformats.org/officeDocument/2006/relationships/image" Target="../media/image212.png"/><Relationship Id="rId4" Type="http://schemas.openxmlformats.org/officeDocument/2006/relationships/image" Target="../media/image28.png"/><Relationship Id="rId9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580.png"/><Relationship Id="rId7" Type="http://schemas.openxmlformats.org/officeDocument/2006/relationships/image" Target="../media/image1540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0.png"/><Relationship Id="rId11" Type="http://schemas.openxmlformats.org/officeDocument/2006/relationships/image" Target="../media/image216.png"/><Relationship Id="rId5" Type="http://schemas.openxmlformats.org/officeDocument/2006/relationships/image" Target="../media/image28.png"/><Relationship Id="rId10" Type="http://schemas.openxmlformats.org/officeDocument/2006/relationships/image" Target="../media/image1570.png"/><Relationship Id="rId4" Type="http://schemas.openxmlformats.org/officeDocument/2006/relationships/image" Target="../media/image215.png"/><Relationship Id="rId9" Type="http://schemas.microsoft.com/office/2007/relationships/hdphoto" Target="../media/hdphoto8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0.png"/><Relationship Id="rId5" Type="http://schemas.openxmlformats.org/officeDocument/2006/relationships/image" Target="../media/image221.png"/><Relationship Id="rId4" Type="http://schemas.openxmlformats.org/officeDocument/2006/relationships/image" Target="../media/image2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5.png"/><Relationship Id="rId5" Type="http://schemas.openxmlformats.org/officeDocument/2006/relationships/hyperlink" Target="https://factorable.net/weakkeys12.extended.pdf" TargetMode="External"/><Relationship Id="rId4" Type="http://schemas.openxmlformats.org/officeDocument/2006/relationships/hyperlink" Target="https://eprint.iacr.org/2012/064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10 – Public-key encryption, IND-CPA/CCA,</a:t>
            </a:r>
            <a:br>
              <a:rPr lang="en-US" dirty="0" smtClean="0"/>
            </a:br>
            <a:r>
              <a:rPr lang="en-US" dirty="0" err="1" smtClean="0"/>
              <a:t>ElGamal</a:t>
            </a:r>
            <a:r>
              <a:rPr lang="en-US" dirty="0" smtClean="0"/>
              <a:t>, RSA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27.10.2021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172485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 integrity</a:t>
                      </a:r>
                      <a:r>
                        <a:rPr lang="nb-NO" baseline="0" dirty="0" smtClean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Symmetric</a:t>
                      </a:r>
                      <a:r>
                        <a:rPr lang="nb-NO" b="1" baseline="0" dirty="0" smtClean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Message</a:t>
                      </a:r>
                      <a:r>
                        <a:rPr lang="nb-NO" baseline="0" dirty="0" smtClean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/>
                        <a:t>Asymmetric</a:t>
                      </a:r>
                      <a:r>
                        <a:rPr lang="nb-NO" b="1" baseline="0" dirty="0" smtClean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Asymmetric</a:t>
                      </a:r>
                      <a:r>
                        <a:rPr lang="nb-NO" baseline="0" dirty="0" smtClean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7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Public-key encryption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38" y="1225477"/>
            <a:ext cx="1119287" cy="11192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18" y="460354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Public-key encryption – syntax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 smtClean="0"/>
                  <a:t>A </a:t>
                </a:r>
                <a:r>
                  <a:rPr lang="nb-NO" sz="1600" b="1" dirty="0" smtClean="0"/>
                  <a:t>public</a:t>
                </a:r>
                <a:r>
                  <a:rPr lang="nb-NO" sz="1600" b="1" dirty="0"/>
                  <a:t>-</a:t>
                </a:r>
                <a:r>
                  <a:rPr lang="nb-NO" sz="1600" b="1" dirty="0" err="1" smtClean="0"/>
                  <a:t>key</a:t>
                </a:r>
                <a:r>
                  <a:rPr lang="nb-NO" sz="1600" b="1" dirty="0" smtClean="0"/>
                  <a:t> </a:t>
                </a:r>
                <a:r>
                  <a:rPr lang="nb-NO" sz="1600" b="1" dirty="0" err="1" smtClean="0"/>
                  <a:t>encryption</a:t>
                </a:r>
                <a:r>
                  <a:rPr lang="nb-NO" sz="1600" b="1" dirty="0" smtClean="0"/>
                  <a:t> </a:t>
                </a:r>
                <a:r>
                  <a:rPr lang="nb-NO" sz="1600" b="1" dirty="0" err="1" smtClean="0"/>
                  <a:t>scheme</a:t>
                </a:r>
                <a:r>
                  <a:rPr lang="nb-NO" sz="1600" dirty="0" smtClean="0"/>
                  <a:t> is a </a:t>
                </a:r>
                <a:r>
                  <a:rPr lang="nb-NO" sz="1600" dirty="0" err="1" smtClean="0"/>
                  <a:t>tuple</a:t>
                </a:r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sz="1600" dirty="0" smtClean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blipFill>
                <a:blip r:embed="rId3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 smtClean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blipFill>
                <a:blip r:embed="rId5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937157" y="2908774"/>
                <a:ext cx="4846159" cy="109397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 smtClean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 smtClean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 smtClean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37157" y="2908774"/>
                <a:ext cx="4846159" cy="1093976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 smtClean="0"/>
                  <a:t> – private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𝒫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– public </a:t>
                </a:r>
                <a:r>
                  <a:rPr lang="en-US" sz="1600" dirty="0"/>
                  <a:t>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– message </a:t>
                </a:r>
                <a:r>
                  <a:rPr lang="en-US" sz="1600" dirty="0"/>
                  <a:t>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– ciphertext </a:t>
                </a:r>
                <a:r>
                  <a:rPr lang="en-US" sz="1600" dirty="0"/>
                  <a:t>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endParaRPr lang="en-US" sz="1600" dirty="0" smtClean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blipFill>
                <a:blip r:embed="rId9"/>
                <a:stretch>
                  <a:fillRect l="-710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363964" y="3070428"/>
            <a:ext cx="7656091" cy="3272497"/>
            <a:chOff x="2378736" y="3276655"/>
            <a:chExt cx="7656091" cy="3272497"/>
          </a:xfrm>
        </p:grpSpPr>
        <p:sp>
          <p:nvSpPr>
            <p:cNvPr id="28" name="TextBox 27"/>
            <p:cNvSpPr txBox="1"/>
            <p:nvPr/>
          </p:nvSpPr>
          <p:spPr>
            <a:xfrm>
              <a:off x="5124096" y="6179820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Adversary</a:t>
              </a:r>
              <a:endParaRPr lang="en-US" dirty="0" smtClean="0"/>
            </a:p>
          </p:txBody>
        </p:sp>
        <p:cxnSp>
          <p:nvCxnSpPr>
            <p:cNvPr id="29" name="Straight Arrow Connector 28"/>
            <p:cNvCxnSpPr/>
            <p:nvPr/>
          </p:nvCxnSpPr>
          <p:spPr bwMode="auto">
            <a:xfrm>
              <a:off x="416959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ounded Rectangle 29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0" name="Rounded 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83975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Elbow Connector 33"/>
            <p:cNvCxnSpPr/>
            <p:nvPr/>
          </p:nvCxnSpPr>
          <p:spPr bwMode="auto">
            <a:xfrm rot="10800000" flipV="1">
              <a:off x="3813692" y="458113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Arrow Connector 35"/>
            <p:cNvCxnSpPr>
              <a:stCxn id="39" idx="3"/>
              <a:endCxn id="37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e>
                        </m:d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ed Rectangle 38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Dec</m:t>
                        </m:r>
                      </m:oMath>
                    </m:oMathPara>
                  </a14:m>
                  <a:endParaRPr kumimoji="0" lang="en-US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9" name="Rounded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Down Arrow 39"/>
            <p:cNvSpPr/>
            <p:nvPr/>
          </p:nvSpPr>
          <p:spPr bwMode="auto">
            <a:xfrm>
              <a:off x="5623441" y="5552972"/>
              <a:ext cx="301839" cy="64617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blipFill>
                  <a:blip r:embed="rId15"/>
                  <a:stretch>
                    <a:fillRect b="-17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 smtClean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 smtClean="0"/>
                    <a:t>   </a:t>
                  </a: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38" idx="2"/>
              <a:endCxn id="42" idx="0"/>
            </p:cNvCxnSpPr>
            <p:nvPr/>
          </p:nvCxnSpPr>
          <p:spPr bwMode="auto">
            <a:xfrm flipH="1">
              <a:off x="5721498" y="3985171"/>
              <a:ext cx="1929" cy="41673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Elbow Connector 32"/>
            <p:cNvCxnSpPr/>
            <p:nvPr/>
          </p:nvCxnSpPr>
          <p:spPr bwMode="auto">
            <a:xfrm>
              <a:off x="6398596" y="458113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blipFill>
                  <a:blip r:embed="rId20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>
                <a:blip r:embed="rId2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Down Arrow 45"/>
          <p:cNvSpPr/>
          <p:nvPr/>
        </p:nvSpPr>
        <p:spPr bwMode="auto">
          <a:xfrm rot="19639233">
            <a:off x="4617361" y="4350350"/>
            <a:ext cx="212601" cy="1654861"/>
          </a:xfrm>
          <a:prstGeom prst="downArrow">
            <a:avLst>
              <a:gd name="adj1" fmla="val 30244"/>
              <a:gd name="adj2" fmla="val 5357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7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45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Public-key encryption – security: IND-CPA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0150539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0150539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2" t="-28302" r="-906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6990123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8704077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7727510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$</m:t>
                                      </m:r>
                                    </m:e>
                                    <m:sup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nb-NO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7727510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99" t="-28302" r="-499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4528" r="-2264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/>
                  <a:t>Definition: </a:t>
                </a:r>
                <a:r>
                  <a:rPr lang="nb-NO" sz="1600" dirty="0" smtClean="0"/>
                  <a:t>The </a:t>
                </a:r>
                <a:r>
                  <a:rPr lang="nb-NO" sz="1600" b="1" dirty="0" smtClean="0"/>
                  <a:t>IND-CPA advantage</a:t>
                </a:r>
                <a:r>
                  <a:rPr lang="nb-NO" sz="1600" dirty="0" smtClean="0"/>
                  <a:t> </a:t>
                </a:r>
                <a:r>
                  <a:rPr lang="nb-NO" sz="1600" dirty="0" err="1" smtClean="0"/>
                  <a:t>of</a:t>
                </a:r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8109012" y="1570631"/>
            <a:ext cx="359929" cy="860254"/>
            <a:chOff x="6164897" y="1760194"/>
            <a:chExt cx="359929" cy="86025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8598178"/>
                  </p:ext>
                </p:extLst>
              </p:nvPr>
            </p:nvGraphicFramePr>
            <p:xfrm>
              <a:off x="809786" y="1330894"/>
              <a:ext cx="3048782" cy="3415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78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27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1904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8598178"/>
                  </p:ext>
                </p:extLst>
              </p:nvPr>
            </p:nvGraphicFramePr>
            <p:xfrm>
              <a:off x="809786" y="1330894"/>
              <a:ext cx="3048782" cy="3415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7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68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200" t="-1538" r="-599" b="-76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0190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200" t="-13306" r="-599" b="-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91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 smtClean="0"/>
              <a:t>Public-key encryption – security: IND-CCA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4159466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4159466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2" t="-28302" r="-906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6990123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8704077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 smtClean="0"/>
                  <a:t>I’m in </a:t>
                </a:r>
                <a:r>
                  <a:rPr lang="en-US" sz="1600" b="1" dirty="0"/>
                  <a:t>W</a:t>
                </a:r>
                <a:r>
                  <a:rPr lang="en-US" sz="1600" b="1" dirty="0" smtClean="0"/>
                  <a:t>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 smtClean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1518905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$</m:t>
                                      </m:r>
                                    </m:e>
                                    <m:sup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nb-NO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1518905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99" t="-28302" r="-499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4528" r="-2264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/>
                  <a:t>Definition: </a:t>
                </a:r>
                <a:r>
                  <a:rPr lang="nb-NO" sz="1600" dirty="0" smtClean="0"/>
                  <a:t>The </a:t>
                </a:r>
                <a:r>
                  <a:rPr lang="nb-NO" sz="1600" b="1" dirty="0" smtClean="0"/>
                  <a:t>IND-CCA advantage</a:t>
                </a:r>
                <a:r>
                  <a:rPr lang="nb-NO" sz="1600" dirty="0" smtClean="0"/>
                  <a:t>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 smtClean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 smtClean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8109012" y="1570631"/>
            <a:ext cx="359929" cy="860254"/>
            <a:chOff x="6164897" y="1760194"/>
            <a:chExt cx="359929" cy="86025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770" y="2123277"/>
              <a:ext cx="340056" cy="49717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1779774"/>
                  </p:ext>
                </p:extLst>
              </p:nvPr>
            </p:nvGraphicFramePr>
            <p:xfrm>
              <a:off x="809786" y="1330894"/>
              <a:ext cx="3701254" cy="50862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12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15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cca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07578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</a:t>
                          </a:r>
                          <a:r>
                            <a:rPr lang="nb-NO" sz="1400" b="0" i="0" dirty="0" smtClean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nb-NO" sz="1400" b="0" i="0" dirty="0" err="1" smtClean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bookkeeping</a:t>
                          </a:r>
                          <a:r>
                            <a:rPr lang="nb-NO" sz="1400" b="0" i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Ciphertexts.add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/>
                          </a:r>
                          <a:b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baseline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: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1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/>
                          </a:r>
                          <a:br>
                            <a:rPr lang="nb-NO" sz="14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</a:br>
                          <a:endParaRPr lang="nb-NO" sz="14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1779774"/>
                  </p:ext>
                </p:extLst>
              </p:nvPr>
            </p:nvGraphicFramePr>
            <p:xfrm>
              <a:off x="809786" y="1330894"/>
              <a:ext cx="3701254" cy="50862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12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15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64" t="-1563" r="-493" b="-1207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9474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64" t="-8431" r="-493" b="-2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996934" y="4254998"/>
                <a:ext cx="26747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Restriction: </a:t>
                </a:r>
                <a:r>
                  <a:rPr lang="en-US" sz="1200" dirty="0" smtClean="0"/>
                  <a:t>not allowed to ask for decryption of previous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en-US" sz="1200" dirty="0" smtClean="0"/>
                  <a:t> call 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6934" y="4254998"/>
                <a:ext cx="2674756" cy="461665"/>
              </a:xfrm>
              <a:prstGeom prst="rect">
                <a:avLst/>
              </a:prstGeom>
              <a:blipFill>
                <a:blip r:embed="rId13"/>
                <a:stretch>
                  <a:fillRect l="-228" t="-2632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22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key exchange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Discovered in the 1970's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Allows two parties to establish a shared secret </a:t>
            </a:r>
            <a:br>
              <a:rPr lang="en-US" dirty="0" smtClean="0"/>
            </a:br>
            <a:r>
              <a:rPr lang="en-US" dirty="0" smtClean="0"/>
              <a:t>without ever having met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Diffie</a:t>
            </a:r>
            <a:r>
              <a:rPr lang="en-US" dirty="0"/>
              <a:t> </a:t>
            </a:r>
            <a:r>
              <a:rPr lang="en-US" dirty="0" smtClean="0"/>
              <a:t>&amp; Hellman paper also introduced </a:t>
            </a:r>
            <a:br>
              <a:rPr lang="en-US" dirty="0" smtClean="0"/>
            </a:br>
            <a:r>
              <a:rPr lang="en-US" dirty="0" smtClean="0"/>
              <a:t>the idea of: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Public-key encryption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But didn't figure out how to do it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1984: </a:t>
            </a:r>
            <a:r>
              <a:rPr lang="en-US" dirty="0" err="1" smtClean="0"/>
              <a:t>ElGamal</a:t>
            </a:r>
            <a:r>
              <a:rPr lang="en-US" dirty="0" smtClean="0"/>
              <a:t> encryption scheme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Digital signatures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But didn't figure out how to do it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2" descr="https://regmedia.co.uk/2016/03/01/diffie_hellman.jpg?x=1200&amp;y=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52" y="1111606"/>
            <a:ext cx="1803283" cy="11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10153" y="2352581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Whitfield </a:t>
            </a:r>
            <a:r>
              <a:rPr lang="en-US" sz="1200" dirty="0" err="1" smtClean="0"/>
              <a:t>Diffie</a:t>
            </a:r>
            <a:endParaRPr lang="en-US" sz="12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236822" y="2542816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Martin Hellman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6041" y="2329768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Ralph </a:t>
            </a:r>
            <a:r>
              <a:rPr lang="en-US" sz="1200" dirty="0" err="1" smtClean="0"/>
              <a:t>Merkle</a:t>
            </a:r>
            <a:endParaRPr lang="en-US" sz="1200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01" y="2903834"/>
            <a:ext cx="4351177" cy="32149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08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 smtClean="0"/>
              <a:t>ElGamal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blipFill rotWithShape="0">
                <a:blip r:embed="rId3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452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6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8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 smtClean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blipFill rotWithShape="0">
                <a:blip r:embed="rId10"/>
                <a:stretch>
                  <a:fillRect l="-3743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3399999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2060675" y="5252691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2953570" y="4907770"/>
            <a:ext cx="37675" cy="3513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blipFill rotWithShape="0">
                <a:blip r:embed="rId26"/>
                <a:stretch>
                  <a:fillRect l="-9804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blipFill rotWithShape="0">
                <a:blip r:embed="rId27"/>
                <a:stretch>
                  <a:fillRect l="-5376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 smtClean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>
                <a:blip r:embed="rId28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0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32" grpId="0"/>
      <p:bldP spid="40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51" t="-1754" r="-503" b="-3350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91" t="-1515" r="-581" b="-45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95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51" t="-2000" r="-503" b="-3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 smtClean="0"/>
              <a:t>ElGamal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1065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 smtClean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 smtClean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 smtClean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699776" y="1634783"/>
                <a:ext cx="38037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76" y="1634783"/>
                <a:ext cx="380373" cy="276999"/>
              </a:xfrm>
              <a:prstGeom prst="rect">
                <a:avLst/>
              </a:prstGeom>
              <a:blipFill>
                <a:blip r:embed="rId24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blipFill rotWithShape="0">
                <a:blip r:embed="rId26"/>
                <a:stretch>
                  <a:fillRect l="-3743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2345355" y="5627120"/>
                <a:ext cx="15497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355" y="5627120"/>
                <a:ext cx="1549720" cy="215444"/>
              </a:xfrm>
              <a:prstGeom prst="rect">
                <a:avLst/>
              </a:prstGeom>
              <a:blipFill>
                <a:blip r:embed="rId27"/>
                <a:stretch>
                  <a:fillRect l="-3937"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30967" y="6048514"/>
                <a:ext cx="2998578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0" dirty="0" err="1" smtClean="0"/>
                  <a:t>Actually</a:t>
                </a:r>
                <a:r>
                  <a:rPr lang="nb-NO" sz="1400" b="0" dirty="0" smtClean="0"/>
                  <a:t> </a:t>
                </a:r>
                <a:r>
                  <a:rPr lang="nb-NO" sz="1400" b="0" dirty="0" err="1" smtClean="0"/>
                  <a:t>want</a:t>
                </a:r>
                <a:r>
                  <a:rPr lang="nb-NO" sz="14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967" y="6048514"/>
                <a:ext cx="2998578" cy="219227"/>
              </a:xfrm>
              <a:prstGeom prst="rect">
                <a:avLst/>
              </a:prstGeom>
              <a:blipFill>
                <a:blip r:embed="rId28"/>
                <a:stretch>
                  <a:fillRect l="-3659" t="-2222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290355" y="1210614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 smtClean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355" y="1210614"/>
                <a:ext cx="819634" cy="246221"/>
              </a:xfrm>
              <a:prstGeom prst="rect">
                <a:avLst/>
              </a:prstGeom>
              <a:blipFill>
                <a:blip r:embed="rId2"/>
                <a:stretch>
                  <a:fillRect b="-2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9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97171" y="4008334"/>
                <a:ext cx="5899602" cy="2558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ElGamal IND-CPA security:</a:t>
                </a:r>
              </a:p>
              <a:p>
                <a:endParaRPr lang="en-US" sz="1600" dirty="0"/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DLOG + DH must be hard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 smtClean="0"/>
                  <a:t> must be IND-CPA secure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accent2"/>
                    </a:solidFill>
                  </a:rPr>
                  <a:t>Is this enough?</a:t>
                </a:r>
                <a:br>
                  <a:rPr lang="en-US" sz="1600" dirty="0" smtClean="0">
                    <a:solidFill>
                      <a:schemeClr val="accent2"/>
                    </a:solidFill>
                  </a:rPr>
                </a:br>
                <a:endParaRPr lang="en-US" sz="1600" dirty="0" smtClean="0">
                  <a:solidFill>
                    <a:schemeClr val="accent2"/>
                  </a:solidFill>
                </a:endParaRP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 smtClean="0">
                    <a:solidFill>
                      <a:srgbClr val="FF0000"/>
                    </a:solidFill>
                  </a:rPr>
                  <a:t>No:</a:t>
                </a:r>
                <a:r>
                  <a:rPr lang="en-US" sz="16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> only </a:t>
                </a:r>
                <a:r>
                  <a:rPr lang="en-US" sz="1600" dirty="0">
                    <a:solidFill>
                      <a:schemeClr val="tx1"/>
                    </a:solidFill>
                  </a:rPr>
                  <a:t>guarantees security if </a:t>
                </a:r>
                <a:r>
                  <a:rPr lang="en-US" sz="1600" dirty="0" smtClean="0"/>
                  <a:t>the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> is </a:t>
                </a:r>
                <a:r>
                  <a:rPr lang="en-US" sz="1600" dirty="0">
                    <a:solidFill>
                      <a:schemeClr val="tx1"/>
                    </a:solidFill>
                  </a:rPr>
                  <a:t/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i="1" dirty="0">
                    <a:solidFill>
                      <a:schemeClr val="tx1"/>
                    </a:solidFill>
                  </a:rPr>
                  <a:t>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uniformly 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distributed in </a:t>
                </a:r>
                <a:r>
                  <a:rPr lang="en-US" sz="1600" dirty="0">
                    <a:solidFill>
                      <a:schemeClr val="tx1"/>
                    </a:solidFill>
                  </a:rPr>
                  <a:t>the group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1600" dirty="0" smtClean="0">
                    <a:solidFill>
                      <a:schemeClr val="tx1"/>
                    </a:solidFill>
                  </a:rPr>
                </a:br>
                <a:r>
                  <a:rPr lang="en-US" sz="16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1600" dirty="0" smtClean="0">
                    <a:solidFill>
                      <a:schemeClr val="tx1"/>
                    </a:solidFill>
                  </a:rPr>
                </a:br>
                <a:r>
                  <a:rPr lang="en-US" sz="1600" dirty="0" smtClean="0">
                    <a:solidFill>
                      <a:schemeClr val="tx1"/>
                    </a:solidFill>
                  </a:rPr>
                  <a:t>…but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1600" i="1" dirty="0" smtClean="0">
                    <a:solidFill>
                      <a:schemeClr val="tx1"/>
                    </a:solidFill>
                  </a:rPr>
                  <a:t>isn't 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uniformly distributed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i="1" dirty="0" smtClean="0">
                    <a:solidFill>
                      <a:schemeClr val="tx1"/>
                    </a:solidFill>
                  </a:rPr>
                  <a:t>!</a:t>
                </a:r>
                <a:endParaRPr lang="en-US" sz="16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171" y="4008334"/>
                <a:ext cx="5899602" cy="2558970"/>
              </a:xfrm>
              <a:prstGeom prst="rect">
                <a:avLst/>
              </a:prstGeom>
              <a:blipFill>
                <a:blip r:embed="rId31"/>
                <a:stretch>
                  <a:fillRect l="-620" t="-716" b="-2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5690012" y="2407097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407097"/>
                <a:ext cx="449097" cy="338554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1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0" grpId="0"/>
      <p:bldP spid="31" grpId="0"/>
      <p:bldP spid="34" grpId="0"/>
      <p:bldP spid="42" grpId="0"/>
      <p:bldP spid="43" grpId="0"/>
      <p:bldP spid="50" grpId="0"/>
      <p:bldP spid="4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51" t="-1754" r="-503" b="-3350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91" t="-1515" r="-581" b="-45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95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51" t="-2000" r="-503" b="-3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smtClean="0"/>
              <a:t>Hashed-</a:t>
            </a:r>
            <a:r>
              <a:rPr lang="en-US" dirty="0" err="1" smtClean="0"/>
              <a:t>ElGamal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01456" y="4319923"/>
                <a:ext cx="1729256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e>
                      </m:d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319923"/>
                <a:ext cx="1729256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1065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3534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 smtClean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 smtClean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 smtClean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 smtClean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690012" y="2407097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407097"/>
                <a:ext cx="449097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699776" y="1634783"/>
                <a:ext cx="38037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76" y="1634783"/>
                <a:ext cx="380373" cy="276999"/>
              </a:xfrm>
              <a:prstGeom prst="rect">
                <a:avLst/>
              </a:prstGeom>
              <a:blipFill>
                <a:blip r:embed="rId24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blipFill rotWithShape="0">
                <a:blip r:embed="rId25"/>
                <a:stretch>
                  <a:fillRect l="-3743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1153354" y="1224851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354" y="1224851"/>
                <a:ext cx="1346202" cy="250646"/>
              </a:xfrm>
              <a:prstGeom prst="rect">
                <a:avLst/>
              </a:prstGeom>
              <a:blipFill>
                <a:blip r:embed="rId26"/>
                <a:stretch>
                  <a:fillRect l="-4977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ontent Placeholder 4"/>
              <p:cNvSpPr txBox="1">
                <a:spLocks/>
              </p:cNvSpPr>
              <p:nvPr/>
            </p:nvSpPr>
            <p:spPr bwMode="auto">
              <a:xfrm>
                <a:off x="3541751" y="5028563"/>
                <a:ext cx="5300517" cy="152076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 smtClean="0"/>
                  <a:t>Theorem:</a:t>
                </a:r>
                <a:r>
                  <a:rPr lang="en-US" sz="1600" dirty="0"/>
                  <a:t> Hashed-</a:t>
                </a:r>
                <a:r>
                  <a:rPr lang="en-US" sz="1600" dirty="0" err="1"/>
                  <a:t>ElGamal</a:t>
                </a:r>
                <a:r>
                  <a:rPr lang="en-US" sz="1600" dirty="0"/>
                  <a:t> is IND-CPA 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DH-problem is hard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nb-NO" sz="1600" i="1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IND-CPA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</a:t>
                </a:r>
                <a:r>
                  <a:rPr lang="en-US" sz="1600" dirty="0" smtClean="0"/>
                  <a:t>” (i.e., a </a:t>
                </a:r>
                <a:r>
                  <a:rPr lang="en-US" sz="1600" b="1" dirty="0" smtClean="0"/>
                  <a:t>random oracle</a:t>
                </a:r>
                <a:r>
                  <a:rPr lang="en-US" sz="1600" dirty="0" smtClean="0"/>
                  <a:t>)</a:t>
                </a:r>
                <a:endParaRPr lang="en-US" sz="1600" dirty="0"/>
              </a:p>
            </p:txBody>
          </p:sp>
        </mc:Choice>
        <mc:Fallback>
          <p:sp>
            <p:nvSpPr>
              <p:cNvPr id="4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41751" y="5028563"/>
                <a:ext cx="5300517" cy="1520769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90355" y="1210614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 smtClean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355" y="1210614"/>
                <a:ext cx="819634" cy="246221"/>
              </a:xfrm>
              <a:prstGeom prst="rect">
                <a:avLst/>
              </a:prstGeom>
              <a:blipFill>
                <a:blip r:embed="rId2"/>
                <a:stretch>
                  <a:fillRect b="-2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8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21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71454" y="5368256"/>
            <a:ext cx="7751762" cy="966764"/>
          </a:xfrm>
        </p:spPr>
        <p:txBody>
          <a:bodyPr/>
          <a:lstStyle/>
          <a:p>
            <a:pPr algn="ctr"/>
            <a:r>
              <a:rPr lang="en-US" sz="3200" b="1" dirty="0" smtClean="0"/>
              <a:t>The RSA encryption scheme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630025" y="6386513"/>
            <a:ext cx="561975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84044" y="1363568"/>
                <a:ext cx="186621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044" y="1363568"/>
                <a:ext cx="186621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28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54" y="184116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Designed by </a:t>
            </a:r>
            <a:r>
              <a:rPr lang="en-US" dirty="0" err="1" smtClean="0"/>
              <a:t>Rivest</a:t>
            </a:r>
            <a:r>
              <a:rPr lang="en-US" dirty="0" smtClean="0"/>
              <a:t>, Shamir and </a:t>
            </a:r>
            <a:r>
              <a:rPr lang="en-US" dirty="0" err="1" smtClean="0"/>
              <a:t>Adleman</a:t>
            </a:r>
            <a:r>
              <a:rPr lang="en-US" dirty="0"/>
              <a:t> </a:t>
            </a:r>
            <a:r>
              <a:rPr lang="en-US" dirty="0" smtClean="0"/>
              <a:t>in 1977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mtClean="0"/>
              <a:t>One year before ElGamal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Used both for public-key </a:t>
            </a:r>
            <a:r>
              <a:rPr lang="en-US" i="1" dirty="0" smtClean="0"/>
              <a:t>encryption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i="1" dirty="0" smtClean="0"/>
              <a:t>digital signatures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8"/>
          <a:stretch/>
        </p:blipFill>
        <p:spPr>
          <a:xfrm>
            <a:off x="7269480" y="1352295"/>
            <a:ext cx="3954998" cy="2158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33592" y="3609577"/>
            <a:ext cx="102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Ron </a:t>
            </a:r>
            <a:r>
              <a:rPr lang="en-US" sz="1200" dirty="0" err="1" smtClean="0"/>
              <a:t>Rivest</a:t>
            </a:r>
            <a:endParaRPr lang="en-US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0059786" y="3609577"/>
            <a:ext cx="145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Leonard </a:t>
            </a:r>
            <a:r>
              <a:rPr lang="en-US" sz="1200" dirty="0" err="1" smtClean="0"/>
              <a:t>Adleman</a:t>
            </a:r>
            <a:endParaRPr lang="en-US" sz="1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7686930" y="3614894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Adi</a:t>
            </a:r>
            <a:r>
              <a:rPr lang="en-US" sz="1200" dirty="0" smtClean="0"/>
              <a:t> Shamir</a:t>
            </a:r>
          </a:p>
        </p:txBody>
      </p:sp>
    </p:spTree>
    <p:extLst>
      <p:ext uri="{BB962C8B-B14F-4D97-AF65-F5344CB8AC3E}">
        <p14:creationId xmlns:p14="http://schemas.microsoft.com/office/powerpoint/2010/main" val="1080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Oval 5"/>
          <p:cNvSpPr>
            <a:spLocks noChangeAspect="1"/>
          </p:cNvSpPr>
          <p:nvPr/>
        </p:nvSpPr>
        <p:spPr bwMode="auto">
          <a:xfrm>
            <a:off x="3484528" y="1426377"/>
            <a:ext cx="4572000" cy="4572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06408" y="118260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408" y="1182600"/>
                <a:ext cx="128240" cy="184666"/>
              </a:xfrm>
              <a:prstGeom prst="rect">
                <a:avLst/>
              </a:prstGeom>
              <a:blipFill>
                <a:blip r:embed="rId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blipFill>
                <a:blip r:embed="rId3"/>
                <a:stretch>
                  <a:fillRect l="-7143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blipFill>
                <a:blip r:embed="rId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blipFill>
                <a:blip r:embed="rId5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blipFill>
                <a:blip r:embed="rId7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blipFill>
                <a:blip r:embed="rId8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blipFill>
                <a:blip r:embed="rId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>
            <a:spLocks noChangeAspect="1"/>
          </p:cNvSpPr>
          <p:nvPr/>
        </p:nvSpPr>
        <p:spPr bwMode="auto">
          <a:xfrm flipV="1">
            <a:off x="7984165" y="400133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4" name="Oval 33"/>
          <p:cNvSpPr>
            <a:spLocks noChangeAspect="1"/>
          </p:cNvSpPr>
          <p:nvPr/>
        </p:nvSpPr>
        <p:spPr bwMode="auto">
          <a:xfrm flipV="1">
            <a:off x="4310149" y="545349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 rot="1494891" flipV="1">
            <a:off x="5728344" y="137999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 flipV="1">
            <a:off x="6583379" y="154224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 flipV="1">
            <a:off x="7601258" y="233340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2" name="Oval 41"/>
          <p:cNvSpPr>
            <a:spLocks noChangeAspect="1"/>
          </p:cNvSpPr>
          <p:nvPr/>
        </p:nvSpPr>
        <p:spPr bwMode="auto">
          <a:xfrm flipV="1">
            <a:off x="7799398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4" name="Oval 43"/>
          <p:cNvSpPr>
            <a:spLocks noChangeAspect="1"/>
          </p:cNvSpPr>
          <p:nvPr/>
        </p:nvSpPr>
        <p:spPr bwMode="auto">
          <a:xfrm flipV="1">
            <a:off x="8002519" y="355144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 flipV="1">
            <a:off x="7695993" y="481089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2" name="Oval 51"/>
          <p:cNvSpPr>
            <a:spLocks noChangeAspect="1"/>
          </p:cNvSpPr>
          <p:nvPr/>
        </p:nvSpPr>
        <p:spPr bwMode="auto">
          <a:xfrm flipV="1">
            <a:off x="5070616" y="585064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 flipV="1">
            <a:off x="6957542" y="174417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blipFill>
                <a:blip r:embed="rId10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blipFill>
                <a:blip r:embed="rId11"/>
                <a:stretch>
                  <a:fillRect l="-22727" r="-2727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blipFill>
                <a:blip r:embed="rId1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blipFill>
                <a:blip r:embed="rId1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blipFill>
                <a:blip r:embed="rId15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blipFill>
                <a:blip r:embed="rId16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/>
          <p:cNvSpPr>
            <a:spLocks noChangeAspect="1"/>
          </p:cNvSpPr>
          <p:nvPr/>
        </p:nvSpPr>
        <p:spPr bwMode="auto">
          <a:xfrm flipV="1">
            <a:off x="5500087" y="593595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1" name="Oval 60"/>
          <p:cNvSpPr>
            <a:spLocks noChangeAspect="1"/>
          </p:cNvSpPr>
          <p:nvPr/>
        </p:nvSpPr>
        <p:spPr bwMode="auto">
          <a:xfrm rot="19732830" flipV="1">
            <a:off x="5937543" y="592934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 bwMode="auto">
          <a:xfrm flipV="1">
            <a:off x="6364378" y="585410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 bwMode="auto">
          <a:xfrm flipV="1">
            <a:off x="6769623" y="568996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5" name="Oval 64"/>
          <p:cNvSpPr>
            <a:spLocks noChangeAspect="1"/>
          </p:cNvSpPr>
          <p:nvPr/>
        </p:nvSpPr>
        <p:spPr bwMode="auto">
          <a:xfrm flipV="1">
            <a:off x="7447798" y="515768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blipFill>
                <a:blip r:embed="rId17"/>
                <a:stretch>
                  <a:fillRect l="-7143" r="-476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blipFill>
                <a:blip r:embed="rId18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blipFill>
                <a:blip r:embed="rId1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blipFill>
                <a:blip r:embed="rId20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blipFill>
                <a:blip r:embed="rId21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blipFill>
                <a:blip r:embed="rId2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>
            <a:spLocks noChangeAspect="1"/>
          </p:cNvSpPr>
          <p:nvPr/>
        </p:nvSpPr>
        <p:spPr bwMode="auto">
          <a:xfrm flipV="1">
            <a:off x="3464169" y="398729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1" name="Oval 50"/>
          <p:cNvSpPr>
            <a:spLocks noChangeAspect="1"/>
          </p:cNvSpPr>
          <p:nvPr/>
        </p:nvSpPr>
        <p:spPr bwMode="auto">
          <a:xfrm flipV="1">
            <a:off x="3565099" y="441112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3" name="Oval 52"/>
          <p:cNvSpPr>
            <a:spLocks noChangeAspect="1"/>
          </p:cNvSpPr>
          <p:nvPr/>
        </p:nvSpPr>
        <p:spPr bwMode="auto">
          <a:xfrm flipV="1">
            <a:off x="3739776" y="480367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4" name="Oval 53"/>
          <p:cNvSpPr>
            <a:spLocks noChangeAspect="1"/>
          </p:cNvSpPr>
          <p:nvPr/>
        </p:nvSpPr>
        <p:spPr bwMode="auto">
          <a:xfrm flipV="1">
            <a:off x="4001676" y="515107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 bwMode="auto">
          <a:xfrm flipV="1">
            <a:off x="3507477" y="312105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6" name="Oval 55"/>
          <p:cNvSpPr>
            <a:spLocks noChangeAspect="1"/>
          </p:cNvSpPr>
          <p:nvPr/>
        </p:nvSpPr>
        <p:spPr bwMode="auto">
          <a:xfrm flipV="1">
            <a:off x="3645654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8" name="Oval 57"/>
          <p:cNvSpPr>
            <a:spLocks noChangeAspect="1"/>
          </p:cNvSpPr>
          <p:nvPr/>
        </p:nvSpPr>
        <p:spPr bwMode="auto">
          <a:xfrm flipV="1">
            <a:off x="4141371" y="2007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6" name="Oval 65"/>
          <p:cNvSpPr>
            <a:spLocks noChangeAspect="1"/>
          </p:cNvSpPr>
          <p:nvPr/>
        </p:nvSpPr>
        <p:spPr bwMode="auto">
          <a:xfrm flipV="1">
            <a:off x="5290862" y="14154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blipFill>
                <a:blip r:embed="rId2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blipFill>
                <a:blip r:embed="rId24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blipFill>
                <a:blip r:embed="rId25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blipFill>
                <a:blip r:embed="rId26"/>
                <a:stretch>
                  <a:fillRect l="-4762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blipFill>
                <a:blip r:embed="rId27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blipFill>
                <a:blip r:embed="rId28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blipFill>
                <a:blip r:embed="rId2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blipFill>
                <a:blip r:embed="rId30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blipFill>
                <a:blip r:embed="rId31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blipFill>
                <a:blip r:embed="rId3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blipFill>
                <a:blip r:embed="rId3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Oval 83"/>
          <p:cNvSpPr>
            <a:spLocks noChangeAspect="1"/>
          </p:cNvSpPr>
          <p:nvPr/>
        </p:nvSpPr>
        <p:spPr bwMode="auto">
          <a:xfrm flipV="1">
            <a:off x="4490935" y="173655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blipFill>
                <a:blip r:embed="rId34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Connector 85"/>
          <p:cNvCxnSpPr>
            <a:stCxn id="39" idx="1"/>
            <a:endCxn id="64" idx="4"/>
          </p:cNvCxnSpPr>
          <p:nvPr/>
        </p:nvCxnSpPr>
        <p:spPr bwMode="auto">
          <a:xfrm flipH="1">
            <a:off x="7192320" y="2118159"/>
            <a:ext cx="169349" cy="3344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Connector 86"/>
          <p:cNvCxnSpPr>
            <a:stCxn id="39" idx="2"/>
            <a:endCxn id="35" idx="5"/>
          </p:cNvCxnSpPr>
          <p:nvPr/>
        </p:nvCxnSpPr>
        <p:spPr bwMode="auto">
          <a:xfrm flipH="1">
            <a:off x="4765908" y="2099510"/>
            <a:ext cx="2561994" cy="3612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/>
          <p:cNvCxnSpPr>
            <a:stCxn id="59" idx="0"/>
            <a:endCxn id="35" idx="3"/>
          </p:cNvCxnSpPr>
          <p:nvPr/>
        </p:nvCxnSpPr>
        <p:spPr bwMode="auto">
          <a:xfrm flipH="1">
            <a:off x="4698436" y="1639229"/>
            <a:ext cx="223121" cy="40495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/>
          <p:cNvCxnSpPr>
            <a:stCxn id="59" idx="1"/>
            <a:endCxn id="57" idx="5"/>
          </p:cNvCxnSpPr>
          <p:nvPr/>
        </p:nvCxnSpPr>
        <p:spPr bwMode="auto">
          <a:xfrm flipH="1">
            <a:off x="3954994" y="1624747"/>
            <a:ext cx="930811" cy="7328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Connector 101"/>
          <p:cNvCxnSpPr>
            <a:stCxn id="39" idx="3"/>
            <a:endCxn id="57" idx="6"/>
          </p:cNvCxnSpPr>
          <p:nvPr/>
        </p:nvCxnSpPr>
        <p:spPr bwMode="auto">
          <a:xfrm flipH="1">
            <a:off x="3961366" y="2062447"/>
            <a:ext cx="3355845" cy="3332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/>
          <p:cNvSpPr>
            <a:spLocks noChangeAspect="1"/>
          </p:cNvSpPr>
          <p:nvPr/>
        </p:nvSpPr>
        <p:spPr bwMode="auto">
          <a:xfrm rot="1128138" flipV="1">
            <a:off x="4670286" y="568361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9" name="Oval 48"/>
          <p:cNvSpPr>
            <a:spLocks noChangeAspect="1"/>
          </p:cNvSpPr>
          <p:nvPr/>
        </p:nvSpPr>
        <p:spPr bwMode="auto">
          <a:xfrm rot="2518697" flipV="1">
            <a:off x="3439965" y="354639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7" name="Oval 56"/>
          <p:cNvSpPr>
            <a:spLocks noChangeAspect="1"/>
          </p:cNvSpPr>
          <p:nvPr/>
        </p:nvSpPr>
        <p:spPr bwMode="auto">
          <a:xfrm rot="779524" flipV="1">
            <a:off x="3861856" y="2333956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9" name="Oval 58"/>
          <p:cNvSpPr>
            <a:spLocks noChangeAspect="1"/>
          </p:cNvSpPr>
          <p:nvPr/>
        </p:nvSpPr>
        <p:spPr bwMode="auto">
          <a:xfrm rot="21573103" flipV="1">
            <a:off x="4870763" y="153843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 rot="1468321" flipV="1">
            <a:off x="6178800" y="142078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4" name="Oval 63"/>
          <p:cNvSpPr>
            <a:spLocks noChangeAspect="1"/>
          </p:cNvSpPr>
          <p:nvPr/>
        </p:nvSpPr>
        <p:spPr bwMode="auto">
          <a:xfrm rot="494014" flipV="1">
            <a:off x="7134702" y="5462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3" name="Oval 42"/>
          <p:cNvSpPr>
            <a:spLocks noChangeAspect="1"/>
          </p:cNvSpPr>
          <p:nvPr/>
        </p:nvSpPr>
        <p:spPr bwMode="auto">
          <a:xfrm rot="1683309" flipV="1">
            <a:off x="7943548" y="313000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 rot="19284625" flipV="1">
            <a:off x="7316896" y="20176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 rot="21135791" flipV="1">
            <a:off x="7891403" y="441936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cxnSp>
        <p:nvCxnSpPr>
          <p:cNvPr id="91" name="Straight Connector 90"/>
          <p:cNvCxnSpPr>
            <a:stCxn id="33" idx="7"/>
            <a:endCxn id="64" idx="3"/>
          </p:cNvCxnSpPr>
          <p:nvPr/>
        </p:nvCxnSpPr>
        <p:spPr bwMode="auto">
          <a:xfrm>
            <a:off x="6246873" y="1518386"/>
            <a:ext cx="908062" cy="39541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>
            <a:stCxn id="33" idx="0"/>
            <a:endCxn id="35" idx="4"/>
          </p:cNvCxnSpPr>
          <p:nvPr/>
        </p:nvCxnSpPr>
        <p:spPr bwMode="auto">
          <a:xfrm flipH="1">
            <a:off x="4736930" y="1517059"/>
            <a:ext cx="1471392" cy="4169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>
            <a:stCxn id="39" idx="0"/>
            <a:endCxn id="45" idx="4"/>
          </p:cNvCxnSpPr>
          <p:nvPr/>
        </p:nvCxnSpPr>
        <p:spPr bwMode="auto">
          <a:xfrm>
            <a:off x="7398732" y="2107468"/>
            <a:ext cx="536286" cy="231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Connector 116"/>
          <p:cNvCxnSpPr>
            <a:stCxn id="49" idx="5"/>
            <a:endCxn id="45" idx="2"/>
          </p:cNvCxnSpPr>
          <p:nvPr/>
        </p:nvCxnSpPr>
        <p:spPr bwMode="auto">
          <a:xfrm>
            <a:off x="3540695" y="3594136"/>
            <a:ext cx="4351167" cy="8824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49" idx="6"/>
            <a:endCxn id="64" idx="2"/>
          </p:cNvCxnSpPr>
          <p:nvPr/>
        </p:nvCxnSpPr>
        <p:spPr bwMode="auto">
          <a:xfrm>
            <a:off x="3527832" y="3630503"/>
            <a:ext cx="3607389" cy="18751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6148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6" grpId="0"/>
      <p:bldP spid="1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Proof:         </a:t>
                </a:r>
                <a:r>
                  <a:rPr lang="en-US" sz="1600" dirty="0" smtClean="0"/>
                  <a:t>let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600" b="1" dirty="0" smtClean="0"/>
              </a:p>
              <a:p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 smtClean="0"/>
                  <a:t> invertible</a:t>
                </a:r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b-NO" sz="1600" b="0" i="1" dirty="0" smtClean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339" t="-1382" b="-3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group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824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blipFill rotWithShape="0">
                <a:blip r:embed="rId6"/>
                <a:stretch>
                  <a:fillRect l="-4262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 smtClean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blipFill rotWithShape="0">
                <a:blip r:embed="rId7"/>
                <a:stretch>
                  <a:fillRect t="-14894" r="-4854" b="-36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 smtClean="0">
                    <a:solidFill>
                      <a:schemeClr val="accent6"/>
                    </a:solidFill>
                  </a:rPr>
                  <a:t> </a:t>
                </a:r>
                <a:r>
                  <a:rPr lang="en-US" sz="1600" i="1" dirty="0" smtClean="0">
                    <a:solidFill>
                      <a:schemeClr val="accent6"/>
                    </a:solidFill>
                  </a:rPr>
                  <a:t>is</a:t>
                </a:r>
                <a:r>
                  <a:rPr lang="en-US" sz="1600" dirty="0" smtClean="0">
                    <a:solidFill>
                      <a:schemeClr val="accent6"/>
                    </a:solidFill>
                  </a:rPr>
                  <a:t> a group!</a:t>
                </a:r>
                <a:endParaRPr lang="en-US" sz="1600" b="1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blipFill rotWithShape="0">
                <a:blip r:embed="rId8"/>
                <a:stretch>
                  <a:fillRect t="-17391" r="-6746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380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4993" y="3126758"/>
                <a:ext cx="18655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3126758"/>
                <a:ext cx="1865511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424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 smtClean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0" r="-5212" b="-5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 smtClean="0">
                    <a:solidFill>
                      <a:srgbClr val="C00000"/>
                    </a:solidFill>
                  </a:rPr>
                  <a:t>also not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7500" r="-422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invertible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elements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549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133348" y="4039607"/>
                <a:ext cx="3357522" cy="3561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𝐭𝐡𝐞𝐨𝐫𝐞𝐦</m:t>
                          </m:r>
                        </m:lim>
                      </m:limUp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{"/>
                          <m:endChr m:val="}"/>
                          <m:sepChr m:val="∣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gcd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348" y="4039607"/>
                <a:ext cx="3357522" cy="356188"/>
              </a:xfrm>
              <a:prstGeom prst="rect">
                <a:avLst/>
              </a:prstGeom>
              <a:blipFill rotWithShape="0">
                <a:blip r:embed="rId14"/>
                <a:stretch>
                  <a:fillRect l="-1996" t="-6897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400" b="1" dirty="0" smtClean="0">
                    <a:solidFill>
                      <a:schemeClr val="accent6"/>
                    </a:solidFill>
                  </a:rPr>
                  <a:t> </a:t>
                </a:r>
                <a:r>
                  <a:rPr lang="en-US" sz="1400" i="1" dirty="0" smtClean="0">
                    <a:solidFill>
                      <a:schemeClr val="accent6"/>
                    </a:solidFill>
                  </a:rPr>
                  <a:t>is</a:t>
                </a:r>
                <a:r>
                  <a:rPr lang="en-US" sz="1400" dirty="0" smtClean="0">
                    <a:solidFill>
                      <a:schemeClr val="accent6"/>
                    </a:solidFill>
                  </a:rPr>
                  <a:t> a group!</a:t>
                </a:r>
                <a:endParaRPr lang="en-US" sz="1400" b="1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blipFill rotWithShape="0">
                <a:blip r:embed="rId15"/>
                <a:stretch>
                  <a:fillRect t="-28571" r="-7339" b="-5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Brace 15"/>
          <p:cNvSpPr/>
          <p:nvPr/>
        </p:nvSpPr>
        <p:spPr>
          <a:xfrm rot="16200000">
            <a:off x="2679416" y="3249199"/>
            <a:ext cx="135509" cy="2455860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1, 2, 3, 4, 5, 6, 7, 8, 9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blipFill>
                <a:blip r:embed="rId16"/>
                <a:stretch>
                  <a:fillRect l="-1256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Left Brace 17"/>
          <p:cNvSpPr/>
          <p:nvPr/>
        </p:nvSpPr>
        <p:spPr>
          <a:xfrm rot="16200000">
            <a:off x="2045230" y="2937590"/>
            <a:ext cx="135509" cy="1142667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1400" b="1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13953" r="-2326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2⋅1=2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blipFill>
                <a:blip r:embed="rId18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2⋅2=4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blipFill>
                <a:blip r:embed="rId19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2⋅3=6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blipFill>
                <a:blip r:embed="rId20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2⋅4=8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blipFill>
                <a:blip r:embed="rId21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2⋅5=0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blipFill>
                <a:blip r:embed="rId22"/>
                <a:stretch>
                  <a:fillRect l="-2252" r="-225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2⋅6=2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blipFill>
                <a:blip r:embed="rId23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2⋅7=4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blipFill>
                <a:blip r:embed="rId24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2⋅8=6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blipFill>
                <a:blip r:embed="rId25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2⋅9=8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blipFill>
                <a:blip r:embed="rId26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Not invertible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Invertible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2, 4, 5, 6, 8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1, 3, 7, 9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Not invertible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Invertible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474" t="-103846" r="-86256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117778" t="-103846" r="-1111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⋅7=21=1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blipFill rotWithShape="0">
                <a:blip r:embed="rId28"/>
                <a:stretch>
                  <a:fillRect l="-1706" r="-1365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9⋅9=81=1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blipFill rotWithShape="0">
                <a:blip r:embed="rId29"/>
                <a:stretch>
                  <a:fillRect l="-1706" r="-136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blipFill rotWithShape="0">
                <a:blip r:embed="rId30"/>
                <a:stretch>
                  <a:fillRect l="-2252" r="-180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9190197" y="4110077"/>
            <a:ext cx="2223853" cy="1406778"/>
            <a:chOff x="9190197" y="4110077"/>
            <a:chExt cx="2223853" cy="14067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l="-3759" r="-3759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l="-7595" r="-7595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 l="-8861" r="-7595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⋅3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 smtClean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3247" r="-3896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600" dirty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𝑘𝑛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Claim: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sz="1600" b="1" dirty="0"/>
                  <a:t> </a:t>
                </a:r>
                <a:r>
                  <a:rPr lang="en-US" sz="1600" dirty="0"/>
                  <a:t>such that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  <a:blipFill rotWithShape="0">
                <a:blip r:embed="rId4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𝑡𝑛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dirty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is invertible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  <a:blipFill>
                <a:blip r:embed="rId4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1" i="1" dirty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dirty="0"/>
                  <a:t> such that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  <a:blipFill rotWithShape="0">
                <a:blip r:embed="rId4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52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66" grpId="0"/>
      <p:bldP spid="67" grpId="0"/>
      <p:bldP spid="6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 smtClean="0"/>
                  <a:t>Euler's</a:t>
                </a:r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b="0" i="1" dirty="0" smtClean="0"/>
                  <a:t> </a:t>
                </a:r>
                <a:r>
                  <a:rPr lang="en-US" dirty="0" smtClean="0"/>
                  <a:t>function</a:t>
                </a:r>
                <a:r>
                  <a:rPr lang="en-US" b="0" i="1" dirty="0" smtClean="0"/>
                  <a:t> </a:t>
                </a:r>
                <a:endParaRPr lang="en-US" b="0" i="1" dirty="0"/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Note: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 smtClean="0"/>
                  <a:t>almost all</a:t>
                </a:r>
                <a:r>
                  <a:rPr lang="en-US" sz="1600" dirty="0" smtClean="0"/>
                  <a:t> integers are invertible for large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 smtClean="0"/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blipFill>
                <a:blip r:embed="rId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blipFill>
                <a:blip r:embed="rId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blipFill>
                <a:blip r:embed="rId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blipFill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blipFill>
                <a:blip r:embed="rId8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blipFill>
                <a:blip r:embed="rId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blipFill>
                <a:blip r:embed="rId10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blipFill>
                <a:blip r:embed="rId1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8607106" y="926713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Left Brace 14"/>
          <p:cNvSpPr/>
          <p:nvPr/>
        </p:nvSpPr>
        <p:spPr>
          <a:xfrm rot="5400000">
            <a:off x="8599126" y="-62960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4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−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blipFill>
                <a:blip r:embed="rId1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137701" y="3518035"/>
                <a:ext cx="10743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701" y="3518035"/>
                <a:ext cx="1074320" cy="338554"/>
              </a:xfrm>
              <a:prstGeom prst="rect">
                <a:avLst/>
              </a:prstGeom>
              <a:blipFill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blipFill>
                <a:blip r:embed="rId1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47293" y="1154138"/>
                <a:ext cx="29457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sepChr m:val="∣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func>
                                <m:func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func>
                            </m:e>
                          </m:d>
                        </m:e>
                      </m:d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293" y="1154138"/>
                <a:ext cx="2945743" cy="276999"/>
              </a:xfrm>
              <a:prstGeom prst="rect">
                <a:avLst/>
              </a:prstGeom>
              <a:blipFill>
                <a:blip r:embed="rId17"/>
                <a:stretch>
                  <a:fillRect l="-165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34193" y="3063329"/>
                <a:ext cx="20565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193" y="3063329"/>
                <a:ext cx="2056589" cy="400110"/>
              </a:xfrm>
              <a:prstGeom prst="rect">
                <a:avLst/>
              </a:prstGeom>
              <a:blipFill>
                <a:blip r:embed="rId18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672476" y="3065576"/>
                <a:ext cx="9980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476" y="3065576"/>
                <a:ext cx="998094" cy="338554"/>
              </a:xfrm>
              <a:prstGeom prst="rect">
                <a:avLst/>
              </a:prstGeom>
              <a:blipFill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7921104" y="3065752"/>
                <a:ext cx="316375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  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m:rPr>
                          <m:sty m:val="p"/>
                        </m:rP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numbers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gcd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6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104" y="3065752"/>
                <a:ext cx="3163751" cy="338554"/>
              </a:xfrm>
              <a:prstGeom prst="rect">
                <a:avLst/>
              </a:prstGeom>
              <a:blipFill>
                <a:blip r:embed="rId20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8927704"/>
                  </p:ext>
                </p:extLst>
              </p:nvPr>
            </p:nvGraphicFramePr>
            <p:xfrm>
              <a:off x="751985" y="5700099"/>
              <a:ext cx="10200500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9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3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4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5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401133234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409169211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15063637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404652950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1581104925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8927704"/>
                  </p:ext>
                </p:extLst>
              </p:nvPr>
            </p:nvGraphicFramePr>
            <p:xfrm>
              <a:off x="751985" y="5700099"/>
              <a:ext cx="10200500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9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3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4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20015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401133234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409169211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15063637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4046529500"/>
                        </a:ext>
                      </a:extLst>
                    </a:gridCol>
                    <a:gridCol w="475325">
                      <a:extLst>
                        <a:ext uri="{9D8B030D-6E8A-4147-A177-3AD203B41FA5}">
                          <a16:colId xmlns:a16="http://schemas.microsoft.com/office/drawing/2014/main" val="1581104925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1"/>
                          <a:stretch>
                            <a:fillRect t="-5769" r="-1369298" b="-1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1"/>
                          <a:stretch>
                            <a:fillRect l="-146154" t="-5769" r="-1901282" b="-1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t="-105769" r="-1369298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146154" t="-105769" r="-1901282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585421" y="4041398"/>
                <a:ext cx="5686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421" y="4041398"/>
                <a:ext cx="568617" cy="307777"/>
              </a:xfrm>
              <a:prstGeom prst="rect">
                <a:avLst/>
              </a:prstGeom>
              <a:blipFill>
                <a:blip r:embed="rId2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>
            <a:off x="1887551" y="4318731"/>
            <a:ext cx="111918" cy="1762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  <a:blipFill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  1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09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/>
      <p:bldP spid="21" grpId="0"/>
      <p:bldP spid="22" grpId="0"/>
      <p:bldP spid="2" grpId="0"/>
      <p:bldP spid="23" grpId="0"/>
      <p:bldP spid="24" grpId="0"/>
      <p:bldP spid="26" grpId="0"/>
      <p:bldP spid="27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1218976"/>
                  </p:ext>
                </p:extLst>
              </p:nvPr>
            </p:nvGraphicFramePr>
            <p:xfrm>
              <a:off x="7968117" y="1100141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1218976"/>
                  </p:ext>
                </p:extLst>
              </p:nvPr>
            </p:nvGraphicFramePr>
            <p:xfrm>
              <a:off x="7968117" y="1100141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9" t="-1538" r="-337" b="-65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9" t="-15603" r="-337" b="-4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9754489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9754489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3" t="-2000" r="-446" b="-28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3" t="-36691" r="-446" b="-1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2581759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0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2581759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" t="-2000" r="-526" b="-2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63" t="-35417" r="-526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RSA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551708" y="28919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551708" y="34797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0680" y="27323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blipFill>
                <a:blip r:embed="rId6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4762" r="-158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753" y="28273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blipFill>
                <a:blip r:embed="rId10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blipFill>
                <a:blip r:embed="rId12"/>
                <a:stretch>
                  <a:fillRect l="-8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p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  <a:blipFill>
                <a:blip r:embed="rId13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Left Brace 48"/>
          <p:cNvSpPr/>
          <p:nvPr/>
        </p:nvSpPr>
        <p:spPr>
          <a:xfrm rot="5400000">
            <a:off x="2205009" y="835375"/>
            <a:ext cx="135509" cy="99802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Common choices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600" dirty="0" smtClean="0"/>
                  <a:t>: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nb-NO" sz="1600" b="0" i="1" dirty="0" smtClean="0">
                    <a:latin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nb-NO" sz="1600" b="0" i="1" dirty="0" smtClean="0">
                    <a:latin typeface="Cambria Math" panose="02040503050406030204" pitchFamily="18" charset="0"/>
                  </a:rPr>
                  <a:t> 	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65 537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blipFill>
                <a:blip r:embed="rId22"/>
                <a:stretch>
                  <a:fillRect l="-531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10001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 smtClean="0"/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latin typeface="Cambria Math" panose="02040503050406030204" pitchFamily="18" charset="0"/>
                      </a:rPr>
                      <m:t>1 0000 0000 0000 </m:t>
                    </m:r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eft Brace 27"/>
          <p:cNvSpPr/>
          <p:nvPr/>
        </p:nvSpPr>
        <p:spPr>
          <a:xfrm rot="16200000">
            <a:off x="2218107" y="1760410"/>
            <a:ext cx="135509" cy="1024216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7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6" grpId="0"/>
      <p:bldP spid="47" grpId="0"/>
      <p:bldP spid="49" grpId="0" animBg="1"/>
      <p:bldP spid="50" grpId="0"/>
      <p:bldP spid="51" grpId="0"/>
      <p:bldP spid="52" grpId="0"/>
      <p:bldP spid="54" grpId="0"/>
      <p:bldP spid="55" grpId="0"/>
      <p:bldP spid="56" grpId="0"/>
      <p:bldP spid="4" grpId="0"/>
      <p:bldP spid="27" grpId="0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943468" y="2282554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2282554"/>
                <a:ext cx="751840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3⋅7=21=1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 </m:t>
                          </m:r>
                        </m:sup>
                      </m:sSub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blipFill>
                <a:blip r:embed="rId3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=33=3⋅11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33148" y="2757170"/>
                <a:ext cx="33035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3−1</m:t>
                          </m:r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48" y="2757170"/>
                <a:ext cx="3303572" cy="338554"/>
              </a:xfrm>
              <a:prstGeom prst="rect">
                <a:avLst/>
              </a:prstGeom>
              <a:blipFill>
                <a:blip r:embed="rId4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/>
              <p:cNvSpPr txBox="1"/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=2197=1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9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=893871739=1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078239" y="2306071"/>
                <a:ext cx="30044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 smtClean="0">
                    <a:solidFill>
                      <a:schemeClr val="accent6"/>
                    </a:solidFill>
                  </a:rPr>
                  <a:t>// </a:t>
                </a:r>
                <a:r>
                  <a:rPr lang="nb-NO" sz="1400" b="0" dirty="0" err="1" smtClean="0">
                    <a:solidFill>
                      <a:schemeClr val="accent6"/>
                    </a:solidFill>
                  </a:rPr>
                  <a:t>need</a:t>
                </a:r>
                <a:r>
                  <a:rPr lang="nb-NO" sz="1400" b="0" dirty="0" smtClean="0">
                    <a:solidFill>
                      <a:schemeClr val="accent6"/>
                    </a:solidFill>
                  </a:rPr>
                  <a:t> to </a:t>
                </a:r>
                <a:r>
                  <a:rPr lang="nb-NO" sz="1400" b="0" dirty="0" err="1" smtClean="0">
                    <a:solidFill>
                      <a:schemeClr val="accent6"/>
                    </a:solidFill>
                  </a:rPr>
                  <a:t>find</a:t>
                </a:r>
                <a:r>
                  <a:rPr lang="nb-NO" sz="1400" b="0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func>
                      <m:func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400" dirty="0" smtClean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39" y="2306071"/>
                <a:ext cx="3004428" cy="307777"/>
              </a:xfrm>
              <a:prstGeom prst="rect">
                <a:avLst/>
              </a:prstGeom>
              <a:blipFill>
                <a:blip r:embed="rId46"/>
                <a:stretch>
                  <a:fillRect l="-609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6191809" y="1237559"/>
            <a:ext cx="5171134" cy="5201934"/>
            <a:chOff x="6478365" y="1271701"/>
            <a:chExt cx="5171134" cy="5201934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 bwMode="auto">
            <a:xfrm>
              <a:off x="6790943" y="1515478"/>
              <a:ext cx="4572000" cy="45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TextBox 172"/>
                <p:cNvSpPr txBox="1"/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3" name="TextBox 1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blipFill>
                  <a:blip r:embed="rId47"/>
                  <a:stretch>
                    <a:fillRect l="-22727" r="-2272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/>
                <p:cNvSpPr txBox="1"/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4" name="TextBox 1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blipFill>
                  <a:blip r:embed="rId48"/>
                  <a:stretch>
                    <a:fillRect l="-7143" r="-7143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/>
                <p:cNvSpPr txBox="1"/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5" name="TextBox 1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blipFill>
                  <a:blip r:embed="rId4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TextBox 175"/>
                <p:cNvSpPr txBox="1"/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6" name="TextBox 1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blipFill>
                  <a:blip r:embed="rId50"/>
                  <a:stretch>
                    <a:fillRect l="-23810" r="-28571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/>
                <p:cNvSpPr txBox="1"/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7" name="TextBox 1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blipFill>
                  <a:blip r:embed="rId51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/>
                <p:cNvSpPr txBox="1"/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8" name="TextBox 1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blipFill>
                  <a:blip r:embed="rId52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TextBox 178"/>
                <p:cNvSpPr txBox="1"/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9" name="TextBox 1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blipFill>
                  <a:blip r:embed="rId5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TextBox 179"/>
                <p:cNvSpPr txBox="1"/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0" name="TextBox 1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blipFill>
                  <a:blip r:embed="rId54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1" name="Oval 180"/>
            <p:cNvSpPr>
              <a:spLocks noChangeAspect="1"/>
            </p:cNvSpPr>
            <p:nvPr/>
          </p:nvSpPr>
          <p:spPr bwMode="auto">
            <a:xfrm flipV="1">
              <a:off x="11290580" y="409043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2" name="Oval 181"/>
            <p:cNvSpPr>
              <a:spLocks noChangeAspect="1"/>
            </p:cNvSpPr>
            <p:nvPr/>
          </p:nvSpPr>
          <p:spPr bwMode="auto">
            <a:xfrm flipV="1">
              <a:off x="7616564" y="554259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3" name="Oval 182"/>
            <p:cNvSpPr>
              <a:spLocks noChangeAspect="1"/>
            </p:cNvSpPr>
            <p:nvPr/>
          </p:nvSpPr>
          <p:spPr bwMode="auto">
            <a:xfrm rot="1494891" flipV="1">
              <a:off x="9034759" y="146910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4" name="Oval 183"/>
            <p:cNvSpPr>
              <a:spLocks noChangeAspect="1"/>
            </p:cNvSpPr>
            <p:nvPr/>
          </p:nvSpPr>
          <p:spPr bwMode="auto">
            <a:xfrm flipV="1">
              <a:off x="9889794" y="163134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5" name="Oval 184"/>
            <p:cNvSpPr>
              <a:spLocks noChangeAspect="1"/>
            </p:cNvSpPr>
            <p:nvPr/>
          </p:nvSpPr>
          <p:spPr bwMode="auto">
            <a:xfrm flipV="1">
              <a:off x="10907673" y="242250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6" name="Oval 185"/>
            <p:cNvSpPr>
              <a:spLocks noChangeAspect="1"/>
            </p:cNvSpPr>
            <p:nvPr/>
          </p:nvSpPr>
          <p:spPr bwMode="auto">
            <a:xfrm flipV="1">
              <a:off x="11105813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7" name="Oval 186"/>
            <p:cNvSpPr>
              <a:spLocks noChangeAspect="1"/>
            </p:cNvSpPr>
            <p:nvPr/>
          </p:nvSpPr>
          <p:spPr bwMode="auto">
            <a:xfrm flipV="1">
              <a:off x="11308934" y="364054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8" name="Oval 187"/>
            <p:cNvSpPr>
              <a:spLocks noChangeAspect="1"/>
            </p:cNvSpPr>
            <p:nvPr/>
          </p:nvSpPr>
          <p:spPr bwMode="auto">
            <a:xfrm flipV="1">
              <a:off x="11002408" y="489999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9" name="Oval 188"/>
            <p:cNvSpPr>
              <a:spLocks noChangeAspect="1"/>
            </p:cNvSpPr>
            <p:nvPr/>
          </p:nvSpPr>
          <p:spPr bwMode="auto">
            <a:xfrm flipV="1">
              <a:off x="8377031" y="593974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0" name="Oval 189"/>
            <p:cNvSpPr>
              <a:spLocks noChangeAspect="1"/>
            </p:cNvSpPr>
            <p:nvPr/>
          </p:nvSpPr>
          <p:spPr bwMode="auto">
            <a:xfrm flipV="1">
              <a:off x="10263957" y="183327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TextBox 190"/>
                <p:cNvSpPr txBox="1"/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1" name="TextBox 1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blipFill>
                  <a:blip r:embed="rId55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/>
                <p:cNvSpPr txBox="1"/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2" name="TextBox 1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blipFill>
                  <a:blip r:embed="rId56"/>
                  <a:stretch>
                    <a:fillRect l="-28571" r="-28571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/>
                <p:cNvSpPr txBox="1"/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3" name="TextBox 1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blipFill>
                  <a:blip r:embed="rId57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TextBox 193"/>
                <p:cNvSpPr txBox="1"/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4" name="TextBox 1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blipFill>
                  <a:blip r:embed="rId58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94"/>
                <p:cNvSpPr txBox="1"/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5" name="TextBox 1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blipFill>
                  <a:blip r:embed="rId5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TextBox 195"/>
                <p:cNvSpPr txBox="1"/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6" name="TextBox 1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blipFill>
                  <a:blip r:embed="rId6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TextBox 196"/>
                <p:cNvSpPr txBox="1"/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7" name="TextBox 1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blipFill>
                  <a:blip r:embed="rId61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8" name="Oval 197"/>
            <p:cNvSpPr>
              <a:spLocks noChangeAspect="1"/>
            </p:cNvSpPr>
            <p:nvPr/>
          </p:nvSpPr>
          <p:spPr bwMode="auto">
            <a:xfrm flipV="1">
              <a:off x="8806502" y="602505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9" name="Oval 198"/>
            <p:cNvSpPr>
              <a:spLocks noChangeAspect="1"/>
            </p:cNvSpPr>
            <p:nvPr/>
          </p:nvSpPr>
          <p:spPr bwMode="auto">
            <a:xfrm rot="19732830" flipV="1">
              <a:off x="9243958" y="601844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0" name="Oval 199"/>
            <p:cNvSpPr>
              <a:spLocks noChangeAspect="1"/>
            </p:cNvSpPr>
            <p:nvPr/>
          </p:nvSpPr>
          <p:spPr bwMode="auto">
            <a:xfrm flipV="1">
              <a:off x="9670793" y="594320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1" name="Oval 200"/>
            <p:cNvSpPr>
              <a:spLocks noChangeAspect="1"/>
            </p:cNvSpPr>
            <p:nvPr/>
          </p:nvSpPr>
          <p:spPr bwMode="auto">
            <a:xfrm flipV="1">
              <a:off x="10076038" y="577906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2" name="Oval 201"/>
            <p:cNvSpPr>
              <a:spLocks noChangeAspect="1"/>
            </p:cNvSpPr>
            <p:nvPr/>
          </p:nvSpPr>
          <p:spPr bwMode="auto">
            <a:xfrm flipV="1">
              <a:off x="10754213" y="524678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3" name="TextBox 202"/>
                <p:cNvSpPr txBox="1"/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3" name="TextBox 2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blipFill>
                  <a:blip r:embed="rId62"/>
                  <a:stretch>
                    <a:fillRect l="-4762" r="-7143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TextBox 203"/>
                <p:cNvSpPr txBox="1"/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4" name="TextBox 2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blipFill>
                  <a:blip r:embed="rId6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" name="TextBox 204"/>
                <p:cNvSpPr txBox="1"/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5" name="TextBox 2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blipFill>
                  <a:blip r:embed="rId6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" name="TextBox 205"/>
                <p:cNvSpPr txBox="1"/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6" name="TextBox 2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blipFill>
                  <a:blip r:embed="rId65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blipFill>
                  <a:blip r:embed="rId66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TextBox 207"/>
                <p:cNvSpPr txBox="1"/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8" name="TextBox 2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blipFill>
                  <a:blip r:embed="rId67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Oval 208"/>
            <p:cNvSpPr>
              <a:spLocks noChangeAspect="1"/>
            </p:cNvSpPr>
            <p:nvPr/>
          </p:nvSpPr>
          <p:spPr bwMode="auto">
            <a:xfrm flipV="1">
              <a:off x="6770584" y="407639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0" name="Oval 209"/>
            <p:cNvSpPr>
              <a:spLocks noChangeAspect="1"/>
            </p:cNvSpPr>
            <p:nvPr/>
          </p:nvSpPr>
          <p:spPr bwMode="auto">
            <a:xfrm flipV="1">
              <a:off x="6871514" y="450022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1" name="Oval 210"/>
            <p:cNvSpPr>
              <a:spLocks noChangeAspect="1"/>
            </p:cNvSpPr>
            <p:nvPr/>
          </p:nvSpPr>
          <p:spPr bwMode="auto">
            <a:xfrm flipV="1">
              <a:off x="7046191" y="489277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2" name="Oval 211"/>
            <p:cNvSpPr>
              <a:spLocks noChangeAspect="1"/>
            </p:cNvSpPr>
            <p:nvPr/>
          </p:nvSpPr>
          <p:spPr bwMode="auto">
            <a:xfrm flipV="1">
              <a:off x="7308091" y="524018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3" name="Oval 212"/>
            <p:cNvSpPr>
              <a:spLocks noChangeAspect="1"/>
            </p:cNvSpPr>
            <p:nvPr/>
          </p:nvSpPr>
          <p:spPr bwMode="auto">
            <a:xfrm flipV="1">
              <a:off x="6813892" y="321016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4" name="Oval 213"/>
            <p:cNvSpPr>
              <a:spLocks noChangeAspect="1"/>
            </p:cNvSpPr>
            <p:nvPr/>
          </p:nvSpPr>
          <p:spPr bwMode="auto">
            <a:xfrm flipV="1">
              <a:off x="6952069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5" name="Oval 214"/>
            <p:cNvSpPr>
              <a:spLocks noChangeAspect="1"/>
            </p:cNvSpPr>
            <p:nvPr/>
          </p:nvSpPr>
          <p:spPr bwMode="auto">
            <a:xfrm flipV="1">
              <a:off x="7447786" y="20966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6" name="Oval 215"/>
            <p:cNvSpPr>
              <a:spLocks noChangeAspect="1"/>
            </p:cNvSpPr>
            <p:nvPr/>
          </p:nvSpPr>
          <p:spPr bwMode="auto">
            <a:xfrm flipV="1">
              <a:off x="8597277" y="15045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7" name="TextBox 216"/>
                <p:cNvSpPr txBox="1"/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7" name="TextBox 2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blipFill>
                  <a:blip r:embed="rId6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217"/>
                <p:cNvSpPr txBox="1"/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TextBox 2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blipFill>
                  <a:blip r:embed="rId69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9" name="TextBox 218"/>
                <p:cNvSpPr txBox="1"/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9" name="TextBox 2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blipFill>
                  <a:blip r:embed="rId7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0" name="TextBox 219"/>
                <p:cNvSpPr txBox="1"/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0" name="TextBox 2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blipFill>
                  <a:blip r:embed="rId71"/>
                  <a:stretch>
                    <a:fillRect l="-7143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1" name="TextBox 220"/>
                <p:cNvSpPr txBox="1"/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1" name="TextBox 2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blipFill>
                  <a:blip r:embed="rId72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2" name="TextBox 221"/>
                <p:cNvSpPr txBox="1"/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28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2" name="TextBox 2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blipFill>
                  <a:blip r:embed="rId73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3" name="TextBox 222"/>
                <p:cNvSpPr txBox="1"/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3" name="TextBox 2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blipFill>
                  <a:blip r:embed="rId7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4" name="TextBox 223"/>
                <p:cNvSpPr txBox="1"/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4" name="TextBox 2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blipFill>
                  <a:blip r:embed="rId75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224"/>
                <p:cNvSpPr txBox="1"/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29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5" name="TextBox 2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blipFill>
                  <a:blip r:embed="rId76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TextBox 225"/>
                <p:cNvSpPr txBox="1"/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6" name="TextBox 2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blipFill>
                  <a:blip r:embed="rId77"/>
                  <a:stretch>
                    <a:fillRect l="-4878" r="-4878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TextBox 226"/>
                <p:cNvSpPr txBox="1"/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7" name="TextBox 2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blipFill>
                  <a:blip r:embed="rId7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8" name="Oval 227"/>
            <p:cNvSpPr>
              <a:spLocks noChangeAspect="1"/>
            </p:cNvSpPr>
            <p:nvPr/>
          </p:nvSpPr>
          <p:spPr bwMode="auto">
            <a:xfrm flipV="1">
              <a:off x="7797350" y="182565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/>
                <p:cNvSpPr txBox="1"/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oMath>
                    </m:oMathPara>
                  </a14:m>
                  <a:endParaRPr lang="en-US" sz="1200" dirty="0" smtClean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9" name="TextBox 2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blipFill>
                  <a:blip r:embed="rId79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0" name="Straight Connector 229"/>
            <p:cNvCxnSpPr>
              <a:stCxn id="244" idx="1"/>
              <a:endCxn id="242" idx="4"/>
            </p:cNvCxnSpPr>
            <p:nvPr/>
          </p:nvCxnSpPr>
          <p:spPr bwMode="auto">
            <a:xfrm flipH="1">
              <a:off x="10498735" y="2207260"/>
              <a:ext cx="169349" cy="33448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1" name="Straight Connector 230"/>
            <p:cNvCxnSpPr>
              <a:stCxn id="244" idx="2"/>
              <a:endCxn id="237" idx="5"/>
            </p:cNvCxnSpPr>
            <p:nvPr/>
          </p:nvCxnSpPr>
          <p:spPr bwMode="auto">
            <a:xfrm flipH="1">
              <a:off x="8072323" y="2188611"/>
              <a:ext cx="2561994" cy="36122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2" name="Straight Connector 231"/>
            <p:cNvCxnSpPr>
              <a:stCxn id="240" idx="0"/>
              <a:endCxn id="237" idx="3"/>
            </p:cNvCxnSpPr>
            <p:nvPr/>
          </p:nvCxnSpPr>
          <p:spPr bwMode="auto">
            <a:xfrm flipH="1">
              <a:off x="8004851" y="1728330"/>
              <a:ext cx="223121" cy="40495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3" name="Straight Connector 232"/>
            <p:cNvCxnSpPr>
              <a:stCxn id="240" idx="1"/>
              <a:endCxn id="239" idx="5"/>
            </p:cNvCxnSpPr>
            <p:nvPr/>
          </p:nvCxnSpPr>
          <p:spPr bwMode="auto">
            <a:xfrm flipH="1">
              <a:off x="7261409" y="1713848"/>
              <a:ext cx="930811" cy="73289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4" name="Straight Connector 233"/>
            <p:cNvCxnSpPr>
              <a:stCxn id="244" idx="3"/>
              <a:endCxn id="239" idx="6"/>
            </p:cNvCxnSpPr>
            <p:nvPr/>
          </p:nvCxnSpPr>
          <p:spPr bwMode="auto">
            <a:xfrm flipH="1">
              <a:off x="7267781" y="2151548"/>
              <a:ext cx="3355845" cy="333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/>
                <p:cNvSpPr txBox="1"/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35" name="TextBox 2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blipFill>
                  <a:blip r:embed="rId8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6" name="TextBox 235"/>
                <p:cNvSpPr txBox="1"/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236" name="TextBox 2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blipFill>
                  <a:blip r:embed="rId8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7" name="Oval 236"/>
            <p:cNvSpPr>
              <a:spLocks noChangeAspect="1"/>
            </p:cNvSpPr>
            <p:nvPr/>
          </p:nvSpPr>
          <p:spPr bwMode="auto">
            <a:xfrm rot="1128138" flipV="1">
              <a:off x="7976701" y="5772719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8" name="Oval 237"/>
            <p:cNvSpPr>
              <a:spLocks noChangeAspect="1"/>
            </p:cNvSpPr>
            <p:nvPr/>
          </p:nvSpPr>
          <p:spPr bwMode="auto">
            <a:xfrm rot="2518697" flipV="1">
              <a:off x="6746380" y="363549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9" name="Oval 238"/>
            <p:cNvSpPr>
              <a:spLocks noChangeAspect="1"/>
            </p:cNvSpPr>
            <p:nvPr/>
          </p:nvSpPr>
          <p:spPr bwMode="auto">
            <a:xfrm rot="779524" flipV="1">
              <a:off x="7168271" y="2423057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0" name="Oval 239"/>
            <p:cNvSpPr>
              <a:spLocks noChangeAspect="1"/>
            </p:cNvSpPr>
            <p:nvPr/>
          </p:nvSpPr>
          <p:spPr bwMode="auto">
            <a:xfrm rot="21573103" flipV="1">
              <a:off x="8177178" y="162753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1" name="Oval 240"/>
            <p:cNvSpPr>
              <a:spLocks noChangeAspect="1"/>
            </p:cNvSpPr>
            <p:nvPr/>
          </p:nvSpPr>
          <p:spPr bwMode="auto">
            <a:xfrm rot="1468321" flipV="1">
              <a:off x="9485215" y="150988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2" name="Oval 241"/>
            <p:cNvSpPr>
              <a:spLocks noChangeAspect="1"/>
            </p:cNvSpPr>
            <p:nvPr/>
          </p:nvSpPr>
          <p:spPr bwMode="auto">
            <a:xfrm rot="494014" flipV="1">
              <a:off x="10441117" y="5551615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3" name="Oval 242"/>
            <p:cNvSpPr>
              <a:spLocks noChangeAspect="1"/>
            </p:cNvSpPr>
            <p:nvPr/>
          </p:nvSpPr>
          <p:spPr bwMode="auto">
            <a:xfrm rot="1683309" flipV="1">
              <a:off x="11249963" y="321910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4" name="Oval 243"/>
            <p:cNvSpPr>
              <a:spLocks noChangeAspect="1"/>
            </p:cNvSpPr>
            <p:nvPr/>
          </p:nvSpPr>
          <p:spPr bwMode="auto">
            <a:xfrm rot="19284625" flipV="1">
              <a:off x="10623311" y="21067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5" name="Oval 244"/>
            <p:cNvSpPr>
              <a:spLocks noChangeAspect="1"/>
            </p:cNvSpPr>
            <p:nvPr/>
          </p:nvSpPr>
          <p:spPr bwMode="auto">
            <a:xfrm rot="21135791" flipV="1">
              <a:off x="11197818" y="450846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cxnSp>
          <p:nvCxnSpPr>
            <p:cNvPr id="246" name="Straight Connector 245"/>
            <p:cNvCxnSpPr>
              <a:stCxn id="241" idx="7"/>
              <a:endCxn id="242" idx="3"/>
            </p:cNvCxnSpPr>
            <p:nvPr/>
          </p:nvCxnSpPr>
          <p:spPr bwMode="auto">
            <a:xfrm>
              <a:off x="9553288" y="1607487"/>
              <a:ext cx="908062" cy="39541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7" name="Straight Connector 246"/>
            <p:cNvCxnSpPr>
              <a:stCxn id="241" idx="0"/>
              <a:endCxn id="237" idx="4"/>
            </p:cNvCxnSpPr>
            <p:nvPr/>
          </p:nvCxnSpPr>
          <p:spPr bwMode="auto">
            <a:xfrm flipH="1">
              <a:off x="8043345" y="1606160"/>
              <a:ext cx="1471392" cy="4169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8" name="Straight Connector 247"/>
            <p:cNvCxnSpPr>
              <a:stCxn id="244" idx="0"/>
              <a:endCxn id="245" idx="4"/>
            </p:cNvCxnSpPr>
            <p:nvPr/>
          </p:nvCxnSpPr>
          <p:spPr bwMode="auto">
            <a:xfrm>
              <a:off x="10705147" y="2196569"/>
              <a:ext cx="536286" cy="23123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9" name="Straight Connector 248"/>
            <p:cNvCxnSpPr>
              <a:stCxn id="238" idx="5"/>
              <a:endCxn id="245" idx="2"/>
            </p:cNvCxnSpPr>
            <p:nvPr/>
          </p:nvCxnSpPr>
          <p:spPr bwMode="auto">
            <a:xfrm>
              <a:off x="6847110" y="3683237"/>
              <a:ext cx="4351167" cy="8824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0" name="Straight Connector 249"/>
            <p:cNvCxnSpPr>
              <a:stCxn id="238" idx="6"/>
              <a:endCxn id="242" idx="2"/>
            </p:cNvCxnSpPr>
            <p:nvPr/>
          </p:nvCxnSpPr>
          <p:spPr bwMode="auto">
            <a:xfrm>
              <a:off x="6834247" y="3719604"/>
              <a:ext cx="3607389" cy="18751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2142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Euler’s Theorem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: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nb-NO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Theorem:</a:t>
                </a:r>
                <a:r>
                  <a:rPr lang="en-US" dirty="0" smtClean="0"/>
                  <a:t> 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 smtClean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: </a:t>
                </a:r>
                <a:br>
                  <a:rPr lang="en-US" dirty="0" smtClean="0"/>
                </a:br>
                <a:endParaRPr lang="en-US" dirty="0" smtClean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3285419"/>
                <a:ext cx="8823012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  <a:endParaRPr lang="nb-NO" dirty="0" smtClean="0"/>
              </a:p>
              <a:p>
                <a:endParaRPr lang="nb-NO" sz="1400" dirty="0" smtClean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85419"/>
                <a:ext cx="8823012" cy="99988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5241613"/>
                <a:ext cx="8823012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 smtClean="0"/>
                  <a:t>Euler’s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smtClean="0"/>
                  <a:t>for all positive </a:t>
                </a:r>
                <a:r>
                  <a:rPr lang="nb-NO" dirty="0" err="1" smtClean="0"/>
                  <a:t>integers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 smtClean="0"/>
                  <a:t>, </a:t>
                </a:r>
                <a:r>
                  <a:rPr lang="nb-NO" dirty="0" err="1" smtClean="0"/>
                  <a:t>if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func>
                  </m:oMath>
                </a14:m>
                <a:r>
                  <a:rPr lang="nb-NO" dirty="0" smtClean="0"/>
                  <a:t> then</a:t>
                </a:r>
              </a:p>
              <a:p>
                <a:endParaRPr lang="nb-NO" sz="1400" dirty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5241613"/>
                <a:ext cx="8823012" cy="99988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60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RSA – correctness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 smtClean="0"/>
                  <a:t>Euler’s </a:t>
                </a:r>
                <a:r>
                  <a:rPr lang="nb-NO" b="1" dirty="0"/>
                  <a:t>theorem: </a:t>
                </a:r>
                <a:r>
                  <a:rPr lang="nb-NO" dirty="0" smtClean="0"/>
                  <a:t>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dirty="0" smtClean="0"/>
              </a:p>
              <a:p>
                <a:endParaRPr lang="nb-NO" sz="1100" dirty="0"/>
              </a:p>
              <a:p>
                <a:pPr algn="ctr"/>
                <a:r>
                  <a:rPr lang="nb-NO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𝑒𝑑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RSA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blipFill>
                <a:blip r:embed="rId5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693685"/>
                  </p:ext>
                </p:extLst>
              </p:nvPr>
            </p:nvGraphicFramePr>
            <p:xfrm>
              <a:off x="8252904" y="1174681"/>
              <a:ext cx="3289516" cy="25823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441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3815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2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2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2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2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2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2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2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2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2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2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693685"/>
                  </p:ext>
                </p:extLst>
              </p:nvPr>
            </p:nvGraphicFramePr>
            <p:xfrm>
              <a:off x="8252904" y="1174681"/>
              <a:ext cx="3289516" cy="25823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4415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85" t="-1754" r="-370" b="-6491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3815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85" t="-15761" r="-370" b="-5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4378954"/>
                  </p:ext>
                </p:extLst>
              </p:nvPr>
            </p:nvGraphicFramePr>
            <p:xfrm>
              <a:off x="8252904" y="5198850"/>
              <a:ext cx="3289516" cy="9448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3706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052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4378954"/>
                  </p:ext>
                </p:extLst>
              </p:nvPr>
            </p:nvGraphicFramePr>
            <p:xfrm>
              <a:off x="8252904" y="5198850"/>
              <a:ext cx="3289516" cy="9448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85" t="-2222" r="-370" b="-25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052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85" t="-41441" r="-370" b="-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69975"/>
                  </p:ext>
                </p:extLst>
              </p:nvPr>
            </p:nvGraphicFramePr>
            <p:xfrm>
              <a:off x="8252904" y="3994719"/>
              <a:ext cx="3289516" cy="96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385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2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208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2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69975"/>
                  </p:ext>
                </p:extLst>
              </p:nvPr>
            </p:nvGraphicFramePr>
            <p:xfrm>
              <a:off x="8252904" y="3994719"/>
              <a:ext cx="3289516" cy="96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85" t="-2222" r="-370" b="-25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692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85" t="-40351" r="-370" b="-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blipFill>
                <a:blip r:embed="rId9"/>
                <a:stretch>
                  <a:fillRect r="-29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31882" y="3775146"/>
                <a:ext cx="14105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882" y="3775146"/>
                <a:ext cx="141054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44985" y="5341072"/>
                <a:ext cx="44921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Fact:</a:t>
                </a:r>
                <a:r>
                  <a:rPr lang="en-US" dirty="0" smtClean="0"/>
                  <a:t> RSA also works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b="1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85" y="5341072"/>
                <a:ext cx="4492168" cy="369332"/>
              </a:xfrm>
              <a:prstGeom prst="rect">
                <a:avLst/>
              </a:prstGeom>
              <a:blipFill>
                <a:blip r:embed="rId11"/>
                <a:stretch>
                  <a:fillRect l="-108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040024" y="3759521"/>
                <a:ext cx="2197129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024" y="3759521"/>
                <a:ext cx="2197129" cy="3879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625095" y="4406964"/>
                <a:ext cx="5313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⟺</m:t>
                          </m:r>
                        </m:e>
                      </m:func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𝑒𝑑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𝑒𝑑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400" dirty="0" smtClean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095" y="4406964"/>
                <a:ext cx="5313112" cy="307777"/>
              </a:xfrm>
              <a:prstGeom prst="rect">
                <a:avLst/>
              </a:prstGeom>
              <a:blipFill>
                <a:blip r:embed="rId1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3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/>
      <p:bldP spid="15" grpId="0"/>
      <p:bldP spid="36" grpId="0"/>
      <p:bldP spid="40" grpId="0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9754489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9754489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3" t="-2000" r="-446" b="-28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3" t="-36691" r="-446" b="-1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2581759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0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2581759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3" t="-2000" r="-526" b="-2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3" t="-35417" r="-526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RSA – security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551708" y="2232206"/>
            <a:ext cx="199133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71427" y="1899766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427" y="1899766"/>
                <a:ext cx="380373" cy="246221"/>
              </a:xfrm>
              <a:prstGeom prst="rect">
                <a:avLst/>
              </a:prstGeom>
              <a:blipFill>
                <a:blip r:embed="rId4"/>
                <a:stretch>
                  <a:fillRect l="-4762" r="-158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blipFill>
                <a:blip r:embed="rId5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624670" y="1324505"/>
                <a:ext cx="2187715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670" y="1324505"/>
                <a:ext cx="2187715" cy="373051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 bwMode="auto">
          <a:xfrm>
            <a:off x="4601854" y="2939181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50167" y="2530622"/>
            <a:ext cx="524436" cy="97648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240" y="2625624"/>
            <a:ext cx="429815" cy="80706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433892" y="3413179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90117" y="1731918"/>
                <a:ext cx="28364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↦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17" y="1731918"/>
                <a:ext cx="2836418" cy="246221"/>
              </a:xfrm>
              <a:prstGeom prst="rect">
                <a:avLst/>
              </a:prstGeom>
              <a:blipFill>
                <a:blip r:embed="rId13"/>
                <a:stretch>
                  <a:fillRect l="-236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blipFill>
                <a:blip r:embed="rId14"/>
                <a:stretch>
                  <a:fillRect l="-8824" r="-2941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b="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blipFill>
                <a:blip r:embed="rId15"/>
                <a:stretch>
                  <a:fillRect l="-1100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6" name="Table 6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9815057"/>
                  </p:ext>
                </p:extLst>
              </p:nvPr>
            </p:nvGraphicFramePr>
            <p:xfrm>
              <a:off x="7968423" y="1142107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6" name="Table 6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9815057"/>
                  </p:ext>
                </p:extLst>
              </p:nvPr>
            </p:nvGraphicFramePr>
            <p:xfrm>
              <a:off x="7968423" y="1142107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169" t="-1538" r="-337" b="-65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169" t="-15603" r="-337" b="-4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4353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RSA – security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4601854" y="2939181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50167" y="2530622"/>
            <a:ext cx="524436" cy="9764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240" y="262562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blipFill>
                <a:blip r:embed="rId5"/>
                <a:stretch>
                  <a:fillRect l="-8824" r="-2941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b="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blipFill>
                <a:blip r:embed="rId6"/>
                <a:stretch>
                  <a:fillRect l="-1100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83890" y="4701761"/>
                <a:ext cx="660403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 smtClean="0"/>
                  <a:t>Security: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 Must </a:t>
                </a:r>
                <a:r>
                  <a:rPr lang="en-US" dirty="0"/>
                  <a:t>be hard to compute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	</a:t>
                </a:r>
                <a:endParaRPr lang="en-US" dirty="0" smtClean="0"/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 Must </a:t>
                </a:r>
                <a:r>
                  <a:rPr lang="en-US" dirty="0"/>
                  <a:t>be hard to </a:t>
                </a:r>
                <a:r>
                  <a:rPr lang="en-US" dirty="0" smtClean="0"/>
                  <a:t>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 smtClean="0"/>
                  <a:t>		</a:t>
                </a:r>
                <a:r>
                  <a:rPr lang="en-US" dirty="0"/>
                  <a:t>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 Must </a:t>
                </a:r>
                <a:r>
                  <a:rPr lang="en-US" dirty="0"/>
                  <a:t>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 smtClean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</a:t>
                </a:r>
                <a:r>
                  <a:rPr lang="en-US" dirty="0" smtClean="0"/>
                  <a:t>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:r>
                  <a:rPr lang="en-US" dirty="0" smtClean="0"/>
                  <a:t>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90" y="4701761"/>
                <a:ext cx="6604030" cy="1477328"/>
              </a:xfrm>
              <a:prstGeom prst="rect">
                <a:avLst/>
              </a:prstGeom>
              <a:blipFill>
                <a:blip r:embed="rId7"/>
                <a:stretch>
                  <a:fillRect l="-831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blipFill>
                <a:blip r:embed="rId8"/>
                <a:stretch>
                  <a:fillRect l="-26829" r="-243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blipFill>
                <a:blip r:embed="rId9"/>
                <a:stretch>
                  <a:fillRect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 bwMode="auto">
          <a:xfrm>
            <a:off x="8698122" y="1910826"/>
            <a:ext cx="68684" cy="228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10148648" y="2855195"/>
            <a:ext cx="66940" cy="18500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Left Brace 44"/>
          <p:cNvSpPr/>
          <p:nvPr/>
        </p:nvSpPr>
        <p:spPr>
          <a:xfrm rot="10800000">
            <a:off x="5843184" y="5339085"/>
            <a:ext cx="135509" cy="74637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81052" y="5523408"/>
            <a:ext cx="1395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equivalent!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433892" y="3413179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blipFill>
                <a:blip r:embed="rId12"/>
                <a:stretch>
                  <a:fillRect l="-370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2550989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0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2550989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63" t="-2000" r="-526" b="-2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63" t="-35417" r="-526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74094" y="1359746"/>
                <a:ext cx="1178079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 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359746"/>
                <a:ext cx="1178079" cy="265201"/>
              </a:xfrm>
              <a:prstGeom prst="rect">
                <a:avLst/>
              </a:prstGeom>
              <a:blipFill>
                <a:blip r:embed="rId15"/>
                <a:stretch>
                  <a:fillRect l="-621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1831853" y="1293098"/>
                <a:ext cx="100534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853" y="1293098"/>
                <a:ext cx="1005340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90117" y="1731918"/>
                <a:ext cx="2655920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↦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17" y="1731918"/>
                <a:ext cx="2655920" cy="265201"/>
              </a:xfrm>
              <a:prstGeom prst="rect">
                <a:avLst/>
              </a:prstGeom>
              <a:blipFill>
                <a:blip r:embed="rId17"/>
                <a:stretch>
                  <a:fillRect l="-25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370495" y="4947372"/>
            <a:ext cx="248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(RSA assumption)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70495" y="5761986"/>
            <a:ext cx="290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(Factoring assumption)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  <a:blipFill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1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5" grpId="0" animBg="1"/>
      <p:bldP spid="20" grpId="0"/>
      <p:bldP spid="53" grpId="0"/>
      <p:bldP spid="22" grpId="0"/>
      <p:bldP spid="63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hard is factoring?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In practice factoring is only known way to break RSA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600" dirty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1400" dirty="0"/>
              </a:p>
              <a:p>
                <a:pPr marL="474663" lvl="1" indent="0"/>
                <a:r>
                  <a:rPr lang="nb-NO" sz="1400" dirty="0"/>
                  <a:t>             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/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accent2"/>
                    </a:solidFill>
                  </a:rPr>
                  <a:t>r</a:t>
                </a:r>
                <a:r>
                  <a:rPr lang="en-US" sz="1400" dirty="0" smtClean="0">
                    <a:solidFill>
                      <a:schemeClr val="accent2"/>
                    </a:solidFill>
                  </a:rPr>
                  <a:t>eturn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1400" i="1" dirty="0" smtClean="0">
                  <a:solidFill>
                    <a:schemeClr val="accent2"/>
                  </a:solidFill>
                </a:endParaRPr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Much</a:t>
                </a:r>
                <a:r>
                  <a:rPr lang="en-US" sz="1600" dirty="0"/>
                  <a:t> </a:t>
                </a:r>
                <a:r>
                  <a:rPr lang="en-US" sz="1600" dirty="0" smtClean="0"/>
                  <a:t>faster </a:t>
                </a:r>
                <a:r>
                  <a:rPr lang="en-US" sz="1600" dirty="0"/>
                  <a:t>algorithms </a:t>
                </a:r>
                <a:r>
                  <a:rPr lang="en-US" sz="1600" dirty="0" smtClean="0"/>
                  <a:t>known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Quadratic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Rational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General number </a:t>
                </a:r>
                <a:r>
                  <a:rPr lang="en-US" sz="1600" dirty="0" smtClean="0"/>
                  <a:t>field sieve</a:t>
                </a:r>
                <a:br>
                  <a:rPr lang="en-US" sz="1600" dirty="0" smtClean="0"/>
                </a:b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hlinkClick r:id="rId2"/>
                  </a:rPr>
                  <a:t>Current record</a:t>
                </a:r>
                <a:r>
                  <a:rPr lang="en-US" sz="1400" dirty="0" smtClean="0"/>
                  <a:t>: 829 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19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1546146"/>
                  </p:ext>
                </p:extLst>
              </p:nvPr>
            </p:nvGraphicFramePr>
            <p:xfrm>
              <a:off x="4226560" y="2690619"/>
              <a:ext cx="7534069" cy="35508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57534">
                      <a:extLst>
                        <a:ext uri="{9D8B030D-6E8A-4147-A177-3AD203B41FA5}">
                          <a16:colId xmlns:a16="http://schemas.microsoft.com/office/drawing/2014/main" val="518509738"/>
                        </a:ext>
                      </a:extLst>
                    </a:gridCol>
                    <a:gridCol w="33417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val="385032995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val="2326314186"/>
                        </a:ext>
                      </a:extLst>
                    </a:gridCol>
                  </a:tblGrid>
                  <a:tr h="25908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/>
                            <a:t>Time to </a:t>
                          </a:r>
                          <a:r>
                            <a:rPr lang="nb-NO" sz="1400" b="1" dirty="0" smtClean="0"/>
                            <a:t>factor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oMath>
                          </a14:m>
                          <a:r>
                            <a:rPr lang="nb-NO" sz="1400" b="1" i="1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1" baseline="0" dirty="0" smtClean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dirty="0" smtClean="0"/>
                            <a:t>for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nb-NO" sz="14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sSup>
                                <m:sSupPr>
                                  <m:ctrlP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nb-NO" sz="1400" b="1" i="1" smtClean="0">
                                      <a:solidFill>
                                        <a:srgbClr val="FFA015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  <m:r>
                                    <a:rPr lang="nb-NO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nb-NO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US" sz="1400" b="0" i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i="0" dirty="0" smtClean="0"/>
                            <a:t>Size</a:t>
                          </a:r>
                          <a:r>
                            <a:rPr lang="en-US" sz="1400" b="1" i="0" baseline="0" dirty="0" smtClean="0"/>
                            <a:t> of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baseline="0" smtClean="0">
                                  <a:solidFill>
                                    <a:srgbClr val="FFA015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oMath>
                          </a14:m>
                          <a:endParaRPr lang="en-US" sz="1400" b="1" i="0" dirty="0">
                            <a:solidFill>
                              <a:srgbClr val="FFA015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10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128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256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58250953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1.93</m:t>
                                        </m:r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1400" b="1" i="1" smtClean="0">
                                                <a:solidFill>
                                                  <a:srgbClr val="FFA015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𝒌</m:t>
                                            </m:r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unc>
                                                  <m:func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uncPr>
                                                  <m:fNam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nb-NO" sz="1400" b="0" i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log</m:t>
                                                    </m:r>
                                                  </m:fName>
                                                  <m:e>
                                                    <m:r>
                                                      <a:rPr lang="nb-NO" sz="1400" b="1" i="1" smtClean="0">
                                                        <a:solidFill>
                                                          <a:srgbClr val="FFA015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𝒌</m:t>
                                                    </m:r>
                                                  </m:e>
                                                </m:func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88493434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/>
                            <a:t>DH</a:t>
                          </a:r>
                          <a:r>
                            <a:rPr lang="en-US" sz="1400" b="1" baseline="0" dirty="0" smtClean="0"/>
                            <a:t> group</a:t>
                          </a:r>
                          <a:endParaRPr lang="en-US" sz="1400" b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/>
                            <a:t>Time to solve</a:t>
                          </a:r>
                          <a:r>
                            <a:rPr lang="en-US" sz="1400" b="1" baseline="0" dirty="0" smtClean="0"/>
                            <a:t> DLOG for</a:t>
                          </a:r>
                          <a:r>
                            <a:rPr lang="en-US" sz="1400" b="1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sSup>
                                <m:sSupPr>
                                  <m:ctrlP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nb-NO" sz="1400" b="1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p>
                              </m:sSup>
                            </m:oMath>
                          </a14:m>
                          <a:endParaRPr lang="en-US" sz="1400" b="1" i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443893715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1.93</m:t>
                                        </m:r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1400" b="1" i="1" smtClean="0">
                                                <a:solidFill>
                                                  <a:srgbClr val="FFA015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𝒌</m:t>
                                            </m:r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unc>
                                                  <m:func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uncPr>
                                                  <m:fNam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nb-NO" sz="1400" b="0" i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log</m:t>
                                                    </m:r>
                                                  </m:fName>
                                                  <m:e>
                                                    <m:r>
                                                      <a:rPr lang="nb-NO" sz="1400" b="1" i="1" smtClean="0">
                                                        <a:solidFill>
                                                          <a:srgbClr val="FFA015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𝒌</m:t>
                                                    </m:r>
                                                  </m:e>
                                                </m:func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41192892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𝑭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nb-NO" sz="1400" b="1" i="1" smtClean="0">
                                            <a:solidFill>
                                              <a:srgbClr val="FFA01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256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512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8112267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1546146"/>
                  </p:ext>
                </p:extLst>
              </p:nvPr>
            </p:nvGraphicFramePr>
            <p:xfrm>
              <a:off x="4226560" y="2690619"/>
              <a:ext cx="7534069" cy="35508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5753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518509738"/>
                        </a:ext>
                      </a:extLst>
                    </a:gridCol>
                    <a:gridCol w="33417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85032995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326314186"/>
                        </a:ext>
                      </a:extLst>
                    </a:gridCol>
                  </a:tblGrid>
                  <a:tr h="30480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719" r="-94161" b="-31942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40194" t="-2000" r="-194" b="-1066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5410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128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256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58250953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157303" r="-94161" b="-3988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88493434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/>
                            <a:t>DH</a:t>
                          </a:r>
                          <a:r>
                            <a:rPr lang="en-US" sz="1400" b="1" baseline="0" dirty="0" smtClean="0"/>
                            <a:t> group</a:t>
                          </a:r>
                          <a:endParaRPr lang="en-US" sz="1400" b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361364" r="-94161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443893715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456180" r="-61149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456180" r="-9416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341192892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556180" r="-611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556180" r="-94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256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512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81122671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200401" y="1548857"/>
                <a:ext cx="3785780" cy="4390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i="1" dirty="0" smtClean="0">
                    <a:solidFill>
                      <a:srgbClr val="C00000"/>
                    </a:solidFill>
                  </a:rPr>
                  <a:t>Very</a:t>
                </a:r>
                <a:r>
                  <a:rPr lang="en-US" sz="1400" dirty="0">
                    <a:solidFill>
                      <a:srgbClr val="C00000"/>
                    </a:solidFill>
                  </a:rPr>
                  <a:t> inefficient: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⟹  </m:t>
                    </m:r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func>
                          <m:func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4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p>
                              <m:sSupPr>
                                <m:ctrlP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func>
                      </m:den>
                    </m:f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1" y="1548857"/>
                <a:ext cx="3785780" cy="439031"/>
              </a:xfrm>
              <a:prstGeom prst="rect">
                <a:avLst/>
              </a:prstGeom>
              <a:blipFill>
                <a:blip r:embed="rId5"/>
                <a:stretch>
                  <a:fillRect l="-48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 bwMode="auto">
          <a:xfrm>
            <a:off x="3869691" y="4779387"/>
            <a:ext cx="7973488" cy="9213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0319804" y="3672127"/>
            <a:ext cx="1440825" cy="2699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952240" y="5612066"/>
            <a:ext cx="7973488" cy="58312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942611" y="3711303"/>
            <a:ext cx="1157484" cy="2699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552297" y="2690619"/>
            <a:ext cx="3290882" cy="96409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8180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RSA – security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Textbook RSA is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IND-CPA secure!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Deterministic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Malleable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Many other attacks as well*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Textbook RSA is </a:t>
            </a:r>
            <a:r>
              <a:rPr lang="en-US" i="1" dirty="0" smtClean="0"/>
              <a:t>not</a:t>
            </a:r>
            <a:r>
              <a:rPr lang="en-US" dirty="0" smtClean="0"/>
              <a:t> an encryption scheme!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So what is it? Answer: a </a:t>
            </a:r>
            <a:r>
              <a:rPr lang="en-US" i="1" dirty="0" smtClean="0"/>
              <a:t>one-way trapdoor permutation</a:t>
            </a:r>
            <a:endParaRPr lang="en-US" dirty="0"/>
          </a:p>
          <a:p>
            <a:pPr marL="0" indent="0"/>
            <a:endParaRPr lang="en-US" dirty="0" smtClean="0"/>
          </a:p>
          <a:p>
            <a:pPr marL="0" indent="0"/>
            <a:endParaRPr lang="en-US" dirty="0"/>
          </a:p>
          <a:p>
            <a:pPr marL="0" indent="0"/>
            <a:r>
              <a:rPr lang="en-US" sz="1100" dirty="0"/>
              <a:t>* </a:t>
            </a:r>
            <a:r>
              <a:rPr lang="en-US" sz="1100" dirty="0">
                <a:hlinkClick r:id="rId2"/>
              </a:rPr>
              <a:t>https://</a:t>
            </a:r>
            <a:r>
              <a:rPr lang="en-US" sz="1100" dirty="0" smtClean="0">
                <a:hlinkClick r:id="rId2"/>
              </a:rPr>
              <a:t>crypto.stackexchange.com/questions/20085/which-attacks-are-possible-against-raw-textbook-rsa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2136776"/>
                  </p:ext>
                </p:extLst>
              </p:nvPr>
            </p:nvGraphicFramePr>
            <p:xfrm>
              <a:off x="9638199" y="1651924"/>
              <a:ext cx="2122430" cy="18058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06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65194">
                    <a:tc>
                      <a:txBody>
                        <a:bodyPr/>
                        <a:lstStyle/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8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8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8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8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8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8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8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8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8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8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8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8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8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8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8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8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8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8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8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8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8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2136776"/>
                  </p:ext>
                </p:extLst>
              </p:nvPr>
            </p:nvGraphicFramePr>
            <p:xfrm>
              <a:off x="9638199" y="1651924"/>
              <a:ext cx="2122430" cy="18058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06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" t="-2500" r="-573" b="-6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6519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" t="-15891" r="-573" b="-7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1897159"/>
                  </p:ext>
                </p:extLst>
              </p:nvPr>
            </p:nvGraphicFramePr>
            <p:xfrm>
              <a:off x="9638199" y="3648076"/>
              <a:ext cx="2122430" cy="747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1923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4318">
                    <a:tc>
                      <a:txBody>
                        <a:bodyPr/>
                        <a:lstStyle/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269875" marR="0" indent="-269875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8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1897159"/>
                  </p:ext>
                </p:extLst>
              </p:nvPr>
            </p:nvGraphicFramePr>
            <p:xfrm>
              <a:off x="9638199" y="3648076"/>
              <a:ext cx="2122430" cy="747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7" t="-2857" r="-573" b="-2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431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7" t="-40449" r="-573" b="-2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8964404"/>
                  </p:ext>
                </p:extLst>
              </p:nvPr>
            </p:nvGraphicFramePr>
            <p:xfrm>
              <a:off x="5738375" y="2570714"/>
              <a:ext cx="1332224" cy="836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322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42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8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8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8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1720">
                    <a:tc>
                      <a:txBody>
                        <a:bodyPr/>
                        <a:lstStyle/>
                        <a:p>
                          <a:pPr marL="182563" marR="0" indent="-1825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8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82563" marR="0" indent="-1825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8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8964404"/>
                  </p:ext>
                </p:extLst>
              </p:nvPr>
            </p:nvGraphicFramePr>
            <p:xfrm>
              <a:off x="5738375" y="2570714"/>
              <a:ext cx="1332224" cy="836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322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429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57" t="-2857" r="-913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172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57" t="-34951" r="-913" b="-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7210879" y="2496796"/>
            <a:ext cx="2185440" cy="837343"/>
            <a:chOff x="4750937" y="2450014"/>
            <a:chExt cx="2614387" cy="1001692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 flipH="1">
              <a:off x="5422828" y="2740197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5433219" y="3151299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750937" y="2475220"/>
              <a:ext cx="524436" cy="9764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200" b="0" dirty="0" smtClean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6842" r="-36842" b="-26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oMath>
                    </m:oMathPara>
                  </a14:m>
                  <a:endParaRPr lang="en-US" sz="1200" b="0" dirty="0" smtClean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4000" b="-6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5509" y="2558797"/>
              <a:ext cx="429815" cy="8070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55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Shoup's</a:t>
            </a:r>
            <a:r>
              <a:rPr lang="en-US" dirty="0" smtClean="0"/>
              <a:t> RSA variant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519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RSA</m:t>
                              </m:r>
                              <m: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2000" r="-41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34459" r="-4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5173379"/>
                  </p:ext>
                </p:extLst>
              </p:nvPr>
            </p:nvGraphicFramePr>
            <p:xfrm>
              <a:off x="1146017" y="1710847"/>
              <a:ext cx="2308297" cy="20548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829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276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94490" marR="94490" marT="47245" marB="47245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72729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nb-NO" sz="1400" b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94490" marR="94490" marT="47245" marB="47245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5173379"/>
                  </p:ext>
                </p:extLst>
              </p:nvPr>
            </p:nvGraphicFramePr>
            <p:xfrm>
              <a:off x="1146017" y="1710847"/>
              <a:ext cx="2308297" cy="20548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829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276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4490" marR="94490" marT="47245" marB="47245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63" t="-1852" r="-526" b="-5296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7272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4490" marR="94490" marT="47245" marB="47245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63" t="-19366" r="-526" b="-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6311" y="3947452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 flipV="1">
            <a:off x="2247900" y="3048389"/>
            <a:ext cx="202787" cy="9252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18599" y="4411114"/>
                <a:ext cx="162320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599" y="4411114"/>
                <a:ext cx="1623201" cy="215444"/>
              </a:xfrm>
              <a:prstGeom prst="rect">
                <a:avLst/>
              </a:prstGeom>
              <a:blipFill rotWithShape="0">
                <a:blip r:embed="rId10"/>
                <a:stretch>
                  <a:fillRect l="-3759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400" b="0" dirty="0" smtClean="0"/>
                  <a:t>Actually want</a:t>
                </a:r>
                <a:r>
                  <a:rPr lang="nb-NO" sz="1400" b="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blipFill rotWithShape="0">
                <a:blip r:embed="rId11"/>
                <a:stretch>
                  <a:fillRect l="-3659" t="-25000" r="-81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866434"/>
                  </p:ext>
                </p:extLst>
              </p:nvPr>
            </p:nvGraphicFramePr>
            <p:xfrm>
              <a:off x="7920687" y="2822656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201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7206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866434"/>
                  </p:ext>
                </p:extLst>
              </p:nvPr>
            </p:nvGraphicFramePr>
            <p:xfrm>
              <a:off x="7920687" y="2822656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10" t="-3636" r="-419" b="-41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8353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10" t="-25110" r="-419" b="-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4970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Shoup's</a:t>
            </a:r>
            <a:r>
              <a:rPr lang="en-US" dirty="0" smtClean="0"/>
              <a:t> RSA variant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519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RSA</m:t>
                              </m:r>
                              <m: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2000" r="-41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34459" r="-4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9313126"/>
                  </p:ext>
                </p:extLst>
              </p:nvPr>
            </p:nvGraphicFramePr>
            <p:xfrm>
              <a:off x="7920687" y="2819314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9313126"/>
                  </p:ext>
                </p:extLst>
              </p:nvPr>
            </p:nvGraphicFramePr>
            <p:xfrm>
              <a:off x="7920687" y="2819314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0" t="-1818" r="-419" b="-4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8353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0" t="-24670" r="-419" b="-13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3757720"/>
                  </p:ext>
                </p:extLst>
              </p:nvPr>
            </p:nvGraphicFramePr>
            <p:xfrm>
              <a:off x="1146017" y="1710846"/>
              <a:ext cx="2314089" cy="20521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275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72469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nb-NO" sz="1400" b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3757720"/>
                  </p:ext>
                </p:extLst>
              </p:nvPr>
            </p:nvGraphicFramePr>
            <p:xfrm>
              <a:off x="1146017" y="1710846"/>
              <a:ext cx="2314089" cy="20521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275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2" t="-1852" r="-525" b="-5296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7246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2" t="-19366" r="-525" b="-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4"/>
              <p:cNvSpPr txBox="1">
                <a:spLocks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 smtClean="0"/>
                  <a:t>Theorem:</a:t>
                </a:r>
                <a:r>
                  <a:rPr lang="en-US" sz="1600" dirty="0"/>
                  <a:t> </a:t>
                </a:r>
                <a:r>
                  <a:rPr lang="en-US" sz="1600" dirty="0" err="1" smtClean="0"/>
                  <a:t>Shoup</a:t>
                </a:r>
                <a:r>
                  <a:rPr lang="en-US" sz="1600" dirty="0" smtClean="0"/>
                  <a:t>-RSA </a:t>
                </a:r>
                <a:r>
                  <a:rPr lang="en-US" sz="1600" dirty="0"/>
                  <a:t>is </a:t>
                </a:r>
                <a:r>
                  <a:rPr lang="en-US" sz="1600" dirty="0" smtClean="0"/>
                  <a:t>IND-CPA (IND-CCA) </a:t>
                </a:r>
                <a:r>
                  <a:rPr lang="en-US" sz="1600" dirty="0"/>
                  <a:t>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</a:t>
                </a:r>
                <a:r>
                  <a:rPr lang="en-US" sz="1600" dirty="0" smtClean="0"/>
                  <a:t>RSA-problem is hard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 smtClean="0"/>
                  <a:t> </a:t>
                </a:r>
                <a:endParaRPr lang="nb-NO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dirty="0" smtClean="0"/>
                  <a:t>IND-CPA (IND-CCA) </a:t>
                </a:r>
                <a:r>
                  <a:rPr lang="en-US" sz="1600" dirty="0"/>
                  <a:t>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</a:t>
                </a:r>
                <a:r>
                  <a:rPr lang="en-US" sz="1600" dirty="0" smtClean="0"/>
                  <a:t>” (i.e., a random oracle)</a:t>
                </a:r>
                <a:endParaRPr lang="en-US" sz="1600" dirty="0"/>
              </a:p>
            </p:txBody>
          </p:sp>
        </mc:Choice>
        <mc:Fallback xmlns="">
          <p:sp>
            <p:nvSpPr>
              <p:cNvPr id="2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45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in practice 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Textbook RSA is deterministic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cannot be IND-CPA/IND-CCA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How to achieve IND-CPA/IND-CCA?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</a:t>
                </a:r>
                <a:r>
                  <a:rPr lang="en-US" sz="1600" dirty="0" smtClean="0"/>
                  <a:t>ad message with random data before applying RSA function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PKCS#1v1.5	(no existing security proof; many </a:t>
                </a:r>
                <a:r>
                  <a:rPr lang="en-US" sz="1600" dirty="0" err="1" smtClean="0"/>
                  <a:t>impl</a:t>
                </a:r>
                <a:r>
                  <a:rPr lang="en-US" sz="1600" dirty="0" smtClean="0"/>
                  <a:t>. attacks)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RSA-OAEP</a:t>
                </a:r>
                <a:r>
                  <a:rPr lang="en-US" dirty="0" smtClean="0"/>
                  <a:t>		</a:t>
                </a:r>
                <a:r>
                  <a:rPr lang="en-US" sz="1600" dirty="0" smtClean="0"/>
                  <a:t>(complicated security proof; first proof buggy)</a:t>
                </a:r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RSA </a:t>
                </a:r>
                <a:r>
                  <a:rPr lang="en-US" i="1" dirty="0" smtClean="0"/>
                  <a:t>encryption</a:t>
                </a:r>
                <a:r>
                  <a:rPr lang="en-US" dirty="0" smtClean="0"/>
                  <a:t> not used much in practice anymore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Mostly </a:t>
                </a:r>
                <a:r>
                  <a:rPr lang="nb-NO" sz="1600" b="1" dirty="0" smtClean="0"/>
                  <a:t>key transport </a:t>
                </a:r>
                <a:r>
                  <a:rPr lang="nb-NO" sz="1600" dirty="0" smtClean="0"/>
                  <a:t>of (short) symmetric key</a:t>
                </a:r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RSA </a:t>
                </a:r>
                <a:r>
                  <a:rPr lang="en-US" i="1" dirty="0" smtClean="0"/>
                  <a:t>digital signatures </a:t>
                </a:r>
                <a:r>
                  <a:rPr lang="en-US" dirty="0" smtClean="0"/>
                  <a:t>still very common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Covered next week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7694971" y="2315117"/>
            <a:ext cx="3986702" cy="3342328"/>
            <a:chOff x="7317472" y="2647625"/>
            <a:chExt cx="3986702" cy="33423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ounded Rectangle 4"/>
                <p:cNvSpPr/>
                <p:nvPr/>
              </p:nvSpPr>
              <p:spPr bwMode="auto">
                <a:xfrm>
                  <a:off x="8741391" y="3002508"/>
                  <a:ext cx="1269242" cy="320722"/>
                </a:xfrm>
                <a:prstGeom prst="roundRect">
                  <a:avLst/>
                </a:prstGeom>
                <a:solidFill>
                  <a:srgbClr val="FFE7E7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5" name="Rounded 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41391" y="3002508"/>
                  <a:ext cx="1269242" cy="320722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7317473" y="4137547"/>
                  <a:ext cx="2693159" cy="3207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17473" y="4137547"/>
                  <a:ext cx="2693159" cy="320722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 t="-3571" b="-892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7317472" y="5272586"/>
                  <a:ext cx="2693159" cy="320722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17472" y="5272586"/>
                  <a:ext cx="2693159" cy="320722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 bwMode="auto">
            <a:xfrm>
              <a:off x="9376012" y="3404839"/>
              <a:ext cx="0" cy="6658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9452517" y="3604799"/>
                  <a:ext cx="43601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2517" y="3604799"/>
                  <a:ext cx="436017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2676" r="-14085" b="-86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 bwMode="auto">
            <a:xfrm>
              <a:off x="8599144" y="4538546"/>
              <a:ext cx="0" cy="6658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8975844" y="4714358"/>
                  <a:ext cx="232833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↦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m:rPr>
                                    <m:lit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p>
                        </m:sSup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oMath>
                    </m:oMathPara>
                  </a14:m>
                  <a:endParaRPr lang="en-US" i="1" dirty="0" smtClean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5844" y="4714358"/>
                  <a:ext cx="2328330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785" r="-785" b="-3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5" name="Group 14"/>
            <p:cNvGrpSpPr/>
            <p:nvPr/>
          </p:nvGrpSpPr>
          <p:grpSpPr>
            <a:xfrm>
              <a:off x="8741392" y="2647625"/>
              <a:ext cx="1269240" cy="230832"/>
              <a:chOff x="829293" y="1583364"/>
              <a:chExt cx="1589313" cy="23083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18" name="Straight Connector 17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" name="Straight Connector 19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7" name="TextBox 16"/>
              <p:cNvSpPr txBox="1"/>
              <p:nvPr/>
            </p:nvSpPr>
            <p:spPr>
              <a:xfrm>
                <a:off x="1287656" y="1583364"/>
                <a:ext cx="77928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 smtClean="0"/>
                  <a:t>256</a:t>
                </a:r>
                <a:r>
                  <a:rPr lang="en-US" sz="900" dirty="0"/>
                  <a:t> </a:t>
                </a:r>
                <a:r>
                  <a:rPr lang="en-US" sz="900" dirty="0" smtClean="0"/>
                  <a:t>bits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7329903" y="5759121"/>
              <a:ext cx="2679147" cy="230832"/>
              <a:chOff x="829293" y="1583364"/>
              <a:chExt cx="1587334" cy="230832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829293" y="1637969"/>
                <a:ext cx="1587334" cy="152400"/>
                <a:chOff x="829293" y="1637969"/>
                <a:chExt cx="1587334" cy="152400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H="1" flipV="1">
                  <a:off x="2416626" y="1637969"/>
                  <a:ext cx="1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6" name="Straight Connector 25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3" name="TextBox 22"/>
              <p:cNvSpPr txBox="1"/>
              <p:nvPr/>
            </p:nvSpPr>
            <p:spPr>
              <a:xfrm>
                <a:off x="1404757" y="1583364"/>
                <a:ext cx="393537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 smtClean="0"/>
                  <a:t>2048 bits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933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in practice 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92" y="1587500"/>
            <a:ext cx="5442356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977" y="1587500"/>
            <a:ext cx="5266412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063602" y="5784246"/>
            <a:ext cx="2318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4"/>
              </a:rPr>
              <a:t>https://eprint.iacr.org/2012/064</a:t>
            </a:r>
            <a:endParaRPr lang="en-US" sz="12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914525" y="5784247"/>
            <a:ext cx="4290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5"/>
              </a:rPr>
              <a:t>https://factorable.net/weakkeys12.extended.pdf</a:t>
            </a:r>
            <a:endParaRPr lang="en-US" sz="1200" dirty="0" smtClean="0"/>
          </a:p>
        </p:txBody>
      </p:sp>
      <p:sp>
        <p:nvSpPr>
          <p:cNvPr id="10" name="Rectangle 9"/>
          <p:cNvSpPr/>
          <p:nvPr/>
        </p:nvSpPr>
        <p:spPr bwMode="auto">
          <a:xfrm>
            <a:off x="1347788" y="5033963"/>
            <a:ext cx="1557337" cy="1619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2568172" y="4943476"/>
            <a:ext cx="842962" cy="114302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284933" y="3925888"/>
            <a:ext cx="3497367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9967891" y="3817941"/>
            <a:ext cx="814410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95076" y="3003648"/>
                <a:ext cx="2439224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C00000"/>
                    </a:solidFill>
                  </a:rPr>
                  <a:t>Multiple RSA modulus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 smtClean="0">
                    <a:solidFill>
                      <a:srgbClr val="C00000"/>
                    </a:solidFill>
                  </a:rPr>
                  <a:t> sharing a common prime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076" y="3003648"/>
                <a:ext cx="2439224" cy="584775"/>
              </a:xfrm>
              <a:prstGeom prst="rect">
                <a:avLst/>
              </a:prstGeom>
              <a:blipFill rotWithShape="0">
                <a:blip r:embed="rId6"/>
                <a:stretch>
                  <a:fillRect l="-1500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3484270" y="3579527"/>
            <a:ext cx="2535530" cy="13639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7014048" y="3588423"/>
            <a:ext cx="270885" cy="3374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7209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Public-</a:t>
                </a:r>
                <a:r>
                  <a:rPr lang="nb-NO" dirty="0" err="1" smtClean="0"/>
                  <a:t>key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encryption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security</a:t>
                </a:r>
                <a:r>
                  <a:rPr lang="nb-NO" dirty="0" smtClean="0"/>
                  <a:t> goals: IND-CPA and IND-CCA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err="1" smtClean="0"/>
                  <a:t>ElGamal</a:t>
                </a:r>
                <a:endParaRPr lang="nb-NO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Public-key encryption from Diffie-Hellman key exchange + symmetric encryption scheme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Hashed-ElGamal: hash DH key to obtain a symmetric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1600" dirty="0" smtClean="0"/>
              </a:p>
              <a:p>
                <a:pPr marL="114300" indent="0"/>
                <a:endParaRPr lang="nb-NO" dirty="0" smtClean="0"/>
              </a:p>
              <a:p>
                <a:pPr marL="114300" indent="0"/>
                <a:endParaRPr lang="nb-NO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RSA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Textbook-RSA:</a:t>
                </a:r>
                <a:r>
                  <a:rPr lang="nb-NO" sz="1600" b="1" i="1" dirty="0" smtClean="0"/>
                  <a:t> </a:t>
                </a:r>
                <a:r>
                  <a:rPr lang="nb-NO" sz="1600" i="1" dirty="0"/>
                  <a:t>n</a:t>
                </a:r>
                <a:r>
                  <a:rPr lang="nb-NO" sz="1600" i="1" dirty="0" smtClean="0"/>
                  <a:t>ot</a:t>
                </a:r>
                <a:r>
                  <a:rPr lang="nb-NO" sz="1600" dirty="0" smtClean="0"/>
                  <a:t> a public-key encryption </a:t>
                </a:r>
                <a:r>
                  <a:rPr lang="nb-NO" sz="1600" smtClean="0"/>
                  <a:t>scheme directly (not IND-CPA secure!)</a:t>
                </a:r>
                <a:endParaRPr lang="nb-NO" sz="1600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Shoup's RSA: encrypt random number with Textbook-RSA and derive symmetric key from hash function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 smtClean="0"/>
                  <a:t>IND-CPA / IND-CCA secure (depending on symmetric scheme)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 smtClean="0"/>
                  <a:t>Not much used in practice</a:t>
                </a:r>
                <a:endParaRPr lang="nb-NO" sz="1200" dirty="0"/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 smtClean="0"/>
                  <a:t>In practice: pad message before encrypting with Textbook-RSA (PKCS#1v1.5, RSA-OAEP)</a:t>
                </a:r>
                <a:endParaRPr lang="nb-NO" sz="1600" dirty="0" smtClean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Must be hard: RSA-problem and </a:t>
                </a:r>
                <a:r>
                  <a:rPr lang="nb-NO" sz="1600" dirty="0" err="1" smtClean="0"/>
                  <a:t>factoring</a:t>
                </a:r>
                <a:r>
                  <a:rPr lang="nb-NO" sz="1600" dirty="0" smtClean="0"/>
                  <a:t> problem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26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16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9E279E69-8996-40FA-A1DC-DC967757F957}" vid="{D611D8C1-3FCF-431E-B6C5-96509A66C927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3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5.xml><?xml version="1.0" encoding="utf-8"?>
<a:theme xmlns:a="http://schemas.openxmlformats.org/drawingml/2006/main" name="4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16032</TotalTime>
  <Words>4715</Words>
  <Application>Microsoft Office PowerPoint</Application>
  <PresentationFormat>Widescreen</PresentationFormat>
  <Paragraphs>766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Cambria</vt:lpstr>
      <vt:lpstr>Cambria Math</vt:lpstr>
      <vt:lpstr>Times New Roman</vt:lpstr>
      <vt:lpstr>1_TEK4500-UIO</vt:lpstr>
      <vt:lpstr>TEK4500-UIO</vt:lpstr>
      <vt:lpstr>2_TEK4500-UIO</vt:lpstr>
      <vt:lpstr>3_TEK4500-UIO</vt:lpstr>
      <vt:lpstr>4_TEK4500-UIO</vt:lpstr>
      <vt:lpstr>Lecture 10 – Public-key encryption, IND-CPA/CCA, ElGamal, RSA</vt:lpstr>
      <vt:lpstr>Basic goals of cryptography</vt:lpstr>
      <vt:lpstr>Public-key encryption</vt:lpstr>
      <vt:lpstr>Public-key encryption – syntax </vt:lpstr>
      <vt:lpstr>Public-key encryption – security: IND-CPA </vt:lpstr>
      <vt:lpstr>Public-key encryption – security: IND-CCA</vt:lpstr>
      <vt:lpstr>Diffie-Hellman key exchange </vt:lpstr>
      <vt:lpstr>Public-key encryption: ElGamal </vt:lpstr>
      <vt:lpstr>Public-key encryption: ElGamal </vt:lpstr>
      <vt:lpstr>Public-key encryption: Hashed-ElGamal  </vt:lpstr>
      <vt:lpstr>PowerPoint Presentation</vt:lpstr>
      <vt:lpstr>RSA</vt:lpstr>
      <vt:lpstr>RSA encryption</vt:lpstr>
      <vt:lpstr>The group (Z_n^∗,⋅)</vt:lpstr>
      <vt:lpstr>Euler's ϕ(n) function </vt:lpstr>
      <vt:lpstr>Textbook RSA </vt:lpstr>
      <vt:lpstr>RSA example</vt:lpstr>
      <vt:lpstr>Euler’s Theorem</vt:lpstr>
      <vt:lpstr>Textbook RSA – correctness </vt:lpstr>
      <vt:lpstr>Textbook RSA – security </vt:lpstr>
      <vt:lpstr>Textbook RSA – security  </vt:lpstr>
      <vt:lpstr>How hard is factoring?</vt:lpstr>
      <vt:lpstr>Textbook RSA – security</vt:lpstr>
      <vt:lpstr>Shoup's RSA variant</vt:lpstr>
      <vt:lpstr>Shoup's RSA variant</vt:lpstr>
      <vt:lpstr>RSA in practice I</vt:lpstr>
      <vt:lpstr>RSA in practice II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833</cp:revision>
  <dcterms:created xsi:type="dcterms:W3CDTF">2020-06-02T10:31:43Z</dcterms:created>
  <dcterms:modified xsi:type="dcterms:W3CDTF">2021-10-27T12:12:11Z</dcterms:modified>
</cp:coreProperties>
</file>