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17" r:id="rId4"/>
    <p:sldId id="316" r:id="rId5"/>
    <p:sldId id="282" r:id="rId6"/>
    <p:sldId id="283" r:id="rId7"/>
    <p:sldId id="302" r:id="rId8"/>
    <p:sldId id="312" r:id="rId9"/>
    <p:sldId id="293" r:id="rId10"/>
    <p:sldId id="285" r:id="rId11"/>
    <p:sldId id="287" r:id="rId12"/>
    <p:sldId id="292" r:id="rId13"/>
    <p:sldId id="286" r:id="rId14"/>
    <p:sldId id="319" r:id="rId15"/>
    <p:sldId id="288" r:id="rId16"/>
    <p:sldId id="284" r:id="rId17"/>
    <p:sldId id="290" r:id="rId18"/>
    <p:sldId id="318" r:id="rId19"/>
    <p:sldId id="298" r:id="rId20"/>
    <p:sldId id="299" r:id="rId21"/>
    <p:sldId id="320" r:id="rId2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57"/>
    <p:restoredTop sz="90795"/>
  </p:normalViewPr>
  <p:slideViewPr>
    <p:cSldViewPr>
      <p:cViewPr varScale="1">
        <p:scale>
          <a:sx n="106" d="100"/>
          <a:sy n="106" d="100"/>
        </p:scale>
        <p:origin x="138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28.01.2022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418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3863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55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678215-8D61-4A9A-B0E8-F9D7E637DD28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6137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CBEBBB-6981-4508-A265-6BE754C5CE57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796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758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97B4E-10D9-4375-AB56-E6007EDE3488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77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861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60A32A-A110-41D2-938D-4F294A0C3507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3413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16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F5914C-2EB4-4EC9-9FE1-3550536E8953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5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963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C065F-A199-4884-80C5-ACFC832CA2C7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1713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174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06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ADA30F-9B0F-46D7-9EC6-716FC116055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83553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27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DF71A8-FC60-4645-A377-5D8325DC20DB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7554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73BB90-E5C0-4672-B252-205118AA6ED2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951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6139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57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C61C6A-D8CC-497D-B01C-A65EDD3BFFB4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1981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68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D7EFEB-1253-4466-B1C5-18D4662B7B4A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9543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79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778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86EBD8-DD9F-4BF5-9F36-071DBA5457AE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91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08720"/>
            <a:ext cx="7772400" cy="1524000"/>
          </a:xfrm>
        </p:spPr>
        <p:txBody>
          <a:bodyPr/>
          <a:lstStyle/>
          <a:p>
            <a:pPr eaLnBrk="1" hangingPunct="1"/>
            <a:r>
              <a:rPr lang="da-DK" dirty="0" err="1"/>
              <a:t>Emerald</a:t>
            </a:r>
            <a:r>
              <a:rPr lang="da-DK" dirty="0"/>
              <a:t> - et OO-</a:t>
            </a:r>
            <a:r>
              <a:rPr lang="da-DK" dirty="0" err="1"/>
              <a:t>språk</a:t>
            </a:r>
            <a:r>
              <a:rPr lang="da-DK" dirty="0"/>
              <a:t> for </a:t>
            </a:r>
            <a:r>
              <a:rPr lang="da-DK" dirty="0" err="1"/>
              <a:t>distribuerte</a:t>
            </a:r>
            <a:r>
              <a:rPr lang="da-DK" dirty="0"/>
              <a:t> </a:t>
            </a:r>
            <a:r>
              <a:rPr lang="da-DK" dirty="0" err="1"/>
              <a:t>applikasjoner</a:t>
            </a:r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r>
              <a:rPr lang="da-DK" i="1" dirty="0"/>
              <a:t>, IfI, UiO</a:t>
            </a:r>
          </a:p>
          <a:p>
            <a:pPr eaLnBrk="1" hangingPunct="1"/>
            <a:r>
              <a:rPr lang="da-DK" i="1" dirty="0" err="1"/>
              <a:t>Lecture</a:t>
            </a:r>
            <a:r>
              <a:rPr lang="da-DK" i="1" dirty="0"/>
              <a:t> F2, 2022-01-26</a:t>
            </a:r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Summary of </a:t>
            </a:r>
            <a:r>
              <a:rPr lang="da-DK" dirty="0" err="1"/>
              <a:t>Lecture</a:t>
            </a:r>
            <a:r>
              <a:rPr lang="da-DK" dirty="0"/>
              <a:t> F1v22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Course </a:t>
            </a:r>
            <a:r>
              <a:rPr lang="da-DK" dirty="0" err="1"/>
              <a:t>overview</a:t>
            </a:r>
            <a:r>
              <a:rPr lang="da-DK" dirty="0"/>
              <a:t> and format, obligs</a:t>
            </a:r>
          </a:p>
          <a:p>
            <a:pPr eaLnBrk="1" hangingPunct="1">
              <a:lnSpc>
                <a:spcPct val="90000"/>
              </a:lnSpc>
            </a:pPr>
            <a:r>
              <a:rPr lang="da-DK" b="1" dirty="0"/>
              <a:t>Learning by </a:t>
            </a:r>
            <a:r>
              <a:rPr lang="da-DK" b="1" dirty="0" err="1"/>
              <a:t>doing</a:t>
            </a:r>
            <a:endParaRPr lang="da-DK" b="1" dirty="0"/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Motivating</a:t>
            </a:r>
            <a:r>
              <a:rPr lang="da-DK" dirty="0"/>
              <a:t> </a:t>
            </a:r>
            <a:r>
              <a:rPr lang="da-DK" dirty="0" err="1"/>
              <a:t>Example</a:t>
            </a:r>
            <a:r>
              <a:rPr lang="da-DK" dirty="0"/>
              <a:t>: </a:t>
            </a:r>
            <a:r>
              <a:rPr lang="da-DK" dirty="0" err="1"/>
              <a:t>Kilroy.m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/>
              <a:t>Short intro to PlanetLab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Intro to </a:t>
            </a:r>
            <a:r>
              <a:rPr lang="da-DK" dirty="0" err="1"/>
              <a:t>Emerald</a:t>
            </a:r>
            <a:r>
              <a:rPr lang="da-DK" dirty="0"/>
              <a:t>: </a:t>
            </a:r>
            <a:r>
              <a:rPr lang="da-DK" dirty="0" err="1"/>
              <a:t>how</a:t>
            </a:r>
            <a:r>
              <a:rPr lang="da-DK" dirty="0"/>
              <a:t> to </a:t>
            </a:r>
            <a:r>
              <a:rPr lang="da-DK" dirty="0" err="1"/>
              <a:t>create</a:t>
            </a:r>
            <a:r>
              <a:rPr lang="da-DK" dirty="0"/>
              <a:t> </a:t>
            </a:r>
            <a:r>
              <a:rPr lang="da-DK" dirty="0" err="1"/>
              <a:t>objects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 err="1"/>
              <a:t>Everything</a:t>
            </a:r>
            <a:r>
              <a:rPr lang="da-DK" dirty="0"/>
              <a:t> is an </a:t>
            </a:r>
            <a:r>
              <a:rPr lang="da-DK" dirty="0" err="1"/>
              <a:t>object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/>
              <a:t>Classes: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object</a:t>
            </a:r>
            <a:r>
              <a:rPr lang="da-DK" dirty="0"/>
              <a:t>; </a:t>
            </a:r>
            <a:r>
              <a:rPr lang="da-DK" dirty="0" err="1"/>
              <a:t>implemented</a:t>
            </a:r>
            <a:r>
              <a:rPr lang="da-DK" dirty="0"/>
              <a:t> by </a:t>
            </a:r>
            <a:r>
              <a:rPr lang="da-DK" dirty="0" err="1"/>
              <a:t>sugaring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r>
              <a:rPr lang="da-DK" dirty="0"/>
              <a:t>Class parameter; </a:t>
            </a:r>
            <a:r>
              <a:rPr lang="da-DK" dirty="0" err="1"/>
              <a:t>subclassing</a:t>
            </a: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Today</a:t>
            </a:r>
            <a:r>
              <a:rPr lang="da-DK" dirty="0"/>
              <a:t>: F2v22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Type system intro</a:t>
            </a:r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  <a:p>
            <a:pPr eaLnBrk="1" hangingPunct="1">
              <a:lnSpc>
                <a:spcPct val="90000"/>
              </a:lnSpc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4445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  <p:extLst>
      <p:ext uri="{BB962C8B-B14F-4D97-AF65-F5344CB8AC3E}">
        <p14:creationId xmlns:p14="http://schemas.microsoft.com/office/powerpoint/2010/main" val="143764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/>
              <a:t>Collection of operation signatures.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Simple Type Example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  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dirty="0"/>
          </a:p>
          <a:p>
            <a:pPr eaLnBrk="1" hangingPunct="1">
              <a:buFontTx/>
              <a:buNone/>
            </a:pPr>
            <a:r>
              <a:rPr lang="en-GB" i="1" dirty="0"/>
              <a:t>Note: type say NOTHING about IMPLEMENTATION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0838"/>
            <a:ext cx="7772400" cy="1421978"/>
          </a:xfrm>
        </p:spPr>
        <p:txBody>
          <a:bodyPr/>
          <a:lstStyle/>
          <a:p>
            <a:pPr eaLnBrk="1" hangingPunct="1"/>
            <a:r>
              <a:rPr lang="da-DK" dirty="0"/>
              <a:t>Using a </a:t>
            </a:r>
            <a:r>
              <a:rPr lang="da-DK" dirty="0" err="1"/>
              <a:t>class</a:t>
            </a:r>
            <a:r>
              <a:rPr lang="da-DK" dirty="0"/>
              <a:t> to </a:t>
            </a:r>
            <a:r>
              <a:rPr lang="da-DK" dirty="0" err="1"/>
              <a:t>create</a:t>
            </a:r>
            <a:r>
              <a:rPr lang="da-DK" dirty="0"/>
              <a:t> an </a:t>
            </a:r>
            <a:r>
              <a:rPr lang="da-DK" dirty="0" err="1"/>
              <a:t>object</a:t>
            </a:r>
            <a:br>
              <a:rPr lang="da-DK" dirty="0"/>
            </a:br>
            <a:r>
              <a:rPr lang="da-DK" dirty="0"/>
              <a:t>Now with types</a:t>
            </a:r>
            <a:endParaRPr lang="en-GB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2060848"/>
            <a:ext cx="7772400" cy="371924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var </a:t>
            </a: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: </a:t>
            </a:r>
            <a:r>
              <a:rPr lang="da-DK" dirty="0" err="1">
                <a:latin typeface="Courier New" pitchFamily="49" charset="0"/>
              </a:rPr>
              <a:t>SeqNoSource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mySeqNo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SC.create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</a:pPr>
            <a:endParaRPr lang="en-GB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GB" i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 </a:t>
            </a:r>
            <a:r>
              <a:rPr lang="nb-NO" dirty="0" err="1"/>
              <a:t>Conformity</a:t>
            </a:r>
            <a:r>
              <a:rPr lang="nb-NO" dirty="0"/>
              <a:t>: First </a:t>
            </a:r>
            <a:r>
              <a:rPr lang="nb-NO" dirty="0" err="1"/>
              <a:t>Cut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 </a:t>
            </a:r>
            <a:r>
              <a:rPr lang="nb-NO" dirty="0" err="1"/>
              <a:t>object</a:t>
            </a:r>
            <a:r>
              <a:rPr lang="nb-NO" dirty="0"/>
              <a:t> is </a:t>
            </a:r>
            <a:r>
              <a:rPr lang="nb-NO" dirty="0" err="1"/>
              <a:t>said</a:t>
            </a:r>
            <a:r>
              <a:rPr lang="nb-NO" dirty="0"/>
              <a:t> to </a:t>
            </a:r>
            <a:r>
              <a:rPr lang="nb-NO" i="1" dirty="0" err="1"/>
              <a:t>conform</a:t>
            </a:r>
            <a:r>
              <a:rPr lang="nb-NO" dirty="0"/>
              <a:t> to a type, </a:t>
            </a:r>
            <a:r>
              <a:rPr lang="nb-NO" dirty="0" err="1"/>
              <a:t>if</a:t>
            </a:r>
            <a:r>
              <a:rPr lang="nb-NO" dirty="0"/>
              <a:t> it at </a:t>
            </a:r>
            <a:r>
              <a:rPr lang="nb-NO" dirty="0" err="1"/>
              <a:t>least</a:t>
            </a:r>
            <a:r>
              <a:rPr lang="nb-NO" dirty="0"/>
              <a:t> has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type. (Note: it </a:t>
            </a:r>
            <a:r>
              <a:rPr lang="nb-NO" i="1" dirty="0" err="1"/>
              <a:t>may</a:t>
            </a:r>
            <a:r>
              <a:rPr lang="nb-NO" dirty="0"/>
              <a:t> have MORE </a:t>
            </a:r>
            <a:r>
              <a:rPr lang="nb-NO" dirty="0" err="1"/>
              <a:t>operations</a:t>
            </a:r>
            <a:r>
              <a:rPr lang="nb-NO" dirty="0"/>
              <a:t>.)</a:t>
            </a:r>
          </a:p>
          <a:p>
            <a:r>
              <a:rPr lang="nb-NO" dirty="0"/>
              <a:t>If an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conforms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type </a:t>
            </a:r>
            <a:r>
              <a:rPr lang="nb-NO" dirty="0" err="1"/>
              <a:t>specified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declaration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variable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object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assigned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variable. </a:t>
            </a:r>
          </a:p>
        </p:txBody>
      </p:sp>
    </p:spTree>
    <p:extLst>
      <p:ext uri="{BB962C8B-B14F-4D97-AF65-F5344CB8AC3E}">
        <p14:creationId xmlns:p14="http://schemas.microsoft.com/office/powerpoint/2010/main" val="321785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Example</a:t>
            </a:r>
            <a:endParaRPr lang="da-DK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665288"/>
            <a:ext cx="4819972" cy="4114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withdraw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fetchBalance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[] -&gt; 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  operation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Integer</a:t>
            </a:r>
            <a:r>
              <a:rPr lang="da-DK" sz="18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eaLnBrk="1" hangingPunct="1">
              <a:buFontTx/>
              <a:buNone/>
              <a:defRPr/>
            </a:pPr>
            <a:r>
              <a:rPr lang="da-DK" sz="1800" dirty="0">
                <a:latin typeface="Courier New" pitchFamily="49" charset="0"/>
                <a:cs typeface="Courier New" pitchFamily="49" charset="0"/>
              </a:rPr>
              <a:t>end </a:t>
            </a:r>
            <a:r>
              <a:rPr lang="da-DK" sz="1800" dirty="0" err="1">
                <a:latin typeface="Courier New" pitchFamily="49" charset="0"/>
                <a:cs typeface="Courier New" pitchFamily="49" charset="0"/>
              </a:rPr>
              <a:t>DepositOnlyBankAccount</a:t>
            </a:r>
            <a:endParaRPr lang="da-DK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3500" y="1665288"/>
            <a:ext cx="40005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400" dirty="0" err="1"/>
              <a:t>Conformity</a:t>
            </a:r>
            <a:r>
              <a:rPr lang="da-DK" sz="2400" dirty="0"/>
              <a:t> </a:t>
            </a:r>
            <a:r>
              <a:rPr lang="da-DK" sz="2400" dirty="0" err="1"/>
              <a:t>object</a:t>
            </a:r>
            <a:r>
              <a:rPr lang="da-DK" sz="2400" dirty="0"/>
              <a:t>-to-type</a:t>
            </a:r>
          </a:p>
          <a:p>
            <a:pPr eaLnBrk="1" hangingPunct="1">
              <a:buFontTx/>
              <a:buNone/>
            </a:pPr>
            <a:r>
              <a:rPr lang="da-DK" sz="2400" dirty="0"/>
              <a:t>and type-to-type</a:t>
            </a:r>
          </a:p>
          <a:p>
            <a:pPr eaLnBrk="1" hangingPunct="1">
              <a:buFontTx/>
              <a:buNone/>
            </a:pPr>
            <a:endParaRPr lang="da-DK" sz="2400" dirty="0"/>
          </a:p>
          <a:p>
            <a:pPr eaLnBrk="1" hangingPunct="1">
              <a:buFontTx/>
              <a:buNone/>
            </a:pPr>
            <a:r>
              <a:rPr lang="da-DK" sz="2400" dirty="0" err="1"/>
              <a:t>BankAccount</a:t>
            </a:r>
            <a:r>
              <a:rPr lang="da-DK" sz="2400" dirty="0"/>
              <a:t>  </a:t>
            </a:r>
            <a:r>
              <a:rPr lang="da-DK" sz="2400" i="1" dirty="0" err="1"/>
              <a:t>conforms</a:t>
            </a:r>
            <a:r>
              <a:rPr lang="da-DK" sz="2400" dirty="0"/>
              <a:t> to </a:t>
            </a:r>
            <a:r>
              <a:rPr lang="da-DK" sz="2400" dirty="0" err="1"/>
              <a:t>DepositOnlyBankAccount</a:t>
            </a:r>
            <a:r>
              <a:rPr lang="da-DK" sz="2400" dirty="0"/>
              <a:t>  </a:t>
            </a:r>
            <a:r>
              <a:rPr lang="da-DK" sz="2400" dirty="0" err="1"/>
              <a:t>because</a:t>
            </a:r>
            <a:r>
              <a:rPr lang="da-DK" sz="2400" dirty="0"/>
              <a:t> it support all the </a:t>
            </a:r>
            <a:r>
              <a:rPr lang="da-DK" sz="2400" dirty="0" err="1"/>
              <a:t>require</a:t>
            </a:r>
            <a:r>
              <a:rPr lang="da-DK" sz="2400" dirty="0"/>
              <a:t> operations – and the parameters </a:t>
            </a:r>
            <a:r>
              <a:rPr lang="da-DK" sz="2400" dirty="0" err="1"/>
              <a:t>also</a:t>
            </a:r>
            <a:r>
              <a:rPr lang="da-DK" sz="2400" dirty="0"/>
              <a:t> </a:t>
            </a:r>
            <a:r>
              <a:rPr lang="da-DK" sz="2400" dirty="0" err="1"/>
              <a:t>conform</a:t>
            </a:r>
            <a:endParaRPr lang="da-DK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Second Cut</a:t>
            </a:r>
            <a:endParaRPr lang="en-GB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An object is said to </a:t>
            </a:r>
            <a:r>
              <a:rPr lang="en-US" i="1" dirty="0"/>
              <a:t>conform</a:t>
            </a:r>
            <a:r>
              <a:rPr lang="en-US" dirty="0"/>
              <a:t> to a type, if </a:t>
            </a:r>
          </a:p>
          <a:p>
            <a:pPr eaLnBrk="1" hangingPunct="1">
              <a:defRPr/>
            </a:pPr>
            <a:r>
              <a:rPr lang="en-US" dirty="0"/>
              <a:t>It has the operations specified by the type</a:t>
            </a:r>
          </a:p>
          <a:p>
            <a:pPr eaLnBrk="1" hangingPunct="1">
              <a:defRPr/>
            </a:pPr>
            <a:r>
              <a:rPr lang="en-US" dirty="0"/>
              <a:t>For each operation in the type:</a:t>
            </a:r>
          </a:p>
          <a:p>
            <a:pPr lvl="1" eaLnBrk="1" hangingPunct="1">
              <a:defRPr/>
            </a:pPr>
            <a:r>
              <a:rPr lang="en-US" dirty="0"/>
              <a:t>The number of parameters is the same in the object as in the type</a:t>
            </a:r>
          </a:p>
          <a:p>
            <a:pPr lvl="1" eaLnBrk="1" hangingPunct="1">
              <a:defRPr/>
            </a:pPr>
            <a:r>
              <a:rPr lang="en-US" dirty="0"/>
              <a:t>Each output parameter of the object conforms to the corresponding param of the type</a:t>
            </a:r>
          </a:p>
          <a:p>
            <a:pPr lvl="1" eaLnBrk="1" hangingPunct="1">
              <a:defRPr/>
            </a:pPr>
            <a:r>
              <a:rPr lang="en-US" dirty="0"/>
              <a:t>Each input parameter of the type conforms to the corresponding param of the object (contra variant)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more </a:t>
            </a:r>
            <a:r>
              <a:rPr lang="da-DK" dirty="0" err="1"/>
              <a:t>formally</a:t>
            </a:r>
            <a:endParaRPr lang="en-GB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28008"/>
          </a:xfrm>
        </p:spPr>
        <p:txBody>
          <a:bodyPr/>
          <a:lstStyle/>
          <a:p>
            <a:pPr eaLnBrk="1" hangingPunct="1"/>
            <a:r>
              <a:rPr lang="da-DK" dirty="0" err="1"/>
              <a:t>Don’t</a:t>
            </a:r>
            <a:r>
              <a:rPr lang="da-DK" dirty="0"/>
              <a:t> listen to </a:t>
            </a:r>
            <a:r>
              <a:rPr lang="da-DK" dirty="0" err="1"/>
              <a:t>me</a:t>
            </a:r>
            <a:r>
              <a:rPr lang="da-DK" dirty="0"/>
              <a:t>: Talk to Andrew Black!</a:t>
            </a:r>
          </a:p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defined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types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types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Conformity</a:t>
            </a:r>
            <a:r>
              <a:rPr lang="da-DK" sz="2800" dirty="0"/>
              <a:t> is a </a:t>
            </a:r>
            <a:r>
              <a:rPr lang="da-DK" sz="2800" dirty="0" err="1"/>
              <a:t>mathematical</a:t>
            </a:r>
            <a:r>
              <a:rPr lang="da-DK" sz="2800" dirty="0"/>
              <a:t> </a:t>
            </a:r>
            <a:r>
              <a:rPr lang="da-DK" sz="2800" dirty="0" err="1"/>
              <a:t>relationship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/>
              <a:t>If T is to </a:t>
            </a:r>
            <a:r>
              <a:rPr lang="da-DK" sz="2800" dirty="0" err="1"/>
              <a:t>conform</a:t>
            </a:r>
            <a:r>
              <a:rPr lang="da-DK" sz="2800" dirty="0"/>
              <a:t> to 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T must have all the operations </a:t>
            </a:r>
            <a:r>
              <a:rPr lang="da-DK" sz="2800" dirty="0" err="1"/>
              <a:t>required</a:t>
            </a:r>
            <a:r>
              <a:rPr lang="da-DK" sz="2800" dirty="0"/>
              <a:t> by 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da-DK" sz="2800" dirty="0"/>
              <a:t>For </a:t>
            </a:r>
            <a:r>
              <a:rPr lang="da-DK" sz="2800" dirty="0" err="1"/>
              <a:t>each</a:t>
            </a:r>
            <a:r>
              <a:rPr lang="da-DK" sz="2800" dirty="0"/>
              <a:t> operation in T the </a:t>
            </a:r>
            <a:r>
              <a:rPr lang="da-DK" sz="2800" dirty="0" err="1"/>
              <a:t>corresponding</a:t>
            </a:r>
            <a:r>
              <a:rPr lang="da-DK" sz="2800" dirty="0"/>
              <a:t> operation in S: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in-parameters must </a:t>
            </a:r>
            <a:r>
              <a:rPr lang="da-DK" sz="2000" dirty="0" err="1"/>
              <a:t>conform</a:t>
            </a:r>
            <a:r>
              <a:rPr lang="da-DK" sz="2000" dirty="0"/>
              <a:t> </a:t>
            </a:r>
            <a:r>
              <a:rPr lang="da-DK" sz="2000" i="1" dirty="0"/>
              <a:t>in </a:t>
            </a:r>
            <a:r>
              <a:rPr lang="da-DK" sz="2000" i="1" dirty="0" err="1"/>
              <a:t>opposite</a:t>
            </a:r>
            <a:r>
              <a:rPr lang="da-DK" sz="2000" i="1" dirty="0"/>
              <a:t> </a:t>
            </a:r>
            <a:r>
              <a:rPr lang="da-DK" sz="2000" i="1" dirty="0" err="1"/>
              <a:t>order</a:t>
            </a:r>
            <a:endParaRPr lang="da-DK" sz="2000" dirty="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da-DK" sz="2000" dirty="0"/>
              <a:t>out-parameters must </a:t>
            </a:r>
            <a:r>
              <a:rPr lang="da-DK" sz="2000" dirty="0" err="1"/>
              <a:t>conform</a:t>
            </a:r>
            <a:endParaRPr lang="da-DK" sz="2000" i="1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Contravariance</a:t>
            </a:r>
            <a:r>
              <a:rPr lang="da-DK" sz="2800" dirty="0"/>
              <a:t>: not in </a:t>
            </a:r>
            <a:r>
              <a:rPr lang="da-DK" sz="2800" dirty="0" err="1"/>
              <a:t>Simula</a:t>
            </a:r>
            <a:r>
              <a:rPr lang="da-DK" sz="2800" dirty="0"/>
              <a:t> nor </a:t>
            </a:r>
            <a:r>
              <a:rPr lang="da-DK" sz="2800" dirty="0" err="1"/>
              <a:t>Eiffel</a:t>
            </a:r>
            <a:endParaRPr lang="da-DK" sz="28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da-DK" sz="2800" dirty="0" err="1"/>
              <a:t>necessary</a:t>
            </a:r>
            <a:r>
              <a:rPr lang="da-DK" sz="2800" dirty="0"/>
              <a:t> to </a:t>
            </a:r>
            <a:r>
              <a:rPr lang="da-DK" sz="2800" dirty="0" err="1"/>
              <a:t>make</a:t>
            </a:r>
            <a:r>
              <a:rPr lang="da-DK" sz="2800" dirty="0"/>
              <a:t> </a:t>
            </a:r>
            <a:r>
              <a:rPr lang="da-DK" sz="2800" dirty="0" err="1"/>
              <a:t>semantic</a:t>
            </a:r>
            <a:r>
              <a:rPr lang="da-DK" sz="2800" dirty="0"/>
              <a:t> </a:t>
            </a:r>
            <a:r>
              <a:rPr lang="da-DK" sz="2800" dirty="0" err="1"/>
              <a:t>sense</a:t>
            </a:r>
            <a:r>
              <a:rPr lang="da-DK" sz="2800" dirty="0"/>
              <a:t> of programs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</a:t>
            </a:r>
            <a:r>
              <a:rPr lang="da-DK" dirty="0" err="1"/>
              <a:t>Details</a:t>
            </a:r>
            <a:endParaRPr lang="da-DK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is </a:t>
            </a:r>
            <a:r>
              <a:rPr lang="da-DK" i="1" dirty="0"/>
              <a:t>implicit</a:t>
            </a:r>
            <a:endParaRPr lang="da-DK" dirty="0"/>
          </a:p>
          <a:p>
            <a:pPr eaLnBrk="1" hangingPunct="1"/>
            <a:r>
              <a:rPr lang="da-DK" dirty="0"/>
              <a:t>No ”</a:t>
            </a:r>
            <a:r>
              <a:rPr lang="da-DK" dirty="0" err="1"/>
              <a:t>implements</a:t>
            </a:r>
            <a:r>
              <a:rPr lang="da-DK" dirty="0"/>
              <a:t>” as in Java</a:t>
            </a:r>
          </a:p>
          <a:p>
            <a:pPr eaLnBrk="1" hangingPunct="1"/>
            <a:r>
              <a:rPr lang="da-DK" dirty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pPr eaLnBrk="1" hangingPunct="1"/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pPr eaLnBrk="1" hangingPunct="1"/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more </a:t>
            </a:r>
            <a:r>
              <a:rPr lang="da-DK" dirty="0" err="1"/>
              <a:t>Details</a:t>
            </a:r>
            <a:endParaRPr lang="da-DK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Conformity</a:t>
            </a:r>
            <a:r>
              <a:rPr lang="da-DK" dirty="0"/>
              <a:t> is </a:t>
            </a:r>
            <a:r>
              <a:rPr lang="da-DK" i="1" dirty="0"/>
              <a:t>implicit</a:t>
            </a:r>
            <a:endParaRPr lang="da-DK" dirty="0"/>
          </a:p>
          <a:p>
            <a:pPr eaLnBrk="1" hangingPunct="1"/>
            <a:r>
              <a:rPr lang="da-DK" dirty="0"/>
              <a:t>No ”</a:t>
            </a:r>
            <a:r>
              <a:rPr lang="da-DK" dirty="0" err="1"/>
              <a:t>implements</a:t>
            </a:r>
            <a:r>
              <a:rPr lang="da-DK" dirty="0"/>
              <a:t>” as in Java</a:t>
            </a:r>
          </a:p>
          <a:p>
            <a:pPr eaLnBrk="1" hangingPunct="1"/>
            <a:r>
              <a:rPr lang="da-DK" dirty="0"/>
              <a:t>Operation </a:t>
            </a:r>
            <a:r>
              <a:rPr lang="da-DK" dirty="0" err="1"/>
              <a:t>names</a:t>
            </a:r>
            <a:r>
              <a:rPr lang="da-DK" dirty="0"/>
              <a:t> </a:t>
            </a:r>
            <a:r>
              <a:rPr lang="da-DK" dirty="0" err="1"/>
              <a:t>important</a:t>
            </a:r>
            <a:endParaRPr lang="da-DK" dirty="0"/>
          </a:p>
          <a:p>
            <a:pPr eaLnBrk="1" hangingPunct="1"/>
            <a:r>
              <a:rPr lang="da-DK" dirty="0"/>
              <a:t>Parameter </a:t>
            </a:r>
            <a:r>
              <a:rPr lang="da-DK" dirty="0" err="1"/>
              <a:t>names</a:t>
            </a:r>
            <a:r>
              <a:rPr lang="da-DK" dirty="0"/>
              <a:t> do not matter, just </a:t>
            </a:r>
            <a:r>
              <a:rPr lang="da-DK" dirty="0" err="1"/>
              <a:t>their</a:t>
            </a:r>
            <a:r>
              <a:rPr lang="da-DK" dirty="0"/>
              <a:t> type</a:t>
            </a:r>
          </a:p>
          <a:p>
            <a:pPr eaLnBrk="1" hangingPunct="1"/>
            <a:r>
              <a:rPr lang="da-DK" dirty="0" err="1"/>
              <a:t>Arity</a:t>
            </a:r>
            <a:r>
              <a:rPr lang="da-DK" dirty="0"/>
              <a:t> </a:t>
            </a:r>
            <a:r>
              <a:rPr lang="da-DK" dirty="0" err="1"/>
              <a:t>matters</a:t>
            </a:r>
            <a:r>
              <a:rPr lang="da-DK" dirty="0"/>
              <a:t>: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) </a:t>
            </a:r>
            <a:r>
              <a:rPr lang="da-DK" dirty="0" err="1"/>
              <a:t>different</a:t>
            </a:r>
            <a:r>
              <a:rPr lang="da-DK" dirty="0"/>
              <a:t> from </a:t>
            </a:r>
            <a:r>
              <a:rPr lang="da-DK" dirty="0" err="1"/>
              <a:t>foo</a:t>
            </a:r>
            <a:r>
              <a:rPr lang="da-DK" dirty="0"/>
              <a:t>(</a:t>
            </a:r>
            <a:r>
              <a:rPr lang="da-DK" dirty="0" err="1"/>
              <a:t>char</a:t>
            </a:r>
            <a:r>
              <a:rPr lang="da-DK" dirty="0"/>
              <a:t>, </a:t>
            </a:r>
            <a:r>
              <a:rPr lang="da-DK" dirty="0" err="1"/>
              <a:t>float</a:t>
            </a:r>
            <a:r>
              <a:rPr lang="da-DK" dirty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985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Lattice of types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478337"/>
          </a:xfrm>
        </p:spPr>
        <p:txBody>
          <a:bodyPr/>
          <a:lstStyle/>
          <a:p>
            <a:pPr eaLnBrk="1" hangingPunct="1"/>
            <a:r>
              <a:rPr lang="da-DK" dirty="0"/>
              <a:t>Types form a </a:t>
            </a:r>
            <a:r>
              <a:rPr lang="da-DK" dirty="0" err="1"/>
              <a:t>lattice</a:t>
            </a:r>
            <a:endParaRPr lang="da-DK" dirty="0"/>
          </a:p>
          <a:p>
            <a:pPr eaLnBrk="1" hangingPunct="1"/>
            <a:r>
              <a:rPr lang="da-DK" dirty="0"/>
              <a:t>Top is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type Any</a:t>
            </a:r>
          </a:p>
          <a:p>
            <a:pPr lvl="1"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end Any</a:t>
            </a:r>
            <a:endParaRPr lang="da-DK" dirty="0"/>
          </a:p>
          <a:p>
            <a:pPr eaLnBrk="1" hangingPunct="1"/>
            <a:r>
              <a:rPr lang="da-DK" dirty="0" err="1"/>
              <a:t>Bottom</a:t>
            </a:r>
            <a:r>
              <a:rPr lang="da-DK" dirty="0"/>
              <a:t> is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a-DK" dirty="0"/>
              <a:t>(it has ALL operations”)</a:t>
            </a:r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conforms</a:t>
            </a:r>
            <a:r>
              <a:rPr lang="da-DK" dirty="0"/>
              <a:t> to </a:t>
            </a:r>
            <a:r>
              <a:rPr lang="da-DK" dirty="0" err="1">
                <a:latin typeface="Courier New" pitchFamily="49" charset="0"/>
                <a:cs typeface="Courier New" pitchFamily="49" charset="0"/>
              </a:rPr>
              <a:t>Noone</a:t>
            </a:r>
            <a:r>
              <a:rPr lang="da-DK" dirty="0"/>
              <a:t> </a:t>
            </a:r>
          </a:p>
          <a:p>
            <a:pPr eaLnBrk="1" hangingPunct="1"/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assigned</a:t>
            </a:r>
            <a:r>
              <a:rPr lang="da-DK" dirty="0"/>
              <a:t> to </a:t>
            </a:r>
            <a:r>
              <a:rPr lang="da-DK" i="1" dirty="0" err="1"/>
              <a:t>any</a:t>
            </a:r>
            <a:r>
              <a:rPr lang="da-DK" dirty="0"/>
              <a:t> variable! (Read ”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Ado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>
                <a:latin typeface="Courier New" pitchFamily="49" charset="0"/>
                <a:cs typeface="Courier New" pitchFamily="49" charset="0"/>
              </a:rPr>
              <a:t>NIL</a:t>
            </a:r>
            <a:r>
              <a:rPr lang="da-DK" dirty="0">
                <a:cs typeface="Courier New" pitchFamily="49" charset="0"/>
              </a:rPr>
              <a:t>.)</a:t>
            </a:r>
            <a:endParaRPr lang="da-DK" dirty="0"/>
          </a:p>
          <a:p>
            <a:pPr eaLnBrk="1" hangingPunct="1"/>
            <a:endParaRPr lang="da-DK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(with Type Added)</a:t>
            </a: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00188"/>
            <a:ext cx="8064896" cy="4929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Const</a:t>
            </a:r>
            <a:r>
              <a:rPr lang="da-DK" sz="2400" dirty="0">
                <a:latin typeface="Courier New" pitchFamily="49" charset="0"/>
              </a:rPr>
              <a:t> SC &lt;-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[r: </a:t>
            </a:r>
            <a:r>
              <a:rPr lang="da-DK" sz="2400" dirty="0" err="1">
                <a:latin typeface="Courier New" pitchFamily="49" charset="0"/>
              </a:rPr>
              <a:t>SeqNoSource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</a:t>
            </a:r>
            <a:r>
              <a:rPr lang="da-DK" sz="2400" dirty="0" err="1">
                <a:latin typeface="Courier New" pitchFamily="49" charset="0"/>
              </a:rPr>
              <a:t>return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var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s:Integer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r>
              <a:rPr lang="da-DK" sz="2400" dirty="0">
                <a:latin typeface="Courier New" pitchFamily="49" charset="0"/>
              </a:rPr>
              <a:t>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s &lt;- </a:t>
            </a:r>
            <a:r>
              <a:rPr lang="da-DK" sz="2400" dirty="0" err="1">
                <a:latin typeface="Courier New" pitchFamily="49" charset="0"/>
              </a:rPr>
              <a:t>prev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Immutable Objects</a:t>
            </a: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841874"/>
          </a:xfrm>
        </p:spPr>
        <p:txBody>
          <a:bodyPr/>
          <a:lstStyle/>
          <a:p>
            <a:pPr eaLnBrk="1" hangingPunct="1"/>
            <a:r>
              <a:rPr lang="en-US" dirty="0"/>
              <a:t>Immutable objects cannot change state</a:t>
            </a:r>
          </a:p>
          <a:p>
            <a:pPr eaLnBrk="1" hangingPunct="1"/>
            <a:r>
              <a:rPr lang="en-US" dirty="0"/>
              <a:t>Examples: The integer 17</a:t>
            </a:r>
          </a:p>
          <a:p>
            <a:pPr eaLnBrk="1" hangingPunct="1"/>
            <a:r>
              <a:rPr lang="en-US" dirty="0"/>
              <a:t>User-defined immutable objects: for example complex numbers</a:t>
            </a:r>
          </a:p>
          <a:p>
            <a:pPr eaLnBrk="1" hangingPunct="1"/>
            <a:r>
              <a:rPr lang="en-US" dirty="0"/>
              <a:t>Immutable objects are omnipresent</a:t>
            </a:r>
          </a:p>
          <a:p>
            <a:pPr eaLnBrk="1" hangingPunct="1"/>
            <a:r>
              <a:rPr lang="en-US" dirty="0"/>
              <a:t>Types must be immutable to allow static type checking</a:t>
            </a:r>
          </a:p>
          <a:p>
            <a:pPr eaLnBrk="1" hangingPunct="1"/>
            <a:r>
              <a:rPr lang="en-US" dirty="0"/>
              <a:t>Immutability allows compile-time evaluation thus enabling strong typing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Immutable</a:t>
            </a:r>
            <a:r>
              <a:rPr lang="da-DK" dirty="0"/>
              <a:t> Objects: </a:t>
            </a:r>
            <a:r>
              <a:rPr lang="da-DK" dirty="0" err="1"/>
              <a:t>Examples</a:t>
            </a:r>
            <a:endParaRPr lang="en-GB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841874"/>
          </a:xfrm>
        </p:spPr>
        <p:txBody>
          <a:bodyPr/>
          <a:lstStyle/>
          <a:p>
            <a:pPr eaLnBrk="1" hangingPunct="1"/>
            <a:r>
              <a:rPr lang="en-US" dirty="0"/>
              <a:t>Examples:</a:t>
            </a:r>
          </a:p>
          <a:p>
            <a:pPr eaLnBrk="1" hangingPunct="1"/>
            <a:r>
              <a:rPr lang="en-US" dirty="0"/>
              <a:t>Integers</a:t>
            </a:r>
          </a:p>
          <a:p>
            <a:pPr eaLnBrk="1" hangingPunct="1"/>
            <a:r>
              <a:rPr lang="en-US" dirty="0"/>
              <a:t>Booleans</a:t>
            </a:r>
          </a:p>
          <a:p>
            <a:pPr eaLnBrk="1" hangingPunct="1"/>
            <a:r>
              <a:rPr lang="en-US" dirty="0"/>
              <a:t>User defined Immutable Types, e.g., </a:t>
            </a:r>
            <a:r>
              <a:rPr lang="en-US" dirty="0" err="1"/>
              <a:t>ComplexNumber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355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Types are Immutable Objects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dirty="0"/>
              <a:t>Example: arrays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&lt;-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[Integer].create[]</a:t>
            </a:r>
          </a:p>
          <a:p>
            <a:pPr eaLnBrk="1" hangingPunct="1">
              <a:buFontTx/>
              <a:buNone/>
              <a:defRPr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aai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Array.of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[Integer]]</a:t>
            </a:r>
          </a:p>
          <a:p>
            <a:pPr eaLnBrk="1" hangingPunct="1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Let’s look at the implementation of Array</a:t>
            </a:r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(Switch to code…)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End of </a:t>
            </a:r>
            <a:r>
              <a:rPr lang="en-US"/>
              <a:t>F2v22 lecture</a:t>
            </a:r>
            <a:endParaRPr lang="en-US" dirty="0"/>
          </a:p>
        </p:txBody>
      </p:sp>
      <p:sp>
        <p:nvSpPr>
          <p:cNvPr id="3584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935200"/>
      </p:ext>
    </p:extLst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14949</TotalTime>
  <Words>819</Words>
  <Application>Microsoft Macintosh PowerPoint</Application>
  <PresentationFormat>Skjermfremvisning (4:3)</PresentationFormat>
  <Paragraphs>158</Paragraphs>
  <Slides>21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5" baseType="lpstr">
      <vt:lpstr>Calibri</vt:lpstr>
      <vt:lpstr>Courier New</vt:lpstr>
      <vt:lpstr>Times New Roman</vt:lpstr>
      <vt:lpstr>Marble</vt:lpstr>
      <vt:lpstr>Emerald - et OO-språk for distribuerte applikasjoner</vt:lpstr>
      <vt:lpstr>Summary of Lecture F1v22</vt:lpstr>
      <vt:lpstr>Today: F2v22</vt:lpstr>
      <vt:lpstr>Main Contributions</vt:lpstr>
      <vt:lpstr>Types</vt:lpstr>
      <vt:lpstr>Simple Type Example</vt:lpstr>
      <vt:lpstr>Using a class to create an object Now with types</vt:lpstr>
      <vt:lpstr>Type Conformity: First Cut</vt:lpstr>
      <vt:lpstr>Conformity Example</vt:lpstr>
      <vt:lpstr>Conformity Second Cut</vt:lpstr>
      <vt:lpstr>Conformity more formally</vt:lpstr>
      <vt:lpstr>Conformity between types</vt:lpstr>
      <vt:lpstr>Conformity Details</vt:lpstr>
      <vt:lpstr>Conformity more Details</vt:lpstr>
      <vt:lpstr>Lattice of types</vt:lpstr>
      <vt:lpstr>Class (with Type Added)</vt:lpstr>
      <vt:lpstr>Immutable Objects</vt:lpstr>
      <vt:lpstr>Immutable Objects: Examples</vt:lpstr>
      <vt:lpstr>Types are Immutable Objects</vt:lpstr>
      <vt:lpstr>Let’s look at the implementation of Array</vt:lpstr>
      <vt:lpstr>End of F2v22 lecture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Bartley Jul</cp:lastModifiedBy>
  <cp:revision>56</cp:revision>
  <cp:lastPrinted>1601-01-01T00:00:00Z</cp:lastPrinted>
  <dcterms:created xsi:type="dcterms:W3CDTF">2016-02-29T13:14:49Z</dcterms:created>
  <dcterms:modified xsi:type="dcterms:W3CDTF">2022-01-28T14:58:44Z</dcterms:modified>
</cp:coreProperties>
</file>