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Average"/>
      <p:regular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swald-regular.fntdata"/><Relationship Id="rId16" Type="http://schemas.openxmlformats.org/officeDocument/2006/relationships/font" Target="fonts/Averag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Sara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b6775882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b6775882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Sara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1317f936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1317f936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Sara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01317f936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01317f936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Hedda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1317f936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1317f936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Hedda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Allerede når dialogen med Frida startes, ser vi av presentasjonen at </a:t>
            </a:r>
            <a:b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retningslinje G1 ble relevant for oss å se på.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denne dialogen ser en ikke hva Frida er i stand til,  det er kun en uttalelse om at Frida er en chatbot. Informasjon om hva chatboten er i stand til, hvilke spørsmål som kan besvares eller hvordan interaksjonen med Frida kan eller bør foregå utelates.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Videre opplevde vi at chatbotens funksjonalitet ble formidlet sent i interaksjonen.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1317f936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1317f936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rage"/>
              <a:buChar char="●"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Hedda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rage"/>
              <a:buChar char="●"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Så snart vi som brukere eksempelvis skrev inn “Dagpenger”, gikk Frida igang med å formidle masse informasjon. Dette resulterte i flere bruddstykker med tekst og lenker til NAV sine ulike sider om emnet, og kunne lette komme opp i ti ulike dialog-svar med informasjon.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1317f936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1317f936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Hedda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1317f936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1317f936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Vil du have denne, </a:t>
            </a:r>
            <a:r>
              <a:rPr b="1" lang="no"/>
              <a:t>Anna</a:t>
            </a:r>
            <a:r>
              <a:rPr lang="no"/>
              <a:t>?  - OK! Anna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1317f936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1317f936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NADIA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Basert på det alternativet brukeren velger - tilbyr Frida enten mer informasjon, nye knappalternativer, sender en lenke, eller svarer at hun ikke forstår. I situasjonene hvor Frida ikke forstår brukeren, blir brukeren bedt om å skrive stikkord, eventuelt kontakte en menneskelig kundebehandler. Det vi ser er at i de situasjonene hvor man har mer sammensatte spørsmål eller utfordringer, knyttes denne informasjonen til ulike, separate kontekster - og man får dermed ikke et sammenhengende svar fra chatboten.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01317f936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01317f936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Nadia?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rgbClr val="EA999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Presentasjon av endelig prosjekt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Gruppe 1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Anna, Hedda, Nadia &amp; Sara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267275" y="58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3100"/>
              <a:t>En analyse NAV sin chat-robot ‘Frida’</a:t>
            </a:r>
            <a:endParaRPr sz="3100"/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1160675" y="3591125"/>
            <a:ext cx="6733800" cy="10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2011">
                <a:latin typeface="Times New Roman"/>
                <a:ea typeface="Times New Roman"/>
                <a:cs typeface="Times New Roman"/>
                <a:sym typeface="Times New Roman"/>
              </a:rPr>
              <a:t>Hvordan kan retningslinjer i rammeverket til Amershi et al. (2019) brukes til å evaluere interaksjonen med chatboten Frida? </a:t>
            </a:r>
            <a:endParaRPr i="1" sz="3811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425" y="1657288"/>
            <a:ext cx="2060491" cy="16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har vi undersøkt dette?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Innledende undersøkelser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WCAG 2.1 prinsipp 3 ‘forståelig’ 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Rammeverk av Amershi et al. (2019)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G1: Make clear what the system can do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G4: Show contextually relevant information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G12: Remember recent interactions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Manus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Tema: “sammensatte problemstillinger”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Fokus på “</a:t>
            </a:r>
            <a:r>
              <a:rPr lang="no">
                <a:solidFill>
                  <a:schemeClr val="dk1"/>
                </a:solidFill>
              </a:rPr>
              <a:t>forventninger</a:t>
            </a:r>
            <a:r>
              <a:rPr lang="no">
                <a:solidFill>
                  <a:schemeClr val="dk1"/>
                </a:solidFill>
              </a:rPr>
              <a:t>”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Innholdsanalyse (fortolkning av chatbot-logger)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Logg 1: oppsatt manus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Logg 2: eksperimentering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>
                <a:solidFill>
                  <a:schemeClr val="dk1"/>
                </a:solidFill>
              </a:rPr>
              <a:t>Kategorier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0650" y="848925"/>
            <a:ext cx="3395825" cy="37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07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no" sz="3500"/>
              <a:t>Hva har vi funnet ut?</a:t>
            </a:r>
            <a:endParaRPr i="1" sz="3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G1 - Make clear what the system can do 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5492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Kategori: order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Initiell dialog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Manglende informasjon om funksjonalitet </a:t>
            </a:r>
            <a:br>
              <a:rPr lang="no">
                <a:solidFill>
                  <a:schemeClr val="dk1"/>
                </a:solidFill>
              </a:rPr>
            </a:br>
            <a:r>
              <a:rPr lang="no">
                <a:solidFill>
                  <a:schemeClr val="dk1"/>
                </a:solidFill>
              </a:rPr>
              <a:t>og bruk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Ulogisk rekkefølge  </a:t>
            </a:r>
            <a:endParaRPr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b="47134" l="0" r="0" t="0"/>
          <a:stretch/>
        </p:blipFill>
        <p:spPr>
          <a:xfrm>
            <a:off x="5706950" y="1724350"/>
            <a:ext cx="3358225" cy="194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G4 - Show contextually relevant information 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5245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Kategorier: information overload, wall of text, missing context, which options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Mye informasjon og mange valgmuligheter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Vanskelig å velge riktig kategori ift. egen kontekst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>
                <a:solidFill>
                  <a:schemeClr val="dk1"/>
                </a:solidFill>
              </a:rPr>
              <a:t>Brede svar og stort omfang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2150" y="1014388"/>
            <a:ext cx="3153925" cy="369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G12 - Remember recent interactions 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52475"/>
            <a:ext cx="5836800" cy="219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Kategori: missing context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Brukeren får de samme alternativene n ganger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Komplekse problemstillinger og relatert informasjon </a:t>
            </a:r>
            <a:br>
              <a:rPr lang="no">
                <a:solidFill>
                  <a:schemeClr val="dk1"/>
                </a:solidFill>
              </a:rPr>
            </a:br>
            <a:r>
              <a:rPr lang="no">
                <a:solidFill>
                  <a:schemeClr val="dk1"/>
                </a:solidFill>
              </a:rPr>
              <a:t>fører til henvisning til et menneske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Virker til å ha litt</a:t>
            </a:r>
            <a:r>
              <a:rPr lang="no">
                <a:solidFill>
                  <a:schemeClr val="dk1"/>
                </a:solidFill>
              </a:rPr>
              <a:t> minne, men ikke tilstrekkelig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7950" y="0"/>
            <a:ext cx="2714725" cy="297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 rotWithShape="1">
          <a:blip r:embed="rId4">
            <a:alphaModFix/>
          </a:blip>
          <a:srcRect b="0" l="0" r="9469" t="0"/>
          <a:stretch/>
        </p:blipFill>
        <p:spPr>
          <a:xfrm>
            <a:off x="905375" y="3342775"/>
            <a:ext cx="4570024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/>
          <p:nvPr/>
        </p:nvSpPr>
        <p:spPr>
          <a:xfrm>
            <a:off x="5137300" y="4406875"/>
            <a:ext cx="338100" cy="193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5">
            <a:alphaModFix/>
          </a:blip>
          <a:srcRect b="30074" l="0" r="0" t="0"/>
          <a:stretch/>
        </p:blipFill>
        <p:spPr>
          <a:xfrm>
            <a:off x="6327938" y="3025475"/>
            <a:ext cx="2714749" cy="2068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Diskusjonspunkter </a:t>
            </a:r>
            <a:r>
              <a:rPr i="1" lang="no"/>
              <a:t>- fra prosjektet og ut</a:t>
            </a:r>
            <a:endParaRPr i="1"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no" sz="1700">
                <a:solidFill>
                  <a:schemeClr val="dk1"/>
                </a:solidFill>
              </a:rPr>
              <a:t>Sprik i forventninger i interaksjon med Frida</a:t>
            </a:r>
            <a:endParaRPr b="1" sz="1700">
              <a:solidFill>
                <a:schemeClr val="dk1"/>
              </a:solidFill>
            </a:endParaRPr>
          </a:p>
          <a:p>
            <a:pPr indent="-328453" lvl="0" marL="457200" rtl="0" algn="just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i="1" lang="no" sz="1700">
                <a:solidFill>
                  <a:schemeClr val="dk1"/>
                </a:solidFill>
              </a:rPr>
              <a:t>Forventninger om at chatboten skal forstå sammensatte situasjoner</a:t>
            </a:r>
            <a:endParaRPr i="1" sz="1700">
              <a:solidFill>
                <a:schemeClr val="dk1"/>
              </a:solidFill>
            </a:endParaRPr>
          </a:p>
          <a:p>
            <a:pPr indent="-328453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i="1" lang="no" sz="1700">
                <a:solidFill>
                  <a:schemeClr val="dk1"/>
                </a:solidFill>
              </a:rPr>
              <a:t>Forventning om at bruker og chatbot har samme språkforståelse</a:t>
            </a:r>
            <a:endParaRPr i="1" sz="1700">
              <a:solidFill>
                <a:schemeClr val="dk1"/>
              </a:solidFill>
            </a:endParaRPr>
          </a:p>
          <a:p>
            <a:pPr indent="-328453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i="1" lang="no" sz="1700">
                <a:solidFill>
                  <a:schemeClr val="dk1"/>
                </a:solidFill>
              </a:rPr>
              <a:t>Forventninger om hvilken informasjon man som bruker kan få</a:t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700">
                <a:solidFill>
                  <a:schemeClr val="dk1"/>
                </a:solidFill>
              </a:rPr>
              <a:t>Sammenhengen mellom chatboter og det å ikke se sammensatte situasjoner</a:t>
            </a:r>
            <a:endParaRPr b="1" sz="1700">
              <a:solidFill>
                <a:schemeClr val="dk1"/>
              </a:solidFill>
            </a:endParaRPr>
          </a:p>
          <a:p>
            <a:pPr indent="-328453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lang="no" sz="1700">
                <a:solidFill>
                  <a:schemeClr val="dk1"/>
                </a:solidFill>
              </a:rPr>
              <a:t>Brukerens ansvar å lese seg opp om hvert tema, deretter sette ting i sammenheng på egenhånd</a:t>
            </a:r>
            <a:endParaRPr sz="1700">
              <a:solidFill>
                <a:schemeClr val="dk1"/>
              </a:solidFill>
            </a:endParaRPr>
          </a:p>
          <a:p>
            <a:pPr indent="-328453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❖"/>
            </a:pPr>
            <a:r>
              <a:rPr lang="no" sz="1700">
                <a:solidFill>
                  <a:schemeClr val="dk1"/>
                </a:solidFill>
              </a:rPr>
              <a:t>Hva er det reelle behovet til disse brukerne?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700">
                <a:solidFill>
                  <a:schemeClr val="dk1"/>
                </a:solidFill>
              </a:rPr>
              <a:t>Å forme brukers forventninger i forkant av bruk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har vi lært?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Svar fra Frida er kopi av nettsiden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Er ikke i stand til å se sammensatte situasjoner </a:t>
            </a:r>
            <a:r>
              <a:rPr lang="no" sz="1500">
                <a:solidFill>
                  <a:schemeClr val="dk1"/>
                </a:solidFill>
              </a:rPr>
              <a:t>(ser stikkord)</a:t>
            </a:r>
            <a:endParaRPr sz="15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Sprik i forventninger </a:t>
            </a:r>
            <a:r>
              <a:rPr lang="no" sz="1500">
                <a:solidFill>
                  <a:schemeClr val="dk1"/>
                </a:solidFill>
              </a:rPr>
              <a:t>(ikke godt nok forklart hva en bruker kan forvente fra interaksjone)</a:t>
            </a:r>
            <a:endParaRPr sz="15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❖"/>
            </a:pPr>
            <a:r>
              <a:rPr lang="no">
                <a:solidFill>
                  <a:schemeClr val="dk1"/>
                </a:solidFill>
              </a:rPr>
              <a:t>Interessant å se videre på dette -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no">
                <a:solidFill>
                  <a:schemeClr val="dk1"/>
                </a:solidFill>
              </a:rPr>
              <a:t>Amershi et al. (2019) veldig relevant å bruke for å forbedre innholdet og interaksjonen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666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166650" y="1677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no" sz="3600"/>
              <a:t>Spørsmål?</a:t>
            </a:r>
            <a:endParaRPr i="1" sz="3600"/>
          </a:p>
        </p:txBody>
      </p:sp>
      <p:pic>
        <p:nvPicPr>
          <p:cNvPr id="121" name="Google Shape;121;p22"/>
          <p:cNvPicPr preferRelativeResize="0"/>
          <p:nvPr/>
        </p:nvPicPr>
        <p:blipFill rotWithShape="1">
          <a:blip r:embed="rId3">
            <a:alphaModFix/>
          </a:blip>
          <a:srcRect b="0" l="0" r="2486" t="63415"/>
          <a:stretch/>
        </p:blipFill>
        <p:spPr>
          <a:xfrm>
            <a:off x="2144525" y="2522450"/>
            <a:ext cx="4564849" cy="215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