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81" r:id="rId9"/>
    <p:sldId id="282" r:id="rId10"/>
    <p:sldId id="284" r:id="rId11"/>
    <p:sldId id="285" r:id="rId12"/>
    <p:sldId id="286" r:id="rId13"/>
    <p:sldId id="287" r:id="rId14"/>
    <p:sldId id="263" r:id="rId15"/>
    <p:sldId id="283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4" r:id="rId25"/>
    <p:sldId id="264" r:id="rId26"/>
    <p:sldId id="275" r:id="rId27"/>
    <p:sldId id="276" r:id="rId28"/>
    <p:sldId id="277" r:id="rId29"/>
    <p:sldId id="278" r:id="rId30"/>
    <p:sldId id="279" r:id="rId31"/>
    <p:sldId id="280" r:id="rId3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90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441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406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33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75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97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33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604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745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995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3D6C-9F80-40C5-9EA7-E764F667C3C0}" type="datetimeFigureOut">
              <a:rPr lang="nb-NO" smtClean="0"/>
              <a:t>06.10.2022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1630-0782-4F96-9179-B071083BB3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74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Digital Technologies and Global </a:t>
            </a:r>
            <a:r>
              <a:rPr lang="en-US" sz="4400" dirty="0" smtClean="0"/>
              <a:t>Health: Building a healthier world, but for whom and where? </a:t>
            </a:r>
            <a:endParaRPr lang="nb-NO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Tony Sandset, </a:t>
            </a:r>
            <a:r>
              <a:rPr lang="nb-NO" dirty="0" err="1" smtClean="0"/>
              <a:t>PhD</a:t>
            </a:r>
            <a:r>
              <a:rPr lang="nb-NO" dirty="0" smtClean="0"/>
              <a:t>, Center for </a:t>
            </a:r>
            <a:r>
              <a:rPr lang="nb-NO" dirty="0" err="1" smtClean="0"/>
              <a:t>Sustainable</a:t>
            </a:r>
            <a:r>
              <a:rPr lang="nb-NO" dirty="0"/>
              <a:t> </a:t>
            </a:r>
            <a:r>
              <a:rPr lang="nb-NO" dirty="0" smtClean="0"/>
              <a:t>Healthcare </a:t>
            </a:r>
            <a:r>
              <a:rPr lang="nb-NO" dirty="0" err="1" smtClean="0"/>
              <a:t>Education</a:t>
            </a:r>
            <a:r>
              <a:rPr lang="nb-NO" dirty="0" smtClean="0"/>
              <a:t> (SHE), </a:t>
            </a:r>
            <a:r>
              <a:rPr lang="nb-NO" dirty="0" err="1" smtClean="0"/>
              <a:t>Faculty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Medicine</a:t>
            </a:r>
            <a:r>
              <a:rPr lang="nb-NO" dirty="0" smtClean="0"/>
              <a:t>,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Oslo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681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Introduction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Me: research on HIV/AIDS prevention; research on the politics and policies of HIV and other infectious diseases; focus on the intersections of ethnicity, class, gender and sexuality in health; research on ‘epidemic endings’ and what that means </a:t>
            </a:r>
          </a:p>
          <a:p>
            <a:r>
              <a:rPr lang="en-US" dirty="0" smtClean="0"/>
              <a:t>Of relevance to ICT4D: Just finished a multi-national research collaboration over 3 years on digital health rights in Vietnam, Kenya, Ghana, Bangladesh and Colombia </a:t>
            </a:r>
          </a:p>
          <a:p>
            <a:r>
              <a:rPr lang="en-US" dirty="0" smtClean="0"/>
              <a:t>Health equity and structural determinants of health; structural violence and power in global health </a:t>
            </a:r>
          </a:p>
        </p:txBody>
      </p:sp>
    </p:spTree>
    <p:extLst>
      <p:ext uri="{BB962C8B-B14F-4D97-AF65-F5344CB8AC3E}">
        <p14:creationId xmlns:p14="http://schemas.microsoft.com/office/powerpoint/2010/main" val="329811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assocation</a:t>
            </a:r>
            <a:r>
              <a:rPr lang="nb-NO" dirty="0" smtClean="0"/>
              <a:t>: </a:t>
            </a:r>
            <a:r>
              <a:rPr lang="nb-NO" dirty="0" err="1" smtClean="0"/>
              <a:t>What</a:t>
            </a:r>
            <a:r>
              <a:rPr lang="nb-NO" dirty="0" smtClean="0"/>
              <a:t> is global </a:t>
            </a:r>
            <a:r>
              <a:rPr lang="nb-NO" dirty="0" err="1" smtClean="0"/>
              <a:t>health</a:t>
            </a:r>
            <a:r>
              <a:rPr lang="nb-NO" dirty="0" smtClean="0"/>
              <a:t> to </a:t>
            </a:r>
            <a:r>
              <a:rPr lang="nb-NO" dirty="0" err="1" smtClean="0"/>
              <a:t>you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541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First </a:t>
            </a:r>
            <a:r>
              <a:rPr lang="nb-NO" dirty="0" err="1" smtClean="0"/>
              <a:t>of</a:t>
            </a:r>
            <a:r>
              <a:rPr lang="nb-NO" dirty="0" smtClean="0"/>
              <a:t> all: </a:t>
            </a:r>
            <a:r>
              <a:rPr lang="nb-NO" dirty="0" err="1" smtClean="0"/>
              <a:t>What</a:t>
            </a:r>
            <a:r>
              <a:rPr lang="nb-NO" dirty="0" smtClean="0"/>
              <a:t> is Global Health?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Didier Fassin: ‘In </a:t>
            </a:r>
            <a:r>
              <a:rPr lang="en-US" dirty="0"/>
              <a:t>what sense is global health ‘global’? What does ‘health’ mean in global health</a:t>
            </a:r>
            <a:r>
              <a:rPr lang="en-US" dirty="0" smtClean="0"/>
              <a:t>?</a:t>
            </a:r>
          </a:p>
          <a:p>
            <a:r>
              <a:rPr lang="en-US" dirty="0" smtClean="0"/>
              <a:t>Global health often focuses on: responding to global (health) threats – HIV/AIDS, pandemics, and natural disasters</a:t>
            </a:r>
          </a:p>
          <a:p>
            <a:r>
              <a:rPr lang="en-US" dirty="0" smtClean="0"/>
              <a:t>Often mixed in with sentiments of solidarity and a focus on inequality – such as governing in the name of humanity (humanitarian crisis, etc.)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387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What</a:t>
            </a:r>
            <a:r>
              <a:rPr lang="nb-NO" dirty="0" smtClean="0"/>
              <a:t> is global </a:t>
            </a:r>
            <a:r>
              <a:rPr lang="nb-NO" dirty="0" err="1" smtClean="0"/>
              <a:t>about</a:t>
            </a:r>
            <a:r>
              <a:rPr lang="nb-NO" dirty="0" smtClean="0"/>
              <a:t> global </a:t>
            </a:r>
            <a:r>
              <a:rPr lang="nb-NO" dirty="0" err="1" smtClean="0"/>
              <a:t>health</a:t>
            </a:r>
            <a:r>
              <a:rPr lang="nb-NO" dirty="0" smtClean="0"/>
              <a:t>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However, global often also denotes two other associations: </a:t>
            </a:r>
          </a:p>
          <a:p>
            <a:r>
              <a:rPr lang="en-US" dirty="0" smtClean="0"/>
              <a:t>Geographical (the planet) and ideological (superiority)</a:t>
            </a:r>
          </a:p>
          <a:p>
            <a:r>
              <a:rPr lang="en-US" dirty="0" smtClean="0"/>
              <a:t>Global health has ushered in different ways in which the global north acts in the global south in the name of ‘global health’ </a:t>
            </a:r>
          </a:p>
          <a:p>
            <a:r>
              <a:rPr lang="en-US" dirty="0" smtClean="0"/>
              <a:t>From ‘tropical medicine’ (colonial medicine) to ‘international health’ and now ‘global health’ – global north actors have a long history of intervening in the name of global health</a:t>
            </a:r>
          </a:p>
          <a:p>
            <a:r>
              <a:rPr lang="en-US" dirty="0" smtClean="0"/>
              <a:t>The Rockefeller Foundation, the Bill and Belinda Gates Foundation, PEPFAR, NORAD, etc. </a:t>
            </a:r>
          </a:p>
          <a:p>
            <a:r>
              <a:rPr lang="en-US" dirty="0" smtClean="0"/>
              <a:t>Global here often means: from the global north to global south – power asymmetry </a:t>
            </a:r>
          </a:p>
          <a:p>
            <a:r>
              <a:rPr lang="en-US" dirty="0" smtClean="0"/>
              <a:t>Often associated with ‘development’ programs as well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757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in global </a:t>
            </a:r>
            <a:r>
              <a:rPr lang="nb-NO" dirty="0" err="1" smtClean="0"/>
              <a:t>health</a:t>
            </a:r>
            <a:r>
              <a:rPr lang="nb-NO" dirty="0" smtClean="0"/>
              <a:t>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Health in global health is often times relegated to the health of people in the global south</a:t>
            </a:r>
          </a:p>
          <a:p>
            <a:r>
              <a:rPr lang="en-US" dirty="0" smtClean="0"/>
              <a:t>Focus on some areas while neglecting others: maternal and infant health; major infectious diseases (HIV, TB, and malaria)</a:t>
            </a:r>
          </a:p>
          <a:p>
            <a:r>
              <a:rPr lang="en-US" dirty="0" smtClean="0"/>
              <a:t>Neglecting: non-communicable diseases (NCDs); ‘neglected tropical diseases’ such as dengue; ‘lifestyle diseases’ and mental health </a:t>
            </a:r>
          </a:p>
          <a:p>
            <a:r>
              <a:rPr lang="en-US" dirty="0" smtClean="0"/>
              <a:t>Also: often translated to focus on ‘life expectancies’ rather than quality of life and wellbeing </a:t>
            </a:r>
            <a:r>
              <a:rPr lang="en-US" dirty="0" smtClean="0"/>
              <a:t>– often about optimizing life expectancies and less about reducing suffering – maximizing how long people live as a success criteria yet less about optimizing quality of life and wellbeing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07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Digital Technologies in Global Health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technology as a </a:t>
            </a:r>
            <a:r>
              <a:rPr lang="en-US" dirty="0" smtClean="0"/>
              <a:t>“new” </a:t>
            </a:r>
            <a:r>
              <a:rPr lang="en-US" dirty="0" smtClean="0"/>
              <a:t>tool in global health – ‘building a better and healthier world’? </a:t>
            </a:r>
          </a:p>
          <a:p>
            <a:r>
              <a:rPr lang="en-GB" dirty="0" smtClean="0"/>
              <a:t>How can digital technology build a better and healthier world? Examples from you! </a:t>
            </a:r>
          </a:p>
          <a:p>
            <a:r>
              <a:rPr lang="en-GB" dirty="0" smtClean="0"/>
              <a:t>Can you think about some digital technologies within global health? </a:t>
            </a:r>
          </a:p>
          <a:p>
            <a:r>
              <a:rPr lang="en-GB" dirty="0" smtClean="0"/>
              <a:t>How do they make the world better? How do they make the world healthier?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18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points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ICT in global </a:t>
            </a:r>
            <a:r>
              <a:rPr lang="nb-NO" dirty="0" err="1" smtClean="0"/>
              <a:t>health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Improving public health and healthcare institutions </a:t>
            </a:r>
            <a:r>
              <a:rPr lang="en-US" dirty="0"/>
              <a:t>e.g. relating to hospital procedures, electronic health records (EHR) and health information</a:t>
            </a:r>
            <a:r>
              <a:rPr lang="en-US" dirty="0" smtClean="0"/>
              <a:t>.</a:t>
            </a:r>
          </a:p>
          <a:p>
            <a:r>
              <a:rPr lang="en-US" b="1" dirty="0"/>
              <a:t>Supporting clinicians</a:t>
            </a:r>
            <a:r>
              <a:rPr lang="en-US" dirty="0"/>
              <a:t>: Improving surgical procedures/operations or advice, including remote tele-surgery.  The use of digital health technologies is enabling a range of remote or satellite health clinics to use and apply these technologies for remote diagnosis and telemedicine. </a:t>
            </a:r>
            <a:endParaRPr lang="en-US" dirty="0" smtClean="0"/>
          </a:p>
          <a:p>
            <a:r>
              <a:rPr lang="en-US" b="1" dirty="0"/>
              <a:t>Personal health and dedicated devices</a:t>
            </a:r>
            <a:r>
              <a:rPr lang="en-US" dirty="0"/>
              <a:t> (sensors, monitors, wristwatches and mobiles) for monitoring and feedback purposes</a:t>
            </a:r>
            <a:r>
              <a:rPr lang="en-US" dirty="0" smtClean="0"/>
              <a:t>.</a:t>
            </a:r>
          </a:p>
          <a:p>
            <a:r>
              <a:rPr lang="en-US" b="1" dirty="0"/>
              <a:t>Enabling improved and more accurate analysis and prediction of health </a:t>
            </a:r>
            <a:r>
              <a:rPr lang="en-US" dirty="0"/>
              <a:t>datasets, including through AI, big data or simulations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862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Flipside of this: Surveillance, personal responsibility, and ‘digital health literacy’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Can lead to increase </a:t>
            </a:r>
            <a:r>
              <a:rPr lang="en-US" dirty="0" smtClean="0"/>
              <a:t>surveillance – often ICT used for ‘early detection’; epidemiological surveillance</a:t>
            </a:r>
          </a:p>
          <a:p>
            <a:r>
              <a:rPr lang="en-US" dirty="0" smtClean="0"/>
              <a:t>Case in point: wastewater analysis of COVID but also drug use; COVID tracking apps; molecular HIV surveillance; AMR surveillance; and now digital phenotyping </a:t>
            </a:r>
            <a:endParaRPr lang="en-US" dirty="0" smtClean="0"/>
          </a:p>
          <a:p>
            <a:r>
              <a:rPr lang="en-US" dirty="0" smtClean="0"/>
              <a:t>Rather than fixing structural issues such as poverty and gender discrimination ICT often gloss over such issues – ‘magic bullet’ </a:t>
            </a:r>
            <a:r>
              <a:rPr lang="en-US" dirty="0" smtClean="0"/>
              <a:t>solutions to complex social issues</a:t>
            </a:r>
            <a:endParaRPr lang="en-US" dirty="0" smtClean="0"/>
          </a:p>
          <a:p>
            <a:r>
              <a:rPr lang="en-US" b="1" dirty="0" smtClean="0"/>
              <a:t>Wearable devices</a:t>
            </a:r>
            <a:r>
              <a:rPr lang="en-US" dirty="0" smtClean="0"/>
              <a:t>: ‘remote </a:t>
            </a:r>
            <a:r>
              <a:rPr lang="en-US" dirty="0" smtClean="0"/>
              <a:t>clinics’ </a:t>
            </a:r>
            <a:r>
              <a:rPr lang="en-US" dirty="0" smtClean="0"/>
              <a:t>= more and more outsourcing of health  - responsibility transferred over to the patient for monitoring own health</a:t>
            </a:r>
          </a:p>
          <a:p>
            <a:r>
              <a:rPr lang="en-US" b="1" dirty="0" smtClean="0"/>
              <a:t>The privatization of welfare </a:t>
            </a:r>
            <a:r>
              <a:rPr lang="en-US" dirty="0" smtClean="0"/>
              <a:t>– ICT is often filled with private companies – selling services to states and private persons this might ‘outsource the welfare state’ and healthcare to private companies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9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ICT for Health: Power and </a:t>
            </a:r>
            <a:r>
              <a:rPr lang="nb-NO" dirty="0" err="1" smtClean="0"/>
              <a:t>Pathologies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Not always about building a healthier world, but often more about building a more secure world – surveillance and often of the global south so that health threats do not reach the global north </a:t>
            </a:r>
          </a:p>
          <a:p>
            <a:r>
              <a:rPr lang="en-US" dirty="0" smtClean="0"/>
              <a:t>Case in point: AMR surveillance in the global south – not only done in the name of ‘saving’ or protecting people in the global south </a:t>
            </a:r>
          </a:p>
          <a:p>
            <a:r>
              <a:rPr lang="en-US" dirty="0" smtClean="0"/>
              <a:t>Surveillance of zoonotic diseases – especially with ‘pandemic potential’ – sentinel surveillance of animals and then stop threat in the global south before it reaches global north </a:t>
            </a:r>
          </a:p>
          <a:p>
            <a:r>
              <a:rPr lang="en-US" dirty="0" smtClean="0"/>
              <a:t>Health data colonialism and data extraction from the south to the north – not only about making the world healthier but indeed about making money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98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hype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AI and </a:t>
            </a:r>
            <a:r>
              <a:rPr lang="nb-NO" dirty="0" err="1" smtClean="0"/>
              <a:t>racial</a:t>
            </a:r>
            <a:r>
              <a:rPr lang="nb-NO" dirty="0" smtClean="0"/>
              <a:t> bias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7" y="1513976"/>
            <a:ext cx="7271124" cy="24575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10" y="4311493"/>
            <a:ext cx="7582290" cy="208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70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Racial</a:t>
            </a:r>
            <a:r>
              <a:rPr lang="nb-NO" dirty="0" smtClean="0"/>
              <a:t> Bias and AI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 systems rely on commercial prediction algorithms to identify and help patients with complex health needs. </a:t>
            </a:r>
            <a:endParaRPr lang="en-US" dirty="0" smtClean="0"/>
          </a:p>
          <a:p>
            <a:r>
              <a:rPr lang="en-US" i="1" dirty="0"/>
              <a:t>Science</a:t>
            </a:r>
            <a:r>
              <a:rPr lang="en-US" dirty="0"/>
              <a:t> on 24 </a:t>
            </a:r>
            <a:r>
              <a:rPr lang="en-US" dirty="0" smtClean="0"/>
              <a:t>October, </a:t>
            </a:r>
            <a:r>
              <a:rPr lang="en-US" dirty="0"/>
              <a:t>concluded that the algorithm was less likely to refer black people than white people who were equally sick to </a:t>
            </a:r>
            <a:r>
              <a:rPr lang="en-US" dirty="0" err="1"/>
              <a:t>programmes</a:t>
            </a:r>
            <a:r>
              <a:rPr lang="en-US" dirty="0"/>
              <a:t> that aim to improve care for patients with complex medical needs. </a:t>
            </a:r>
            <a:endParaRPr lang="en-US" dirty="0" smtClean="0"/>
          </a:p>
          <a:p>
            <a:r>
              <a:rPr lang="en-US" dirty="0"/>
              <a:t>find that people who self-identified as black were generally assigned lower risk scores than equally sick white people. As a result, the black people were less likely to be referred to the </a:t>
            </a:r>
            <a:r>
              <a:rPr lang="en-US" dirty="0" err="1"/>
              <a:t>programmes</a:t>
            </a:r>
            <a:r>
              <a:rPr lang="en-US" dirty="0"/>
              <a:t> that provide more-personalized care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3352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Racial</a:t>
            </a:r>
            <a:r>
              <a:rPr lang="nb-NO" dirty="0"/>
              <a:t> Bias and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researchers found that the algorithm assigned risk scores to patients on the basis of total health-care costs accrued in one year. They say that this assumption might have seemed reasonable because higher health-care costs are generally associated with greater health needs. 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a closer look at the data revealed that the average black person was also </a:t>
            </a:r>
            <a:r>
              <a:rPr lang="en-US" b="1" dirty="0"/>
              <a:t>substantially sicker than the average white person</a:t>
            </a:r>
            <a:r>
              <a:rPr lang="en-US" dirty="0"/>
              <a:t>, with a greater prevalence of conditions such as diabetes, </a:t>
            </a:r>
            <a:r>
              <a:rPr lang="en-US" dirty="0" err="1"/>
              <a:t>anaemia</a:t>
            </a:r>
            <a:r>
              <a:rPr lang="en-US" dirty="0"/>
              <a:t>, kidney failure and high blood pressure.</a:t>
            </a:r>
          </a:p>
          <a:p>
            <a:r>
              <a:rPr lang="en-US" dirty="0"/>
              <a:t>its results: black people had to be sicker than white people before being referred for additional help. </a:t>
            </a:r>
            <a:r>
              <a:rPr lang="en-US" b="1" dirty="0"/>
              <a:t>Only 17.7% </a:t>
            </a:r>
            <a:r>
              <a:rPr lang="en-US" dirty="0"/>
              <a:t>of patients that the algorithm assigned to receive extra care were black. The researchers calculate that the proportion would be 46.5% if the algorithm were unbiased.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4544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</a:t>
            </a:r>
            <a:r>
              <a:rPr lang="nb-NO" dirty="0" err="1" smtClean="0"/>
              <a:t>technology</a:t>
            </a:r>
            <a:r>
              <a:rPr lang="nb-NO" dirty="0" smtClean="0"/>
              <a:t> – </a:t>
            </a:r>
            <a:r>
              <a:rPr lang="nb-NO" dirty="0" err="1" smtClean="0"/>
              <a:t>visibility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tech often framed as providing better visibility in terms of a health problem: granular data on new HIV infections; HIV treatment and HIV viral load suppression – viral load mapping and molecular HIV surveillance </a:t>
            </a:r>
          </a:p>
          <a:p>
            <a:r>
              <a:rPr lang="en-US" dirty="0" smtClean="0"/>
              <a:t>Visibility and surveillance of health issues: used for early detection  of outbreaks; surveillance of health trends and for modeling and forecasting diseases </a:t>
            </a:r>
          </a:p>
          <a:p>
            <a:r>
              <a:rPr lang="en-US" dirty="0" smtClean="0"/>
              <a:t>Better data is often claimed to be able to solve global health issues: granular data as solution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71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186" y="365126"/>
            <a:ext cx="10016613" cy="1139210"/>
          </a:xfrm>
        </p:spPr>
        <p:txBody>
          <a:bodyPr/>
          <a:lstStyle/>
          <a:p>
            <a:r>
              <a:rPr lang="nb-NO" dirty="0" smtClean="0"/>
              <a:t>Case: Wastewater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drug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endParaRPr lang="nb-NO" dirty="0"/>
          </a:p>
        </p:txBody>
      </p:sp>
      <p:pic>
        <p:nvPicPr>
          <p:cNvPr id="1026" name="Picture 2" descr="Testing wastewater to detect illicit drugs: State of the art, potential and  research needs - ScienceDirec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2" y="1610533"/>
            <a:ext cx="4887553" cy="306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345" y="1610533"/>
            <a:ext cx="7054851" cy="4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09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Viral</a:t>
            </a:r>
            <a:r>
              <a:rPr lang="nb-NO" dirty="0" smtClean="0"/>
              <a:t> </a:t>
            </a:r>
            <a:r>
              <a:rPr lang="nb-NO" dirty="0" err="1" smtClean="0"/>
              <a:t>load</a:t>
            </a:r>
            <a:r>
              <a:rPr lang="nb-NO" dirty="0" smtClean="0"/>
              <a:t> </a:t>
            </a:r>
            <a:r>
              <a:rPr lang="nb-NO" dirty="0" err="1" smtClean="0"/>
              <a:t>maps</a:t>
            </a:r>
            <a:r>
              <a:rPr lang="nb-NO" dirty="0" smtClean="0"/>
              <a:t> – </a:t>
            </a:r>
            <a:r>
              <a:rPr lang="nb-NO" dirty="0" err="1" smtClean="0"/>
              <a:t>example</a:t>
            </a:r>
            <a:r>
              <a:rPr lang="nb-NO" dirty="0" smtClean="0"/>
              <a:t> from </a:t>
            </a:r>
            <a:r>
              <a:rPr lang="nb-NO" dirty="0" err="1" smtClean="0"/>
              <a:t>AIDSVu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4" y="1690688"/>
            <a:ext cx="6844204" cy="48718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422" y="1690688"/>
            <a:ext cx="4793343" cy="435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07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Molecular</a:t>
            </a:r>
            <a:r>
              <a:rPr lang="nb-NO" dirty="0" smtClean="0"/>
              <a:t> HIV </a:t>
            </a:r>
            <a:r>
              <a:rPr lang="nb-NO" dirty="0" err="1" smtClean="0"/>
              <a:t>Surveillance</a:t>
            </a:r>
            <a:r>
              <a:rPr lang="nb-NO" dirty="0" smtClean="0"/>
              <a:t> – case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digital </a:t>
            </a:r>
            <a:r>
              <a:rPr lang="nb-NO" dirty="0" err="1" smtClean="0"/>
              <a:t>technology</a:t>
            </a:r>
            <a:r>
              <a:rPr lang="nb-NO" dirty="0" smtClean="0"/>
              <a:t> and </a:t>
            </a:r>
            <a:r>
              <a:rPr lang="nb-NO" dirty="0" err="1" smtClean="0"/>
              <a:t>visibility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science &amp; how does it work? </a:t>
            </a:r>
          </a:p>
          <a:p>
            <a:pPr fontAlgn="base"/>
            <a:r>
              <a:rPr lang="en-US" dirty="0"/>
              <a:t>Takes place in care setting during routine resistance testing, currently in high-income countries </a:t>
            </a:r>
          </a:p>
          <a:p>
            <a:pPr fontAlgn="base"/>
            <a:r>
              <a:rPr lang="en-US" dirty="0"/>
              <a:t>Genotyping = (1) the viral subtype, (2) the presence of drug resistant variations, and (3) phylogenetic analysis to examine how viral sequences are related</a:t>
            </a:r>
          </a:p>
          <a:p>
            <a:pPr fontAlgn="base"/>
            <a:r>
              <a:rPr lang="en-US" dirty="0"/>
              <a:t>Done without patient consent </a:t>
            </a:r>
          </a:p>
          <a:p>
            <a:pPr fontAlgn="base"/>
            <a:r>
              <a:rPr lang="en-US" dirty="0"/>
              <a:t>Phylogenetic analysis is used to identify “clusters” </a:t>
            </a:r>
          </a:p>
          <a:p>
            <a:pPr fontAlgn="base"/>
            <a:r>
              <a:rPr lang="en-US" dirty="0"/>
              <a:t>Increasing calls for practice to aim to prove directionality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13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Examples: Where and how is it being deployed?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British Columbia, Canada</a:t>
            </a:r>
          </a:p>
          <a:p>
            <a:pPr fontAlgn="base"/>
            <a:r>
              <a:rPr lang="en-US" dirty="0"/>
              <a:t>King County, Washington, USA</a:t>
            </a:r>
          </a:p>
          <a:p>
            <a:pPr fontAlgn="base"/>
            <a:r>
              <a:rPr lang="en-US" dirty="0"/>
              <a:t>Los Angeles, USA </a:t>
            </a:r>
            <a:endParaRPr lang="en-US" dirty="0" smtClean="0"/>
          </a:p>
          <a:p>
            <a:pPr fontAlgn="base"/>
            <a:r>
              <a:rPr lang="en-US" dirty="0" smtClean="0"/>
              <a:t>But also in certain research projects in South Africa and in Europe</a:t>
            </a: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0157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6.googleusercontent.com/pUXnwPsKTvVnRyGZKMFbY6NgwlJEb1mSyb8Wzz4pfBdwzy0wcIhgwNwJxF0ES9pb07iwXyeJBe-c81J0vi83VVvDd8ee7-oWRr2Ki9jtVW9UmjDQm_pKFnXZ-yYc1bDYIpf38pJ1zwW8HkrjnUbZaGm1cINc1uTZo9jKcFzFTSPyRxbSej3XUzB31B8=nw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65" y="800457"/>
            <a:ext cx="6619333" cy="50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05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5.googleusercontent.com/wjTNF-6Yqyd0OTRubPo5VaFlhAAcdQblgPEYqYb0sinm-V0qDgIBn-ODrtlkr9B_n2fNI1oZgcWPCQpBct19O5JG7V7z_1paszR8CTh7_gz-gzJHFiJ3rGMObKWyEqPMk3nn8PjhZHJs02d1FqANODxeoDXacpanDcntlPdqxfb5zpHb9wAMtHMARtE=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968" y="798152"/>
            <a:ext cx="9008601" cy="51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548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4.googleusercontent.com/57GI_ezYN_f8XBldQuaXO9MmR1R7kuOpiyq2XnYhIYosUfdaBuzvae-wwcPDwKXEEcbPB2emwhgMlTDqHrNvsn7PI4oLrM56nUwrBAUcshtaDLK89LW2oDOu0JQa0_US0LoxgoMBRGqNULoUVx56razjY-LUCplr2YK0DbKzXaxFwhTKPw4kc505X-I=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65" y="232833"/>
            <a:ext cx="7522393" cy="581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336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6.googleusercontent.com/1PM8wqBpXNA_5An-ju_PWWO_hXNSGp41Ey_FVMwCPNsj8zqb5hFrwWlGMSX_Ve52W8WOPHjK5RZTjW8wH01e7i5B_0KsR95dV-RIUk_Onhwh2Q7QDBPicmkzOwz8UhCLINz-4P6SkEWrtJXeCSSXVSWpapsdrPAXMTVxp3whf5NmQuV2QmiI8S6UbAs=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33" y="481780"/>
            <a:ext cx="5924711" cy="616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451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Directionality</a:t>
            </a:r>
            <a:r>
              <a:rPr lang="nb-NO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Direction of transmission cannot be determined definitively from </a:t>
            </a:r>
            <a:r>
              <a:rPr lang="en-US" dirty="0" err="1"/>
              <a:t>phylogenetics</a:t>
            </a:r>
            <a:r>
              <a:rPr lang="en-US" dirty="0"/>
              <a:t> because there is always the possibility of an intermediary, unknown partner </a:t>
            </a:r>
          </a:p>
          <a:p>
            <a:pPr fontAlgn="base"/>
            <a:r>
              <a:rPr lang="en-US" dirty="0"/>
              <a:t>It can be used to rule out someone if virus is not related in two people </a:t>
            </a:r>
          </a:p>
          <a:p>
            <a:pPr fontAlgn="base"/>
            <a:r>
              <a:rPr lang="en-US" dirty="0"/>
              <a:t>In highly controlled settings directionality can and has been proved </a:t>
            </a:r>
          </a:p>
          <a:p>
            <a:pPr fontAlgn="base"/>
            <a:r>
              <a:rPr lang="en-US" dirty="0"/>
              <a:t>There is a push by some to work to advance the science of directionality</a:t>
            </a:r>
          </a:p>
          <a:p>
            <a:pPr fontAlgn="base"/>
            <a:r>
              <a:rPr lang="en-US" dirty="0"/>
              <a:t>Understanding of directionality science is limited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532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Push back from </a:t>
            </a:r>
            <a:r>
              <a:rPr lang="nb-NO" dirty="0" err="1" smtClean="0"/>
              <a:t>people</a:t>
            </a:r>
            <a:r>
              <a:rPr lang="nb-NO" dirty="0" smtClean="0"/>
              <a:t> </a:t>
            </a:r>
            <a:r>
              <a:rPr lang="nb-NO" dirty="0" err="1" smtClean="0"/>
              <a:t>living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HIV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1. Lack of informed consent from PLHIV;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Lack of consultation or meaningful engagement with PLHIV in development and implementation of MHS;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Wide variation in state-level data sharing environments and legal protections for MHS data;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Risk of potential data misuse in civil, immigration, and/or criminal proceedings; </a:t>
            </a:r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. Concerns about breaches of privacy and confidentiality; and </a:t>
            </a:r>
            <a:endParaRPr lang="en-US" dirty="0" smtClean="0"/>
          </a:p>
          <a:p>
            <a:r>
              <a:rPr lang="en-US" dirty="0" smtClean="0"/>
              <a:t>6</a:t>
            </a:r>
            <a:r>
              <a:rPr lang="en-US" dirty="0"/>
              <a:t>. Lack of consistent standards for competency in the HIV disease investigation intervention workforce to attend to sensitivities around stigma, culture, and violence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1702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‘</a:t>
            </a:r>
            <a:r>
              <a:rPr lang="nb-NO" dirty="0" err="1" smtClean="0"/>
              <a:t>Politics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Uncounted</a:t>
            </a:r>
            <a:r>
              <a:rPr lang="nb-NO" dirty="0" smtClean="0"/>
              <a:t>’: Data </a:t>
            </a:r>
            <a:r>
              <a:rPr lang="nb-NO" dirty="0" smtClean="0"/>
              <a:t>(in)</a:t>
            </a:r>
            <a:r>
              <a:rPr lang="nb-NO" dirty="0" err="1" smtClean="0"/>
              <a:t>visibility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data and the digitalization of global health data can also produce ‘data invisibility’</a:t>
            </a:r>
          </a:p>
          <a:p>
            <a:r>
              <a:rPr lang="en-US" dirty="0" smtClean="0"/>
              <a:t>‘Politics of the uncounted’ – Sara ‘Meg’ Davis</a:t>
            </a:r>
          </a:p>
          <a:p>
            <a:r>
              <a:rPr lang="en-US" dirty="0" smtClean="0"/>
              <a:t>Focuses on those who are NOT counted: counting is also a political act!</a:t>
            </a:r>
          </a:p>
          <a:p>
            <a:r>
              <a:rPr lang="en-US" dirty="0" smtClean="0"/>
              <a:t>Those who gets counted counts – those who are not counted can be left behind and not show up in global health data</a:t>
            </a:r>
          </a:p>
          <a:p>
            <a:endParaRPr lang="en-US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0172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Visibility</a:t>
            </a:r>
            <a:r>
              <a:rPr lang="nb-NO" dirty="0" smtClean="0"/>
              <a:t> and </a:t>
            </a:r>
            <a:r>
              <a:rPr lang="nb-NO" dirty="0" err="1" smtClean="0"/>
              <a:t>vulnerability</a:t>
            </a:r>
            <a:r>
              <a:rPr lang="nb-NO" dirty="0" smtClean="0"/>
              <a:t> in data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Key populations vulnerable to HIV (men who have sex with men, people who inject drugs, sex workers and transgender people) are often hidden due to stigma and </a:t>
            </a:r>
            <a:r>
              <a:rPr lang="en-US" b="1" dirty="0" smtClean="0"/>
              <a:t>criminalization</a:t>
            </a:r>
          </a:p>
          <a:p>
            <a:r>
              <a:rPr lang="en-US" dirty="0"/>
              <a:t>However, the absence of this data creates a paradox in which invisibility reinforces invisibility</a:t>
            </a:r>
            <a:r>
              <a:rPr lang="en-US" dirty="0" smtClean="0"/>
              <a:t>.</a:t>
            </a:r>
          </a:p>
          <a:p>
            <a:r>
              <a:rPr lang="en-US" b="1" dirty="0"/>
              <a:t>Key population size estimates </a:t>
            </a:r>
            <a:r>
              <a:rPr lang="en-US" dirty="0"/>
              <a:t>are a central tool for planning and resourcing national and global HIV programming, but these become hard to obtain when key populations are hidden and political leaders deny their </a:t>
            </a:r>
            <a:r>
              <a:rPr lang="en-US" dirty="0" smtClean="0"/>
              <a:t>existence</a:t>
            </a:r>
            <a:r>
              <a:rPr lang="en-US" dirty="0"/>
              <a:t> </a:t>
            </a:r>
            <a:r>
              <a:rPr lang="en-US" dirty="0" smtClean="0"/>
              <a:t>– for instance men who have sex with men and transgender populations are in many countries not counted or their populations estimates under-estimated in an effort to deny their </a:t>
            </a:r>
            <a:r>
              <a:rPr lang="en-US" dirty="0" err="1" smtClean="0"/>
              <a:t>excistence</a:t>
            </a:r>
            <a:r>
              <a:rPr lang="en-US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88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Visibility</a:t>
            </a:r>
            <a:r>
              <a:rPr lang="nb-NO" dirty="0"/>
              <a:t> and </a:t>
            </a:r>
            <a:r>
              <a:rPr lang="nb-NO" dirty="0" err="1"/>
              <a:t>vulnerability</a:t>
            </a:r>
            <a:r>
              <a:rPr lang="nb-NO" dirty="0"/>
              <a:t> in data </a:t>
            </a:r>
            <a:r>
              <a:rPr lang="nb-NO" dirty="0" smtClean="0"/>
              <a:t>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</a:t>
            </a:r>
            <a:r>
              <a:rPr lang="en-US" dirty="0" err="1" smtClean="0"/>
              <a:t>sexworkers</a:t>
            </a:r>
            <a:r>
              <a:rPr lang="en-US" dirty="0" smtClean="0"/>
              <a:t> have been harassed and blackmailed by law enforcement due to data ‘visibility’ and privacy breaches </a:t>
            </a:r>
          </a:p>
          <a:p>
            <a:r>
              <a:rPr lang="en-US" dirty="0" smtClean="0"/>
              <a:t>Same with men who have sex with men in Ghana </a:t>
            </a:r>
          </a:p>
          <a:p>
            <a:r>
              <a:rPr lang="en-US" dirty="0" smtClean="0"/>
              <a:t>Some groups: visibility is a dual edged sword: they need health care but are vulnerable to privacy and criminalization issues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553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Notes from a </a:t>
            </a:r>
            <a:r>
              <a:rPr lang="nb-NO" dirty="0" err="1" smtClean="0"/>
              <a:t>multi-national</a:t>
            </a:r>
            <a:r>
              <a:rPr lang="nb-NO" dirty="0" smtClean="0"/>
              <a:t> </a:t>
            </a:r>
            <a:r>
              <a:rPr lang="nb-NO" dirty="0" err="1" smtClean="0"/>
              <a:t>participatory</a:t>
            </a:r>
            <a:r>
              <a:rPr lang="nb-NO" dirty="0" smtClean="0"/>
              <a:t> action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Vietnam</a:t>
            </a:r>
            <a:r>
              <a:rPr lang="nb-NO" dirty="0" smtClean="0"/>
              <a:t>, </a:t>
            </a:r>
            <a:r>
              <a:rPr lang="nb-NO" b="1" dirty="0" smtClean="0"/>
              <a:t>Ghana</a:t>
            </a:r>
            <a:r>
              <a:rPr lang="nb-NO" dirty="0" smtClean="0"/>
              <a:t>, </a:t>
            </a:r>
            <a:r>
              <a:rPr lang="nb-NO" b="1" dirty="0" smtClean="0"/>
              <a:t>Kenya</a:t>
            </a:r>
            <a:r>
              <a:rPr lang="nb-NO" dirty="0" smtClean="0"/>
              <a:t>, Colombia and Bangladesh </a:t>
            </a:r>
          </a:p>
          <a:p>
            <a:r>
              <a:rPr lang="en-US" dirty="0"/>
              <a:t>"how young adults, ages 18–30, experience the digital transformation in health, with a focus on sexual and reproductive health, HIV and COVID-19" </a:t>
            </a:r>
            <a:endParaRPr lang="en-US" dirty="0" smtClean="0"/>
          </a:p>
          <a:p>
            <a:r>
              <a:rPr lang="en-US" dirty="0"/>
              <a:t>FGDs with 181 young adults across the three countries as well as interviewing 33 key informants across the three </a:t>
            </a:r>
            <a:r>
              <a:rPr lang="en-US" dirty="0" smtClean="0"/>
              <a:t>countries</a:t>
            </a:r>
            <a:r>
              <a:rPr lang="en-US" dirty="0"/>
              <a:t> </a:t>
            </a:r>
            <a:r>
              <a:rPr lang="en-US" dirty="0" smtClean="0"/>
              <a:t>– these came from UNAIDS; WHO; national government agencies and private sector IT </a:t>
            </a:r>
            <a:endParaRPr lang="en-US" dirty="0" smtClean="0"/>
          </a:p>
          <a:p>
            <a:r>
              <a:rPr lang="en-US" dirty="0" smtClean="0"/>
              <a:t>Focusing on digital health technologies and focus on digital human rights as we called it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9833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Main digital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adults used: </a:t>
            </a:r>
            <a:r>
              <a:rPr lang="nb-NO" dirty="0" err="1" smtClean="0"/>
              <a:t>What</a:t>
            </a:r>
            <a:r>
              <a:rPr lang="nb-NO" dirty="0" smtClean="0"/>
              <a:t> do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think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used </a:t>
            </a:r>
            <a:r>
              <a:rPr lang="nb-NO" dirty="0" err="1" smtClean="0"/>
              <a:t>the</a:t>
            </a:r>
            <a:r>
              <a:rPr lang="nb-NO" dirty="0" smtClean="0"/>
              <a:t> most?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for information seeking – symptoms, etc.? </a:t>
            </a:r>
          </a:p>
          <a:p>
            <a:r>
              <a:rPr lang="en-US" dirty="0" smtClean="0"/>
              <a:t>Apps for tracking health (menstruation, medication adherence, finding nearest SRHR clinic, etc.)?</a:t>
            </a:r>
          </a:p>
          <a:p>
            <a:r>
              <a:rPr lang="en-US" dirty="0" smtClean="0"/>
              <a:t>Social media: Facebook groups; </a:t>
            </a:r>
            <a:r>
              <a:rPr lang="en-US" dirty="0" err="1" smtClean="0"/>
              <a:t>Whatsapp</a:t>
            </a:r>
            <a:r>
              <a:rPr lang="en-US" dirty="0" smtClean="0"/>
              <a:t>; Signal; Telegram?</a:t>
            </a:r>
          </a:p>
          <a:p>
            <a:r>
              <a:rPr lang="en-US" dirty="0" smtClean="0"/>
              <a:t>Telemedicine and eHealth consultations? </a:t>
            </a:r>
          </a:p>
          <a:p>
            <a:r>
              <a:rPr lang="en-US" dirty="0" smtClean="0"/>
              <a:t>COVID tracking apps? 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3398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barriers</a:t>
            </a:r>
            <a:r>
              <a:rPr lang="nb-NO" dirty="0" smtClean="0"/>
              <a:t> do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think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adults </a:t>
            </a:r>
            <a:r>
              <a:rPr lang="nb-NO" dirty="0" err="1" smtClean="0"/>
              <a:t>experienced</a:t>
            </a:r>
            <a:r>
              <a:rPr lang="nb-NO" dirty="0" smtClean="0"/>
              <a:t> as </a:t>
            </a:r>
            <a:r>
              <a:rPr lang="nb-NO" dirty="0" err="1" smtClean="0"/>
              <a:t>the</a:t>
            </a:r>
            <a:r>
              <a:rPr lang="nb-NO" dirty="0" smtClean="0"/>
              <a:t> most </a:t>
            </a:r>
            <a:r>
              <a:rPr lang="nb-NO" dirty="0" err="1" smtClean="0"/>
              <a:t>problematic</a:t>
            </a:r>
            <a:r>
              <a:rPr lang="nb-NO" dirty="0" smtClean="0"/>
              <a:t>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of data? </a:t>
            </a:r>
          </a:p>
          <a:p>
            <a:r>
              <a:rPr lang="en-US" dirty="0" smtClean="0"/>
              <a:t>Access to own smartphone? </a:t>
            </a:r>
          </a:p>
          <a:p>
            <a:r>
              <a:rPr lang="en-US" dirty="0" smtClean="0"/>
              <a:t>Services which were not experienced as relevant to them? </a:t>
            </a:r>
          </a:p>
          <a:p>
            <a:r>
              <a:rPr lang="en-US" dirty="0" smtClean="0"/>
              <a:t>Discrimination through various digital platforms?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8210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do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think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biggest</a:t>
            </a:r>
            <a:r>
              <a:rPr lang="nb-NO" dirty="0" smtClean="0"/>
              <a:t> </a:t>
            </a:r>
            <a:r>
              <a:rPr lang="nb-NO" dirty="0" err="1" smtClean="0"/>
              <a:t>fears</a:t>
            </a:r>
            <a:r>
              <a:rPr lang="nb-NO" dirty="0" smtClean="0"/>
              <a:t> and </a:t>
            </a:r>
            <a:r>
              <a:rPr lang="nb-NO" dirty="0" err="1" smtClean="0"/>
              <a:t>concerns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digital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Privacy? </a:t>
            </a:r>
          </a:p>
          <a:p>
            <a:r>
              <a:rPr lang="en-US" dirty="0" smtClean="0"/>
              <a:t>Data protection? </a:t>
            </a:r>
          </a:p>
          <a:p>
            <a:r>
              <a:rPr lang="en-US" dirty="0" smtClean="0"/>
              <a:t>Surveillance? </a:t>
            </a:r>
          </a:p>
          <a:p>
            <a:r>
              <a:rPr lang="en-US" dirty="0" smtClean="0"/>
              <a:t>Quality and validity of the information online? </a:t>
            </a:r>
          </a:p>
          <a:p>
            <a:r>
              <a:rPr lang="en-US" dirty="0" smtClean="0"/>
              <a:t>Lack of meaningful engagement from state and private companies? </a:t>
            </a:r>
          </a:p>
          <a:p>
            <a:r>
              <a:rPr lang="en-US" dirty="0" smtClean="0"/>
              <a:t>Fear of rights infringements and human  rights violations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21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2074</Words>
  <Application>Microsoft Office PowerPoint</Application>
  <PresentationFormat>Widescreen</PresentationFormat>
  <Paragraphs>123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Digital Technologies and Global Health: Building a healthier world, but for whom and where? </vt:lpstr>
      <vt:lpstr>Introduction </vt:lpstr>
      <vt:lpstr>Free assocation: What is global health to you?</vt:lpstr>
      <vt:lpstr>First of all: What is Global Health? </vt:lpstr>
      <vt:lpstr>What is global about global health? </vt:lpstr>
      <vt:lpstr>What does health mean in global health? </vt:lpstr>
      <vt:lpstr>The Role of Digital Technologies in Global Health </vt:lpstr>
      <vt:lpstr>Some key points of ICT in global health</vt:lpstr>
      <vt:lpstr>Flipside of this: Surveillance, personal responsibility, and ‘digital health literacy’ </vt:lpstr>
      <vt:lpstr>ICT for Health: Power and Pathologies </vt:lpstr>
      <vt:lpstr>The hype of AI and racial bias </vt:lpstr>
      <vt:lpstr>Racial Bias and AI</vt:lpstr>
      <vt:lpstr>Racial Bias and AI</vt:lpstr>
      <vt:lpstr>Digital technology – visibility </vt:lpstr>
      <vt:lpstr>Case: Wastewater analysis of drug use</vt:lpstr>
      <vt:lpstr>Viral load maps – example from AIDSVu</vt:lpstr>
      <vt:lpstr>Molecular HIV Surveillance – case study of digital technology and visibility </vt:lpstr>
      <vt:lpstr>3 Examples: Where and how is it being deployed?  </vt:lpstr>
      <vt:lpstr>PowerPoint Presentation</vt:lpstr>
      <vt:lpstr>PowerPoint Presentation</vt:lpstr>
      <vt:lpstr>PowerPoint Presentation</vt:lpstr>
      <vt:lpstr>PowerPoint Presentation</vt:lpstr>
      <vt:lpstr>Directionality </vt:lpstr>
      <vt:lpstr>Push back from people living with HIV</vt:lpstr>
      <vt:lpstr>‘Politics of the Uncounted’: Data (in)visibility </vt:lpstr>
      <vt:lpstr>Visibility and vulnerability in data I</vt:lpstr>
      <vt:lpstr>Visibility and vulnerability in data II</vt:lpstr>
      <vt:lpstr>Notes from a multi-national participatory action research project </vt:lpstr>
      <vt:lpstr>Main digital health technologies the young adults used: What do you think they used the most?</vt:lpstr>
      <vt:lpstr>What barriers do you think the young adults experienced as the most problematic? </vt:lpstr>
      <vt:lpstr>What do you think were their biggest fears and concerns with digital health technology?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Technologies and Global Health</dc:title>
  <dc:creator>Tony Joakim Ananiassen Sandset</dc:creator>
  <cp:lastModifiedBy>Tony Joakim Ananiassen Sandset</cp:lastModifiedBy>
  <cp:revision>21</cp:revision>
  <dcterms:created xsi:type="dcterms:W3CDTF">2022-10-04T12:55:40Z</dcterms:created>
  <dcterms:modified xsi:type="dcterms:W3CDTF">2022-10-06T07:33:24Z</dcterms:modified>
</cp:coreProperties>
</file>