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411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  <p:sldId id="284" r:id="rId31"/>
  </p:sldIdLst>
  <p:sldSz cx="9144000" cy="514508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+vr8t5MBzUNuIOqpTCJpe6mU4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0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477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13958D62-FE0F-5546-5713-D8DF10F157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41FA8525-9722-9401-47C0-9605B63802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C525BCF0-2912-1EA6-CE9F-B344BF54A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FAB204-2B33-48AD-982B-7E4EC404B23B}" type="slidenum">
              <a:rPr lang="en-GB" altLang="en-US" sz="1300" smtClean="0"/>
              <a:pPr>
                <a:spcBef>
                  <a:spcPct val="0"/>
                </a:spcBef>
              </a:pPr>
              <a:t>20</a:t>
            </a:fld>
            <a:endParaRPr lang="en-GB" altLang="en-US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4" name="Google Shape;33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">
  <p:cSld name="Tittels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1" y="1121728"/>
            <a:ext cx="9137078" cy="4023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1"/>
          <p:cNvSpPr txBox="1"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body" idx="2"/>
          </p:nvPr>
        </p:nvSpPr>
        <p:spPr>
          <a:xfrm>
            <a:off x="720090" y="3924491"/>
            <a:ext cx="1631950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1"/>
          <p:cNvSpPr/>
          <p:nvPr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1"/>
          <p:cNvSpPr/>
          <p:nvPr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1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31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26" name="Google Shape;26;p31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1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1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1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vslutning">
  <p:cSld name="Avslutning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/>
          <p:nvPr/>
        </p:nvSpPr>
        <p:spPr>
          <a:xfrm>
            <a:off x="0" y="1121728"/>
            <a:ext cx="9144000" cy="4023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3"/>
          <p:cNvSpPr txBox="1"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2" name="Google Shape;42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3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" name="Google Shape;44;p33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45" name="Google Shape;45;p33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3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3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3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3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33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51;p33"/>
          <p:cNvSpPr/>
          <p:nvPr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3"/>
          <p:cNvSpPr/>
          <p:nvPr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 med bilde">
  <p:cSld name="Tittelside med bil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>
            <a:spLocks noGrp="1"/>
          </p:cNvSpPr>
          <p:nvPr>
            <p:ph type="pic" idx="2"/>
          </p:nvPr>
        </p:nvSpPr>
        <p:spPr>
          <a:xfrm>
            <a:off x="0" y="1008126"/>
            <a:ext cx="9145143" cy="4136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5" name="Google Shape;55;p34"/>
          <p:cNvSpPr>
            <a:spLocks noGrp="1"/>
          </p:cNvSpPr>
          <p:nvPr>
            <p:ph type="ctrTitle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>
            <a:spLocks noGrp="1"/>
          </p:cNvSpPr>
          <p:nvPr>
            <p:ph type="subTitle" idx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3"/>
          </p:nvPr>
        </p:nvSpPr>
        <p:spPr>
          <a:xfrm>
            <a:off x="7650956" y="3924491"/>
            <a:ext cx="1125487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/>
          <p:nvPr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4"/>
          <p:cNvSpPr/>
          <p:nvPr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4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34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63" name="Google Shape;63;p34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4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4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4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4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4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 /m bilde og stor tekstboks">
  <p:cSld name="Tittelside /m bilde og stor tekstbok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5"/>
          <p:cNvSpPr/>
          <p:nvPr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5"/>
          <p:cNvSpPr/>
          <p:nvPr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5"/>
          <p:cNvSpPr>
            <a:spLocks noGrp="1"/>
          </p:cNvSpPr>
          <p:nvPr>
            <p:ph type="pic" idx="2"/>
          </p:nvPr>
        </p:nvSpPr>
        <p:spPr>
          <a:xfrm>
            <a:off x="0" y="1008126"/>
            <a:ext cx="9145143" cy="4136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3" name="Google Shape;73;p35"/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" tIns="36000" rIns="36000" bIns="10800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body" idx="3"/>
          </p:nvPr>
        </p:nvSpPr>
        <p:spPr>
          <a:xfrm>
            <a:off x="7650956" y="3924491"/>
            <a:ext cx="1125487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5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35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79" name="Google Shape;79;p35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5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5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5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5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5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loverskrift">
  <p:cSld name="Deloverskrif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418185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6"/>
          <p:cNvSpPr txBox="1"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4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8" name="Google Shape;8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4847" y="4515703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6"/>
          <p:cNvSpPr txBox="1"/>
          <p:nvPr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36"/>
          <p:cNvGrpSpPr/>
          <p:nvPr/>
        </p:nvGrpSpPr>
        <p:grpSpPr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91" name="Google Shape;91;p36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6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6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6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6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6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 innholdsdeler med bakgrunn">
  <p:cSld name="To innholdsdeler med bakgrun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7"/>
          <p:cNvSpPr/>
          <p:nvPr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7"/>
          <p:cNvSpPr txBox="1"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0" name="Google Shape;100;p37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7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7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03" name="Google Shape;103;p3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4" name="Google Shape;104;p37"/>
          <p:cNvCxnSpPr/>
          <p:nvPr/>
        </p:nvCxnSpPr>
        <p:spPr>
          <a:xfrm>
            <a:off x="4572000" y="1800225"/>
            <a:ext cx="0" cy="2736342"/>
          </a:xfrm>
          <a:prstGeom prst="straightConnector1">
            <a:avLst/>
          </a:prstGeom>
          <a:noFill/>
          <a:ln w="12700" cap="flat" cmpd="sng">
            <a:solidFill>
              <a:srgbClr val="C7C1B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37"/>
          <p:cNvSpPr txBox="1">
            <a:spLocks noGrp="1"/>
          </p:cNvSpPr>
          <p:nvPr>
            <p:ph type="body" idx="2"/>
          </p:nvPr>
        </p:nvSpPr>
        <p:spPr>
          <a:xfrm>
            <a:off x="4967479" y="1196893"/>
            <a:ext cx="36004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6" name="Google Shape;106;p37"/>
          <p:cNvSpPr txBox="1">
            <a:spLocks noGrp="1"/>
          </p:cNvSpPr>
          <p:nvPr>
            <p:ph type="body" idx="3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body" idx="4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r og tekst">
  <p:cSld name="Bilder og teks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8"/>
          <p:cNvSpPr>
            <a:spLocks noGrp="1"/>
          </p:cNvSpPr>
          <p:nvPr>
            <p:ph type="pic" idx="2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38"/>
          <p:cNvSpPr txBox="1">
            <a:spLocks noGrp="1"/>
          </p:cNvSpPr>
          <p:nvPr>
            <p:ph type="body" idx="1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8"/>
          <p:cNvSpPr>
            <a:spLocks noGrp="1"/>
          </p:cNvSpPr>
          <p:nvPr>
            <p:ph type="pic" idx="3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38"/>
          <p:cNvSpPr txBox="1">
            <a:spLocks noGrp="1"/>
          </p:cNvSpPr>
          <p:nvPr>
            <p:ph type="body" idx="4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8"/>
          <p:cNvSpPr>
            <a:spLocks noGrp="1"/>
          </p:cNvSpPr>
          <p:nvPr>
            <p:ph type="pic" idx="5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38"/>
          <p:cNvSpPr>
            <a:spLocks noGrp="1"/>
          </p:cNvSpPr>
          <p:nvPr>
            <p:ph type="pic" idx="6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38"/>
          <p:cNvSpPr txBox="1">
            <a:spLocks noGrp="1"/>
          </p:cNvSpPr>
          <p:nvPr>
            <p:ph type="body" idx="7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8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ktabokser">
  <p:cSld name="Faktaboks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9"/>
          <p:cNvSpPr/>
          <p:nvPr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9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9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26" name="Google Shape;126;p39"/>
          <p:cNvSpPr>
            <a:spLocks noGrp="1"/>
          </p:cNvSpPr>
          <p:nvPr>
            <p:ph type="body" idx="1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27" name="Google Shape;127;p39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39"/>
          <p:cNvSpPr>
            <a:spLocks noGrp="1"/>
          </p:cNvSpPr>
          <p:nvPr>
            <p:ph type="body" idx="2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9"/>
          <p:cNvSpPr>
            <a:spLocks noGrp="1"/>
          </p:cNvSpPr>
          <p:nvPr>
            <p:ph type="body" idx="3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9"/>
          <p:cNvSpPr>
            <a:spLocks noGrp="1"/>
          </p:cNvSpPr>
          <p:nvPr>
            <p:ph type="body" idx="4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>
            <a:spLocks noGrp="1"/>
          </p:cNvSpPr>
          <p:nvPr>
            <p:ph type="body" idx="5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9"/>
          <p:cNvSpPr>
            <a:spLocks noGrp="1"/>
          </p:cNvSpPr>
          <p:nvPr>
            <p:ph type="body" idx="6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ore faktabokser">
  <p:cSld name="Store faktaboks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/>
          <p:nvPr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0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39" name="Google Shape;139;p40"/>
          <p:cNvSpPr>
            <a:spLocks noGrp="1"/>
          </p:cNvSpPr>
          <p:nvPr>
            <p:ph type="body" idx="1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0"/>
          <p:cNvSpPr>
            <a:spLocks noGrp="1"/>
          </p:cNvSpPr>
          <p:nvPr>
            <p:ph type="body" idx="2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40"/>
          <p:cNvSpPr>
            <a:spLocks noGrp="1"/>
          </p:cNvSpPr>
          <p:nvPr>
            <p:ph type="body" idx="3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42" name="Google Shape;142;p40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body" idx="1"/>
          </p:nvPr>
        </p:nvSpPr>
        <p:spPr>
          <a:xfrm>
            <a:off x="576073" y="1440180"/>
            <a:ext cx="3780473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body" idx="2"/>
          </p:nvPr>
        </p:nvSpPr>
        <p:spPr>
          <a:xfrm>
            <a:off x="4718302" y="1440180"/>
            <a:ext cx="3780473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1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1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>
  <p:cSld name="Sammenligning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2"/>
          <p:cNvSpPr txBox="1"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1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body" idx="2"/>
          </p:nvPr>
        </p:nvSpPr>
        <p:spPr>
          <a:xfrm>
            <a:off x="576072" y="1655624"/>
            <a:ext cx="3780473" cy="284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2"/>
          <p:cNvSpPr txBox="1">
            <a:spLocks noGrp="1"/>
          </p:cNvSpPr>
          <p:nvPr>
            <p:ph type="body" idx="3"/>
          </p:nvPr>
        </p:nvSpPr>
        <p:spPr>
          <a:xfrm>
            <a:off x="4718302" y="1440180"/>
            <a:ext cx="378047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1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54" name="Google Shape;154;p42"/>
          <p:cNvSpPr txBox="1">
            <a:spLocks noGrp="1"/>
          </p:cNvSpPr>
          <p:nvPr>
            <p:ph type="body" idx="4"/>
          </p:nvPr>
        </p:nvSpPr>
        <p:spPr>
          <a:xfrm>
            <a:off x="4718302" y="1655624"/>
            <a:ext cx="3780473" cy="284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42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2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2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3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3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3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mt" type="blank">
  <p:cSld name="BLANK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4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4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4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Verdana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cxnSp>
        <p:nvCxnSpPr>
          <p:cNvPr id="15" name="Google Shape;15;p30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ilvima@ifi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english/research/groups/is/research-library/masters-theses/index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n.uio.no/ifi/english/research/groups/is/research-library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2055207622110955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rofile/Sezgin-Ayabakan-2/publication/320885257_The_Impact_of_Health_Information_Sharing_on_Duplicate_Testing/links/5c11239892851c39ebe7d9e0/The-Impact-of-Health-Information-Sharing-on-Duplicate-Testing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full/10.1002/isd2.1223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full/10.1111/isj.1240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"/>
          <p:cNvSpPr txBox="1"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no-NO" sz="1800"/>
              <a:t>Engaged qualitative research: Epistemologies</a:t>
            </a:r>
            <a:endParaRPr sz="1800"/>
          </a:p>
        </p:txBody>
      </p:sp>
      <p:sp>
        <p:nvSpPr>
          <p:cNvPr id="173" name="Google Shape;173;p1"/>
          <p:cNvSpPr txBox="1"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Silvia Masiero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silvima@ifi.uio.no</a:t>
            </a:r>
            <a:endParaRPr/>
          </a:p>
        </p:txBody>
      </p:sp>
      <p:sp>
        <p:nvSpPr>
          <p:cNvPr id="174" name="Google Shape;174;p1"/>
          <p:cNvSpPr txBox="1">
            <a:spLocks noGrp="1"/>
          </p:cNvSpPr>
          <p:nvPr>
            <p:ph type="body" idx="2"/>
          </p:nvPr>
        </p:nvSpPr>
        <p:spPr>
          <a:xfrm>
            <a:off x="720089" y="3924491"/>
            <a:ext cx="2856591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no-NO" dirty="0"/>
              <a:t>IN4340 – Engaged Qualitative Research Methods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dirty="0"/>
              <a:t>26</a:t>
            </a:r>
            <a:r>
              <a:rPr lang="no-NO" dirty="0"/>
              <a:t>.08.202</a:t>
            </a:r>
            <a:r>
              <a:rPr lang="en-US" dirty="0"/>
              <a:t>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dirty="0"/>
              <a:t>From last week…</a:t>
            </a:r>
            <a:endParaRPr dirty="0"/>
          </a:p>
        </p:txBody>
      </p:sp>
      <p:sp>
        <p:nvSpPr>
          <p:cNvPr id="181" name="Google Shape;181;p2"/>
          <p:cNvSpPr txBox="1">
            <a:spLocks noGrp="1"/>
          </p:cNvSpPr>
          <p:nvPr>
            <p:ph type="body" idx="1"/>
          </p:nvPr>
        </p:nvSpPr>
        <p:spPr>
          <a:xfrm>
            <a:off x="507459" y="1198831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…an engaged course, by name and fact!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Open-door office hours - NEMKO, room HBU036 (next to ping-pong)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Or drop me an email: </a:t>
            </a:r>
            <a:r>
              <a:rPr lang="en-US" sz="1800" dirty="0">
                <a:hlinkClick r:id="rId3"/>
              </a:rPr>
              <a:t>silvima@ifi.uio.no</a:t>
            </a:r>
            <a:r>
              <a:rPr lang="en-US" sz="1800" dirty="0"/>
              <a:t> </a:t>
            </a:r>
            <a:endParaRPr sz="1800"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53463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Overview</a:t>
            </a:r>
            <a:endParaRPr/>
          </a:p>
        </p:txBody>
      </p:sp>
      <p:sp>
        <p:nvSpPr>
          <p:cNvPr id="181" name="Google Shape;181;p2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What is epistemology?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The structuring elements of social research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Epistemology: three core paradigms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How does epistemology inform research?</a:t>
            </a:r>
            <a:endParaRPr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After this lecture, you can…</a:t>
            </a:r>
            <a:endParaRPr/>
          </a:p>
        </p:txBody>
      </p:sp>
      <p:sp>
        <p:nvSpPr>
          <p:cNvPr id="188" name="Google Shape;188;p3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Define epistemology and explain its importance in the context of research design</a:t>
            </a: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Distinguish the three main epistemologies of social research, and discuss the tenets and core assumptions associated to each of them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Reflect on your own epistemological position, and use such a reflection to make fundamental choices on the methodology of your research.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What is epistemology?</a:t>
            </a:r>
            <a:endParaRPr/>
          </a:p>
        </p:txBody>
      </p:sp>
      <p:sp>
        <p:nvSpPr>
          <p:cNvPr id="195" name="Google Shape;195;p4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What is epistemology?</a:t>
            </a:r>
            <a:endParaRPr/>
          </a:p>
        </p:txBody>
      </p:sp>
      <p:sp>
        <p:nvSpPr>
          <p:cNvPr id="202" name="Google Shape;202;p5"/>
          <p:cNvSpPr txBox="1">
            <a:spLocks noGrp="1"/>
          </p:cNvSpPr>
          <p:nvPr>
            <p:ph type="body" idx="1"/>
          </p:nvPr>
        </p:nvSpPr>
        <p:spPr>
          <a:xfrm>
            <a:off x="511417" y="1480842"/>
            <a:ext cx="8059928" cy="3081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Epistemology: our assumptions about knowledge and how it can be obtained (Myers, 1997)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b="1">
              <a:solidFill>
                <a:srgbClr val="FF0000"/>
              </a:solidFill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What do we consider to be valid knowledge?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The structuring elements of social research</a:t>
            </a:r>
            <a:endParaRPr/>
          </a:p>
        </p:txBody>
      </p:sp>
      <p:grpSp>
        <p:nvGrpSpPr>
          <p:cNvPr id="209" name="Google Shape;209;p6"/>
          <p:cNvGrpSpPr/>
          <p:nvPr/>
        </p:nvGrpSpPr>
        <p:grpSpPr>
          <a:xfrm>
            <a:off x="1008363" y="1691692"/>
            <a:ext cx="7353030" cy="794922"/>
            <a:chOff x="3413" y="1403656"/>
            <a:chExt cx="7353030" cy="794922"/>
          </a:xfrm>
        </p:grpSpPr>
        <p:sp>
          <p:nvSpPr>
            <p:cNvPr id="210" name="Google Shape;210;p6"/>
            <p:cNvSpPr/>
            <p:nvPr/>
          </p:nvSpPr>
          <p:spPr>
            <a:xfrm>
              <a:off x="3413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400874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Epistemology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791988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2189449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Theoretical perspective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3580563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3978024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Methodology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369138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5766599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Methods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6"/>
          <p:cNvSpPr txBox="1">
            <a:spLocks noGrp="1"/>
          </p:cNvSpPr>
          <p:nvPr>
            <p:ph type="body" idx="1"/>
          </p:nvPr>
        </p:nvSpPr>
        <p:spPr>
          <a:xfrm>
            <a:off x="1004950" y="2954562"/>
            <a:ext cx="6348413" cy="12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no-NO"/>
              <a:t>Structuring elements of social research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no-NO"/>
              <a:t>(Crotty, 1998)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The structuring elements of social research</a:t>
            </a:r>
            <a:endParaRPr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1"/>
          </p:nvPr>
        </p:nvSpPr>
        <p:spPr>
          <a:xfrm>
            <a:off x="511417" y="1172327"/>
            <a:ext cx="8059928" cy="259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 dirty="0">
                <a:solidFill>
                  <a:srgbClr val="FF0000"/>
                </a:solidFill>
              </a:rPr>
              <a:t>Epistemology: our assumptions about knowledge and how it can be obtained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Theoretical perspective: the philosophical stance informing the methodology and providing context for the process and grounding its logic and criteria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Methodology: the plan of action, process or design lying behind the choice and use of particular methods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Methods: the techniques or procedures used to gather and analyse data</a:t>
            </a:r>
            <a:endParaRPr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So…</a:t>
            </a:r>
            <a:endParaRPr/>
          </a:p>
        </p:txBody>
      </p:sp>
      <p:sp>
        <p:nvSpPr>
          <p:cNvPr id="232" name="Google Shape;232;p8"/>
          <p:cNvSpPr txBox="1">
            <a:spLocks noGrp="1"/>
          </p:cNvSpPr>
          <p:nvPr>
            <p:ph type="body" idx="1"/>
          </p:nvPr>
        </p:nvSpPr>
        <p:spPr>
          <a:xfrm>
            <a:off x="507459" y="1447456"/>
            <a:ext cx="8059928" cy="259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All research is based on some underlying assumptions about what constitutes valid knowledge and which research methods are appropriate.</a:t>
            </a:r>
            <a:endParaRPr/>
          </a:p>
          <a:p>
            <a:pPr marL="171450" lvl="0" indent="-825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Noto Sans Symbols"/>
              <a:buNone/>
            </a:pP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Epistemology specifies such assumptions and therefore, needs to be clarified before deciding on the methodology of our research.</a:t>
            </a:r>
            <a:endParaRPr sz="180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Epistemologies (Orlikowski &amp; Baroudi, 1991)</a:t>
            </a:r>
            <a:endParaRPr/>
          </a:p>
        </p:txBody>
      </p:sp>
      <p:sp>
        <p:nvSpPr>
          <p:cNvPr id="239" name="Google Shape;239;p9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Different taxonomies can be made to distinguish research epistemologies from each other!</a:t>
            </a:r>
            <a:endParaRPr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Here we rely on Orlikowski &amp; Baroudi (1991) who, following Chua (1986), propose three epistemological paradigms (sets of assumptions): </a:t>
            </a:r>
            <a:r>
              <a:rPr lang="no-NO" sz="1800" b="1">
                <a:solidFill>
                  <a:srgbClr val="FF0000"/>
                </a:solidFill>
              </a:rPr>
              <a:t>positivist</a:t>
            </a:r>
            <a:r>
              <a:rPr lang="no-NO" sz="1800"/>
              <a:t>, </a:t>
            </a:r>
            <a:r>
              <a:rPr lang="no-NO" sz="1800" b="1">
                <a:solidFill>
                  <a:srgbClr val="FF0000"/>
                </a:solidFill>
              </a:rPr>
              <a:t>interpretive</a:t>
            </a:r>
            <a:r>
              <a:rPr lang="no-NO" sz="1800"/>
              <a:t> and </a:t>
            </a:r>
            <a:r>
              <a:rPr lang="no-NO" sz="1800" b="1">
                <a:solidFill>
                  <a:srgbClr val="FF0000"/>
                </a:solidFill>
              </a:rPr>
              <a:t>critical</a:t>
            </a:r>
            <a:r>
              <a:rPr lang="no-NO" sz="1800"/>
              <a:t>.</a:t>
            </a:r>
            <a:endParaRPr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Each epistemological paradigm is associated to a set of assumptions on: (a) what constitutes valid knowledge, (b) how reality can be described, appraised and studied by the researcher.</a:t>
            </a:r>
            <a:endParaRPr sz="180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Positivism</a:t>
            </a:r>
            <a:endParaRPr/>
          </a:p>
        </p:txBody>
      </p:sp>
      <p:sp>
        <p:nvSpPr>
          <p:cNvPr id="246" name="Google Shape;246;p10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Positivist researchers generally assume that reality is </a:t>
            </a:r>
            <a:r>
              <a:rPr lang="no-NO" sz="1800" b="1">
                <a:solidFill>
                  <a:srgbClr val="FF0000"/>
                </a:solidFill>
              </a:rPr>
              <a:t>objectively given</a:t>
            </a:r>
            <a:r>
              <a:rPr lang="no-NO" sz="1800"/>
              <a:t> and can be described by measurable properties, independent of the observer and their instruments. 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Positivist studies generally attempt to </a:t>
            </a:r>
            <a:r>
              <a:rPr lang="no-NO" sz="1800" b="1">
                <a:solidFill>
                  <a:srgbClr val="FF0000"/>
                </a:solidFill>
              </a:rPr>
              <a:t>test theory</a:t>
            </a:r>
            <a:r>
              <a:rPr lang="no-NO" sz="1800"/>
              <a:t> to increase the predictive understanding of phenomena.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Orlikowski and Baroudi (1991) classify Information Systems (IS) research as positivist if there is evidence of </a:t>
            </a:r>
            <a:r>
              <a:rPr lang="no-NO" sz="1800" b="1">
                <a:solidFill>
                  <a:srgbClr val="FF0000"/>
                </a:solidFill>
              </a:rPr>
              <a:t>formal propositions</a:t>
            </a:r>
            <a:r>
              <a:rPr lang="no-NO" sz="1800"/>
              <a:t>, </a:t>
            </a:r>
            <a:r>
              <a:rPr lang="no-NO" sz="1800" b="1">
                <a:solidFill>
                  <a:srgbClr val="FF0000"/>
                </a:solidFill>
              </a:rPr>
              <a:t>quantifiable measures </a:t>
            </a:r>
            <a:r>
              <a:rPr lang="no-NO" sz="1800"/>
              <a:t>of variables, </a:t>
            </a:r>
            <a:r>
              <a:rPr lang="no-NO" sz="1800" b="1">
                <a:solidFill>
                  <a:srgbClr val="FF0000"/>
                </a:solidFill>
              </a:rPr>
              <a:t>hypothesis testing</a:t>
            </a:r>
            <a:r>
              <a:rPr lang="no-NO" sz="1800"/>
              <a:t>, and the drawing of </a:t>
            </a:r>
            <a:r>
              <a:rPr lang="no-NO" sz="1800" b="1">
                <a:solidFill>
                  <a:srgbClr val="FF0000"/>
                </a:solidFill>
              </a:rPr>
              <a:t>inferences</a:t>
            </a:r>
            <a:r>
              <a:rPr lang="no-NO" sz="1800"/>
              <a:t> about a phenomenon from the sample to a stated population.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Interpretivism</a:t>
            </a:r>
            <a:endParaRPr/>
          </a:p>
        </p:txBody>
      </p:sp>
      <p:sp>
        <p:nvSpPr>
          <p:cNvPr id="253" name="Google Shape;253;p11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Interpretive researchers start out with the assumption that access to reality (given or socially constructed) is only through </a:t>
            </a:r>
            <a:r>
              <a:rPr lang="no-NO" sz="1800" b="1">
                <a:solidFill>
                  <a:srgbClr val="FF0000"/>
                </a:solidFill>
              </a:rPr>
              <a:t>social constructions </a:t>
            </a:r>
            <a:r>
              <a:rPr lang="no-NO" sz="1800"/>
              <a:t>such as language, consciousness and shared meanings.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Interpretive studies generally attempt to understand phenomena through the </a:t>
            </a:r>
            <a:r>
              <a:rPr lang="no-NO" sz="1800" b="1">
                <a:solidFill>
                  <a:srgbClr val="FF0000"/>
                </a:solidFill>
              </a:rPr>
              <a:t>meanings</a:t>
            </a:r>
            <a:r>
              <a:rPr lang="no-NO" sz="1800"/>
              <a:t> that people assign to them: “what we call our data are really our own constructions of other people’s constructions of what they and their compatriots are up to” (Geertz, 1973, cited in Walsham, 2006: 320).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An interpretive epistemology is associated to methodologies that allow researchers to access such interpretations.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Critical</a:t>
            </a:r>
            <a:endParaRPr/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Critical researchers assume that social reality is historically constituted and that it is produced and reproduced by people. 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Although people can consciously act to change their social and economic circumstances, critical researchers recognise that their ability to do so is constrained by forms of social, cultural and political </a:t>
            </a:r>
            <a:r>
              <a:rPr lang="no-NO" sz="1800" b="1">
                <a:solidFill>
                  <a:srgbClr val="FF0000"/>
                </a:solidFill>
              </a:rPr>
              <a:t>domination</a:t>
            </a:r>
            <a:r>
              <a:rPr lang="no-NO" sz="1800"/>
              <a:t>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The core task of critical research is seen as being one of </a:t>
            </a:r>
            <a:r>
              <a:rPr lang="no-NO" sz="1800" b="1">
                <a:solidFill>
                  <a:srgbClr val="FF0000"/>
                </a:solidFill>
              </a:rPr>
              <a:t>theorisation</a:t>
            </a:r>
            <a:r>
              <a:rPr lang="no-NO" sz="1800"/>
              <a:t> and </a:t>
            </a:r>
            <a:r>
              <a:rPr lang="no-NO" sz="1800" b="1">
                <a:solidFill>
                  <a:srgbClr val="FF0000"/>
                </a:solidFill>
              </a:rPr>
              <a:t>transformation</a:t>
            </a:r>
            <a:r>
              <a:rPr lang="no-NO" sz="1800"/>
              <a:t>, where the restrictive and alienating conditions of the status quo are brought to light and challenged.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…a clear distinction?</a:t>
            </a:r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To recap…</a:t>
            </a:r>
            <a:endParaRPr/>
          </a:p>
        </p:txBody>
      </p:sp>
      <p:sp>
        <p:nvSpPr>
          <p:cNvPr id="274" name="Google Shape;274;p14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To answer the question on “which methodology” to use in our research, we first need to clarify our assumptions on what constitutes valid </a:t>
            </a:r>
            <a:r>
              <a:rPr lang="no-NO" sz="1800" b="1">
                <a:solidFill>
                  <a:srgbClr val="FF0000"/>
                </a:solidFill>
              </a:rPr>
              <a:t>knowledge</a:t>
            </a:r>
            <a:r>
              <a:rPr lang="no-NO" sz="1800"/>
              <a:t> and how it is produced.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Here we follow the IS field convention (Orlikowski &amp; Baroudi, 1991) that identifies three main </a:t>
            </a:r>
            <a:r>
              <a:rPr lang="no-NO" sz="1800" b="1">
                <a:solidFill>
                  <a:srgbClr val="FF0000"/>
                </a:solidFill>
              </a:rPr>
              <a:t>epistemologies</a:t>
            </a:r>
            <a:r>
              <a:rPr lang="no-NO" sz="1800"/>
              <a:t>: positivist, interpretive and critical.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Font typeface="Noto Sans Symbols"/>
              <a:buNone/>
            </a:pPr>
            <a:endParaRPr sz="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Our choices in terms of methodology – and, flowing from it, the methods for data collection and analysis – will be developed in coherence with our epistemological views.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HISP MSc Theses</a:t>
            </a:r>
            <a:endParaRPr/>
          </a:p>
        </p:txBody>
      </p:sp>
      <p:sp>
        <p:nvSpPr>
          <p:cNvPr id="281" name="Google Shape;281;p15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Past MSc theses at HISP: </a:t>
            </a:r>
            <a:r>
              <a:rPr lang="no-NO" sz="1800" u="sng">
                <a:solidFill>
                  <a:schemeClr val="hlink"/>
                </a:solidFill>
                <a:hlinkClick r:id="rId3"/>
              </a:rPr>
              <a:t>https://www.mn.uio.no/ifi/english/research/groups/is/research-library/masters-theses/index.html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HISP Research Library: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 u="sng">
                <a:solidFill>
                  <a:schemeClr val="hlink"/>
                </a:solidFill>
                <a:hlinkClick r:id="rId4"/>
              </a:rPr>
              <a:t>https://www.mn.uio.no/ifi/english/research/groups/is/research-library/</a:t>
            </a:r>
            <a:r>
              <a:rPr lang="no-NO" sz="1800"/>
              <a:t> 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How does epistemology inform research?</a:t>
            </a:r>
            <a:endParaRPr/>
          </a:p>
        </p:txBody>
      </p:sp>
      <p:sp>
        <p:nvSpPr>
          <p:cNvPr id="288" name="Google Shape;288;p16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Introducing digital health research</a:t>
            </a:r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Introducing digital health research</a:t>
            </a:r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Digital health: a research field dedicated to realising digital technologies' potential in relation to health, and developing knowledge about their feasibility and impacts (Nielsen &amp; Sahay, 2022)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Issue-oriented rather than theory-driven: the research field is defined by its </a:t>
            </a:r>
            <a:r>
              <a:rPr lang="no-NO" sz="1800" b="1" dirty="0">
                <a:solidFill>
                  <a:srgbClr val="FF0000"/>
                </a:solidFill>
              </a:rPr>
              <a:t>objects </a:t>
            </a:r>
            <a:r>
              <a:rPr lang="no-NO" sz="1800" dirty="0"/>
              <a:t>of interest rather that its theories.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This makes digital health a heterogeneous field, characterised by multidisciplinary journals and a plethora of research topics, drawn together by a common interest in the relation between health and digital technology.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For a review of the digital health field: </a:t>
            </a:r>
            <a:r>
              <a:rPr lang="no-NO" sz="1800" u="sng" dirty="0">
                <a:solidFill>
                  <a:schemeClr val="hlink"/>
                </a:solidFill>
                <a:hlinkClick r:id="rId3"/>
              </a:rPr>
              <a:t>Nielsen &amp; Sahay, 2022</a:t>
            </a:r>
            <a:endParaRPr sz="1800" dirty="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D4E614D9-6986-F5EA-1A79-F48502CCA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6994" y="245234"/>
            <a:ext cx="4970011" cy="549048"/>
          </a:xfrm>
        </p:spPr>
        <p:txBody>
          <a:bodyPr/>
          <a:lstStyle/>
          <a:p>
            <a:pPr eaLnBrk="1" hangingPunct="1"/>
            <a:r>
              <a:rPr lang="en-GB" altLang="en-US" sz="2101" dirty="0"/>
              <a:t>For example…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889D449F-1656-DD71-ADD6-E95E26BA43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14570" y="844414"/>
            <a:ext cx="5451004" cy="387506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Recent HISP research: action case in three community health clinics in rural Malawi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Developing an artefact: </a:t>
            </a:r>
            <a:r>
              <a:rPr lang="en-GB" altLang="en-US" sz="1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low-cost printers </a:t>
            </a: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that, co-designed with the clinics’ staff and operated from them, enable the provision of scannable codes for the identification of patients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Attributing a unique barcode to each patient, the battery-powered printers seek to </a:t>
            </a:r>
            <a:r>
              <a:rPr lang="en-GB" altLang="en-US" sz="1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reduce data duplication</a:t>
            </a: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allowing the production of accessible patient histories and reducing the risk of faulty data entry (Krogstad &amp; </a:t>
            </a:r>
            <a:r>
              <a:rPr lang="en-GB" altLang="en-US" sz="18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Skjeie</a:t>
            </a:r>
            <a:r>
              <a:rPr lang="en-GB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2022).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D63B4B03-E45D-93CB-6C50-DC54FE26F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9" y="844414"/>
            <a:ext cx="2348637" cy="176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>
            <a:extLst>
              <a:ext uri="{FF2B5EF4-FFF2-40B4-BE49-F238E27FC236}">
                <a16:creationId xmlns:a16="http://schemas.microsoft.com/office/drawing/2014/main" id="{AE1B3593-6B29-0283-BE52-FE4A4BB6C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9" y="2707348"/>
            <a:ext cx="2348637" cy="176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positivist study</a:t>
            </a:r>
            <a:endParaRPr/>
          </a:p>
        </p:txBody>
      </p:sp>
      <p:sp>
        <p:nvSpPr>
          <p:cNvPr id="309" name="Google Shape;309;p19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Plenty of instances of positivist digital health research!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An example: “</a:t>
            </a:r>
            <a:r>
              <a:rPr lang="no-NO" sz="1800" u="sng" dirty="0">
                <a:solidFill>
                  <a:schemeClr val="hlink"/>
                </a:solidFill>
                <a:hlinkClick r:id="rId3"/>
              </a:rPr>
              <a:t>The Impact of Health Information Sharing on Duplicate Testing</a:t>
            </a:r>
            <a:r>
              <a:rPr lang="no-NO" sz="1800" dirty="0"/>
              <a:t>”, Ayabakan et al. (2017), MIS Quarterly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Motivation: healthcare reform has focused on reducing excessive waste in the U.S. healthcare system, largely caused by duplicate testing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Hypothesis: health information sharing technologies will reduce the duplication rate, more for radiology tests compared to laboratory tests</a:t>
            </a:r>
            <a:endParaRPr sz="1800"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Data: panel dataset of 39,600 patient visits from 2005 to 2012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Results: usage of information sharing technologies is associated with lower duplication rates, and reduction in duplicate tests is more pronounced among radiology tests compared to laboratory tests.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positivist study</a:t>
            </a:r>
            <a:endParaRPr/>
          </a:p>
        </p:txBody>
      </p:sp>
      <p:sp>
        <p:nvSpPr>
          <p:cNvPr id="316" name="Google Shape;316;p20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Here we have…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Formal</a:t>
            </a:r>
            <a:r>
              <a:rPr lang="no-NO" sz="1800"/>
              <a:t> propositions</a:t>
            </a: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Quantifiable</a:t>
            </a:r>
            <a:r>
              <a:rPr lang="no-NO" sz="1800"/>
              <a:t> measures of variables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Hypothesis </a:t>
            </a:r>
            <a:r>
              <a:rPr lang="no-NO" sz="1800" b="1">
                <a:solidFill>
                  <a:srgbClr val="FF0000"/>
                </a:solidFill>
              </a:rPr>
              <a:t>testing</a:t>
            </a:r>
            <a:r>
              <a:rPr lang="no-NO" sz="1800"/>
              <a:t>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Inferences</a:t>
            </a:r>
            <a:r>
              <a:rPr lang="no-NO" sz="1800"/>
              <a:t> drawn from a sample to a population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Object of the study described by </a:t>
            </a:r>
            <a:r>
              <a:rPr lang="no-NO" sz="1800" b="1">
                <a:solidFill>
                  <a:srgbClr val="FF0000"/>
                </a:solidFill>
              </a:rPr>
              <a:t>measurable</a:t>
            </a:r>
            <a:r>
              <a:rPr lang="no-NO" sz="1800"/>
              <a:t> properties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an interpretive study</a:t>
            </a:r>
            <a:endParaRPr/>
          </a:p>
        </p:txBody>
      </p:sp>
      <p:sp>
        <p:nvSpPr>
          <p:cNvPr id="323" name="Google Shape;323;p21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The predominant approach at the HISP centre!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An example: “</a:t>
            </a:r>
            <a:r>
              <a:rPr lang="no-NO" sz="1800" u="sng" dirty="0">
                <a:solidFill>
                  <a:schemeClr val="hlink"/>
                </a:solidFill>
                <a:hlinkClick r:id="rId3"/>
              </a:rPr>
              <a:t>Introducing online training for health staff: An institutional perspective</a:t>
            </a:r>
            <a:r>
              <a:rPr lang="no-NO" sz="1800" dirty="0"/>
              <a:t>”, Chrysantina, Sæbø &amp; Kaasbøll (2022), Electronic Journal of Information Systems in Developing Countries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Motivation: study of how the introduction of online training in health centres in Indonesia affected changes to training practices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Data: engagement of the first author with three projects centered on the introduction of a software platform to strengthen health information management systems in Indonesia 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Close engagement of the first author with the research object: active participation in the implementation project, interviews with key actors, direct interaction with the ecosystem where the project was implemented.</a:t>
            </a:r>
            <a:endParaRPr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Here we have…</a:t>
            </a:r>
            <a:endParaRPr/>
          </a:p>
        </p:txBody>
      </p:sp>
      <p:sp>
        <p:nvSpPr>
          <p:cNvPr id="330" name="Google Shape;330;p22"/>
          <p:cNvSpPr txBox="1">
            <a:spLocks noGrp="1"/>
          </p:cNvSpPr>
          <p:nvPr>
            <p:ph type="body" idx="1"/>
          </p:nvPr>
        </p:nvSpPr>
        <p:spPr>
          <a:xfrm>
            <a:off x="576072" y="1389888"/>
            <a:ext cx="8059928" cy="3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Phenomena understood through the </a:t>
            </a:r>
            <a:r>
              <a:rPr lang="no-NO" sz="1800" b="1">
                <a:solidFill>
                  <a:srgbClr val="FF0000"/>
                </a:solidFill>
              </a:rPr>
              <a:t>meanings</a:t>
            </a:r>
            <a:r>
              <a:rPr lang="no-NO" sz="1800"/>
              <a:t> that people assign to them: long conversations with the implementers, direct observation of training and of the reaction of participants to the introduction of a new technology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 direct window on the reality perceived by participants: deep immersion in the field context, close appraisal of the </a:t>
            </a:r>
            <a:r>
              <a:rPr lang="no-NO" sz="1800" b="1">
                <a:solidFill>
                  <a:srgbClr val="FF0000"/>
                </a:solidFill>
              </a:rPr>
              <a:t>lived experience </a:t>
            </a:r>
            <a:r>
              <a:rPr lang="no-NO" sz="1800"/>
              <a:t>of implementation.</a:t>
            </a:r>
            <a:endParaRPr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critical study</a:t>
            </a:r>
            <a:endParaRPr/>
          </a:p>
        </p:txBody>
      </p:sp>
      <p:sp>
        <p:nvSpPr>
          <p:cNvPr id="337" name="Google Shape;337;p23"/>
          <p:cNvSpPr txBox="1">
            <a:spLocks noGrp="1"/>
          </p:cNvSpPr>
          <p:nvPr>
            <p:ph type="body" idx="1"/>
          </p:nvPr>
        </p:nvSpPr>
        <p:spPr>
          <a:xfrm>
            <a:off x="507458" y="1051560"/>
            <a:ext cx="8215917" cy="3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Directly engages the alienating, oppressing conditions of the status quo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An example: “</a:t>
            </a:r>
            <a:r>
              <a:rPr lang="en-US" sz="1800" u="sng" dirty="0">
                <a:solidFill>
                  <a:schemeClr val="hlink"/>
                </a:solidFill>
                <a:hlinkClick r:id="rId3"/>
              </a:rPr>
              <a:t>Decolonising</a:t>
            </a:r>
            <a:r>
              <a:rPr lang="en-US" sz="1800" u="sng" dirty="0">
                <a:solidFill>
                  <a:schemeClr val="hlink"/>
                </a:solidFill>
              </a:rPr>
              <a:t> critical information systems research: A subaltern approach</a:t>
            </a:r>
            <a:r>
              <a:rPr lang="no-NO" sz="1800" dirty="0"/>
              <a:t>”, </a:t>
            </a:r>
            <a:r>
              <a:rPr lang="en-US" sz="1800" dirty="0"/>
              <a:t>Masiero</a:t>
            </a:r>
            <a:r>
              <a:rPr lang="no-NO" sz="1800" dirty="0"/>
              <a:t> (20</a:t>
            </a:r>
            <a:r>
              <a:rPr lang="en-US" sz="1800" dirty="0"/>
              <a:t>22</a:t>
            </a:r>
            <a:r>
              <a:rPr lang="no-NO" sz="1800" dirty="0"/>
              <a:t>), Information Systems Journal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Motivation: </a:t>
            </a:r>
            <a:r>
              <a:rPr lang="en-US" sz="1800" dirty="0"/>
              <a:t>diffused Western bias in the information systems field: dominance of theories originated in Western countries, with the risk of silencing theoretical approaches from the majority world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Study: </a:t>
            </a:r>
            <a:r>
              <a:rPr lang="en-US" sz="1800" dirty="0"/>
              <a:t>exploration of subaltern theory, as an approach that deconstructs historiography by putting the “subaltern” (marginalised) at the centre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Suggests subaltern theory as a route to repairing </a:t>
            </a:r>
            <a:r>
              <a:rPr lang="en-US" sz="1800" b="1" dirty="0">
                <a:solidFill>
                  <a:srgbClr val="FF0000"/>
                </a:solidFill>
              </a:rPr>
              <a:t>epistemic violence</a:t>
            </a:r>
            <a:r>
              <a:rPr lang="en-US" sz="1800" dirty="0"/>
              <a:t>, a form of violence that takes place through the systematic silencing of knowledge.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…what about you?</a:t>
            </a:r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Epistemological journeys!</a:t>
            </a:r>
            <a:endParaRPr/>
          </a:p>
        </p:txBody>
      </p:sp>
      <p:sp>
        <p:nvSpPr>
          <p:cNvPr id="351" name="Google Shape;351;p25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Sometimes research leads us to </a:t>
            </a:r>
            <a:r>
              <a:rPr lang="no-NO" sz="1800" b="1">
                <a:solidFill>
                  <a:srgbClr val="FF0000"/>
                </a:solidFill>
              </a:rPr>
              <a:t>transition</a:t>
            </a:r>
            <a:r>
              <a:rPr lang="no-NO" sz="1800"/>
              <a:t> from an epistemology to the other, as a result of increased awareness of the object of our research.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For example, a researcher initially adopting an </a:t>
            </a:r>
            <a:r>
              <a:rPr lang="no-NO" sz="1800" b="1">
                <a:solidFill>
                  <a:srgbClr val="FF0000"/>
                </a:solidFill>
              </a:rPr>
              <a:t>interpretive</a:t>
            </a:r>
            <a:r>
              <a:rPr lang="no-NO" sz="1800"/>
              <a:t> epistemology may move towards a </a:t>
            </a:r>
            <a:r>
              <a:rPr lang="no-NO" sz="1800" b="1">
                <a:solidFill>
                  <a:srgbClr val="FF0000"/>
                </a:solidFill>
              </a:rPr>
              <a:t>critical</a:t>
            </a:r>
            <a:r>
              <a:rPr lang="no-NO" sz="1800"/>
              <a:t> one, if they recognise fundamental issues of oppression and alienation in the systems they research. </a:t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To recap…</a:t>
            </a:r>
            <a:endParaRPr/>
          </a:p>
        </p:txBody>
      </p:sp>
      <p:sp>
        <p:nvSpPr>
          <p:cNvPr id="358" name="Google Shape;358;p26"/>
          <p:cNvSpPr txBox="1">
            <a:spLocks noGrp="1"/>
          </p:cNvSpPr>
          <p:nvPr>
            <p:ph type="body" idx="1"/>
          </p:nvPr>
        </p:nvSpPr>
        <p:spPr>
          <a:xfrm>
            <a:off x="576072" y="1110997"/>
            <a:ext cx="781812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 this lecture we have met a core component of research design, epistemology, and discussed its importance in establishing what we consider to be valid knowledge.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We have introduced the three main paradigms of positivist, interpretivist and critical research, with their core assumptions and the implications of each for how research is made.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This knowledge will equip us to study research methodologies, and it prepares you to reflect on the epistemological position that you will adopt in your research!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8"/>
          <p:cNvSpPr txBox="1"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no-NO"/>
              <a:t>Thank you!</a:t>
            </a:r>
            <a:endParaRPr/>
          </a:p>
        </p:txBody>
      </p:sp>
      <p:sp>
        <p:nvSpPr>
          <p:cNvPr id="371" name="Google Shape;371;p28"/>
          <p:cNvSpPr txBox="1"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silvima@ifi.uio.no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Readings</a:t>
            </a:r>
            <a:endParaRPr/>
          </a:p>
        </p:txBody>
      </p:sp>
      <p:sp>
        <p:nvSpPr>
          <p:cNvPr id="378" name="Google Shape;378;p29"/>
          <p:cNvSpPr txBox="1">
            <a:spLocks noGrp="1"/>
          </p:cNvSpPr>
          <p:nvPr>
            <p:ph type="body" idx="1"/>
          </p:nvPr>
        </p:nvSpPr>
        <p:spPr>
          <a:xfrm>
            <a:off x="576071" y="1219200"/>
            <a:ext cx="8281602" cy="367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 b="1" dirty="0"/>
              <a:t>Core Reading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Myers, M. D. (1997). Qualitative Research in Information Systems. MISQ Discovery, 1-18.</a:t>
            </a:r>
            <a:r>
              <a:rPr lang="no-NO" sz="1800" b="1" dirty="0"/>
              <a:t> 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Orlikowski, W. J., &amp; Baroudi, J. J. (1991). Studying information technology in organizations: Research approaches and assumptions. </a:t>
            </a:r>
            <a:r>
              <a:rPr lang="no-NO" sz="1800" i="1" dirty="0"/>
              <a:t>Information Systems Research</a:t>
            </a:r>
            <a:r>
              <a:rPr lang="no-NO" sz="1800" dirty="0"/>
              <a:t>, </a:t>
            </a:r>
            <a:r>
              <a:rPr lang="no-NO" sz="1800" i="1" dirty="0"/>
              <a:t>2</a:t>
            </a:r>
            <a:r>
              <a:rPr lang="no-NO" sz="1800" dirty="0"/>
              <a:t>(1), 1-28.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 b="1" dirty="0"/>
              <a:t>Supplementary Reading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Myers, M. D., &amp; Avison, D. (Eds.). (2002). </a:t>
            </a:r>
            <a:r>
              <a:rPr lang="no-NO" sz="1800" i="1" dirty="0"/>
              <a:t>Qualitative Research in Information Systems: A Reader</a:t>
            </a:r>
            <a:r>
              <a:rPr lang="no-NO" sz="1800" dirty="0"/>
              <a:t>. London: Sage. Chapter 4. 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Crotty, M. (1998). </a:t>
            </a:r>
            <a:r>
              <a:rPr lang="no-NO" sz="1800" i="1" dirty="0"/>
              <a:t>The foundations of social research: Meaning and perspective in the research process</a:t>
            </a:r>
            <a:r>
              <a:rPr lang="no-NO" sz="1800" dirty="0"/>
              <a:t>. Thousand Oaks: Sage.</a:t>
            </a:r>
            <a:r>
              <a:rPr lang="no-NO" sz="1800" i="1" dirty="0"/>
              <a:t> </a:t>
            </a:r>
            <a:r>
              <a:rPr lang="no-NO" sz="1800" dirty="0"/>
              <a:t>Chapter 1.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rgbClr val="000000"/>
      </a:dk1>
      <a:lt1>
        <a:srgbClr val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1823</Words>
  <Application>Microsoft Office PowerPoint</Application>
  <PresentationFormat>Custom</PresentationFormat>
  <Paragraphs>163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Noto Sans Symbols</vt:lpstr>
      <vt:lpstr>Verdana</vt:lpstr>
      <vt:lpstr>Office-tema</vt:lpstr>
      <vt:lpstr>Engaged qualitative research: Epistemologies</vt:lpstr>
      <vt:lpstr>From last week…</vt:lpstr>
      <vt:lpstr>Overview</vt:lpstr>
      <vt:lpstr>After this lecture, you can…</vt:lpstr>
      <vt:lpstr>What is epistemology?</vt:lpstr>
      <vt:lpstr>What is epistemology?</vt:lpstr>
      <vt:lpstr>The structuring elements of social research</vt:lpstr>
      <vt:lpstr>The structuring elements of social research</vt:lpstr>
      <vt:lpstr>So…</vt:lpstr>
      <vt:lpstr>Epistemologies (Orlikowski &amp; Baroudi, 1991)</vt:lpstr>
      <vt:lpstr>Positivism</vt:lpstr>
      <vt:lpstr>Interpretivism</vt:lpstr>
      <vt:lpstr>Critical</vt:lpstr>
      <vt:lpstr>…a clear distinction?</vt:lpstr>
      <vt:lpstr>To recap…</vt:lpstr>
      <vt:lpstr>HISP MSc Theses</vt:lpstr>
      <vt:lpstr>How does epistemology inform research?</vt:lpstr>
      <vt:lpstr>Introducing digital health research</vt:lpstr>
      <vt:lpstr>Introducing digital health research</vt:lpstr>
      <vt:lpstr>For example…</vt:lpstr>
      <vt:lpstr>Digital health: a positivist study</vt:lpstr>
      <vt:lpstr>Digital health: a positivist study</vt:lpstr>
      <vt:lpstr>Digital health: an interpretive study</vt:lpstr>
      <vt:lpstr>Here we have…</vt:lpstr>
      <vt:lpstr>Digital health: a critical study</vt:lpstr>
      <vt:lpstr>…what about you?</vt:lpstr>
      <vt:lpstr>Epistemological journeys!</vt:lpstr>
      <vt:lpstr>To recap…</vt:lpstr>
      <vt:lpstr>Thank you!</vt:lpstr>
      <vt:lpstr>Readings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qualitative research: Epistemologies</dc:title>
  <dc:creator>Silvia Masiero</dc:creator>
  <cp:lastModifiedBy>Silvia Masiero</cp:lastModifiedBy>
  <cp:revision>3</cp:revision>
  <dcterms:created xsi:type="dcterms:W3CDTF">2021-08-14T13:08:41Z</dcterms:created>
  <dcterms:modified xsi:type="dcterms:W3CDTF">2024-08-23T14:49:40Z</dcterms:modified>
</cp:coreProperties>
</file>