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320" r:id="rId4"/>
    <p:sldId id="321" r:id="rId5"/>
    <p:sldId id="322" r:id="rId6"/>
    <p:sldId id="317" r:id="rId7"/>
    <p:sldId id="334" r:id="rId8"/>
    <p:sldId id="318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264" r:id="rId18"/>
    <p:sldId id="289" r:id="rId19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 autoAdjust="0"/>
    <p:restoredTop sz="75916" autoAdjust="0"/>
  </p:normalViewPr>
  <p:slideViewPr>
    <p:cSldViewPr snapToGrid="0">
      <p:cViewPr varScale="1">
        <p:scale>
          <a:sx n="90" d="100"/>
          <a:sy n="90" d="100"/>
        </p:scale>
        <p:origin x="4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2228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395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452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8919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778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561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545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2792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883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5332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89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14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246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8530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20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10.11.2024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10.11.2024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10.11.2024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10.11.2024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10.11.2024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Writing your own thesis proposal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11.11.2024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Writing a MSc Thesis!</a:t>
            </a:r>
          </a:p>
          <a:p>
            <a:pPr lvl="0"/>
            <a:r>
              <a:rPr lang="nb-NO" sz="1800" dirty="0"/>
              <a:t>Structuring your MSc Thesis Essay</a:t>
            </a:r>
          </a:p>
          <a:p>
            <a:r>
              <a:rPr lang="nb-NO" sz="1800" dirty="0"/>
              <a:t>Thesis structure: one way to build it</a:t>
            </a:r>
          </a:p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MSc </a:t>
            </a:r>
            <a:r>
              <a:rPr lang="nb-NO" dirty="0" err="1"/>
              <a:t>thesis</a:t>
            </a:r>
            <a:r>
              <a:rPr lang="nb-NO" dirty="0"/>
              <a:t> at UiO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" y="1172326"/>
            <a:ext cx="7668487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60 credits for long thesis, 30 for short thesis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/>
              <a:t>An </a:t>
            </a:r>
            <a:r>
              <a:rPr lang="nb-NO" sz="1800" b="1" dirty="0">
                <a:solidFill>
                  <a:srgbClr val="FF0000"/>
                </a:solidFill>
              </a:rPr>
              <a:t>independent</a:t>
            </a:r>
            <a:r>
              <a:rPr lang="nb-NO" sz="1800" dirty="0"/>
              <a:t> piece of research, building on MSc knowledge to investigate one or more </a:t>
            </a:r>
            <a:r>
              <a:rPr lang="nb-NO" sz="1800" b="1" dirty="0">
                <a:solidFill>
                  <a:srgbClr val="FF0000"/>
                </a:solidFill>
              </a:rPr>
              <a:t>research questions</a:t>
            </a:r>
            <a:r>
              <a:rPr lang="nb-NO" sz="1800" dirty="0"/>
              <a:t>, approach them through data collection and analysis, and make a </a:t>
            </a:r>
            <a:r>
              <a:rPr lang="nb-NO" sz="1800" b="1" dirty="0">
                <a:solidFill>
                  <a:srgbClr val="FF0000"/>
                </a:solidFill>
              </a:rPr>
              <a:t>theoretical contribution</a:t>
            </a:r>
            <a:r>
              <a:rPr lang="nb-NO" sz="1800" dirty="0"/>
              <a:t> to a  field of research.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/>
              <a:t>The main focus of your </a:t>
            </a:r>
            <a:r>
              <a:rPr lang="nb-NO" sz="1800" dirty="0" err="1"/>
              <a:t>second</a:t>
            </a:r>
            <a:r>
              <a:rPr lang="nb-NO" sz="1800" dirty="0"/>
              <a:t> </a:t>
            </a:r>
            <a:r>
              <a:rPr lang="nb-NO" sz="1800" dirty="0" err="1"/>
              <a:t>year</a:t>
            </a:r>
            <a:r>
              <a:rPr lang="nb-NO" sz="1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5458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MSc Thesis Essay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6" y="1172326"/>
            <a:ext cx="7668487" cy="3548761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1 June: short essay (ca. 10 </a:t>
            </a:r>
            <a:r>
              <a:rPr lang="nb-NO" sz="1800" dirty="0" err="1"/>
              <a:t>pages</a:t>
            </a:r>
            <a:r>
              <a:rPr lang="nb-NO" sz="1800" dirty="0"/>
              <a:t>) discussing the </a:t>
            </a:r>
            <a:r>
              <a:rPr lang="nb-NO" sz="1800" b="1" dirty="0">
                <a:solidFill>
                  <a:srgbClr val="FF0000"/>
                </a:solidFill>
              </a:rPr>
              <a:t>core problem </a:t>
            </a:r>
            <a:r>
              <a:rPr lang="nb-NO" sz="1800" dirty="0"/>
              <a:t>of your MSc thesis research, </a:t>
            </a:r>
            <a:r>
              <a:rPr lang="nb-NO" sz="1800" dirty="0" err="1"/>
              <a:t>intended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research questions</a:t>
            </a:r>
            <a:r>
              <a:rPr lang="nb-NO" sz="1800" dirty="0"/>
              <a:t>, the </a:t>
            </a:r>
            <a:r>
              <a:rPr lang="nb-NO" sz="1800" b="1" dirty="0">
                <a:solidFill>
                  <a:srgbClr val="FF0000"/>
                </a:solidFill>
              </a:rPr>
              <a:t>methodology</a:t>
            </a:r>
            <a:r>
              <a:rPr lang="nb-NO" sz="1800" dirty="0"/>
              <a:t> you plan to use to respond them,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which you expect your research to make.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While this is an early-stage </a:t>
            </a:r>
            <a:r>
              <a:rPr lang="nb-NO" sz="1800" dirty="0" err="1"/>
              <a:t>document</a:t>
            </a:r>
            <a:r>
              <a:rPr lang="nb-NO" sz="1800" dirty="0"/>
              <a:t>, a clear structure for it will </a:t>
            </a:r>
            <a:r>
              <a:rPr lang="nb-NO" sz="1800" dirty="0" err="1"/>
              <a:t>give</a:t>
            </a:r>
            <a:r>
              <a:rPr lang="nb-NO" sz="1800" dirty="0"/>
              <a:t> you a </a:t>
            </a:r>
            <a:r>
              <a:rPr lang="nb-NO" sz="1800" dirty="0" err="1"/>
              <a:t>sense</a:t>
            </a:r>
            <a:r>
              <a:rPr lang="nb-NO" sz="1800" dirty="0"/>
              <a:t> of </a:t>
            </a:r>
            <a:r>
              <a:rPr lang="nb-NO" sz="1800" dirty="0" err="1"/>
              <a:t>direction</a:t>
            </a:r>
            <a:r>
              <a:rPr lang="nb-NO" sz="1800" dirty="0"/>
              <a:t> for your thesis, and </a:t>
            </a:r>
            <a:r>
              <a:rPr lang="nb-NO" sz="1800" dirty="0" err="1"/>
              <a:t>help</a:t>
            </a:r>
            <a:r>
              <a:rPr lang="nb-NO" sz="1800" dirty="0"/>
              <a:t> you </a:t>
            </a:r>
            <a:r>
              <a:rPr lang="nb-NO" sz="1800" dirty="0" err="1"/>
              <a:t>identify</a:t>
            </a:r>
            <a:r>
              <a:rPr lang="nb-NO" sz="1800" dirty="0"/>
              <a:t> areas that still </a:t>
            </a:r>
            <a:r>
              <a:rPr lang="nb-NO" sz="1800" dirty="0" err="1"/>
              <a:t>need</a:t>
            </a:r>
            <a:r>
              <a:rPr lang="nb-NO" sz="1800" dirty="0"/>
              <a:t> work.</a:t>
            </a:r>
          </a:p>
          <a:p>
            <a:pPr lvl="0"/>
            <a:endParaRPr lang="nb-NO" sz="1800" dirty="0"/>
          </a:p>
          <a:p>
            <a:pPr lvl="0"/>
            <a:r>
              <a:rPr lang="nb-NO" sz="1800" dirty="0"/>
              <a:t>The research design diagram by Mathiassen (2017) offers a </a:t>
            </a:r>
            <a:r>
              <a:rPr lang="nb-NO" sz="1800" dirty="0" err="1"/>
              <a:t>useful</a:t>
            </a:r>
            <a:r>
              <a:rPr lang="nb-NO" sz="1800" dirty="0"/>
              <a:t> way to structure your essay!</a:t>
            </a:r>
          </a:p>
        </p:txBody>
      </p:sp>
    </p:spTree>
    <p:extLst>
      <p:ext uri="{BB962C8B-B14F-4D97-AF65-F5344CB8AC3E}">
        <p14:creationId xmlns:p14="http://schemas.microsoft.com/office/powerpoint/2010/main" val="3960412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281" y="795"/>
            <a:ext cx="7886700" cy="994172"/>
          </a:xfrm>
        </p:spPr>
        <p:txBody>
          <a:bodyPr/>
          <a:lstStyle/>
          <a:p>
            <a:r>
              <a:rPr lang="en-US" b="1" dirty="0"/>
              <a:t>Research Design (Mathiassen, 2017)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24" y="746364"/>
            <a:ext cx="8263703" cy="432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81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17" y="327793"/>
            <a:ext cx="7922703" cy="360045"/>
          </a:xfrm>
        </p:spPr>
        <p:txBody>
          <a:bodyPr/>
          <a:lstStyle/>
          <a:p>
            <a:r>
              <a:rPr lang="nb-NO" dirty="0" err="1"/>
              <a:t>Thesis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i="1" dirty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1091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17" y="327793"/>
            <a:ext cx="7922703" cy="360045"/>
          </a:xfrm>
        </p:spPr>
        <p:txBody>
          <a:bodyPr/>
          <a:lstStyle/>
          <a:p>
            <a:r>
              <a:rPr lang="nb-NO" dirty="0"/>
              <a:t>Thesis 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/>
              <a:t>1 Introduction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is where the work is showcased. The introduction offers a synthesis of the thesis, why it is important, and the contribution.</a:t>
            </a:r>
            <a:endParaRPr lang="nb-NO" dirty="0"/>
          </a:p>
          <a:p>
            <a:pPr marL="0" lvl="0" indent="0">
              <a:buNone/>
            </a:pPr>
            <a:r>
              <a:rPr lang="en-GB" dirty="0"/>
              <a:t>2 Literature Review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section shows “what has been written” on the topic. It identifies the literature you are contributing to, and the gap you are filling. 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3 </a:t>
            </a:r>
            <a:r>
              <a:rPr lang="en-GB" dirty="0"/>
              <a:t>Theoretical Framework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This section contains the theoretical assumptions that frame your work. You use these assumptions to structure your research question and contribution.</a:t>
            </a:r>
            <a:endParaRPr lang="nb-NO" dirty="0"/>
          </a:p>
          <a:p>
            <a:pPr marL="0" indent="0">
              <a:buNone/>
            </a:pPr>
            <a:r>
              <a:rPr lang="en-GB" dirty="0"/>
              <a:t>4 Methodology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In this section you state how you answered the research question, i.e. the methodology. A methodology needs to be harmonised to the question asked, so to frame the response to it.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722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Thesis 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dirty="0"/>
              <a:t>5 Empirical Data</a:t>
            </a:r>
            <a:endParaRPr lang="nb-NO" dirty="0"/>
          </a:p>
          <a:p>
            <a:pPr lvl="1"/>
            <a:r>
              <a:rPr lang="en-GB" i="1" dirty="0"/>
              <a:t>Description – of the empirics you have studied, and its context</a:t>
            </a:r>
            <a:endParaRPr lang="nb-NO" dirty="0"/>
          </a:p>
          <a:p>
            <a:pPr lvl="1"/>
            <a:r>
              <a:rPr lang="en-GB" i="1" dirty="0"/>
              <a:t>Findings – the main results of your research, in response to the question</a:t>
            </a:r>
            <a:endParaRPr lang="nb-NO" dirty="0"/>
          </a:p>
          <a:p>
            <a:pPr marL="0" lvl="0" indent="0">
              <a:buNone/>
            </a:pPr>
            <a:r>
              <a:rPr lang="en-GB" dirty="0"/>
              <a:t>6 Discussion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In this section, you position the work within existing literature. Here you go back to section 2, the literature review, and state where your contribution is.</a:t>
            </a:r>
            <a:endParaRPr lang="en-GB" dirty="0"/>
          </a:p>
          <a:p>
            <a:pPr marL="0" indent="0">
              <a:buNone/>
            </a:pPr>
            <a:r>
              <a:rPr lang="nb-NO" dirty="0"/>
              <a:t>7 </a:t>
            </a:r>
            <a:r>
              <a:rPr lang="en-GB" dirty="0"/>
              <a:t>Conclusion</a:t>
            </a:r>
            <a:endParaRPr lang="nb-NO" dirty="0"/>
          </a:p>
          <a:p>
            <a:pPr marL="0" indent="0">
              <a:buNone/>
            </a:pPr>
            <a:r>
              <a:rPr lang="en-GB" i="1" dirty="0"/>
              <a:t>A brief summary of the work, and some pointers for further research.</a:t>
            </a:r>
            <a:r>
              <a:rPr lang="en-GB" dirty="0"/>
              <a:t> </a:t>
            </a:r>
            <a:endParaRPr lang="nb-NO" dirty="0"/>
          </a:p>
          <a:p>
            <a:pPr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19957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Introduction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7" y="1108105"/>
            <a:ext cx="8081699" cy="361167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An introduction offers a </a:t>
            </a:r>
            <a:r>
              <a:rPr lang="nb-NO" sz="1800" b="1" dirty="0">
                <a:solidFill>
                  <a:srgbClr val="FF0000"/>
                </a:solidFill>
              </a:rPr>
              <a:t>synoptic perspective </a:t>
            </a:r>
            <a:r>
              <a:rPr lang="nb-NO" sz="1800" dirty="0"/>
              <a:t>on the thesis. It identifies the core problem of the work, the literature to which it </a:t>
            </a:r>
            <a:r>
              <a:rPr lang="nb-NO" sz="1800" dirty="0" err="1"/>
              <a:t>contributes</a:t>
            </a:r>
            <a:r>
              <a:rPr lang="nb-NO" sz="1800" dirty="0"/>
              <a:t>, as well as its research questions, methodology, </a:t>
            </a:r>
            <a:r>
              <a:rPr lang="nb-NO" sz="1800" dirty="0" err="1"/>
              <a:t>findings</a:t>
            </a:r>
            <a:r>
              <a:rPr lang="nb-NO" sz="1800" dirty="0"/>
              <a:t> and </a:t>
            </a:r>
            <a:r>
              <a:rPr lang="nb-NO" sz="1800" dirty="0" err="1"/>
              <a:t>contributions</a:t>
            </a:r>
            <a:r>
              <a:rPr lang="nb-NO" sz="1800" dirty="0"/>
              <a:t>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After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read</a:t>
            </a:r>
            <a:r>
              <a:rPr lang="nb-NO" sz="1800" dirty="0"/>
              <a:t> the introduction, the </a:t>
            </a:r>
            <a:r>
              <a:rPr lang="nb-NO" sz="1800" dirty="0" err="1"/>
              <a:t>reader</a:t>
            </a:r>
            <a:r>
              <a:rPr lang="nb-NO" sz="1800" dirty="0"/>
              <a:t> </a:t>
            </a:r>
            <a:r>
              <a:rPr lang="nb-NO" sz="1800" dirty="0" err="1"/>
              <a:t>should</a:t>
            </a:r>
            <a:r>
              <a:rPr lang="nb-NO" sz="1800" dirty="0"/>
              <a:t> have a very </a:t>
            </a:r>
            <a:r>
              <a:rPr lang="nb-NO" sz="1800" dirty="0" err="1"/>
              <a:t>firm</a:t>
            </a:r>
            <a:r>
              <a:rPr lang="nb-NO" sz="1800" dirty="0"/>
              <a:t> </a:t>
            </a:r>
            <a:r>
              <a:rPr lang="nb-NO" sz="1800" dirty="0" err="1"/>
              <a:t>sense</a:t>
            </a:r>
            <a:r>
              <a:rPr lang="nb-NO" sz="1800" dirty="0"/>
              <a:t> of what you have </a:t>
            </a:r>
            <a:r>
              <a:rPr lang="nb-NO" sz="1800" dirty="0" err="1"/>
              <a:t>researched</a:t>
            </a:r>
            <a:r>
              <a:rPr lang="nb-NO" sz="1800" dirty="0"/>
              <a:t>, the </a:t>
            </a:r>
            <a:r>
              <a:rPr lang="nb-NO" sz="1800" dirty="0" err="1"/>
              <a:t>essence</a:t>
            </a:r>
            <a:r>
              <a:rPr lang="nb-NO" sz="1800" dirty="0"/>
              <a:t> and </a:t>
            </a:r>
            <a:r>
              <a:rPr lang="nb-NO" sz="1800" dirty="0" err="1"/>
              <a:t>novelty</a:t>
            </a:r>
            <a:r>
              <a:rPr lang="nb-NO" sz="1800" dirty="0"/>
              <a:t> of your </a:t>
            </a:r>
            <a:r>
              <a:rPr lang="nb-NO" sz="1800" dirty="0" err="1"/>
              <a:t>findings</a:t>
            </a:r>
            <a:r>
              <a:rPr lang="nb-NO" sz="1800" dirty="0"/>
              <a:t>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you made to your literature of choice.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For this </a:t>
            </a:r>
            <a:r>
              <a:rPr lang="nb-NO" sz="1800" dirty="0" err="1"/>
              <a:t>reason</a:t>
            </a:r>
            <a:r>
              <a:rPr lang="nb-NO" sz="1800" dirty="0"/>
              <a:t>, a clear introduction is an essential </a:t>
            </a:r>
            <a:r>
              <a:rPr lang="nb-NO" sz="1800" dirty="0" err="1"/>
              <a:t>ingredient</a:t>
            </a:r>
            <a:r>
              <a:rPr lang="nb-NO" sz="1800" dirty="0"/>
              <a:t> for a solid thesis!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80397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Literature Review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/>
              <a:t>This </a:t>
            </a:r>
            <a:r>
              <a:rPr lang="nb-NO" sz="1800" dirty="0" err="1"/>
              <a:t>section</a:t>
            </a:r>
            <a:r>
              <a:rPr lang="nb-NO" sz="1800" dirty="0"/>
              <a:t> identifies the </a:t>
            </a:r>
            <a:r>
              <a:rPr lang="nb-NO" sz="1800" b="1" dirty="0" err="1">
                <a:solidFill>
                  <a:srgbClr val="FF0000"/>
                </a:solidFill>
              </a:rPr>
              <a:t>domain</a:t>
            </a:r>
            <a:r>
              <a:rPr lang="nb-NO" sz="1800" b="1" dirty="0">
                <a:solidFill>
                  <a:srgbClr val="FF0000"/>
                </a:solidFill>
              </a:rPr>
              <a:t> of literature </a:t>
            </a:r>
            <a:r>
              <a:rPr lang="nb-NO" sz="1800" dirty="0"/>
              <a:t>that your thesis </a:t>
            </a:r>
            <a:r>
              <a:rPr lang="nb-NO" sz="1800" dirty="0" err="1"/>
              <a:t>contributes</a:t>
            </a:r>
            <a:r>
              <a:rPr lang="nb-NO" sz="1800" dirty="0"/>
              <a:t> to. </a:t>
            </a:r>
            <a:r>
              <a:rPr lang="nb-NO" sz="1800" dirty="0" err="1"/>
              <a:t>Having</a:t>
            </a:r>
            <a:r>
              <a:rPr lang="nb-NO" sz="1800" dirty="0"/>
              <a:t> </a:t>
            </a:r>
            <a:r>
              <a:rPr lang="nb-NO" sz="1800" dirty="0" err="1"/>
              <a:t>reviewed</a:t>
            </a:r>
            <a:r>
              <a:rPr lang="nb-NO" sz="1800" dirty="0"/>
              <a:t> the main </a:t>
            </a:r>
            <a:r>
              <a:rPr lang="nb-NO" sz="1800" dirty="0" err="1"/>
              <a:t>debates</a:t>
            </a:r>
            <a:r>
              <a:rPr lang="nb-NO" sz="1800" dirty="0"/>
              <a:t> on the </a:t>
            </a:r>
            <a:r>
              <a:rPr lang="nb-NO" sz="1800" dirty="0" err="1"/>
              <a:t>topic</a:t>
            </a:r>
            <a:r>
              <a:rPr lang="nb-NO" sz="1800" dirty="0"/>
              <a:t>, it leads to your research questions by illuminating one, or more, </a:t>
            </a:r>
            <a:r>
              <a:rPr lang="nb-NO" sz="1800" dirty="0" err="1"/>
              <a:t>debates</a:t>
            </a:r>
            <a:r>
              <a:rPr lang="nb-NO" sz="1800" dirty="0"/>
              <a:t> that still </a:t>
            </a:r>
            <a:r>
              <a:rPr lang="nb-NO" sz="1800" dirty="0" err="1"/>
              <a:t>remain</a:t>
            </a:r>
            <a:r>
              <a:rPr lang="nb-NO" sz="1800" dirty="0"/>
              <a:t> open.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same research problem – e.g.: </a:t>
            </a:r>
            <a:r>
              <a:rPr lang="nb-NO" sz="1800" dirty="0" err="1"/>
              <a:t>healthcare</a:t>
            </a:r>
            <a:r>
              <a:rPr lang="nb-NO" sz="1800" dirty="0"/>
              <a:t> staff’ </a:t>
            </a:r>
            <a:r>
              <a:rPr lang="nb-NO" sz="1800" dirty="0" err="1"/>
              <a:t>perception</a:t>
            </a:r>
            <a:r>
              <a:rPr lang="nb-NO" sz="1800" dirty="0"/>
              <a:t> of a </a:t>
            </a:r>
            <a:r>
              <a:rPr lang="nb-NO" sz="1800" dirty="0" err="1"/>
              <a:t>new</a:t>
            </a:r>
            <a:r>
              <a:rPr lang="nb-NO" sz="1800" dirty="0"/>
              <a:t> </a:t>
            </a:r>
            <a:r>
              <a:rPr lang="nb-NO" sz="1800" dirty="0" err="1"/>
              <a:t>app</a:t>
            </a:r>
            <a:r>
              <a:rPr lang="nb-NO" sz="1800" dirty="0"/>
              <a:t>; challenges in the </a:t>
            </a:r>
            <a:r>
              <a:rPr lang="nb-NO" sz="1800" dirty="0" err="1"/>
              <a:t>adoption</a:t>
            </a:r>
            <a:r>
              <a:rPr lang="nb-NO" sz="1800" dirty="0"/>
              <a:t> of a </a:t>
            </a:r>
            <a:r>
              <a:rPr lang="nb-NO" sz="1800" dirty="0" err="1"/>
              <a:t>new</a:t>
            </a:r>
            <a:r>
              <a:rPr lang="nb-NO" sz="1800" dirty="0"/>
              <a:t> disease </a:t>
            </a:r>
            <a:r>
              <a:rPr lang="nb-NO" sz="1800" dirty="0" err="1"/>
              <a:t>tracking</a:t>
            </a:r>
            <a:r>
              <a:rPr lang="nb-NO" sz="1800" dirty="0"/>
              <a:t> protocol; use of health MIS in a </a:t>
            </a:r>
            <a:r>
              <a:rPr lang="nb-NO" sz="1800" dirty="0" err="1"/>
              <a:t>developing</a:t>
            </a:r>
            <a:r>
              <a:rPr lang="nb-NO" sz="1800" dirty="0"/>
              <a:t> country… - can be made to </a:t>
            </a:r>
            <a:r>
              <a:rPr lang="nb-NO" sz="1800" dirty="0" err="1"/>
              <a:t>contribute</a:t>
            </a:r>
            <a:r>
              <a:rPr lang="nb-NO" sz="1800" dirty="0"/>
              <a:t> to </a:t>
            </a:r>
            <a:r>
              <a:rPr lang="nb-NO" sz="1800" b="1" dirty="0">
                <a:solidFill>
                  <a:srgbClr val="FF0000"/>
                </a:solidFill>
              </a:rPr>
              <a:t>different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literatures</a:t>
            </a:r>
            <a:r>
              <a:rPr lang="nb-NO" sz="1800" dirty="0"/>
              <a:t>! 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As you approach your </a:t>
            </a:r>
            <a:r>
              <a:rPr lang="nb-NO" sz="1800" dirty="0" err="1"/>
              <a:t>review</a:t>
            </a:r>
            <a:r>
              <a:rPr lang="nb-NO" sz="1800" dirty="0"/>
              <a:t> of the literature, you will </a:t>
            </a:r>
            <a:r>
              <a:rPr lang="nb-NO" sz="1800" dirty="0" err="1"/>
              <a:t>need</a:t>
            </a:r>
            <a:r>
              <a:rPr lang="nb-NO" sz="1800" dirty="0"/>
              <a:t> to </a:t>
            </a:r>
            <a:r>
              <a:rPr lang="nb-NO" sz="1800" dirty="0" err="1"/>
              <a:t>identify</a:t>
            </a:r>
            <a:r>
              <a:rPr lang="nb-NO" sz="1800" dirty="0"/>
              <a:t> the </a:t>
            </a:r>
            <a:r>
              <a:rPr lang="nb-NO" sz="1800" b="1" dirty="0">
                <a:solidFill>
                  <a:srgbClr val="FF0000"/>
                </a:solidFill>
              </a:rPr>
              <a:t>area of literature </a:t>
            </a:r>
            <a:r>
              <a:rPr lang="nb-NO" sz="1800" dirty="0"/>
              <a:t>(Mathiassen’s A) you </a:t>
            </a:r>
            <a:r>
              <a:rPr lang="nb-NO" sz="1800" dirty="0" err="1"/>
              <a:t>wish</a:t>
            </a:r>
            <a:r>
              <a:rPr lang="nb-NO" sz="1800" dirty="0"/>
              <a:t> to </a:t>
            </a:r>
            <a:r>
              <a:rPr lang="nb-NO" sz="1800" dirty="0" err="1"/>
              <a:t>contribute</a:t>
            </a:r>
            <a:r>
              <a:rPr lang="nb-NO" sz="1800" dirty="0"/>
              <a:t> to.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684349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Theoretical Framework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Theoretical perspective: the philosophical stance informing the methodology and providing context for the process and grounding its logic and criteria (Crotty, 1998)</a:t>
            </a:r>
          </a:p>
          <a:p>
            <a:pPr marL="285750" indent="-285750">
              <a:defRPr/>
            </a:pPr>
            <a:endParaRPr lang="nb-NO" sz="1800" dirty="0"/>
          </a:p>
          <a:p>
            <a:pPr marL="285750" indent="-285750"/>
            <a:r>
              <a:rPr lang="nb-NO" sz="1800" dirty="0"/>
              <a:t>In a MSc thesis, a theoretical framework </a:t>
            </a:r>
            <a:r>
              <a:rPr lang="nb-NO" sz="1800" dirty="0" err="1"/>
              <a:t>provides</a:t>
            </a:r>
            <a:r>
              <a:rPr lang="nb-NO" sz="1800" dirty="0"/>
              <a:t> an </a:t>
            </a:r>
            <a:r>
              <a:rPr lang="nb-NO" sz="1800" b="1" dirty="0">
                <a:solidFill>
                  <a:srgbClr val="FF0000"/>
                </a:solidFill>
              </a:rPr>
              <a:t>illuminating lens </a:t>
            </a:r>
            <a:r>
              <a:rPr lang="nb-NO" sz="1800" dirty="0"/>
              <a:t>that supports you in structuring your research questions, </a:t>
            </a:r>
            <a:r>
              <a:rPr lang="nb-NO" sz="1800" dirty="0" err="1"/>
              <a:t>devising</a:t>
            </a:r>
            <a:r>
              <a:rPr lang="nb-NO" sz="1800" dirty="0"/>
              <a:t> a methodology to </a:t>
            </a:r>
            <a:r>
              <a:rPr lang="nb-NO" sz="1800" dirty="0" err="1"/>
              <a:t>address</a:t>
            </a:r>
            <a:r>
              <a:rPr lang="nb-NO" sz="1800" dirty="0"/>
              <a:t> them, and </a:t>
            </a:r>
            <a:r>
              <a:rPr lang="nb-NO" sz="1800" dirty="0" err="1"/>
              <a:t>interpreting</a:t>
            </a:r>
            <a:r>
              <a:rPr lang="nb-NO" sz="1800" dirty="0"/>
              <a:t> your results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case of grounded theory approaches, rather than a pre-</a:t>
            </a:r>
            <a:r>
              <a:rPr lang="nb-NO" sz="1800" dirty="0" err="1"/>
              <a:t>fixed</a:t>
            </a:r>
            <a:r>
              <a:rPr lang="nb-NO" sz="1800" dirty="0"/>
              <a:t> framework, the </a:t>
            </a:r>
            <a:r>
              <a:rPr lang="nb-NO" sz="1800" dirty="0" err="1"/>
              <a:t>researcher</a:t>
            </a:r>
            <a:r>
              <a:rPr lang="nb-NO" sz="1800" dirty="0"/>
              <a:t> </a:t>
            </a:r>
            <a:r>
              <a:rPr lang="nb-NO" sz="1800" dirty="0" err="1"/>
              <a:t>discovers</a:t>
            </a:r>
            <a:r>
              <a:rPr lang="nb-NO" sz="1800" dirty="0"/>
              <a:t> theory </a:t>
            </a:r>
            <a:r>
              <a:rPr lang="nb-NO" sz="1800" dirty="0" err="1"/>
              <a:t>directly</a:t>
            </a:r>
            <a:r>
              <a:rPr lang="nb-NO" sz="1800" dirty="0"/>
              <a:t> from the data. </a:t>
            </a:r>
          </a:p>
        </p:txBody>
      </p:sp>
    </p:spTree>
    <p:extLst>
      <p:ext uri="{BB962C8B-B14F-4D97-AF65-F5344CB8AC3E}">
        <p14:creationId xmlns:p14="http://schemas.microsoft.com/office/powerpoint/2010/main" val="2234255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Methodology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Methodology: the plan of action, process or design lying behind the choice and use of particular methods (Crotty, 1998)</a:t>
            </a:r>
          </a:p>
          <a:p>
            <a:pPr marL="285750" indent="-285750">
              <a:defRPr/>
            </a:pPr>
            <a:endParaRPr lang="nb-NO" sz="1800" dirty="0"/>
          </a:p>
          <a:p>
            <a:pPr marL="285750" indent="-285750"/>
            <a:r>
              <a:rPr lang="nb-NO" sz="1800" dirty="0"/>
              <a:t>A methodology </a:t>
            </a:r>
            <a:r>
              <a:rPr lang="nb-NO" sz="1800" dirty="0" err="1"/>
              <a:t>section</a:t>
            </a:r>
            <a:r>
              <a:rPr lang="nb-NO" sz="1800" dirty="0"/>
              <a:t> </a:t>
            </a:r>
            <a:r>
              <a:rPr lang="nb-NO" sz="1800" dirty="0" err="1"/>
              <a:t>describes</a:t>
            </a:r>
            <a:r>
              <a:rPr lang="nb-NO" sz="1800" dirty="0"/>
              <a:t> the </a:t>
            </a:r>
            <a:r>
              <a:rPr lang="nb-NO" sz="1800" dirty="0" err="1"/>
              <a:t>route</a:t>
            </a:r>
            <a:r>
              <a:rPr lang="nb-NO" sz="1800" dirty="0"/>
              <a:t> you have taken to </a:t>
            </a:r>
            <a:r>
              <a:rPr lang="nb-NO" sz="1800" b="1" dirty="0">
                <a:solidFill>
                  <a:srgbClr val="FF0000"/>
                </a:solidFill>
              </a:rPr>
              <a:t>answer your research question</a:t>
            </a:r>
            <a:r>
              <a:rPr lang="nb-NO" sz="1800" dirty="0"/>
              <a:t>, and is </a:t>
            </a:r>
            <a:r>
              <a:rPr lang="nb-NO" sz="1800" dirty="0" err="1"/>
              <a:t>harmonised</a:t>
            </a:r>
            <a:r>
              <a:rPr lang="nb-NO" sz="1800" dirty="0"/>
              <a:t> with the epistemological assumptions made at the </a:t>
            </a:r>
            <a:r>
              <a:rPr lang="nb-NO" sz="1800" dirty="0" err="1"/>
              <a:t>origin</a:t>
            </a:r>
            <a:r>
              <a:rPr lang="nb-NO" sz="1800" dirty="0"/>
              <a:t> of the research.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Your methodology </a:t>
            </a:r>
            <a:r>
              <a:rPr lang="nb-NO" sz="1800" dirty="0" err="1"/>
              <a:t>comprises</a:t>
            </a:r>
            <a:r>
              <a:rPr lang="nb-NO" sz="1800" dirty="0"/>
              <a:t> of the </a:t>
            </a:r>
            <a:r>
              <a:rPr lang="nb-NO" sz="1800" dirty="0" err="1"/>
              <a:t>set</a:t>
            </a:r>
            <a:r>
              <a:rPr lang="nb-NO" sz="1800" dirty="0"/>
              <a:t> of methods that you will have used to </a:t>
            </a:r>
            <a:r>
              <a:rPr lang="nb-NO" sz="1800" dirty="0" err="1"/>
              <a:t>collect</a:t>
            </a:r>
            <a:r>
              <a:rPr lang="nb-NO" sz="1800" dirty="0"/>
              <a:t> the data and, in a </a:t>
            </a:r>
            <a:r>
              <a:rPr lang="nb-NO" sz="1800" dirty="0" err="1"/>
              <a:t>second</a:t>
            </a:r>
            <a:r>
              <a:rPr lang="nb-NO" sz="1800" dirty="0"/>
              <a:t> stage, to analyse them in </a:t>
            </a:r>
            <a:r>
              <a:rPr lang="nb-NO" sz="1800" dirty="0" err="1"/>
              <a:t>response</a:t>
            </a:r>
            <a:r>
              <a:rPr lang="nb-NO" sz="1800" dirty="0"/>
              <a:t> to the research question.</a:t>
            </a:r>
          </a:p>
        </p:txBody>
      </p:sp>
    </p:spTree>
    <p:extLst>
      <p:ext uri="{BB962C8B-B14F-4D97-AF65-F5344CB8AC3E}">
        <p14:creationId xmlns:p14="http://schemas.microsoft.com/office/powerpoint/2010/main" val="2547956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Empirical</a:t>
            </a:r>
            <a:r>
              <a:rPr lang="nb-NO" dirty="0"/>
              <a:t>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 section normally divided in two parts: a </a:t>
            </a:r>
            <a:r>
              <a:rPr lang="en-US" sz="1800" b="1" dirty="0">
                <a:solidFill>
                  <a:srgbClr val="FF0000"/>
                </a:solidFill>
              </a:rPr>
              <a:t>descriptive</a:t>
            </a:r>
            <a:r>
              <a:rPr lang="en-US" sz="1800" dirty="0"/>
              <a:t> one, making sense of the empirical domain of your research, and an </a:t>
            </a:r>
            <a:r>
              <a:rPr lang="en-US" sz="1800" b="1" dirty="0">
                <a:solidFill>
                  <a:srgbClr val="FF0000"/>
                </a:solidFill>
              </a:rPr>
              <a:t>analytical</a:t>
            </a:r>
            <a:r>
              <a:rPr lang="en-US" sz="1800" dirty="0"/>
              <a:t> one, in which the question is answered.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b="1" dirty="0" err="1">
                <a:solidFill>
                  <a:srgbClr val="FF0000"/>
                </a:solidFill>
              </a:rPr>
              <a:t>Contextual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richness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is </a:t>
            </a:r>
            <a:r>
              <a:rPr lang="nb-NO" sz="1800" dirty="0" err="1"/>
              <a:t>highly</a:t>
            </a:r>
            <a:r>
              <a:rPr lang="nb-NO" sz="1800" dirty="0"/>
              <a:t> desirable: the </a:t>
            </a:r>
            <a:r>
              <a:rPr lang="nb-NO" sz="1800" dirty="0" err="1"/>
              <a:t>reader</a:t>
            </a:r>
            <a:r>
              <a:rPr lang="nb-NO" sz="1800" dirty="0"/>
              <a:t> </a:t>
            </a:r>
            <a:r>
              <a:rPr lang="nb-NO" sz="1800" dirty="0" err="1"/>
              <a:t>wishes</a:t>
            </a:r>
            <a:r>
              <a:rPr lang="nb-NO" sz="1800" dirty="0"/>
              <a:t> to </a:t>
            </a:r>
            <a:r>
              <a:rPr lang="nb-NO" sz="1800" dirty="0" err="1"/>
              <a:t>learn</a:t>
            </a:r>
            <a:r>
              <a:rPr lang="nb-NO" sz="1800" dirty="0"/>
              <a:t> about the context of your research, and how that has informed your </a:t>
            </a:r>
            <a:r>
              <a:rPr lang="nb-NO" sz="1800" dirty="0" err="1"/>
              <a:t>findings</a:t>
            </a:r>
            <a:r>
              <a:rPr lang="nb-NO" sz="1800" dirty="0"/>
              <a:t>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</a:t>
            </a:r>
            <a:r>
              <a:rPr lang="nb-NO" sz="1800" dirty="0" err="1"/>
              <a:t>analytical</a:t>
            </a:r>
            <a:r>
              <a:rPr lang="nb-NO" sz="1800" dirty="0"/>
              <a:t> question, you will apply your </a:t>
            </a:r>
            <a:r>
              <a:rPr lang="nb-NO" sz="1800" b="1" dirty="0">
                <a:solidFill>
                  <a:srgbClr val="FF0000"/>
                </a:solidFill>
              </a:rPr>
              <a:t>theoretical framework </a:t>
            </a:r>
            <a:r>
              <a:rPr lang="nb-NO" sz="1800" dirty="0"/>
              <a:t>to analyse the </a:t>
            </a:r>
            <a:r>
              <a:rPr lang="nb-NO" sz="1800" dirty="0" err="1"/>
              <a:t>findings</a:t>
            </a:r>
            <a:r>
              <a:rPr lang="nb-NO" sz="1800" dirty="0"/>
              <a:t> from your research. If </a:t>
            </a:r>
            <a:r>
              <a:rPr lang="nb-NO" sz="1800" dirty="0" err="1"/>
              <a:t>using</a:t>
            </a:r>
            <a:r>
              <a:rPr lang="nb-NO" sz="1800" dirty="0"/>
              <a:t> grounded theory, this is where your </a:t>
            </a:r>
            <a:r>
              <a:rPr lang="nb-NO" sz="1800" dirty="0" err="1"/>
              <a:t>coding</a:t>
            </a:r>
            <a:r>
              <a:rPr lang="nb-NO" sz="1800" dirty="0"/>
              <a:t> structure will be positioned.</a:t>
            </a:r>
          </a:p>
        </p:txBody>
      </p:sp>
    </p:spTree>
    <p:extLst>
      <p:ext uri="{BB962C8B-B14F-4D97-AF65-F5344CB8AC3E}">
        <p14:creationId xmlns:p14="http://schemas.microsoft.com/office/powerpoint/2010/main" val="2921810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Discussion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Arguably the most important part of the thesis!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In the </a:t>
            </a:r>
            <a:r>
              <a:rPr lang="nb-NO" sz="1800" dirty="0" err="1"/>
              <a:t>discussion</a:t>
            </a:r>
            <a:r>
              <a:rPr lang="nb-NO" sz="1800" dirty="0"/>
              <a:t>, your </a:t>
            </a:r>
            <a:r>
              <a:rPr lang="nb-NO" sz="1800" dirty="0" err="1"/>
              <a:t>findings</a:t>
            </a:r>
            <a:r>
              <a:rPr lang="nb-NO" sz="1800" dirty="0"/>
              <a:t> are </a:t>
            </a:r>
            <a:r>
              <a:rPr lang="nb-NO" sz="1800" dirty="0" err="1"/>
              <a:t>placed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FF0000"/>
                </a:solidFill>
              </a:rPr>
              <a:t>within the literature </a:t>
            </a:r>
            <a:r>
              <a:rPr lang="nb-NO" sz="1800" dirty="0"/>
              <a:t>which you have </a:t>
            </a:r>
            <a:r>
              <a:rPr lang="nb-NO" sz="1800" dirty="0" err="1"/>
              <a:t>reviewed</a:t>
            </a:r>
            <a:r>
              <a:rPr lang="nb-NO" sz="1800" dirty="0"/>
              <a:t> </a:t>
            </a:r>
            <a:r>
              <a:rPr lang="nb-NO" sz="1800" dirty="0" err="1"/>
              <a:t>earlier</a:t>
            </a:r>
            <a:r>
              <a:rPr lang="nb-NO" sz="1800" dirty="0"/>
              <a:t> in the thesis. As a result, the </a:t>
            </a:r>
            <a:r>
              <a:rPr lang="nb-NO" sz="1800" dirty="0" err="1"/>
              <a:t>discussion</a:t>
            </a:r>
            <a:r>
              <a:rPr lang="nb-NO" sz="1800" dirty="0"/>
              <a:t> is where your </a:t>
            </a:r>
            <a:r>
              <a:rPr lang="nb-NO" sz="1800" dirty="0" err="1"/>
              <a:t>findings</a:t>
            </a:r>
            <a:r>
              <a:rPr lang="nb-NO" sz="1800" dirty="0"/>
              <a:t> are made to </a:t>
            </a:r>
            <a:r>
              <a:rPr lang="nb-NO" sz="1800" b="1" dirty="0" err="1">
                <a:solidFill>
                  <a:srgbClr val="FF0000"/>
                </a:solidFill>
              </a:rPr>
              <a:t>contribute</a:t>
            </a:r>
            <a:r>
              <a:rPr lang="nb-NO" sz="1800" dirty="0"/>
              <a:t> to your literature of choice.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importance of the </a:t>
            </a:r>
            <a:r>
              <a:rPr lang="nb-NO" sz="1800" dirty="0" err="1"/>
              <a:t>discussion</a:t>
            </a:r>
            <a:r>
              <a:rPr lang="nb-NO" sz="1800" dirty="0"/>
              <a:t> stems from the </a:t>
            </a:r>
            <a:r>
              <a:rPr lang="nb-NO" sz="1800" dirty="0" err="1"/>
              <a:t>fact</a:t>
            </a:r>
            <a:r>
              <a:rPr lang="nb-NO" sz="1800" dirty="0"/>
              <a:t> that this is where your independent work, </a:t>
            </a:r>
            <a:r>
              <a:rPr lang="nb-NO" sz="1800" dirty="0" err="1"/>
              <a:t>conducted</a:t>
            </a:r>
            <a:r>
              <a:rPr lang="nb-NO" sz="1800" dirty="0"/>
              <a:t> across </a:t>
            </a:r>
            <a:r>
              <a:rPr lang="nb-NO" sz="1800" dirty="0" err="1"/>
              <a:t>two</a:t>
            </a:r>
            <a:r>
              <a:rPr lang="nb-NO" sz="1800" dirty="0"/>
              <a:t> years, is put in </a:t>
            </a:r>
            <a:r>
              <a:rPr lang="nb-NO" sz="1800" b="1" dirty="0" err="1">
                <a:solidFill>
                  <a:srgbClr val="FF0000"/>
                </a:solidFill>
              </a:rPr>
              <a:t>conversation</a:t>
            </a:r>
            <a:r>
              <a:rPr lang="nb-NO" sz="1800" dirty="0"/>
              <a:t> with the </a:t>
            </a:r>
            <a:r>
              <a:rPr lang="nb-NO" sz="1800" dirty="0" err="1"/>
              <a:t>existing</a:t>
            </a:r>
            <a:r>
              <a:rPr lang="nb-NO" sz="1800" dirty="0"/>
              <a:t> literature.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819376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Conclusion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5"/>
            <a:ext cx="8041958" cy="3611677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Normally a short section, clear and concise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The </a:t>
            </a:r>
            <a:r>
              <a:rPr lang="nb-NO" sz="1800" dirty="0" err="1"/>
              <a:t>conclusion</a:t>
            </a:r>
            <a:r>
              <a:rPr lang="nb-NO" sz="1800" dirty="0"/>
              <a:t> </a:t>
            </a:r>
            <a:r>
              <a:rPr lang="nb-NO" sz="1800" dirty="0" err="1"/>
              <a:t>restates</a:t>
            </a:r>
            <a:r>
              <a:rPr lang="nb-NO" sz="1800" dirty="0"/>
              <a:t> the </a:t>
            </a:r>
            <a:r>
              <a:rPr lang="nb-NO" sz="1800" b="1" dirty="0">
                <a:solidFill>
                  <a:srgbClr val="FF0000"/>
                </a:solidFill>
              </a:rPr>
              <a:t>research problem </a:t>
            </a:r>
            <a:r>
              <a:rPr lang="nb-NO" sz="1800" dirty="0"/>
              <a:t>that you </a:t>
            </a:r>
            <a:r>
              <a:rPr lang="nb-NO" sz="1800" dirty="0" err="1"/>
              <a:t>faced</a:t>
            </a:r>
            <a:r>
              <a:rPr lang="nb-NO" sz="1800" dirty="0"/>
              <a:t>, the </a:t>
            </a:r>
            <a:r>
              <a:rPr lang="nb-NO" sz="1800" b="1" dirty="0">
                <a:solidFill>
                  <a:srgbClr val="FF0000"/>
                </a:solidFill>
              </a:rPr>
              <a:t>methodology</a:t>
            </a:r>
            <a:r>
              <a:rPr lang="nb-NO" sz="1800" dirty="0"/>
              <a:t> with which you </a:t>
            </a:r>
            <a:r>
              <a:rPr lang="nb-NO" sz="1800" dirty="0" err="1"/>
              <a:t>faced</a:t>
            </a:r>
            <a:r>
              <a:rPr lang="nb-NO" sz="1800" dirty="0"/>
              <a:t> it, and the </a:t>
            </a:r>
            <a:r>
              <a:rPr lang="nb-NO" sz="1800" b="1" dirty="0">
                <a:solidFill>
                  <a:srgbClr val="FF0000"/>
                </a:solidFill>
              </a:rPr>
              <a:t>contribution</a:t>
            </a:r>
            <a:r>
              <a:rPr lang="nb-NO" sz="1800" dirty="0"/>
              <a:t> you have made through the original </a:t>
            </a:r>
            <a:r>
              <a:rPr lang="nb-NO" sz="1800" dirty="0" err="1"/>
              <a:t>findings</a:t>
            </a:r>
            <a:r>
              <a:rPr lang="nb-NO" sz="1800" dirty="0"/>
              <a:t> of your research.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/>
              <a:t>It is </a:t>
            </a:r>
            <a:r>
              <a:rPr lang="nb-NO" sz="1800" dirty="0" err="1"/>
              <a:t>also</a:t>
            </a:r>
            <a:r>
              <a:rPr lang="nb-NO" sz="1800" dirty="0"/>
              <a:t> an </a:t>
            </a:r>
            <a:r>
              <a:rPr lang="nb-NO" sz="1800" dirty="0" err="1"/>
              <a:t>opportunity</a:t>
            </a:r>
            <a:r>
              <a:rPr lang="nb-NO" sz="1800" dirty="0"/>
              <a:t> to </a:t>
            </a:r>
            <a:r>
              <a:rPr lang="nb-NO" sz="1800" dirty="0" err="1"/>
              <a:t>state</a:t>
            </a:r>
            <a:r>
              <a:rPr lang="nb-NO" sz="1800" dirty="0"/>
              <a:t> pointers for </a:t>
            </a:r>
            <a:r>
              <a:rPr lang="nb-NO" sz="1800" dirty="0" err="1"/>
              <a:t>further</a:t>
            </a:r>
            <a:r>
              <a:rPr lang="nb-NO" sz="1800" dirty="0"/>
              <a:t> research, which your MSc research study has </a:t>
            </a:r>
            <a:r>
              <a:rPr lang="nb-NO" sz="1800" dirty="0" err="1"/>
              <a:t>opened</a:t>
            </a:r>
            <a:r>
              <a:rPr lang="nb-NO" sz="1800" dirty="0"/>
              <a:t> for the future.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598846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18" y="1108106"/>
            <a:ext cx="8041958" cy="2151930"/>
          </a:xfrm>
        </p:spPr>
        <p:txBody>
          <a:bodyPr>
            <a:noAutofit/>
          </a:bodyPr>
          <a:lstStyle/>
          <a:p>
            <a:pPr marL="285750" indent="-285750">
              <a:defRPr/>
            </a:pPr>
            <a:r>
              <a:rPr lang="en-US" sz="1800" dirty="0"/>
              <a:t>Although there is no fixed structure for a MSc thesis, today we reviewed one that can support you through developing a clear architecture for your study, making its independent contribution emerge clearly from the data.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 err="1"/>
              <a:t>Let’s</a:t>
            </a:r>
            <a:r>
              <a:rPr lang="nb-NO" sz="1800" dirty="0"/>
              <a:t> work towards data collection and analysis that will </a:t>
            </a:r>
            <a:r>
              <a:rPr lang="nb-NO" sz="1800" dirty="0" err="1"/>
              <a:t>help</a:t>
            </a:r>
            <a:r>
              <a:rPr lang="nb-NO" sz="1800" dirty="0"/>
              <a:t> you arrive at your </a:t>
            </a:r>
            <a:r>
              <a:rPr lang="nb-NO" sz="1800" dirty="0" err="1"/>
              <a:t>findings</a:t>
            </a:r>
            <a:r>
              <a:rPr lang="nb-NO" sz="1800" dirty="0"/>
              <a:t> in a solid way!</a:t>
            </a:r>
          </a:p>
          <a:p>
            <a:pPr marL="285750" indent="-28575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85286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90600"/>
            <a:ext cx="8281602" cy="394914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1800" b="1" dirty="0"/>
              <a:t>Core Reading</a:t>
            </a:r>
            <a:endParaRPr lang="en-US" sz="1800" dirty="0"/>
          </a:p>
          <a:p>
            <a:pPr fontAlgn="base"/>
            <a:r>
              <a:rPr lang="en-US" sz="1800" dirty="0"/>
              <a:t>Mathiassen, L. (2017). Designing engaged scholarship: From real-world problems to research publications. </a:t>
            </a:r>
            <a:r>
              <a:rPr lang="en-US" sz="1800" i="1" dirty="0"/>
              <a:t>Engaged Management Review</a:t>
            </a:r>
            <a:r>
              <a:rPr lang="en-US" sz="1800" dirty="0"/>
              <a:t>, 1(1), 2.</a:t>
            </a:r>
          </a:p>
          <a:p>
            <a:pPr marL="0" indent="0" fontAlgn="base">
              <a:buNone/>
            </a:pPr>
            <a:endParaRPr lang="en-US" sz="1800" dirty="0"/>
          </a:p>
          <a:p>
            <a:pPr marL="0" indent="0" fontAlgn="base">
              <a:buNone/>
            </a:pPr>
            <a:r>
              <a:rPr lang="en-US" sz="1800" b="1" dirty="0"/>
              <a:t>Supplementary Reading</a:t>
            </a:r>
            <a:endParaRPr lang="en-US" sz="1800" dirty="0"/>
          </a:p>
          <a:p>
            <a:pPr fontAlgn="base"/>
            <a:r>
              <a:rPr lang="en-US" sz="1800" dirty="0"/>
              <a:t>Van de Ven, A. H. (2007). </a:t>
            </a:r>
            <a:r>
              <a:rPr lang="en-US" sz="1800" i="1" dirty="0"/>
              <a:t>Engaged scholarship: A guide for organizational and social research</a:t>
            </a:r>
            <a:r>
              <a:rPr lang="en-US" sz="1800" dirty="0"/>
              <a:t>. London: Oxford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119782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812</TotalTime>
  <Words>1192</Words>
  <Application>Microsoft Office PowerPoint</Application>
  <PresentationFormat>Custom</PresentationFormat>
  <Paragraphs>111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Verdana</vt:lpstr>
      <vt:lpstr>Office-tema</vt:lpstr>
      <vt:lpstr>Writing your own thesis proposal</vt:lpstr>
      <vt:lpstr>Overview</vt:lpstr>
      <vt:lpstr>The MSc thesis at UiO</vt:lpstr>
      <vt:lpstr>The MSc Thesis Essay</vt:lpstr>
      <vt:lpstr>Research Design (Mathiassen, 2017)</vt:lpstr>
      <vt:lpstr>Thesis structure!</vt:lpstr>
      <vt:lpstr>Thesis structure</vt:lpstr>
      <vt:lpstr>Thesis structure</vt:lpstr>
      <vt:lpstr>Introduction</vt:lpstr>
      <vt:lpstr>Literature Review</vt:lpstr>
      <vt:lpstr>Theoretical Framework</vt:lpstr>
      <vt:lpstr>Methodology</vt:lpstr>
      <vt:lpstr>Empirical Data</vt:lpstr>
      <vt:lpstr>Discussion</vt:lpstr>
      <vt:lpstr>Conclusion</vt:lpstr>
      <vt:lpstr>So…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120</cp:revision>
  <dcterms:created xsi:type="dcterms:W3CDTF">2021-08-14T13:08:41Z</dcterms:created>
  <dcterms:modified xsi:type="dcterms:W3CDTF">2024-11-10T19:42:14Z</dcterms:modified>
</cp:coreProperties>
</file>