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0" r:id="rId3"/>
    <p:sldId id="266" r:id="rId4"/>
    <p:sldId id="297" r:id="rId5"/>
    <p:sldId id="299" r:id="rId6"/>
    <p:sldId id="318" r:id="rId7"/>
    <p:sldId id="300" r:id="rId8"/>
    <p:sldId id="302" r:id="rId9"/>
    <p:sldId id="339" r:id="rId10"/>
    <p:sldId id="301" r:id="rId11"/>
    <p:sldId id="303" r:id="rId12"/>
    <p:sldId id="304" r:id="rId13"/>
    <p:sldId id="305" r:id="rId14"/>
    <p:sldId id="306" r:id="rId15"/>
    <p:sldId id="307" r:id="rId16"/>
    <p:sldId id="308" r:id="rId17"/>
    <p:sldId id="310" r:id="rId18"/>
    <p:sldId id="313" r:id="rId19"/>
    <p:sldId id="314" r:id="rId20"/>
    <p:sldId id="311" r:id="rId21"/>
    <p:sldId id="315" r:id="rId22"/>
    <p:sldId id="316" r:id="rId23"/>
    <p:sldId id="317" r:id="rId24"/>
    <p:sldId id="319" r:id="rId25"/>
    <p:sldId id="320" r:id="rId26"/>
    <p:sldId id="312" r:id="rId27"/>
    <p:sldId id="264" r:id="rId28"/>
    <p:sldId id="289" r:id="rId29"/>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C3B6C3-5B3D-4591-BC85-252F1C105517}" v="1" dt="2023-10-30T08:47:23.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75916" autoAdjust="0"/>
  </p:normalViewPr>
  <p:slideViewPr>
    <p:cSldViewPr snapToGrid="0">
      <p:cViewPr varScale="1">
        <p:scale>
          <a:sx n="90" d="100"/>
          <a:sy n="90" d="100"/>
        </p:scale>
        <p:origin x="5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F9C3B6C3-5B3D-4591-BC85-252F1C105517}"/>
    <pc:docChg chg="modSld">
      <pc:chgData name="Silvia Masiero" userId="c99718cc-b5f0-4da8-bf20-11f8f5a7be4e" providerId="ADAL" clId="{F9C3B6C3-5B3D-4591-BC85-252F1C105517}" dt="2023-10-30T08:48:59.596" v="17" actId="20577"/>
      <pc:docMkLst>
        <pc:docMk/>
      </pc:docMkLst>
      <pc:sldChg chg="modSp mod">
        <pc:chgData name="Silvia Masiero" userId="c99718cc-b5f0-4da8-bf20-11f8f5a7be4e" providerId="ADAL" clId="{F9C3B6C3-5B3D-4591-BC85-252F1C105517}" dt="2023-10-30T08:48:59.596" v="17" actId="20577"/>
        <pc:sldMkLst>
          <pc:docMk/>
          <pc:sldMk cId="1546377576" sldId="256"/>
        </pc:sldMkLst>
        <pc:spChg chg="mod">
          <ac:chgData name="Silvia Masiero" userId="c99718cc-b5f0-4da8-bf20-11f8f5a7be4e" providerId="ADAL" clId="{F9C3B6C3-5B3D-4591-BC85-252F1C105517}" dt="2023-10-30T08:48:59.596" v="17" actId="20577"/>
          <ac:spMkLst>
            <pc:docMk/>
            <pc:sldMk cId="1546377576" sldId="256"/>
            <ac:spMk id="6" creationId="{C9E174F0-C544-46E3-B920-383A92EBB28C}"/>
          </ac:spMkLst>
        </pc:spChg>
      </pc:sldChg>
      <pc:sldChg chg="modSp mod">
        <pc:chgData name="Silvia Masiero" userId="c99718cc-b5f0-4da8-bf20-11f8f5a7be4e" providerId="ADAL" clId="{F9C3B6C3-5B3D-4591-BC85-252F1C105517}" dt="2023-10-30T08:47:47.763" v="3" actId="1076"/>
        <pc:sldMkLst>
          <pc:docMk/>
          <pc:sldMk cId="3690235613" sldId="339"/>
        </pc:sldMkLst>
        <pc:spChg chg="mod">
          <ac:chgData name="Silvia Masiero" userId="c99718cc-b5f0-4da8-bf20-11f8f5a7be4e" providerId="ADAL" clId="{F9C3B6C3-5B3D-4591-BC85-252F1C105517}" dt="2023-10-30T08:47:41.696" v="2" actId="255"/>
          <ac:spMkLst>
            <pc:docMk/>
            <pc:sldMk cId="3690235613" sldId="339"/>
            <ac:spMk id="3" creationId="{ED4B8E29-AE64-094B-C216-E9C4CC54D366}"/>
          </ac:spMkLst>
        </pc:spChg>
        <pc:spChg chg="mod">
          <ac:chgData name="Silvia Masiero" userId="c99718cc-b5f0-4da8-bf20-11f8f5a7be4e" providerId="ADAL" clId="{F9C3B6C3-5B3D-4591-BC85-252F1C105517}" dt="2023-10-30T08:47:47.763" v="3" actId="1076"/>
          <ac:spMkLst>
            <pc:docMk/>
            <pc:sldMk cId="3690235613" sldId="339"/>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15.08.2024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270222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79078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554916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389738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78115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329548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80605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smtClean="0">
                <a:solidFill>
                  <a:schemeClr val="dk1"/>
                </a:solidFill>
                <a:latin typeface="Calibri"/>
                <a:ea typeface="Calibri"/>
                <a:cs typeface="Calibri"/>
                <a:sym typeface="Calibri"/>
              </a:rPr>
              <a:t>9</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2744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21362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282737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757092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30570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2026327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3805612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1901524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1934592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130370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2678376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160593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672186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2991046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608220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2377249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212997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26</a:t>
            </a:fld>
            <a:endParaRPr lang="nb-NO"/>
          </a:p>
        </p:txBody>
      </p:sp>
    </p:spTree>
    <p:extLst>
      <p:ext uri="{BB962C8B-B14F-4D97-AF65-F5344CB8AC3E}">
        <p14:creationId xmlns:p14="http://schemas.microsoft.com/office/powerpoint/2010/main" val="3476783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28</a:t>
            </a:fld>
            <a:endParaRPr lang="nb-NO"/>
          </a:p>
        </p:txBody>
      </p:sp>
    </p:spTree>
    <p:extLst>
      <p:ext uri="{BB962C8B-B14F-4D97-AF65-F5344CB8AC3E}">
        <p14:creationId xmlns:p14="http://schemas.microsoft.com/office/powerpoint/2010/main" val="4195208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15.08.2024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15.08.2024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15.08.2024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15.08.2024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15.08.2024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15.08.2024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15.08.2024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15.08.2024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15.08.2024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15.08.2024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english/for-employees/support/research/funding/units/hf/imv/data-ethics/nsd.html"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amazon.com/Decolonizing-Methodologies-Research-Indigenous-Peoples/dp/1848139500"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GB" sz="1800" dirty="0"/>
              <a:t>Research Ethics:</a:t>
            </a:r>
            <a:br>
              <a:rPr lang="en-GB" sz="1800" dirty="0"/>
            </a:br>
            <a:r>
              <a:rPr lang="en-GB" sz="1800" dirty="0"/>
              <a:t>Ethical Principles of Engaged Qualitative Research</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057584" cy="383998"/>
          </a:xfrm>
        </p:spPr>
        <p:txBody>
          <a:bodyPr>
            <a:normAutofit/>
          </a:bodyPr>
          <a:lstStyle/>
          <a:p>
            <a:r>
              <a:rPr lang="nb-NO" dirty="0"/>
              <a:t>IN4340 – Engaged Qualitative Research Methods</a:t>
            </a:r>
          </a:p>
          <a:p>
            <a:r>
              <a:rPr lang="nb-NO" dirty="0"/>
              <a:t>28.10.2024</a:t>
            </a:r>
          </a:p>
        </p:txBody>
      </p:sp>
      <p:sp>
        <p:nvSpPr>
          <p:cNvPr id="8" name="Plassholder for tekst 5">
            <a:extLst>
              <a:ext uri="{FF2B5EF4-FFF2-40B4-BE49-F238E27FC236}">
                <a16:creationId xmlns:a16="http://schemas.microsoft.com/office/drawing/2014/main" id="{C9E174F0-C544-46E3-B920-383A92EBB28C}"/>
              </a:ext>
            </a:extLst>
          </p:cNvPr>
          <p:cNvSpPr txBox="1">
            <a:spLocks/>
          </p:cNvSpPr>
          <p:nvPr/>
        </p:nvSpPr>
        <p:spPr>
          <a:xfrm>
            <a:off x="720089" y="3924491"/>
            <a:ext cx="2856591" cy="38399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buClr>
                <a:schemeClr val="accent1"/>
              </a:buClr>
              <a:buFont typeface="Verdana" panose="020B0604030504040204" pitchFamily="34" charset="0"/>
              <a:buNone/>
              <a:defRPr sz="1000" i="1"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The importance of research ethics </a:t>
            </a:r>
          </a:p>
          <a:p>
            <a:pPr lvl="0"/>
            <a:r>
              <a:rPr lang="nb-NO" sz="1800" dirty="0"/>
              <a:t>Ethical standards in engaged qualitative research</a:t>
            </a:r>
          </a:p>
          <a:p>
            <a:pPr lvl="0"/>
            <a:r>
              <a:rPr lang="nb-NO" sz="1800" dirty="0"/>
              <a:t>Ensuring ethicality of our own research!</a:t>
            </a:r>
          </a:p>
          <a:p>
            <a:pPr lvl="0"/>
            <a:endParaRPr lang="nb-NO" sz="1800" dirty="0"/>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Define research ethics and explain its importance in the context of engaged qualitative research</a:t>
            </a:r>
          </a:p>
          <a:p>
            <a:pPr lvl="0"/>
            <a:endParaRPr lang="nb-NO" sz="1800" dirty="0"/>
          </a:p>
          <a:p>
            <a:pPr lvl="0"/>
            <a:r>
              <a:rPr lang="nb-NO" sz="1800" dirty="0"/>
              <a:t>Discuss the </a:t>
            </a:r>
            <a:r>
              <a:rPr lang="en-US" sz="1800" dirty="0"/>
              <a:t>minimum ethical standards of field research set in Dearden &amp; Kleine (2018), and apply them to projects in the digital health field</a:t>
            </a:r>
          </a:p>
          <a:p>
            <a:pPr lvl="0"/>
            <a:endParaRPr lang="en-US" sz="1800" dirty="0"/>
          </a:p>
          <a:p>
            <a:pPr lvl="0"/>
            <a:r>
              <a:rPr lang="nb-NO" sz="1800" dirty="0"/>
              <a:t>Apply core notions of research ethics to your own research, stating how you will ensure respect of ethical principles in your MSc thesis project.</a:t>
            </a:r>
          </a:p>
          <a:p>
            <a:pPr lvl="0"/>
            <a:endParaRPr lang="nb-NO" sz="1800" dirty="0"/>
          </a:p>
        </p:txBody>
      </p:sp>
    </p:spTree>
    <p:extLst>
      <p:ext uri="{BB962C8B-B14F-4D97-AF65-F5344CB8AC3E}">
        <p14:creationId xmlns:p14="http://schemas.microsoft.com/office/powerpoint/2010/main" val="312500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165694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 preamble…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As engaged researchers, we place ourselves in positions where our actions can have intended and </a:t>
            </a:r>
            <a:r>
              <a:rPr lang="en-US" sz="1800" b="1" dirty="0">
                <a:solidFill>
                  <a:srgbClr val="FF0000"/>
                </a:solidFill>
              </a:rPr>
              <a:t>unintended consequences</a:t>
            </a:r>
            <a:r>
              <a:rPr lang="en-US" sz="1800" dirty="0"/>
              <a:t> on participants.</a:t>
            </a:r>
          </a:p>
          <a:p>
            <a:pPr lvl="0"/>
            <a:endParaRPr lang="en-US" sz="1800" dirty="0"/>
          </a:p>
          <a:p>
            <a:pPr lvl="0"/>
            <a:r>
              <a:rPr lang="en-US" sz="1800" dirty="0"/>
              <a:t>We carry responsibility for such actions, which can, in the worst possible case, also generate harm on our research respondents, as well as other stakeholders in the societal, geographic and political context of the research.</a:t>
            </a:r>
          </a:p>
          <a:p>
            <a:pPr lvl="0"/>
            <a:endParaRPr lang="en-US" sz="1800" dirty="0"/>
          </a:p>
          <a:p>
            <a:pPr lvl="0"/>
            <a:r>
              <a:rPr lang="en-US" sz="1800" dirty="0"/>
              <a:t>The “</a:t>
            </a:r>
            <a:r>
              <a:rPr lang="en-US" sz="1800" b="1" dirty="0">
                <a:solidFill>
                  <a:srgbClr val="FF0000"/>
                </a:solidFill>
              </a:rPr>
              <a:t>do not harm</a:t>
            </a:r>
            <a:r>
              <a:rPr lang="en-US" sz="1800" dirty="0"/>
              <a:t>” principle needs to be made intrinsic to research design, and its fulfilment is the core reason why ethical approval must be sought and obtained before embarking on a research project.</a:t>
            </a:r>
            <a:endParaRPr lang="nb-NO" sz="1800" dirty="0"/>
          </a:p>
        </p:txBody>
      </p:sp>
    </p:spTree>
    <p:extLst>
      <p:ext uri="{BB962C8B-B14F-4D97-AF65-F5344CB8AC3E}">
        <p14:creationId xmlns:p14="http://schemas.microsoft.com/office/powerpoint/2010/main" val="42928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 not harm»: whom?</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245713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r>
              <a:rPr lang="en-US" sz="1800" dirty="0"/>
              <a:t>Research ethics: “the application of fundamental ethical principles to </a:t>
            </a:r>
            <a:r>
              <a:rPr lang="en-US" sz="1800" b="1" dirty="0">
                <a:solidFill>
                  <a:srgbClr val="FF0000"/>
                </a:solidFill>
              </a:rPr>
              <a:t>research activities</a:t>
            </a:r>
            <a:r>
              <a:rPr lang="en-US" sz="1800" dirty="0"/>
              <a:t> which include the design and implementation of research, respect towards society and others, the use of resources and research outputs, scientific misconduct and the regulation of research.” (University of Stirling, 2020)</a:t>
            </a:r>
          </a:p>
          <a:p>
            <a:pPr lvl="0"/>
            <a:endParaRPr lang="en-US" sz="1800" dirty="0"/>
          </a:p>
          <a:p>
            <a:pPr lvl="0"/>
            <a:r>
              <a:rPr lang="en-US" sz="1800" dirty="0"/>
              <a:t>Ethical norms and values are integral to </a:t>
            </a:r>
            <a:r>
              <a:rPr lang="en-US" sz="1800" b="1" dirty="0">
                <a:solidFill>
                  <a:srgbClr val="FF0000"/>
                </a:solidFill>
              </a:rPr>
              <a:t>all sciences</a:t>
            </a:r>
            <a:r>
              <a:rPr lang="en-US" sz="1800" dirty="0"/>
              <a:t>, rather than being imposed on research by external bodies. </a:t>
            </a:r>
          </a:p>
          <a:p>
            <a:pPr lvl="0"/>
            <a:endParaRPr lang="en-US" sz="1800" dirty="0"/>
          </a:p>
          <a:p>
            <a:pPr lvl="0"/>
            <a:r>
              <a:rPr lang="en-US" sz="1800" dirty="0"/>
              <a:t>Ethical reflection characterises </a:t>
            </a:r>
            <a:r>
              <a:rPr lang="en-US" sz="1800" b="1" dirty="0">
                <a:solidFill>
                  <a:srgbClr val="FF0000"/>
                </a:solidFill>
              </a:rPr>
              <a:t>all phases </a:t>
            </a:r>
            <a:r>
              <a:rPr lang="en-US" sz="1800" dirty="0"/>
              <a:t>of scientific work, from its start to dissemination to the public. This is not only out of consideration for the research subjects, but also to colleagues, the general public and society at large.</a:t>
            </a:r>
            <a:endParaRPr lang="nb-NO" sz="1800" dirty="0"/>
          </a:p>
        </p:txBody>
      </p:sp>
    </p:spTree>
    <p:extLst>
      <p:ext uri="{BB962C8B-B14F-4D97-AF65-F5344CB8AC3E}">
        <p14:creationId xmlns:p14="http://schemas.microsoft.com/office/powerpoint/2010/main" val="416461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55182"/>
            <a:ext cx="7922703" cy="392900"/>
          </a:xfrm>
        </p:spPr>
        <p:txBody>
          <a:bodyPr/>
          <a:lstStyle/>
          <a:p>
            <a:r>
              <a:rPr lang="nb-NO" dirty="0"/>
              <a:t>For example…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endParaRPr lang="nb-NO" sz="1800" dirty="0"/>
          </a:p>
        </p:txBody>
      </p:sp>
    </p:spTree>
    <p:extLst>
      <p:ext uri="{BB962C8B-B14F-4D97-AF65-F5344CB8AC3E}">
        <p14:creationId xmlns:p14="http://schemas.microsoft.com/office/powerpoint/2010/main" val="2717509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3938867" y="2079214"/>
            <a:ext cx="1303020" cy="1053638"/>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 name="TextBox 4"/>
          <p:cNvSpPr txBox="1"/>
          <p:nvPr/>
        </p:nvSpPr>
        <p:spPr>
          <a:xfrm>
            <a:off x="1592186" y="3185470"/>
            <a:ext cx="2416046" cy="507831"/>
          </a:xfrm>
          <a:prstGeom prst="rect">
            <a:avLst/>
          </a:prstGeom>
          <a:noFill/>
        </p:spPr>
        <p:txBody>
          <a:bodyPr wrap="none" rtlCol="0">
            <a:spAutoFit/>
          </a:bodyPr>
          <a:lstStyle/>
          <a:p>
            <a:r>
              <a:rPr lang="nb-NO" sz="1800" dirty="0"/>
              <a:t>The </a:t>
            </a:r>
            <a:r>
              <a:rPr lang="nb-NO" sz="1800" dirty="0" err="1"/>
              <a:t>research</a:t>
            </a:r>
            <a:r>
              <a:rPr lang="nb-NO" sz="1800" dirty="0"/>
              <a:t> </a:t>
            </a:r>
            <a:r>
              <a:rPr lang="nb-NO" sz="1800" dirty="0" err="1"/>
              <a:t>process</a:t>
            </a:r>
            <a:endParaRPr lang="nb-NO" sz="1800" dirty="0"/>
          </a:p>
          <a:p>
            <a:pPr algn="ctr"/>
            <a:r>
              <a:rPr lang="nb-NO" sz="900" dirty="0"/>
              <a:t>(</a:t>
            </a:r>
            <a:r>
              <a:rPr lang="nb-NO" sz="900" dirty="0" err="1"/>
              <a:t>research</a:t>
            </a:r>
            <a:r>
              <a:rPr lang="nb-NO" sz="900" dirty="0"/>
              <a:t> </a:t>
            </a:r>
            <a:r>
              <a:rPr lang="nb-NO" sz="900" dirty="0" err="1"/>
              <a:t>integrity</a:t>
            </a:r>
            <a:r>
              <a:rPr lang="nb-NO" sz="900" dirty="0"/>
              <a:t>)</a:t>
            </a:r>
            <a:endParaRPr lang="en-US" sz="900" dirty="0"/>
          </a:p>
        </p:txBody>
      </p:sp>
      <p:sp>
        <p:nvSpPr>
          <p:cNvPr id="6" name="TextBox 5"/>
          <p:cNvSpPr txBox="1"/>
          <p:nvPr/>
        </p:nvSpPr>
        <p:spPr>
          <a:xfrm>
            <a:off x="5241888" y="3185469"/>
            <a:ext cx="2095445" cy="507831"/>
          </a:xfrm>
          <a:prstGeom prst="rect">
            <a:avLst/>
          </a:prstGeom>
          <a:noFill/>
        </p:spPr>
        <p:txBody>
          <a:bodyPr wrap="none" rtlCol="0">
            <a:spAutoFit/>
          </a:bodyPr>
          <a:lstStyle/>
          <a:p>
            <a:r>
              <a:rPr lang="nb-NO" sz="1800" dirty="0" err="1"/>
              <a:t>Impact</a:t>
            </a:r>
            <a:r>
              <a:rPr lang="nb-NO" sz="1800" dirty="0"/>
              <a:t> </a:t>
            </a:r>
            <a:r>
              <a:rPr lang="nb-NO" sz="1800" dirty="0" err="1"/>
              <a:t>of</a:t>
            </a:r>
            <a:r>
              <a:rPr lang="nb-NO" sz="1800" dirty="0"/>
              <a:t> </a:t>
            </a:r>
            <a:r>
              <a:rPr lang="nb-NO" sz="1800" dirty="0" err="1"/>
              <a:t>research</a:t>
            </a:r>
            <a:endParaRPr lang="nb-NO" sz="1800" dirty="0"/>
          </a:p>
          <a:p>
            <a:pPr algn="ctr"/>
            <a:r>
              <a:rPr lang="nb-NO" sz="900" dirty="0"/>
              <a:t>(</a:t>
            </a:r>
            <a:r>
              <a:rPr lang="nb-NO" sz="900" dirty="0" err="1"/>
              <a:t>social</a:t>
            </a:r>
            <a:r>
              <a:rPr lang="nb-NO" sz="900" dirty="0"/>
              <a:t> </a:t>
            </a:r>
            <a:r>
              <a:rPr lang="nb-NO" sz="900" dirty="0" err="1"/>
              <a:t>responsibility</a:t>
            </a:r>
            <a:r>
              <a:rPr lang="nb-NO" sz="900" dirty="0"/>
              <a:t>)</a:t>
            </a:r>
            <a:endParaRPr lang="en-US" sz="900" dirty="0"/>
          </a:p>
        </p:txBody>
      </p:sp>
      <p:sp>
        <p:nvSpPr>
          <p:cNvPr id="7" name="TextBox 6"/>
          <p:cNvSpPr txBox="1"/>
          <p:nvPr/>
        </p:nvSpPr>
        <p:spPr>
          <a:xfrm>
            <a:off x="2490866" y="1510648"/>
            <a:ext cx="4429418" cy="507831"/>
          </a:xfrm>
          <a:prstGeom prst="rect">
            <a:avLst/>
          </a:prstGeom>
          <a:noFill/>
        </p:spPr>
        <p:txBody>
          <a:bodyPr wrap="none" rtlCol="0">
            <a:spAutoFit/>
          </a:bodyPr>
          <a:lstStyle/>
          <a:p>
            <a:r>
              <a:rPr lang="nb-NO" sz="1800" dirty="0"/>
              <a:t>The </a:t>
            </a:r>
            <a:r>
              <a:rPr lang="nb-NO" sz="1800" dirty="0" err="1"/>
              <a:t>people</a:t>
            </a:r>
            <a:r>
              <a:rPr lang="nb-NO" sz="1800" dirty="0"/>
              <a:t> or </a:t>
            </a:r>
            <a:r>
              <a:rPr lang="nb-NO" sz="1800" dirty="0" err="1"/>
              <a:t>animals</a:t>
            </a:r>
            <a:r>
              <a:rPr lang="nb-NO" sz="1800" dirty="0"/>
              <a:t> </a:t>
            </a:r>
            <a:r>
              <a:rPr lang="nb-NO" sz="1800" dirty="0" err="1"/>
              <a:t>we</a:t>
            </a:r>
            <a:r>
              <a:rPr lang="nb-NO" sz="1800" dirty="0"/>
              <a:t> do </a:t>
            </a:r>
            <a:r>
              <a:rPr lang="nb-NO" sz="1800" dirty="0" err="1"/>
              <a:t>research</a:t>
            </a:r>
            <a:r>
              <a:rPr lang="nb-NO" sz="1800" dirty="0"/>
              <a:t> </a:t>
            </a:r>
            <a:r>
              <a:rPr lang="nb-NO" sz="1800" dirty="0" err="1"/>
              <a:t>on</a:t>
            </a:r>
            <a:endParaRPr lang="nb-NO" sz="1800" dirty="0"/>
          </a:p>
          <a:p>
            <a:pPr algn="ctr"/>
            <a:r>
              <a:rPr lang="nb-NO" sz="900" dirty="0"/>
              <a:t>(</a:t>
            </a:r>
            <a:r>
              <a:rPr lang="nb-NO" sz="900" dirty="0" err="1"/>
              <a:t>people</a:t>
            </a:r>
            <a:r>
              <a:rPr lang="nb-NO" sz="900" dirty="0"/>
              <a:t>- and animal-</a:t>
            </a:r>
            <a:r>
              <a:rPr lang="nb-NO" sz="900" dirty="0" err="1"/>
              <a:t>welfare</a:t>
            </a:r>
            <a:r>
              <a:rPr lang="nb-NO" sz="900" dirty="0"/>
              <a:t>)</a:t>
            </a:r>
            <a:endParaRPr lang="en-US" sz="900" dirty="0"/>
          </a:p>
        </p:txBody>
      </p:sp>
      <p:sp>
        <p:nvSpPr>
          <p:cNvPr id="8" name="Rectangle 7"/>
          <p:cNvSpPr/>
          <p:nvPr/>
        </p:nvSpPr>
        <p:spPr>
          <a:xfrm>
            <a:off x="3795890" y="1545494"/>
            <a:ext cx="2167308" cy="248209"/>
          </a:xfrm>
          <a:prstGeom prst="rect">
            <a:avLst/>
          </a:prstGeom>
        </p:spPr>
        <p:txBody>
          <a:bodyPr wrap="square">
            <a:spAutoFit/>
          </a:bodyPr>
          <a:lstStyle/>
          <a:p>
            <a:endParaRPr lang="en-US" sz="1013" dirty="0">
              <a:latin typeface="+mj-lt"/>
            </a:endParaRPr>
          </a:p>
        </p:txBody>
      </p:sp>
      <p:sp>
        <p:nvSpPr>
          <p:cNvPr id="9" name="Rectangle 8"/>
          <p:cNvSpPr/>
          <p:nvPr/>
        </p:nvSpPr>
        <p:spPr>
          <a:xfrm>
            <a:off x="1418492" y="3704285"/>
            <a:ext cx="3140319" cy="646331"/>
          </a:xfrm>
          <a:prstGeom prst="rect">
            <a:avLst/>
          </a:prstGeom>
        </p:spPr>
        <p:txBody>
          <a:bodyPr wrap="square">
            <a:spAutoFit/>
          </a:bodyPr>
          <a:lstStyle/>
          <a:p>
            <a:r>
              <a:rPr lang="en-US" sz="900" dirty="0">
                <a:solidFill>
                  <a:srgbClr val="081319"/>
                </a:solidFill>
                <a:latin typeface="Neue Montreal"/>
              </a:rPr>
              <a:t>- Relationship between researchers and the research community</a:t>
            </a:r>
          </a:p>
          <a:p>
            <a:r>
              <a:rPr lang="en-US" sz="900" dirty="0">
                <a:solidFill>
                  <a:srgbClr val="081319"/>
                </a:solidFill>
                <a:latin typeface="Neue Montreal"/>
              </a:rPr>
              <a:t>- How we treat each others as researchers</a:t>
            </a:r>
          </a:p>
          <a:p>
            <a:r>
              <a:rPr lang="en-US" sz="900" dirty="0">
                <a:solidFill>
                  <a:srgbClr val="081319"/>
                </a:solidFill>
                <a:latin typeface="Neue Montreal"/>
              </a:rPr>
              <a:t>- Internal on the community level</a:t>
            </a:r>
          </a:p>
        </p:txBody>
      </p:sp>
      <p:sp>
        <p:nvSpPr>
          <p:cNvPr id="10" name="Rectangle 9"/>
          <p:cNvSpPr/>
          <p:nvPr/>
        </p:nvSpPr>
        <p:spPr>
          <a:xfrm>
            <a:off x="2988651" y="915061"/>
            <a:ext cx="3835742" cy="507831"/>
          </a:xfrm>
          <a:prstGeom prst="rect">
            <a:avLst/>
          </a:prstGeom>
        </p:spPr>
        <p:txBody>
          <a:bodyPr wrap="square">
            <a:spAutoFit/>
          </a:bodyPr>
          <a:lstStyle/>
          <a:p>
            <a:r>
              <a:rPr lang="en-US" sz="900" dirty="0">
                <a:solidFill>
                  <a:srgbClr val="081319"/>
                </a:solidFill>
                <a:latin typeface="Neue Montreal"/>
              </a:rPr>
              <a:t>- The relationship between the researcher and those we do research on</a:t>
            </a:r>
          </a:p>
          <a:p>
            <a:r>
              <a:rPr lang="en-US" sz="900" dirty="0">
                <a:solidFill>
                  <a:srgbClr val="081319"/>
                </a:solidFill>
                <a:latin typeface="Neue Montreal"/>
              </a:rPr>
              <a:t>- How we treat people and animals and information about them</a:t>
            </a:r>
          </a:p>
          <a:p>
            <a:r>
              <a:rPr lang="en-US" sz="900" dirty="0">
                <a:solidFill>
                  <a:srgbClr val="081319"/>
                </a:solidFill>
                <a:latin typeface="Neue Montreal"/>
              </a:rPr>
              <a:t>- External on the level of individuals</a:t>
            </a:r>
          </a:p>
        </p:txBody>
      </p:sp>
      <p:sp>
        <p:nvSpPr>
          <p:cNvPr id="11" name="Rectangle 10"/>
          <p:cNvSpPr/>
          <p:nvPr/>
        </p:nvSpPr>
        <p:spPr>
          <a:xfrm>
            <a:off x="4988177" y="3705127"/>
            <a:ext cx="3078215" cy="646331"/>
          </a:xfrm>
          <a:prstGeom prst="rect">
            <a:avLst/>
          </a:prstGeom>
        </p:spPr>
        <p:txBody>
          <a:bodyPr wrap="square">
            <a:spAutoFit/>
          </a:bodyPr>
          <a:lstStyle/>
          <a:p>
            <a:r>
              <a:rPr lang="en-US" sz="900" dirty="0">
                <a:solidFill>
                  <a:srgbClr val="081319"/>
                </a:solidFill>
                <a:latin typeface="Neue Montreal"/>
              </a:rPr>
              <a:t>- The relationship between researchers and the society</a:t>
            </a:r>
          </a:p>
          <a:p>
            <a:r>
              <a:rPr lang="en-US" sz="900" dirty="0">
                <a:solidFill>
                  <a:srgbClr val="081319"/>
                </a:solidFill>
                <a:latin typeface="Neue Montreal"/>
              </a:rPr>
              <a:t>- The positive and negative consequences of research</a:t>
            </a:r>
          </a:p>
          <a:p>
            <a:r>
              <a:rPr lang="en-US" sz="900" dirty="0">
                <a:solidFill>
                  <a:srgbClr val="081319"/>
                </a:solidFill>
                <a:latin typeface="Neue Montreal"/>
              </a:rPr>
              <a:t>- Openness, sustainability, precautionary principle</a:t>
            </a:r>
            <a:endParaRPr lang="en-US" sz="900" dirty="0"/>
          </a:p>
          <a:p>
            <a:r>
              <a:rPr lang="en-US" sz="900" dirty="0">
                <a:solidFill>
                  <a:srgbClr val="081319"/>
                </a:solidFill>
                <a:latin typeface="Neue Montreal"/>
              </a:rPr>
              <a:t>- External on the level of the society</a:t>
            </a:r>
          </a:p>
        </p:txBody>
      </p:sp>
      <p:sp>
        <p:nvSpPr>
          <p:cNvPr id="3" name="Title 1">
            <a:extLst>
              <a:ext uri="{FF2B5EF4-FFF2-40B4-BE49-F238E27FC236}">
                <a16:creationId xmlns:a16="http://schemas.microsoft.com/office/drawing/2014/main" id="{ED4B8E29-AE64-094B-C216-E9C4CC54D366}"/>
              </a:ext>
            </a:extLst>
          </p:cNvPr>
          <p:cNvSpPr txBox="1">
            <a:spLocks/>
          </p:cNvSpPr>
          <p:nvPr/>
        </p:nvSpPr>
        <p:spPr>
          <a:xfrm>
            <a:off x="285126" y="122252"/>
            <a:ext cx="8573748" cy="565551"/>
          </a:xfrm>
          <a:prstGeom prst="rect">
            <a:avLst/>
          </a:prstGeom>
          <a:noFill/>
          <a:ln>
            <a:noFill/>
          </a:ln>
        </p:spPr>
        <p:txBody>
          <a:bodyPr spcFirstLastPara="1" vert="horz" wrap="square" lIns="68569" tIns="34275" rIns="68569" bIns="34275" rtlCol="0" anchor="ctr" anchorCtr="0">
            <a:noAutofit/>
          </a:bodyPr>
          <a:lstStyle>
            <a:lvl1pPr lvl="0" algn="l" defTabSz="914446" rtl="0" eaLnBrk="1" latinLnBrk="0" hangingPunct="1">
              <a:lnSpc>
                <a:spcPct val="100000"/>
              </a:lnSpc>
              <a:spcBef>
                <a:spcPts val="0"/>
              </a:spcBef>
              <a:spcAft>
                <a:spcPts val="0"/>
              </a:spcAft>
              <a:buSzPts val="1400"/>
              <a:buNone/>
              <a:defRPr sz="3500" kern="1200">
                <a:solidFill>
                  <a:schemeClr val="tx1"/>
                </a:solidFill>
                <a:latin typeface="+mj-lt"/>
                <a:ea typeface="+mj-ea"/>
                <a:cs typeface="+mj-c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pPr algn="ctr"/>
            <a:r>
              <a:rPr lang="en-US" sz="2200" b="1" dirty="0"/>
              <a:t>Research Ethics (triangle)</a:t>
            </a:r>
          </a:p>
        </p:txBody>
      </p:sp>
    </p:spTree>
    <p:extLst>
      <p:ext uri="{BB962C8B-B14F-4D97-AF65-F5344CB8AC3E}">
        <p14:creationId xmlns:p14="http://schemas.microsoft.com/office/powerpoint/2010/main" val="3690235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 - UiO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2"/>
            <a:ext cx="7991317" cy="3920670"/>
          </a:xfrm>
        </p:spPr>
        <p:txBody>
          <a:bodyPr>
            <a:noAutofit/>
          </a:bodyPr>
          <a:lstStyle/>
          <a:p>
            <a:r>
              <a:rPr lang="en-US" sz="1800" dirty="0"/>
              <a:t>Under GDPR we have two parallel systems at UiO: the quality system for medical and health research (Regional Committees for Medical and Health Research Ethics - REC) and privacy in research (</a:t>
            </a:r>
            <a:r>
              <a:rPr lang="en-US" sz="1800" dirty="0" err="1"/>
              <a:t>Norsk</a:t>
            </a:r>
            <a:r>
              <a:rPr lang="en-US" sz="1800" dirty="0"/>
              <a:t> </a:t>
            </a:r>
            <a:r>
              <a:rPr lang="en-US" sz="1800" dirty="0" err="1"/>
              <a:t>Senter</a:t>
            </a:r>
            <a:r>
              <a:rPr lang="en-US" sz="1800" dirty="0"/>
              <a:t> for Forskningsdata - NSD).</a:t>
            </a:r>
          </a:p>
          <a:p>
            <a:pPr fontAlgn="base"/>
            <a:r>
              <a:rPr lang="en-US" sz="1800" dirty="0"/>
              <a:t>From 1.1.2020, all projects that process personal data must notify NSD. Application for RECs approval is mandatory </a:t>
            </a:r>
            <a:r>
              <a:rPr lang="en-US" sz="1800" b="1" dirty="0">
                <a:solidFill>
                  <a:srgbClr val="FF0000"/>
                </a:solidFill>
              </a:rPr>
              <a:t>for medical and health research projects</a:t>
            </a:r>
            <a:r>
              <a:rPr lang="en-US" sz="1800" dirty="0"/>
              <a:t>.</a:t>
            </a:r>
          </a:p>
          <a:p>
            <a:pPr fontAlgn="base"/>
            <a:r>
              <a:rPr lang="en-US" sz="1800" dirty="0"/>
              <a:t>NSD will make a Data Protection Impact assessment (DPIA) for projects where it is required. (The Data Inspectorate recommends that DPIA are made for projects that are not based on consent, using new technology, new or changed use of information already collected etc.).</a:t>
            </a:r>
          </a:p>
          <a:p>
            <a:pPr fontAlgn="base"/>
            <a:r>
              <a:rPr lang="en-US" sz="1800" dirty="0"/>
              <a:t>NSD will provide guidance and service for researchers and students.</a:t>
            </a:r>
          </a:p>
          <a:p>
            <a:r>
              <a:rPr lang="nb-NO" sz="1800" dirty="0" err="1"/>
              <a:t>Further</a:t>
            </a:r>
            <a:r>
              <a:rPr lang="nb-NO" sz="1800" dirty="0"/>
              <a:t> information: </a:t>
            </a:r>
            <a:r>
              <a:rPr lang="en-US" sz="1800" dirty="0">
                <a:hlinkClick r:id="rId3"/>
              </a:rPr>
              <a:t>NSD - University of Oslo (uio.no)</a:t>
            </a:r>
            <a:r>
              <a:rPr lang="en-US" sz="1800" dirty="0"/>
              <a:t> </a:t>
            </a:r>
            <a:endParaRPr lang="nb-NO" sz="1800" dirty="0"/>
          </a:p>
        </p:txBody>
      </p:sp>
    </p:spTree>
    <p:extLst>
      <p:ext uri="{BB962C8B-B14F-4D97-AF65-F5344CB8AC3E}">
        <p14:creationId xmlns:p14="http://schemas.microsoft.com/office/powerpoint/2010/main" val="3792405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endParaRPr lang="nb-NO" sz="1800" dirty="0"/>
          </a:p>
          <a:p>
            <a:pPr marL="0" indent="0">
              <a:buNone/>
            </a:pPr>
            <a:endParaRPr lang="nb-NO" sz="1800" dirty="0"/>
          </a:p>
          <a:p>
            <a:pPr marL="0" indent="0">
              <a:buNone/>
            </a:pPr>
            <a:endParaRPr lang="nb-NO" sz="1800" dirty="0"/>
          </a:p>
          <a:p>
            <a:pPr marL="0" indent="0">
              <a:buNone/>
            </a:pPr>
            <a:r>
              <a:rPr lang="nb-NO" sz="2000" dirty="0"/>
              <a:t>Can we arrive at </a:t>
            </a:r>
            <a:r>
              <a:rPr lang="nb-NO" sz="2000" b="1" i="1" dirty="0">
                <a:solidFill>
                  <a:srgbClr val="FF0000"/>
                </a:solidFill>
              </a:rPr>
              <a:t>minimum ethical standards </a:t>
            </a:r>
            <a:r>
              <a:rPr lang="nb-NO" sz="2000" dirty="0"/>
              <a:t>for the conduct and dissemination of engaged qualitative research? </a:t>
            </a:r>
          </a:p>
        </p:txBody>
      </p:sp>
    </p:spTree>
    <p:extLst>
      <p:ext uri="{BB962C8B-B14F-4D97-AF65-F5344CB8AC3E}">
        <p14:creationId xmlns:p14="http://schemas.microsoft.com/office/powerpoint/2010/main" val="224225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285750" indent="-285750"/>
            <a:r>
              <a:rPr lang="nb-NO" sz="1800" dirty="0"/>
              <a:t>Dearden &amp; Kleine (2018): «Minimum ethical standards in ICTD/ICT4D research»</a:t>
            </a:r>
          </a:p>
          <a:p>
            <a:pPr marL="285750" indent="-285750"/>
            <a:endParaRPr lang="nb-NO" sz="1800" dirty="0"/>
          </a:p>
          <a:p>
            <a:pPr marL="285750" indent="-285750"/>
            <a:r>
              <a:rPr lang="nb-NO" sz="1800" dirty="0"/>
              <a:t>A </a:t>
            </a:r>
            <a:r>
              <a:rPr lang="nb-NO" sz="1800" b="1" dirty="0">
                <a:solidFill>
                  <a:srgbClr val="FF0000"/>
                </a:solidFill>
              </a:rPr>
              <a:t>collective </a:t>
            </a:r>
            <a:r>
              <a:rPr lang="nb-NO" sz="1800" b="1" dirty="0" err="1">
                <a:solidFill>
                  <a:srgbClr val="FF0000"/>
                </a:solidFill>
              </a:rPr>
              <a:t>effort</a:t>
            </a:r>
            <a:r>
              <a:rPr lang="nb-NO" sz="1800" b="1" dirty="0">
                <a:solidFill>
                  <a:srgbClr val="FF0000"/>
                </a:solidFill>
              </a:rPr>
              <a:t> </a:t>
            </a:r>
            <a:r>
              <a:rPr lang="nb-NO" sz="1800" dirty="0"/>
              <a:t>which </a:t>
            </a:r>
            <a:r>
              <a:rPr lang="nb-NO" sz="1800" dirty="0" err="1"/>
              <a:t>saw</a:t>
            </a:r>
            <a:r>
              <a:rPr lang="nb-NO" sz="1800" dirty="0"/>
              <a:t> the Information and Communication Technology for Development (ICT4D) </a:t>
            </a:r>
            <a:r>
              <a:rPr lang="nb-NO" sz="1800" dirty="0" err="1"/>
              <a:t>community</a:t>
            </a:r>
            <a:r>
              <a:rPr lang="nb-NO" sz="1800" dirty="0"/>
              <a:t> working </a:t>
            </a:r>
            <a:r>
              <a:rPr lang="nb-NO" sz="1800" dirty="0" err="1"/>
              <a:t>together</a:t>
            </a:r>
            <a:r>
              <a:rPr lang="nb-NO" sz="1800" dirty="0"/>
              <a:t> towards the construction of a </a:t>
            </a:r>
            <a:r>
              <a:rPr lang="nb-NO" sz="1800" dirty="0" err="1"/>
              <a:t>set</a:t>
            </a:r>
            <a:r>
              <a:rPr lang="nb-NO" sz="1800" dirty="0"/>
              <a:t> </a:t>
            </a:r>
            <a:r>
              <a:rPr lang="nb-NO" sz="1800" b="1" dirty="0">
                <a:solidFill>
                  <a:srgbClr val="FF0000"/>
                </a:solidFill>
              </a:rPr>
              <a:t>of ethical standards</a:t>
            </a:r>
            <a:r>
              <a:rPr lang="nb-NO" sz="1800" dirty="0"/>
              <a:t> for the conduct of research in the field.</a:t>
            </a:r>
          </a:p>
          <a:p>
            <a:pPr marL="285750" indent="-285750"/>
            <a:endParaRPr lang="nb-NO" sz="1800" dirty="0"/>
          </a:p>
          <a:p>
            <a:pPr marL="285750" indent="-285750"/>
            <a:r>
              <a:rPr lang="nb-NO" sz="1800" dirty="0"/>
              <a:t>Standards </a:t>
            </a:r>
            <a:r>
              <a:rPr lang="nb-NO" sz="1800" dirty="0" err="1"/>
              <a:t>were</a:t>
            </a:r>
            <a:r>
              <a:rPr lang="nb-NO" sz="1800" dirty="0"/>
              <a:t> </a:t>
            </a:r>
            <a:r>
              <a:rPr lang="nb-NO" sz="1800" dirty="0" err="1"/>
              <a:t>elaborated</a:t>
            </a:r>
            <a:r>
              <a:rPr lang="nb-NO" sz="1800" dirty="0"/>
              <a:t>, discussed, and </a:t>
            </a:r>
            <a:r>
              <a:rPr lang="nb-NO" sz="1800" dirty="0" err="1"/>
              <a:t>decided</a:t>
            </a:r>
            <a:r>
              <a:rPr lang="nb-NO" sz="1800" dirty="0"/>
              <a:t> through a </a:t>
            </a:r>
            <a:r>
              <a:rPr lang="nb-NO" sz="1800" dirty="0" err="1"/>
              <a:t>set</a:t>
            </a:r>
            <a:r>
              <a:rPr lang="nb-NO" sz="1800" dirty="0"/>
              <a:t> of </a:t>
            </a:r>
            <a:r>
              <a:rPr lang="nb-NO" sz="1800" b="1" dirty="0" err="1">
                <a:solidFill>
                  <a:srgbClr val="FF0000"/>
                </a:solidFill>
              </a:rPr>
              <a:t>participatory</a:t>
            </a:r>
            <a:r>
              <a:rPr lang="nb-NO" sz="1800" b="1" dirty="0">
                <a:solidFill>
                  <a:srgbClr val="FF0000"/>
                </a:solidFill>
              </a:rPr>
              <a:t> workshops</a:t>
            </a:r>
            <a:r>
              <a:rPr lang="nb-NO" sz="1800" dirty="0"/>
              <a:t>, </a:t>
            </a:r>
            <a:r>
              <a:rPr lang="nb-NO" sz="1800" dirty="0" err="1"/>
              <a:t>aimed</a:t>
            </a:r>
            <a:r>
              <a:rPr lang="nb-NO" sz="1800" dirty="0"/>
              <a:t> at </a:t>
            </a:r>
            <a:r>
              <a:rPr lang="nb-NO" sz="1800" dirty="0" err="1"/>
              <a:t>eliciting</a:t>
            </a:r>
            <a:r>
              <a:rPr lang="nb-NO" sz="1800" dirty="0"/>
              <a:t> ethical issues in the making of ICT4D research and </a:t>
            </a:r>
            <a:r>
              <a:rPr lang="nb-NO" sz="1800" dirty="0" err="1"/>
              <a:t>dealing</a:t>
            </a:r>
            <a:r>
              <a:rPr lang="nb-NO" sz="1800" dirty="0"/>
              <a:t> </a:t>
            </a:r>
            <a:r>
              <a:rPr lang="nb-NO" sz="1800" dirty="0" err="1"/>
              <a:t>together</a:t>
            </a:r>
            <a:r>
              <a:rPr lang="nb-NO" sz="1800" dirty="0"/>
              <a:t> with them.</a:t>
            </a:r>
          </a:p>
        </p:txBody>
      </p:sp>
    </p:spTree>
    <p:extLst>
      <p:ext uri="{BB962C8B-B14F-4D97-AF65-F5344CB8AC3E}">
        <p14:creationId xmlns:p14="http://schemas.microsoft.com/office/powerpoint/2010/main" val="3934676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nb-NO" sz="1800" dirty="0"/>
              <a:t>A </a:t>
            </a:r>
            <a:r>
              <a:rPr lang="nb-NO" sz="1800" dirty="0" err="1"/>
              <a:t>preamble</a:t>
            </a:r>
            <a:r>
              <a:rPr lang="nb-NO" sz="1800" dirty="0"/>
              <a:t>…</a:t>
            </a:r>
          </a:p>
          <a:p>
            <a:pPr marL="285750" indent="-285750"/>
            <a:endParaRPr lang="nb-NO" sz="1800" dirty="0"/>
          </a:p>
          <a:p>
            <a:pPr marL="285750" indent="-285750"/>
            <a:r>
              <a:rPr lang="en-US" sz="1800" dirty="0"/>
              <a:t>Most researchers seek to behave ethically, but the complex </a:t>
            </a:r>
            <a:r>
              <a:rPr lang="en-US" sz="1800" b="1" dirty="0">
                <a:solidFill>
                  <a:srgbClr val="FF0000"/>
                </a:solidFill>
              </a:rPr>
              <a:t>interdisciplinary nature</a:t>
            </a:r>
            <a:r>
              <a:rPr lang="en-US" sz="1800" dirty="0"/>
              <a:t> of the field, and its distinctive characteristics, make it difficult to identify and reason about the ethical issues that surround our work. </a:t>
            </a:r>
            <a:endParaRPr lang="nb-NO" sz="1800" dirty="0"/>
          </a:p>
          <a:p>
            <a:pPr marL="285750" indent="-285750"/>
            <a:endParaRPr lang="nb-NO" sz="1800" dirty="0"/>
          </a:p>
          <a:p>
            <a:pPr marL="285750" indent="-285750"/>
            <a:r>
              <a:rPr lang="en-US" sz="1800" dirty="0"/>
              <a:t>In some areas, including digital health, technologies are evolving rapidly and ethical debates are </a:t>
            </a:r>
            <a:r>
              <a:rPr lang="en-US" sz="1800" b="1" dirty="0">
                <a:solidFill>
                  <a:srgbClr val="FF0000"/>
                </a:solidFill>
              </a:rPr>
              <a:t>currently ongoing</a:t>
            </a:r>
            <a:r>
              <a:rPr lang="en-US" sz="1800" dirty="0"/>
              <a:t>, highly dynamic and have not yet crystallised into fixed guidelines.</a:t>
            </a:r>
          </a:p>
          <a:p>
            <a:pPr marL="285750" indent="-285750"/>
            <a:endParaRPr lang="nb-NO" sz="1800" dirty="0"/>
          </a:p>
        </p:txBody>
      </p:sp>
    </p:spTree>
    <p:extLst>
      <p:ext uri="{BB962C8B-B14F-4D97-AF65-F5344CB8AC3E}">
        <p14:creationId xmlns:p14="http://schemas.microsoft.com/office/powerpoint/2010/main" val="3059150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en-US" sz="1800" b="1" dirty="0"/>
              <a:t>1. Basic Principles </a:t>
            </a:r>
          </a:p>
          <a:p>
            <a:pPr marL="0" indent="0">
              <a:buNone/>
            </a:pPr>
            <a:r>
              <a:rPr lang="en-US" sz="1800" dirty="0"/>
              <a:t>In keeping with many research disciplines, ICTD/ICT4D researchers in the interdisciplinary field of ICTD/ICT4D begin with basic principles such as: </a:t>
            </a:r>
          </a:p>
          <a:p>
            <a:pPr marL="285750" indent="-285750"/>
            <a:r>
              <a:rPr lang="en-US" sz="1800" b="1" dirty="0">
                <a:solidFill>
                  <a:srgbClr val="FF0000"/>
                </a:solidFill>
              </a:rPr>
              <a:t>to do no harm</a:t>
            </a:r>
            <a:r>
              <a:rPr lang="en-US" sz="1800" dirty="0"/>
              <a:t>; </a:t>
            </a:r>
          </a:p>
          <a:p>
            <a:pPr marL="285750" indent="-285750"/>
            <a:r>
              <a:rPr lang="en-US" sz="1800" dirty="0"/>
              <a:t>to act with </a:t>
            </a:r>
            <a:r>
              <a:rPr lang="en-US" sz="1800" b="1" dirty="0">
                <a:solidFill>
                  <a:srgbClr val="FF0000"/>
                </a:solidFill>
              </a:rPr>
              <a:t>honesty and integrity </a:t>
            </a:r>
            <a:r>
              <a:rPr lang="en-US" sz="1800" dirty="0"/>
              <a:t>in dealing with research participants; </a:t>
            </a:r>
          </a:p>
          <a:p>
            <a:pPr marL="285750" indent="-285750"/>
            <a:r>
              <a:rPr lang="en-US" sz="1800" dirty="0"/>
              <a:t>to </a:t>
            </a:r>
            <a:r>
              <a:rPr lang="en-US" sz="1800" b="1" dirty="0">
                <a:solidFill>
                  <a:srgbClr val="FF0000"/>
                </a:solidFill>
              </a:rPr>
              <a:t>report findings openly and accurately</a:t>
            </a:r>
            <a:r>
              <a:rPr lang="en-US" sz="1800" dirty="0"/>
              <a:t>, this includes in particular (where feasible and appropriate) to report findings back to the participants and communities who have engaged in the work, in a form and in language that is useful and accessible for the participants and partners involved; </a:t>
            </a:r>
          </a:p>
          <a:p>
            <a:pPr marL="285750" indent="-285750"/>
            <a:r>
              <a:rPr lang="en-US" sz="1800" dirty="0"/>
              <a:t>to act </a:t>
            </a:r>
            <a:r>
              <a:rPr lang="en-US" sz="1800" b="1" dirty="0">
                <a:solidFill>
                  <a:srgbClr val="FF0000"/>
                </a:solidFill>
              </a:rPr>
              <a:t>with fairness and without discrimination </a:t>
            </a:r>
            <a:r>
              <a:rPr lang="en-US" sz="1800" dirty="0"/>
              <a:t>so that no individuals or groups of people are unfairly excluded from participation in research or from deriving the benefits of research; </a:t>
            </a:r>
            <a:endParaRPr lang="nb-NO" sz="1800" dirty="0"/>
          </a:p>
        </p:txBody>
      </p:sp>
    </p:spTree>
    <p:extLst>
      <p:ext uri="{BB962C8B-B14F-4D97-AF65-F5344CB8AC3E}">
        <p14:creationId xmlns:p14="http://schemas.microsoft.com/office/powerpoint/2010/main" val="3564690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en-US" sz="1800" b="1" dirty="0"/>
              <a:t>1. Basic Principles </a:t>
            </a:r>
          </a:p>
          <a:p>
            <a:pPr marL="285750" indent="-285750"/>
            <a:r>
              <a:rPr lang="en-US" sz="1800" dirty="0"/>
              <a:t>to show </a:t>
            </a:r>
            <a:r>
              <a:rPr lang="en-US" sz="1800" b="1" dirty="0">
                <a:solidFill>
                  <a:srgbClr val="FF0000"/>
                </a:solidFill>
              </a:rPr>
              <a:t>respect for all entities </a:t>
            </a:r>
            <a:r>
              <a:rPr lang="en-US" sz="1800" dirty="0"/>
              <a:t>(persons and communities, as appropriate) involved, recognising their inherent dignity and not simply seeing them as means who can be exploited to achieve the researchers’ ends; </a:t>
            </a:r>
          </a:p>
          <a:p>
            <a:pPr marL="285750" indent="-285750"/>
            <a:r>
              <a:rPr lang="en-US" sz="1800" dirty="0"/>
              <a:t>to show </a:t>
            </a:r>
            <a:r>
              <a:rPr lang="en-US" sz="1800" b="1" dirty="0">
                <a:solidFill>
                  <a:srgbClr val="FF0000"/>
                </a:solidFill>
              </a:rPr>
              <a:t>sensitivity</a:t>
            </a:r>
            <a:r>
              <a:rPr lang="en-US" sz="1800" dirty="0"/>
              <a:t> to the diversity of cultures, values and experiences; </a:t>
            </a:r>
          </a:p>
          <a:p>
            <a:pPr marL="285750" indent="-285750"/>
            <a:r>
              <a:rPr lang="en-US" sz="1800" dirty="0"/>
              <a:t>to respect our shared global natural </a:t>
            </a:r>
            <a:r>
              <a:rPr lang="en-US" sz="1800" b="1" dirty="0">
                <a:solidFill>
                  <a:srgbClr val="FF0000"/>
                </a:solidFill>
              </a:rPr>
              <a:t>environment</a:t>
            </a:r>
            <a:r>
              <a:rPr lang="en-US" sz="1800" dirty="0"/>
              <a:t>. </a:t>
            </a:r>
          </a:p>
          <a:p>
            <a:pPr marL="0" indent="0">
              <a:buNone/>
            </a:pPr>
            <a:r>
              <a:rPr lang="en-US" sz="1800" dirty="0"/>
              <a:t>Realising these principles in ICTD/ICT4D research demands: </a:t>
            </a:r>
          </a:p>
          <a:p>
            <a:pPr marL="285750" indent="-285750"/>
            <a:r>
              <a:rPr lang="en-US" sz="1800" dirty="0"/>
              <a:t>ways of working that take into account and are adapted to the </a:t>
            </a:r>
            <a:r>
              <a:rPr lang="en-US" sz="1800" b="1" dirty="0">
                <a:solidFill>
                  <a:srgbClr val="FF0000"/>
                </a:solidFill>
              </a:rPr>
              <a:t>varied contexts </a:t>
            </a:r>
            <a:r>
              <a:rPr lang="en-US" sz="1800" dirty="0"/>
              <a:t>in which ICTD/ICT4D research occurs</a:t>
            </a:r>
          </a:p>
          <a:p>
            <a:pPr marL="285750" indent="-285750"/>
            <a:r>
              <a:rPr lang="en-US" sz="1800" dirty="0"/>
              <a:t>an approach that is attentive to </a:t>
            </a:r>
            <a:r>
              <a:rPr lang="en-US" sz="1800" b="1" dirty="0">
                <a:solidFill>
                  <a:srgbClr val="FF0000"/>
                </a:solidFill>
              </a:rPr>
              <a:t>changing conditions </a:t>
            </a:r>
            <a:r>
              <a:rPr lang="en-US" sz="1800" dirty="0"/>
              <a:t>and circumstances</a:t>
            </a:r>
            <a:endParaRPr lang="nb-NO" sz="1800" dirty="0"/>
          </a:p>
        </p:txBody>
      </p:sp>
    </p:spTree>
    <p:extLst>
      <p:ext uri="{BB962C8B-B14F-4D97-AF65-F5344CB8AC3E}">
        <p14:creationId xmlns:p14="http://schemas.microsoft.com/office/powerpoint/2010/main" val="1212251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285750" indent="-285750"/>
            <a:r>
              <a:rPr lang="en-US" sz="1800" dirty="0"/>
              <a:t>a commitment to ongoing </a:t>
            </a:r>
            <a:r>
              <a:rPr lang="en-US" sz="1800" b="1" dirty="0">
                <a:solidFill>
                  <a:srgbClr val="FF0000"/>
                </a:solidFill>
              </a:rPr>
              <a:t>critical reflection </a:t>
            </a:r>
            <a:r>
              <a:rPr lang="en-US" sz="1800" dirty="0"/>
              <a:t>on and reflexivity about the researcher’s own plans, decisions and actions; </a:t>
            </a:r>
          </a:p>
          <a:p>
            <a:pPr marL="285750" indent="-285750"/>
            <a:r>
              <a:rPr lang="en-US" sz="1800" dirty="0"/>
              <a:t>an openness to </a:t>
            </a:r>
            <a:r>
              <a:rPr lang="en-US" sz="1800" b="1" dirty="0">
                <a:solidFill>
                  <a:srgbClr val="FF0000"/>
                </a:solidFill>
              </a:rPr>
              <a:t>feedback</a:t>
            </a:r>
            <a:r>
              <a:rPr lang="en-US" sz="1800" dirty="0"/>
              <a:t> from participants and fellow researchers, including the willingness to change one’s own practice.</a:t>
            </a:r>
          </a:p>
          <a:p>
            <a:pPr marL="0" indent="0">
              <a:buNone/>
            </a:pPr>
            <a:endParaRPr lang="nb-NO" sz="1800" dirty="0"/>
          </a:p>
          <a:p>
            <a:pPr marL="0" indent="0">
              <a:buNone/>
            </a:pPr>
            <a:r>
              <a:rPr lang="nb-NO" sz="1800" b="1" dirty="0"/>
              <a:t>2. </a:t>
            </a:r>
            <a:r>
              <a:rPr lang="nb-NO" sz="1800" b="1" dirty="0" err="1"/>
              <a:t>Positionality</a:t>
            </a:r>
            <a:endParaRPr lang="nb-NO" sz="1800" b="1" dirty="0"/>
          </a:p>
          <a:p>
            <a:pPr marL="285750" indent="-285750"/>
            <a:r>
              <a:rPr lang="en-US" sz="1800" dirty="0"/>
              <a:t>Before embarking on research, ICTD/ICTD researchers should reflect on their own position as compared to the people they write about or work with. </a:t>
            </a:r>
          </a:p>
          <a:p>
            <a:pPr marL="285750" indent="-285750"/>
            <a:r>
              <a:rPr lang="en-US" sz="1800" b="1" dirty="0">
                <a:solidFill>
                  <a:srgbClr val="FF0000"/>
                </a:solidFill>
              </a:rPr>
              <a:t>Power differentials </a:t>
            </a:r>
            <a:r>
              <a:rPr lang="en-US" sz="1800" dirty="0"/>
              <a:t>in favour of the researcher must never consciously be used as a lever to persuade or coerce research participants to participate in all or parts of the research or to affect the data.</a:t>
            </a:r>
          </a:p>
        </p:txBody>
      </p:sp>
    </p:spTree>
    <p:extLst>
      <p:ext uri="{BB962C8B-B14F-4D97-AF65-F5344CB8AC3E}">
        <p14:creationId xmlns:p14="http://schemas.microsoft.com/office/powerpoint/2010/main" val="100396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68008" y="970308"/>
            <a:ext cx="8338830" cy="3973832"/>
          </a:xfrm>
        </p:spPr>
        <p:txBody>
          <a:bodyPr>
            <a:noAutofit/>
          </a:bodyPr>
          <a:lstStyle/>
          <a:p>
            <a:pPr marL="0" indent="0">
              <a:buNone/>
            </a:pPr>
            <a:r>
              <a:rPr lang="nb-NO" sz="1800" b="1" dirty="0"/>
              <a:t>3. Cultural Awareness and Contextuality</a:t>
            </a:r>
          </a:p>
          <a:p>
            <a:pPr marL="285750" indent="-285750"/>
            <a:r>
              <a:rPr lang="en-US" sz="1800" dirty="0"/>
              <a:t>Awareness of </a:t>
            </a:r>
            <a:r>
              <a:rPr lang="en-US" sz="1800" b="1" dirty="0">
                <a:solidFill>
                  <a:srgbClr val="FF0000"/>
                </a:solidFill>
              </a:rPr>
              <a:t>difference</a:t>
            </a:r>
            <a:r>
              <a:rPr lang="en-US" sz="1800" dirty="0"/>
              <a:t> in background with the people who collaborate with </a:t>
            </a:r>
            <a:r>
              <a:rPr lang="nb-NO" sz="1800" dirty="0"/>
              <a:t>us; </a:t>
            </a:r>
            <a:r>
              <a:rPr lang="nb-NO" sz="1800" dirty="0" err="1"/>
              <a:t>paying</a:t>
            </a:r>
            <a:r>
              <a:rPr lang="nb-NO" sz="1800" dirty="0"/>
              <a:t> </a:t>
            </a:r>
            <a:r>
              <a:rPr lang="nb-NO" sz="1800" dirty="0" err="1"/>
              <a:t>attention</a:t>
            </a:r>
            <a:r>
              <a:rPr lang="nb-NO" sz="1800" dirty="0"/>
              <a:t> to </a:t>
            </a:r>
            <a:r>
              <a:rPr lang="nb-NO" sz="1800" dirty="0" err="1"/>
              <a:t>advice</a:t>
            </a:r>
            <a:r>
              <a:rPr lang="nb-NO" sz="1800" dirty="0"/>
              <a:t> and </a:t>
            </a:r>
            <a:r>
              <a:rPr lang="nb-NO" sz="1800" dirty="0" err="1"/>
              <a:t>guidance</a:t>
            </a:r>
            <a:r>
              <a:rPr lang="nb-NO" sz="1800" dirty="0"/>
              <a:t> from </a:t>
            </a:r>
            <a:r>
              <a:rPr lang="nb-NO" sz="1800" dirty="0" err="1"/>
              <a:t>local</a:t>
            </a:r>
            <a:r>
              <a:rPr lang="nb-NO" sz="1800" dirty="0"/>
              <a:t> </a:t>
            </a:r>
            <a:r>
              <a:rPr lang="nb-NO" sz="1800" dirty="0" err="1"/>
              <a:t>collaborators</a:t>
            </a:r>
            <a:r>
              <a:rPr lang="nb-NO" sz="1800" dirty="0"/>
              <a:t>.</a:t>
            </a:r>
          </a:p>
          <a:p>
            <a:pPr marL="285750" indent="-285750"/>
            <a:endParaRPr lang="nb-NO" sz="900" dirty="0"/>
          </a:p>
          <a:p>
            <a:pPr marL="0" indent="0">
              <a:buNone/>
            </a:pPr>
            <a:r>
              <a:rPr lang="nb-NO" sz="1800" b="1" dirty="0"/>
              <a:t>4. Appropriate Research Methods</a:t>
            </a:r>
          </a:p>
          <a:p>
            <a:pPr marL="285750" indent="-285750"/>
            <a:r>
              <a:rPr lang="nb-NO" sz="1800" dirty="0" err="1"/>
              <a:t>Assessing</a:t>
            </a:r>
            <a:r>
              <a:rPr lang="nb-NO" sz="1800" dirty="0"/>
              <a:t> not </a:t>
            </a:r>
            <a:r>
              <a:rPr lang="nb-NO" sz="1800" dirty="0" err="1"/>
              <a:t>only</a:t>
            </a:r>
            <a:r>
              <a:rPr lang="nb-NO" sz="1800" dirty="0"/>
              <a:t> </a:t>
            </a:r>
            <a:r>
              <a:rPr lang="en-US" sz="1800" dirty="0"/>
              <a:t>the appropriate methods, but also the local </a:t>
            </a:r>
            <a:r>
              <a:rPr lang="en-US" sz="1800" b="1" dirty="0">
                <a:solidFill>
                  <a:srgbClr val="FF0000"/>
                </a:solidFill>
              </a:rPr>
              <a:t>context</a:t>
            </a:r>
            <a:r>
              <a:rPr lang="en-US" sz="1800" dirty="0"/>
              <a:t> and what is culturally acceptable to participants and other local stakeholders.</a:t>
            </a:r>
            <a:endParaRPr lang="nb-NO" sz="1800" dirty="0"/>
          </a:p>
          <a:p>
            <a:pPr marL="285750" indent="-285750"/>
            <a:endParaRPr lang="nb-NO" sz="900" dirty="0"/>
          </a:p>
          <a:p>
            <a:pPr marL="0" indent="0">
              <a:buNone/>
            </a:pPr>
            <a:r>
              <a:rPr lang="nb-NO" sz="1800" b="1" dirty="0"/>
              <a:t>5. </a:t>
            </a:r>
            <a:r>
              <a:rPr lang="nb-NO" sz="1800" b="1" dirty="0" err="1"/>
              <a:t>Reciprocity</a:t>
            </a:r>
            <a:r>
              <a:rPr lang="nb-NO" sz="1800" b="1" dirty="0"/>
              <a:t> and </a:t>
            </a:r>
            <a:r>
              <a:rPr lang="nb-NO" sz="1800" b="1" dirty="0" err="1"/>
              <a:t>Partnerships</a:t>
            </a:r>
            <a:endParaRPr lang="nb-NO" sz="1800" b="1" dirty="0"/>
          </a:p>
          <a:p>
            <a:pPr marL="285750" indent="-285750"/>
            <a:r>
              <a:rPr lang="en-US" sz="1800" dirty="0"/>
              <a:t>Maintaining respectful and professional </a:t>
            </a:r>
            <a:r>
              <a:rPr lang="en-US" sz="1800" b="1" dirty="0">
                <a:solidFill>
                  <a:srgbClr val="FF0000"/>
                </a:solidFill>
              </a:rPr>
              <a:t>partnerships</a:t>
            </a:r>
            <a:r>
              <a:rPr lang="en-US" sz="1800" dirty="0"/>
              <a:t> with other researchers and with other stakeholders. Seeking reciprocity, considering how we can give back to the communities and the organisations with which we do research. </a:t>
            </a:r>
            <a:endParaRPr lang="nb-NO" sz="1800" dirty="0"/>
          </a:p>
          <a:p>
            <a:pPr marL="0" indent="0">
              <a:buNone/>
            </a:pPr>
            <a:endParaRPr lang="nb-NO" sz="1800" dirty="0"/>
          </a:p>
        </p:txBody>
      </p:sp>
    </p:spTree>
    <p:extLst>
      <p:ext uri="{BB962C8B-B14F-4D97-AF65-F5344CB8AC3E}">
        <p14:creationId xmlns:p14="http://schemas.microsoft.com/office/powerpoint/2010/main" val="2419514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64928" y="991571"/>
            <a:ext cx="8338830" cy="4058893"/>
          </a:xfrm>
        </p:spPr>
        <p:txBody>
          <a:bodyPr>
            <a:noAutofit/>
          </a:bodyPr>
          <a:lstStyle/>
          <a:p>
            <a:pPr marL="0" indent="0">
              <a:buNone/>
            </a:pPr>
            <a:r>
              <a:rPr lang="nb-NO" sz="1800" b="1" dirty="0"/>
              <a:t>6. </a:t>
            </a:r>
            <a:r>
              <a:rPr lang="nb-NO" sz="1800" b="1" dirty="0" err="1"/>
              <a:t>Honesty</a:t>
            </a:r>
            <a:r>
              <a:rPr lang="nb-NO" sz="1800" b="1" dirty="0"/>
              <a:t> and </a:t>
            </a:r>
            <a:r>
              <a:rPr lang="nb-NO" sz="1800" b="1" dirty="0" err="1"/>
              <a:t>Realism</a:t>
            </a:r>
            <a:endParaRPr lang="nb-NO" sz="1800" b="1" dirty="0"/>
          </a:p>
          <a:p>
            <a:pPr marL="285750" indent="-285750"/>
            <a:r>
              <a:rPr lang="en-US" sz="1800" dirty="0"/>
              <a:t>Being </a:t>
            </a:r>
            <a:r>
              <a:rPr lang="en-US" sz="1800" b="1" dirty="0">
                <a:solidFill>
                  <a:srgbClr val="FF0000"/>
                </a:solidFill>
              </a:rPr>
              <a:t>open and honest </a:t>
            </a:r>
            <a:r>
              <a:rPr lang="en-US" sz="1800" dirty="0"/>
              <a:t>regarding our work and its limitations. Expectations about the outcomes and possible impact should be as accurate as possible. </a:t>
            </a:r>
            <a:endParaRPr lang="nb-NO" sz="1800" dirty="0"/>
          </a:p>
          <a:p>
            <a:pPr marL="285750" indent="-285750"/>
            <a:endParaRPr lang="nb-NO" sz="900" dirty="0"/>
          </a:p>
          <a:p>
            <a:pPr marL="0" indent="0">
              <a:buNone/>
            </a:pPr>
            <a:r>
              <a:rPr lang="nb-NO" sz="1800" b="1" dirty="0"/>
              <a:t>7. Links to Companies, Organisations, </a:t>
            </a:r>
            <a:r>
              <a:rPr lang="nb-NO" sz="1800" b="1" dirty="0" err="1"/>
              <a:t>Consultancy</a:t>
            </a:r>
            <a:r>
              <a:rPr lang="nb-NO" sz="1800" b="1" dirty="0"/>
              <a:t> or Government </a:t>
            </a:r>
          </a:p>
          <a:p>
            <a:pPr marL="285750" indent="-285750"/>
            <a:r>
              <a:rPr lang="en-US" sz="1800" dirty="0"/>
              <a:t>Engaging with other actors in exchanging ideas, building on each other’s work and </a:t>
            </a:r>
            <a:r>
              <a:rPr lang="en-US" sz="1800" dirty="0" err="1"/>
              <a:t>maximising</a:t>
            </a:r>
            <a:r>
              <a:rPr lang="en-US" sz="1800" dirty="0"/>
              <a:t> the potential for scaling up. The desire for scale should be </a:t>
            </a:r>
            <a:r>
              <a:rPr lang="en-US" sz="1800" b="1" dirty="0">
                <a:solidFill>
                  <a:srgbClr val="FF0000"/>
                </a:solidFill>
              </a:rPr>
              <a:t>balanced</a:t>
            </a:r>
            <a:r>
              <a:rPr lang="en-US" sz="1800" dirty="0"/>
              <a:t> with the need for context- and group specific solutions.</a:t>
            </a:r>
            <a:endParaRPr lang="nb-NO" sz="1800" dirty="0"/>
          </a:p>
          <a:p>
            <a:pPr marL="285750" indent="-285750"/>
            <a:endParaRPr lang="nb-NO" sz="900" dirty="0"/>
          </a:p>
          <a:p>
            <a:pPr marL="0" indent="0">
              <a:buNone/>
            </a:pPr>
            <a:r>
              <a:rPr lang="nb-NO" sz="1800" b="1" dirty="0"/>
              <a:t>8. Gifts, </a:t>
            </a:r>
            <a:r>
              <a:rPr lang="nb-NO" sz="1800" b="1" dirty="0" err="1"/>
              <a:t>Bribes</a:t>
            </a:r>
            <a:r>
              <a:rPr lang="nb-NO" sz="1800" b="1" dirty="0"/>
              <a:t>, </a:t>
            </a:r>
            <a:r>
              <a:rPr lang="nb-NO" sz="1800" b="1" dirty="0" err="1"/>
              <a:t>Corruption</a:t>
            </a:r>
            <a:r>
              <a:rPr lang="nb-NO" sz="1800" b="1" dirty="0"/>
              <a:t>, </a:t>
            </a:r>
            <a:r>
              <a:rPr lang="nb-NO" sz="1800" b="1" dirty="0" err="1"/>
              <a:t>Conflict</a:t>
            </a:r>
            <a:r>
              <a:rPr lang="nb-NO" sz="1800" b="1" dirty="0"/>
              <a:t> of </a:t>
            </a:r>
            <a:r>
              <a:rPr lang="nb-NO" sz="1800" b="1" dirty="0" err="1"/>
              <a:t>Interest</a:t>
            </a:r>
            <a:endParaRPr lang="nb-NO" sz="1800" b="1" dirty="0"/>
          </a:p>
          <a:p>
            <a:pPr marL="285750" indent="-285750"/>
            <a:r>
              <a:rPr lang="nb-NO" sz="1800" dirty="0" err="1"/>
              <a:t>Avoidance</a:t>
            </a:r>
            <a:r>
              <a:rPr lang="nb-NO" sz="1800" dirty="0"/>
              <a:t> of </a:t>
            </a:r>
            <a:r>
              <a:rPr lang="nb-NO" sz="1800" dirty="0" err="1"/>
              <a:t>bribes</a:t>
            </a:r>
            <a:r>
              <a:rPr lang="nb-NO" sz="1800" dirty="0"/>
              <a:t> and research </a:t>
            </a:r>
            <a:r>
              <a:rPr lang="nb-NO" sz="1800" dirty="0" err="1"/>
              <a:t>funding</a:t>
            </a:r>
            <a:r>
              <a:rPr lang="nb-NO" sz="1800" dirty="0"/>
              <a:t> that may lead to a </a:t>
            </a:r>
            <a:r>
              <a:rPr lang="nb-NO" sz="1800" b="1" dirty="0" err="1">
                <a:solidFill>
                  <a:srgbClr val="FF0000"/>
                </a:solidFill>
              </a:rPr>
              <a:t>conflict</a:t>
            </a:r>
            <a:r>
              <a:rPr lang="nb-NO" sz="1800" b="1" dirty="0">
                <a:solidFill>
                  <a:srgbClr val="FF0000"/>
                </a:solidFill>
              </a:rPr>
              <a:t> of </a:t>
            </a:r>
            <a:r>
              <a:rPr lang="nb-NO" sz="1800" b="1" dirty="0" err="1">
                <a:solidFill>
                  <a:srgbClr val="FF0000"/>
                </a:solidFill>
              </a:rPr>
              <a:t>interest</a:t>
            </a:r>
            <a:r>
              <a:rPr lang="nb-NO" sz="1800" b="1" dirty="0">
                <a:solidFill>
                  <a:srgbClr val="FF0000"/>
                </a:solidFill>
              </a:rPr>
              <a:t> </a:t>
            </a:r>
            <a:r>
              <a:rPr lang="nb-NO" sz="1800" dirty="0"/>
              <a:t>in respect to the </a:t>
            </a:r>
            <a:r>
              <a:rPr lang="nb-NO" sz="1800" dirty="0" err="1"/>
              <a:t>findings</a:t>
            </a:r>
            <a:r>
              <a:rPr lang="nb-NO" sz="1800" dirty="0"/>
              <a:t>. </a:t>
            </a:r>
            <a:r>
              <a:rPr lang="nb-NO" sz="1800" dirty="0" err="1"/>
              <a:t>Declaration</a:t>
            </a:r>
            <a:r>
              <a:rPr lang="nb-NO" sz="1800" dirty="0"/>
              <a:t> of </a:t>
            </a:r>
            <a:r>
              <a:rPr lang="nb-NO" sz="1800" dirty="0" err="1"/>
              <a:t>funding</a:t>
            </a:r>
            <a:r>
              <a:rPr lang="nb-NO" sz="1800" dirty="0"/>
              <a:t> in public outputs.</a:t>
            </a:r>
          </a:p>
        </p:txBody>
      </p:sp>
    </p:spTree>
    <p:extLst>
      <p:ext uri="{BB962C8B-B14F-4D97-AF65-F5344CB8AC3E}">
        <p14:creationId xmlns:p14="http://schemas.microsoft.com/office/powerpoint/2010/main" val="3372892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68008" y="970307"/>
            <a:ext cx="8338830" cy="4080157"/>
          </a:xfrm>
        </p:spPr>
        <p:txBody>
          <a:bodyPr>
            <a:noAutofit/>
          </a:bodyPr>
          <a:lstStyle/>
          <a:p>
            <a:pPr marL="0" indent="0">
              <a:buNone/>
            </a:pPr>
            <a:r>
              <a:rPr lang="en-US" sz="1800" b="1" dirty="0"/>
              <a:t>9. Action Research and Authentic Participation</a:t>
            </a:r>
          </a:p>
          <a:p>
            <a:pPr marL="285750" indent="-285750"/>
            <a:r>
              <a:rPr lang="en-US" sz="1800" dirty="0"/>
              <a:t>In action research, the needs and interests of </a:t>
            </a:r>
            <a:r>
              <a:rPr lang="en-US" sz="1800" b="1" dirty="0">
                <a:solidFill>
                  <a:srgbClr val="FF0000"/>
                </a:solidFill>
              </a:rPr>
              <a:t>research participants </a:t>
            </a:r>
            <a:r>
              <a:rPr lang="en-US" sz="1800" dirty="0"/>
              <a:t>must be at the heart of an intervention. Wherever possible, interventions and technologies should be designed with end users. </a:t>
            </a:r>
          </a:p>
          <a:p>
            <a:pPr marL="285750" indent="-285750"/>
            <a:endParaRPr lang="en-US" sz="900" dirty="0"/>
          </a:p>
          <a:p>
            <a:pPr marL="0" indent="0">
              <a:buNone/>
            </a:pPr>
            <a:r>
              <a:rPr lang="en-US" sz="1800" b="1" dirty="0"/>
              <a:t>10. Findings, Reporting and Dissemination</a:t>
            </a:r>
          </a:p>
          <a:p>
            <a:pPr marL="285750" indent="-285750"/>
            <a:r>
              <a:rPr lang="en-US" sz="1800" dirty="0"/>
              <a:t>The results of ICTD/ICT4D research should be </a:t>
            </a:r>
            <a:r>
              <a:rPr lang="en-US" sz="1800" b="1" dirty="0">
                <a:solidFill>
                  <a:srgbClr val="FF0000"/>
                </a:solidFill>
              </a:rPr>
              <a:t>returned</a:t>
            </a:r>
            <a:r>
              <a:rPr lang="en-US" sz="1800" dirty="0"/>
              <a:t> to the participants and communities who have engaged in the work in a form and in languages that are </a:t>
            </a:r>
            <a:r>
              <a:rPr lang="en-US" sz="1800" b="1" dirty="0">
                <a:solidFill>
                  <a:srgbClr val="FF0000"/>
                </a:solidFill>
              </a:rPr>
              <a:t>useful and accessible </a:t>
            </a:r>
            <a:r>
              <a:rPr lang="en-US" sz="1800" dirty="0"/>
              <a:t>for the participants and partners involved. </a:t>
            </a:r>
          </a:p>
          <a:p>
            <a:pPr marL="0" indent="0">
              <a:buNone/>
            </a:pPr>
            <a:endParaRPr lang="en-US" sz="900" dirty="0"/>
          </a:p>
          <a:p>
            <a:pPr marL="0" indent="0">
              <a:buNone/>
            </a:pPr>
            <a:r>
              <a:rPr lang="en-US" sz="1800" b="1" dirty="0"/>
              <a:t>11. Accountability to Participants and Accuracy of Reports</a:t>
            </a:r>
          </a:p>
          <a:p>
            <a:pPr marL="285750" indent="-285750"/>
            <a:r>
              <a:rPr lang="en-US" sz="1800" dirty="0"/>
              <a:t>Researchers should seek to </a:t>
            </a:r>
            <a:r>
              <a:rPr lang="en-US" sz="1800" b="1" dirty="0">
                <a:solidFill>
                  <a:srgbClr val="FF0000"/>
                </a:solidFill>
              </a:rPr>
              <a:t>authenticate</a:t>
            </a:r>
            <a:r>
              <a:rPr lang="en-US" sz="1800" dirty="0"/>
              <a:t> their findings by discussing them with participants, and gathering their feedback before these are published. </a:t>
            </a:r>
          </a:p>
        </p:txBody>
      </p:sp>
    </p:spTree>
    <p:extLst>
      <p:ext uri="{BB962C8B-B14F-4D97-AF65-F5344CB8AC3E}">
        <p14:creationId xmlns:p14="http://schemas.microsoft.com/office/powerpoint/2010/main" val="35821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68226" y="1265246"/>
            <a:ext cx="8338830" cy="3527264"/>
          </a:xfrm>
        </p:spPr>
        <p:txBody>
          <a:bodyPr>
            <a:noAutofit/>
          </a:bodyPr>
          <a:lstStyle/>
          <a:p>
            <a:pPr marL="0" indent="0">
              <a:buNone/>
            </a:pPr>
            <a:r>
              <a:rPr lang="nb-NO" sz="1800" b="1" dirty="0"/>
              <a:t>12. Risks</a:t>
            </a:r>
          </a:p>
          <a:p>
            <a:pPr marL="285750" indent="-285750"/>
            <a:r>
              <a:rPr lang="en-US" sz="1800" dirty="0"/>
              <a:t>Potential hazards include not only physical harm, but also harm to people’s </a:t>
            </a:r>
            <a:r>
              <a:rPr lang="en-US" sz="1800" b="1" dirty="0">
                <a:solidFill>
                  <a:srgbClr val="FF0000"/>
                </a:solidFill>
              </a:rPr>
              <a:t>dignity, privacy </a:t>
            </a:r>
            <a:r>
              <a:rPr lang="en-US" sz="1800" dirty="0"/>
              <a:t>and to people’s political, psychological, material, economic, social, cultural and human rights conditions. We consider not only significant harms that might affect one individual, but also possible </a:t>
            </a:r>
            <a:r>
              <a:rPr lang="en-US" sz="1800" b="1" dirty="0">
                <a:solidFill>
                  <a:srgbClr val="FF0000"/>
                </a:solidFill>
              </a:rPr>
              <a:t>systemic, collective effects </a:t>
            </a:r>
            <a:r>
              <a:rPr lang="en-US" sz="1800" dirty="0"/>
              <a:t>that could cause minor harms but to large numbers of people. </a:t>
            </a:r>
            <a:endParaRPr lang="nb-NO" sz="1800" dirty="0"/>
          </a:p>
          <a:p>
            <a:pPr marL="285750" indent="-285750"/>
            <a:endParaRPr lang="nb-NO" sz="1800" dirty="0"/>
          </a:p>
          <a:p>
            <a:pPr marL="0" indent="0">
              <a:buNone/>
            </a:pPr>
            <a:r>
              <a:rPr lang="nb-NO" sz="1800" b="1" dirty="0"/>
              <a:t>13. Non-</a:t>
            </a:r>
            <a:r>
              <a:rPr lang="nb-NO" sz="1800" b="1" dirty="0" err="1"/>
              <a:t>Discrimination</a:t>
            </a:r>
            <a:r>
              <a:rPr lang="nb-NO" sz="1800" b="1" dirty="0"/>
              <a:t> and Vulnerable Populations</a:t>
            </a:r>
          </a:p>
          <a:p>
            <a:pPr marL="285750" indent="-285750"/>
            <a:r>
              <a:rPr lang="en-US" sz="1800" dirty="0"/>
              <a:t>No segment of the population should be excluded from the research unless this can be justified by explicit </a:t>
            </a:r>
            <a:r>
              <a:rPr lang="en-US" sz="1800" b="1" dirty="0">
                <a:solidFill>
                  <a:srgbClr val="FF0000"/>
                </a:solidFill>
              </a:rPr>
              <a:t>ethical reasoning</a:t>
            </a:r>
            <a:r>
              <a:rPr lang="en-US" sz="1800" dirty="0"/>
              <a:t>. No segment should be unduly burdened with the </a:t>
            </a:r>
            <a:r>
              <a:rPr lang="en-US" sz="1800" b="1" dirty="0">
                <a:solidFill>
                  <a:srgbClr val="FF0000"/>
                </a:solidFill>
              </a:rPr>
              <a:t>disadvantages</a:t>
            </a:r>
            <a:r>
              <a:rPr lang="en-US" sz="1800" dirty="0"/>
              <a:t> (e.g. time costs, risks) of research. </a:t>
            </a:r>
            <a:endParaRPr lang="nb-NO" sz="1800" dirty="0"/>
          </a:p>
          <a:p>
            <a:pPr marL="0" indent="0">
              <a:buNone/>
            </a:pPr>
            <a:endParaRPr lang="nb-NO" sz="1800" dirty="0"/>
          </a:p>
        </p:txBody>
      </p:sp>
    </p:spTree>
    <p:extLst>
      <p:ext uri="{BB962C8B-B14F-4D97-AF65-F5344CB8AC3E}">
        <p14:creationId xmlns:p14="http://schemas.microsoft.com/office/powerpoint/2010/main" val="4201672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647174" cy="3527264"/>
          </a:xfrm>
        </p:spPr>
        <p:txBody>
          <a:bodyPr>
            <a:noAutofit/>
          </a:bodyPr>
          <a:lstStyle/>
          <a:p>
            <a:pPr marL="0" indent="0">
              <a:buNone/>
            </a:pPr>
            <a:r>
              <a:rPr lang="nb-NO" sz="1800" b="1" dirty="0"/>
              <a:t>14. </a:t>
            </a:r>
            <a:r>
              <a:rPr lang="nb-NO" sz="1800" b="1" dirty="0" err="1"/>
              <a:t>Disclosure</a:t>
            </a:r>
            <a:r>
              <a:rPr lang="nb-NO" sz="1800" b="1" dirty="0"/>
              <a:t> and Informed </a:t>
            </a:r>
            <a:r>
              <a:rPr lang="nb-NO" sz="1800" b="1" dirty="0" err="1"/>
              <a:t>Consent</a:t>
            </a:r>
            <a:endParaRPr lang="nb-NO" sz="1800" b="1" dirty="0"/>
          </a:p>
          <a:p>
            <a:pPr marL="285750" indent="-285750"/>
            <a:r>
              <a:rPr lang="en-US" sz="1800" dirty="0"/>
              <a:t>Respondents’ right to make </a:t>
            </a:r>
            <a:r>
              <a:rPr lang="en-US" sz="1800" b="1" dirty="0">
                <a:solidFill>
                  <a:srgbClr val="FF0000"/>
                </a:solidFill>
              </a:rPr>
              <a:t>informed and autonomous decisions </a:t>
            </a:r>
            <a:r>
              <a:rPr lang="en-US" sz="1800" dirty="0"/>
              <a:t>about their involvement. ICTD/ICT4D researchers should always provide open and honest disclosure of all key components of the research.</a:t>
            </a:r>
          </a:p>
          <a:p>
            <a:pPr marL="0" indent="0">
              <a:buNone/>
            </a:pPr>
            <a:endParaRPr lang="nb-NO" sz="900" dirty="0"/>
          </a:p>
          <a:p>
            <a:pPr marL="0" indent="0">
              <a:buNone/>
            </a:pPr>
            <a:r>
              <a:rPr lang="nb-NO" sz="1800" b="1" dirty="0"/>
              <a:t>15. </a:t>
            </a:r>
            <a:r>
              <a:rPr lang="nb-NO" sz="1800" b="1" dirty="0" err="1"/>
              <a:t>Confidentiality</a:t>
            </a:r>
            <a:r>
              <a:rPr lang="nb-NO" sz="1800" b="1" dirty="0"/>
              <a:t> and </a:t>
            </a:r>
            <a:r>
              <a:rPr lang="nb-NO" sz="1800" b="1" dirty="0" err="1"/>
              <a:t>Privacy</a:t>
            </a:r>
            <a:endParaRPr lang="nb-NO" sz="1800" b="1" dirty="0"/>
          </a:p>
          <a:p>
            <a:pPr marL="285750" indent="-285750"/>
            <a:r>
              <a:rPr lang="en-US" sz="1800" dirty="0"/>
              <a:t>Participants in research have a </a:t>
            </a:r>
            <a:r>
              <a:rPr lang="en-US" sz="1800" b="1" dirty="0">
                <a:solidFill>
                  <a:srgbClr val="FF0000"/>
                </a:solidFill>
              </a:rPr>
              <a:t>right to protection </a:t>
            </a:r>
            <a:r>
              <a:rPr lang="en-US" sz="1800" dirty="0"/>
              <a:t>from undue intrusion, interference, distress, indignity or other harm. Privacy protection must be in place.</a:t>
            </a:r>
            <a:endParaRPr lang="nb-NO" sz="1800" dirty="0"/>
          </a:p>
          <a:p>
            <a:pPr marL="285750" indent="-285750"/>
            <a:endParaRPr lang="nb-NO" sz="900" dirty="0"/>
          </a:p>
          <a:p>
            <a:pPr marL="0" indent="0">
              <a:buNone/>
            </a:pPr>
            <a:r>
              <a:rPr lang="nb-NO" sz="1800" b="1" dirty="0"/>
              <a:t>16. </a:t>
            </a:r>
            <a:r>
              <a:rPr lang="nb-NO" sz="1800" b="1" dirty="0" err="1"/>
              <a:t>Acknowledgement</a:t>
            </a:r>
            <a:r>
              <a:rPr lang="nb-NO" sz="1800" b="1" dirty="0"/>
              <a:t> of research </a:t>
            </a:r>
            <a:r>
              <a:rPr lang="nb-NO" sz="1800" b="1" dirty="0" err="1"/>
              <a:t>participants</a:t>
            </a:r>
            <a:endParaRPr lang="nb-NO" sz="1800" b="1" dirty="0"/>
          </a:p>
          <a:p>
            <a:pPr marL="285750" indent="-285750"/>
            <a:r>
              <a:rPr lang="nb-NO" sz="1800" dirty="0" err="1"/>
              <a:t>Acknowledging</a:t>
            </a:r>
            <a:r>
              <a:rPr lang="nb-NO" sz="1800" dirty="0"/>
              <a:t> </a:t>
            </a:r>
            <a:r>
              <a:rPr lang="nb-NO" sz="1800" dirty="0" err="1"/>
              <a:t>participants</a:t>
            </a:r>
            <a:r>
              <a:rPr lang="nb-NO" sz="1800" dirty="0"/>
              <a:t> to the research, in ways that </a:t>
            </a:r>
            <a:r>
              <a:rPr lang="nb-NO" sz="1800" dirty="0" err="1"/>
              <a:t>balance</a:t>
            </a:r>
            <a:r>
              <a:rPr lang="nb-NO" sz="1800" dirty="0"/>
              <a:t> their contribution to the project and needs for </a:t>
            </a:r>
            <a:r>
              <a:rPr lang="nb-NO" sz="1800" dirty="0" err="1"/>
              <a:t>anonymity</a:t>
            </a:r>
            <a:r>
              <a:rPr lang="nb-NO" sz="1800" dirty="0"/>
              <a:t> and </a:t>
            </a:r>
            <a:r>
              <a:rPr lang="nb-NO" sz="1800" dirty="0" err="1"/>
              <a:t>confidentiality</a:t>
            </a:r>
            <a:r>
              <a:rPr lang="nb-NO" sz="1800" dirty="0"/>
              <a:t>.</a:t>
            </a:r>
          </a:p>
        </p:txBody>
      </p:sp>
    </p:spTree>
    <p:extLst>
      <p:ext uri="{BB962C8B-B14F-4D97-AF65-F5344CB8AC3E}">
        <p14:creationId xmlns:p14="http://schemas.microsoft.com/office/powerpoint/2010/main" val="78946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0" indent="0">
              <a:buNone/>
            </a:pPr>
            <a:r>
              <a:rPr lang="nb-NO" sz="1800" b="1" dirty="0"/>
              <a:t>17. Ownership of data</a:t>
            </a:r>
          </a:p>
          <a:p>
            <a:pPr marL="285750" indent="-285750"/>
            <a:r>
              <a:rPr lang="en-US" sz="1800" dirty="0" err="1"/>
              <a:t>Maximising</a:t>
            </a:r>
            <a:r>
              <a:rPr lang="en-US" sz="1800" dirty="0"/>
              <a:t> data re-use and sharing that are consistent with </a:t>
            </a:r>
            <a:r>
              <a:rPr lang="en-US" sz="1800" b="1" dirty="0">
                <a:solidFill>
                  <a:srgbClr val="FF0000"/>
                </a:solidFill>
              </a:rPr>
              <a:t>avoiding harm </a:t>
            </a:r>
            <a:r>
              <a:rPr lang="en-US" sz="1800" dirty="0"/>
              <a:t>to research participants and maintaining participants’ rights to privacy.</a:t>
            </a:r>
            <a:endParaRPr lang="nb-NO" sz="1800" dirty="0"/>
          </a:p>
          <a:p>
            <a:pPr marL="0" indent="0">
              <a:buNone/>
            </a:pPr>
            <a:endParaRPr lang="nb-NO" sz="900" dirty="0"/>
          </a:p>
          <a:p>
            <a:pPr marL="0" indent="0">
              <a:buNone/>
            </a:pPr>
            <a:r>
              <a:rPr lang="nb-NO" sz="1800" b="1" dirty="0"/>
              <a:t>18. Treatment of data</a:t>
            </a:r>
          </a:p>
          <a:p>
            <a:pPr marL="285750" indent="-285750"/>
            <a:r>
              <a:rPr lang="en-US" sz="1800" dirty="0"/>
              <a:t>ICTD/ICT4D researchers should develop and implement a clear </a:t>
            </a:r>
            <a:r>
              <a:rPr lang="en-US" sz="1800" b="1" dirty="0">
                <a:solidFill>
                  <a:srgbClr val="FF0000"/>
                </a:solidFill>
              </a:rPr>
              <a:t>data management plan</a:t>
            </a:r>
            <a:r>
              <a:rPr lang="en-US" sz="1800" dirty="0"/>
              <a:t> for all data to be collected during research, in line with data treatment agreements and regulations. </a:t>
            </a:r>
            <a:endParaRPr lang="nb-NO" sz="1800" dirty="0"/>
          </a:p>
          <a:p>
            <a:pPr marL="0" indent="0">
              <a:buNone/>
            </a:pPr>
            <a:endParaRPr lang="nb-NO" sz="900" dirty="0"/>
          </a:p>
        </p:txBody>
      </p:sp>
    </p:spTree>
    <p:extLst>
      <p:ext uri="{BB962C8B-B14F-4D97-AF65-F5344CB8AC3E}">
        <p14:creationId xmlns:p14="http://schemas.microsoft.com/office/powerpoint/2010/main" val="3717142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0" indent="0">
              <a:buNone/>
            </a:pPr>
            <a:r>
              <a:rPr lang="en-US" sz="1800" b="1" dirty="0"/>
              <a:t>19. Designing Technology in ICTD/ICT4D Research</a:t>
            </a:r>
          </a:p>
          <a:p>
            <a:pPr marL="285750" indent="-285750"/>
            <a:r>
              <a:rPr lang="nb-NO" sz="1800" dirty="0"/>
              <a:t>Expectations for each of the </a:t>
            </a:r>
            <a:r>
              <a:rPr lang="nb-NO" sz="1800" dirty="0" err="1"/>
              <a:t>parties</a:t>
            </a:r>
            <a:r>
              <a:rPr lang="nb-NO" sz="1800" dirty="0"/>
              <a:t> </a:t>
            </a:r>
            <a:r>
              <a:rPr lang="nb-NO" sz="1800" dirty="0" err="1"/>
              <a:t>involved</a:t>
            </a:r>
            <a:r>
              <a:rPr lang="nb-NO" sz="1800" dirty="0"/>
              <a:t> in a research project </a:t>
            </a:r>
            <a:r>
              <a:rPr lang="nb-NO" sz="1800" dirty="0" err="1"/>
              <a:t>should</a:t>
            </a:r>
            <a:r>
              <a:rPr lang="nb-NO" sz="1800" dirty="0"/>
              <a:t> be </a:t>
            </a:r>
            <a:r>
              <a:rPr lang="nb-NO" sz="1800" dirty="0" err="1"/>
              <a:t>set</a:t>
            </a:r>
            <a:r>
              <a:rPr lang="nb-NO" sz="1800" dirty="0"/>
              <a:t> </a:t>
            </a:r>
            <a:r>
              <a:rPr lang="nb-NO" sz="1800" b="1" dirty="0">
                <a:solidFill>
                  <a:srgbClr val="FF0000"/>
                </a:solidFill>
              </a:rPr>
              <a:t>early in the research</a:t>
            </a:r>
            <a:r>
              <a:rPr lang="nb-NO" sz="1800" dirty="0"/>
              <a:t>. </a:t>
            </a:r>
            <a:r>
              <a:rPr lang="en-US" sz="1800" dirty="0"/>
              <a:t>We should not introduce new technologies into a setting without first understanding how those technologies relate to the </a:t>
            </a:r>
            <a:r>
              <a:rPr lang="en-US" sz="1800" b="1" dirty="0">
                <a:solidFill>
                  <a:srgbClr val="FF0000"/>
                </a:solidFill>
              </a:rPr>
              <a:t>existing technology ecosystem </a:t>
            </a:r>
            <a:r>
              <a:rPr lang="en-US" sz="1800" dirty="0"/>
              <a:t>in that setting. </a:t>
            </a:r>
            <a:endParaRPr lang="nb-NO" sz="1800" dirty="0"/>
          </a:p>
          <a:p>
            <a:pPr marL="0" indent="0">
              <a:buNone/>
            </a:pPr>
            <a:endParaRPr lang="nb-NO" sz="900" dirty="0"/>
          </a:p>
          <a:p>
            <a:pPr marL="0" indent="0">
              <a:buNone/>
            </a:pPr>
            <a:r>
              <a:rPr lang="en-US" sz="1800" b="1" dirty="0"/>
              <a:t>20. Promoting Ethical Practice and Oversight </a:t>
            </a:r>
          </a:p>
          <a:p>
            <a:pPr marL="285750" indent="-285750"/>
            <a:r>
              <a:rPr lang="en-US" sz="1800" dirty="0"/>
              <a:t>As a community, we have a </a:t>
            </a:r>
            <a:r>
              <a:rPr lang="en-US" sz="1800" b="1" dirty="0">
                <a:solidFill>
                  <a:srgbClr val="FF0000"/>
                </a:solidFill>
              </a:rPr>
              <a:t>responsibility</a:t>
            </a:r>
            <a:r>
              <a:rPr lang="en-US" sz="1800" dirty="0"/>
              <a:t> to the people and communities we work with, as well as for the reputation of our field as a whole. These standards should be used for the wider promotion of ethical practice and oversight.</a:t>
            </a:r>
            <a:endParaRPr lang="nb-NO" sz="900" dirty="0"/>
          </a:p>
        </p:txBody>
      </p:sp>
    </p:spTree>
    <p:extLst>
      <p:ext uri="{BB962C8B-B14F-4D97-AF65-F5344CB8AC3E}">
        <p14:creationId xmlns:p14="http://schemas.microsoft.com/office/powerpoint/2010/main" val="53275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Some notes…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285750" indent="-285750"/>
            <a:r>
              <a:rPr lang="nb-NO" sz="1800" dirty="0"/>
              <a:t>The field of ICT4D is characterised by </a:t>
            </a:r>
            <a:r>
              <a:rPr lang="nb-NO" sz="1800" b="1" dirty="0">
                <a:solidFill>
                  <a:srgbClr val="FF0000"/>
                </a:solidFill>
              </a:rPr>
              <a:t>research objects </a:t>
            </a:r>
            <a:r>
              <a:rPr lang="nb-NO" sz="1800" dirty="0"/>
              <a:t>which can </a:t>
            </a:r>
            <a:r>
              <a:rPr lang="nb-NO" sz="1800" dirty="0" err="1"/>
              <a:t>themselves</a:t>
            </a:r>
            <a:r>
              <a:rPr lang="nb-NO" sz="1800" dirty="0"/>
              <a:t> be </a:t>
            </a:r>
            <a:r>
              <a:rPr lang="nb-NO" sz="1800" dirty="0" err="1"/>
              <a:t>ethically</a:t>
            </a:r>
            <a:r>
              <a:rPr lang="nb-NO" sz="1800" dirty="0"/>
              <a:t> </a:t>
            </a:r>
            <a:r>
              <a:rPr lang="nb-NO" sz="1800" dirty="0" err="1"/>
              <a:t>problematic</a:t>
            </a:r>
            <a:r>
              <a:rPr lang="nb-NO" sz="1800" dirty="0"/>
              <a:t>, in the light of harm </a:t>
            </a:r>
            <a:r>
              <a:rPr lang="nb-NO" sz="1800" dirty="0" err="1"/>
              <a:t>produced</a:t>
            </a:r>
            <a:r>
              <a:rPr lang="nb-NO" sz="1800" dirty="0"/>
              <a:t> on </a:t>
            </a:r>
            <a:r>
              <a:rPr lang="nb-NO" sz="1800" dirty="0" err="1"/>
              <a:t>intended</a:t>
            </a:r>
            <a:r>
              <a:rPr lang="nb-NO" sz="1800" dirty="0"/>
              <a:t> beneficiaries by the design or </a:t>
            </a:r>
            <a:r>
              <a:rPr lang="nb-NO" sz="1800" dirty="0" err="1"/>
              <a:t>implementation</a:t>
            </a:r>
            <a:r>
              <a:rPr lang="nb-NO" sz="1800" dirty="0"/>
              <a:t> of the technology.</a:t>
            </a:r>
            <a:endParaRPr lang="en-US" altLang="nb-NO" sz="1800" dirty="0"/>
          </a:p>
          <a:p>
            <a:pPr marL="285750" indent="-285750"/>
            <a:endParaRPr lang="nb-NO" sz="1800" dirty="0"/>
          </a:p>
          <a:p>
            <a:pPr marL="285750" indent="-285750"/>
            <a:r>
              <a:rPr lang="nb-NO" sz="1800" dirty="0"/>
              <a:t>For example: </a:t>
            </a:r>
            <a:r>
              <a:rPr lang="nb-NO" sz="1800" dirty="0" err="1"/>
              <a:t>automated</a:t>
            </a:r>
            <a:r>
              <a:rPr lang="nb-NO" sz="1800" dirty="0"/>
              <a:t> </a:t>
            </a:r>
            <a:r>
              <a:rPr lang="nb-NO" sz="1800" dirty="0" err="1"/>
              <a:t>decision</a:t>
            </a:r>
            <a:r>
              <a:rPr lang="nb-NO" sz="1800" dirty="0"/>
              <a:t>-making systems for </a:t>
            </a:r>
            <a:r>
              <a:rPr lang="nb-NO" sz="1800" dirty="0" err="1"/>
              <a:t>humanitarian</a:t>
            </a:r>
            <a:r>
              <a:rPr lang="nb-NO" sz="1800" dirty="0"/>
              <a:t> </a:t>
            </a:r>
            <a:r>
              <a:rPr lang="nb-NO" sz="1800" dirty="0" err="1"/>
              <a:t>artificial</a:t>
            </a:r>
            <a:r>
              <a:rPr lang="nb-NO" sz="1800" dirty="0"/>
              <a:t> </a:t>
            </a:r>
            <a:r>
              <a:rPr lang="nb-NO" sz="1800" dirty="0" err="1"/>
              <a:t>intelligence</a:t>
            </a:r>
            <a:r>
              <a:rPr lang="nb-NO" sz="1800" dirty="0"/>
              <a:t> (AI), which </a:t>
            </a:r>
            <a:r>
              <a:rPr lang="nb-NO" sz="1800" dirty="0" err="1"/>
              <a:t>assign</a:t>
            </a:r>
            <a:r>
              <a:rPr lang="nb-NO" sz="1800" dirty="0"/>
              <a:t> </a:t>
            </a:r>
            <a:r>
              <a:rPr lang="nb-NO" sz="1800" dirty="0" err="1"/>
              <a:t>humanitarian</a:t>
            </a:r>
            <a:r>
              <a:rPr lang="nb-NO" sz="1800" dirty="0"/>
              <a:t> </a:t>
            </a:r>
            <a:r>
              <a:rPr lang="nb-NO" sz="1800" dirty="0" err="1"/>
              <a:t>aid</a:t>
            </a:r>
            <a:r>
              <a:rPr lang="nb-NO" sz="1800" dirty="0"/>
              <a:t> </a:t>
            </a:r>
            <a:r>
              <a:rPr lang="nb-NO" sz="1800" dirty="0" err="1"/>
              <a:t>based</a:t>
            </a:r>
            <a:r>
              <a:rPr lang="nb-NO" sz="1800" dirty="0"/>
              <a:t> on </a:t>
            </a:r>
            <a:r>
              <a:rPr lang="nb-NO" sz="1800" dirty="0" err="1"/>
              <a:t>algorithms</a:t>
            </a:r>
            <a:r>
              <a:rPr lang="nb-NO" sz="1800" dirty="0"/>
              <a:t> </a:t>
            </a:r>
          </a:p>
          <a:p>
            <a:pPr marL="0" indent="0">
              <a:buNone/>
            </a:pPr>
            <a:endParaRPr lang="nb-NO" sz="1800" dirty="0"/>
          </a:p>
          <a:p>
            <a:pPr marL="285750" indent="-285750"/>
            <a:r>
              <a:rPr lang="en-US" sz="1800" dirty="0"/>
              <a:t>Coppi et al. (2022): systematic problem of </a:t>
            </a:r>
            <a:r>
              <a:rPr lang="en-US" sz="1800" b="1" dirty="0">
                <a:solidFill>
                  <a:srgbClr val="FF0000"/>
                </a:solidFill>
              </a:rPr>
              <a:t>opacity</a:t>
            </a:r>
            <a:r>
              <a:rPr lang="en-US" sz="1800" dirty="0"/>
              <a:t> in the algorithms of humanitarian AI, whose decisions in terms of assignation of subsidies, benefits or social cash remain obscure to the beneficiary and to the agencies (e.g. refugee protection bodies) in charge of protecting them.</a:t>
            </a:r>
            <a:endParaRPr lang="nb-NO" sz="900" dirty="0"/>
          </a:p>
        </p:txBody>
      </p:sp>
    </p:spTree>
    <p:extLst>
      <p:ext uri="{BB962C8B-B14F-4D97-AF65-F5344CB8AC3E}">
        <p14:creationId xmlns:p14="http://schemas.microsoft.com/office/powerpoint/2010/main" val="2139130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Some notes…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285750" indent="-285750"/>
            <a:r>
              <a:rPr lang="nb-NO" sz="1800" dirty="0" err="1"/>
              <a:t>Remember</a:t>
            </a:r>
            <a:r>
              <a:rPr lang="nb-NO" sz="1800" dirty="0"/>
              <a:t> the notion of </a:t>
            </a:r>
            <a:r>
              <a:rPr lang="nb-NO" sz="1800" b="1" dirty="0" err="1">
                <a:solidFill>
                  <a:srgbClr val="FF0000"/>
                </a:solidFill>
              </a:rPr>
              <a:t>epistemic</a:t>
            </a:r>
            <a:r>
              <a:rPr lang="nb-NO" sz="1800" b="1" dirty="0">
                <a:solidFill>
                  <a:srgbClr val="FF0000"/>
                </a:solidFill>
              </a:rPr>
              <a:t> </a:t>
            </a:r>
            <a:r>
              <a:rPr lang="nb-NO" sz="1800" b="1" dirty="0" err="1">
                <a:solidFill>
                  <a:srgbClr val="FF0000"/>
                </a:solidFill>
              </a:rPr>
              <a:t>violence</a:t>
            </a:r>
            <a:r>
              <a:rPr lang="nb-NO" sz="1800" dirty="0"/>
              <a:t>: </a:t>
            </a:r>
            <a:r>
              <a:rPr lang="en-US" altLang="nb-NO" sz="1800" dirty="0"/>
              <a:t>a form of violence exerted on knowledge and through it, by imposing outsider knowledge systems on the studied subjects</a:t>
            </a:r>
          </a:p>
          <a:p>
            <a:pPr marL="285750" indent="-285750"/>
            <a:endParaRPr lang="nb-NO" sz="1800" dirty="0"/>
          </a:p>
          <a:p>
            <a:pPr marL="285750" indent="-285750"/>
            <a:r>
              <a:rPr lang="en-US" sz="1800" dirty="0">
                <a:hlinkClick r:id="rId3"/>
              </a:rPr>
              <a:t>Tuhiwai Smith (2012)</a:t>
            </a:r>
            <a:r>
              <a:rPr lang="en-US" sz="1800" dirty="0"/>
              <a:t>: for many decades, “research” on</a:t>
            </a:r>
            <a:r>
              <a:rPr lang="en-US" altLang="nb-NO" sz="1800" dirty="0"/>
              <a:t> Indigenous populations has systematically </a:t>
            </a:r>
            <a:r>
              <a:rPr lang="en-US" altLang="nb-NO" sz="1800" b="1" dirty="0">
                <a:solidFill>
                  <a:srgbClr val="FF0000"/>
                </a:solidFill>
              </a:rPr>
              <a:t>extracted data </a:t>
            </a:r>
            <a:r>
              <a:rPr lang="en-US" altLang="nb-NO" sz="1800" dirty="0"/>
              <a:t>from them, imposing Western value systems and harming locals through knowledge exploitation</a:t>
            </a:r>
            <a:endParaRPr lang="nb-NO" sz="1800" dirty="0"/>
          </a:p>
          <a:p>
            <a:pPr marL="0" indent="0">
              <a:buNone/>
            </a:pPr>
            <a:endParaRPr lang="nb-NO" sz="1800" dirty="0"/>
          </a:p>
          <a:p>
            <a:pPr marL="285750" indent="-285750"/>
            <a:r>
              <a:rPr lang="en-US" sz="1800" dirty="0"/>
              <a:t>Epistemic violence, and the injustice deriving from it, are directly connected to the breach of fundamental principles of research ethics.</a:t>
            </a:r>
            <a:endParaRPr lang="nb-NO" sz="900" dirty="0"/>
          </a:p>
        </p:txBody>
      </p:sp>
    </p:spTree>
    <p:extLst>
      <p:ext uri="{BB962C8B-B14F-4D97-AF65-F5344CB8AC3E}">
        <p14:creationId xmlns:p14="http://schemas.microsoft.com/office/powerpoint/2010/main" val="4235023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7679611" cy="3527264"/>
          </a:xfrm>
        </p:spPr>
        <p:txBody>
          <a:bodyPr>
            <a:noAutofit/>
          </a:bodyPr>
          <a:lstStyle/>
          <a:p>
            <a:pPr marL="285750" indent="-285750"/>
            <a:r>
              <a:rPr lang="nb-NO" sz="1800" dirty="0"/>
              <a:t>Ethical standards are </a:t>
            </a:r>
            <a:r>
              <a:rPr lang="nb-NO" sz="1800" dirty="0" err="1"/>
              <a:t>based</a:t>
            </a:r>
            <a:r>
              <a:rPr lang="nb-NO" sz="1800" dirty="0"/>
              <a:t> on the «</a:t>
            </a:r>
            <a:r>
              <a:rPr lang="nb-NO" sz="1800" b="1" dirty="0">
                <a:solidFill>
                  <a:srgbClr val="FF0000"/>
                </a:solidFill>
              </a:rPr>
              <a:t>do not harm</a:t>
            </a:r>
            <a:r>
              <a:rPr lang="nb-NO" sz="1800" dirty="0"/>
              <a:t>» </a:t>
            </a:r>
            <a:r>
              <a:rPr lang="nb-NO" sz="1800" dirty="0" err="1"/>
              <a:t>principle</a:t>
            </a:r>
            <a:r>
              <a:rPr lang="nb-NO" sz="1800" dirty="0"/>
              <a:t>, a </a:t>
            </a:r>
            <a:r>
              <a:rPr lang="nb-NO" sz="1800" dirty="0" err="1"/>
              <a:t>principle</a:t>
            </a:r>
            <a:r>
              <a:rPr lang="nb-NO" sz="1800" dirty="0"/>
              <a:t> that holds across </a:t>
            </a:r>
            <a:r>
              <a:rPr lang="nb-NO" sz="1800" dirty="0" err="1"/>
              <a:t>fields</a:t>
            </a:r>
            <a:r>
              <a:rPr lang="nb-NO" sz="1800" dirty="0"/>
              <a:t> and disciplines and concerns all the stakeholders of a research project.</a:t>
            </a:r>
          </a:p>
          <a:p>
            <a:pPr marL="285750" indent="-285750"/>
            <a:endParaRPr lang="nb-NO" sz="1800" dirty="0"/>
          </a:p>
          <a:p>
            <a:pPr marL="285750" indent="-285750"/>
            <a:r>
              <a:rPr lang="nb-NO" sz="1800" dirty="0"/>
              <a:t>The minimum ethical standards </a:t>
            </a:r>
            <a:r>
              <a:rPr lang="nb-NO" sz="1800" dirty="0" err="1"/>
              <a:t>put</a:t>
            </a:r>
            <a:r>
              <a:rPr lang="nb-NO" sz="1800" dirty="0"/>
              <a:t> </a:t>
            </a:r>
            <a:r>
              <a:rPr lang="nb-NO" sz="1800" dirty="0" err="1"/>
              <a:t>together</a:t>
            </a:r>
            <a:r>
              <a:rPr lang="nb-NO" sz="1800" dirty="0"/>
              <a:t> by Dearden &amp; Kleine (2018) have </a:t>
            </a:r>
            <a:r>
              <a:rPr lang="nb-NO" sz="1800" dirty="0" err="1"/>
              <a:t>worked</a:t>
            </a:r>
            <a:r>
              <a:rPr lang="nb-NO" sz="1800" dirty="0"/>
              <a:t> </a:t>
            </a:r>
            <a:r>
              <a:rPr lang="nb-NO" sz="1800" dirty="0" err="1"/>
              <a:t>here</a:t>
            </a:r>
            <a:r>
              <a:rPr lang="nb-NO" sz="1800" dirty="0"/>
              <a:t> as a </a:t>
            </a:r>
            <a:r>
              <a:rPr lang="nb-NO" sz="1800" dirty="0" err="1"/>
              <a:t>guiding</a:t>
            </a:r>
            <a:r>
              <a:rPr lang="nb-NO" sz="1800" dirty="0"/>
              <a:t> light for the conduct of </a:t>
            </a:r>
            <a:r>
              <a:rPr lang="nb-NO" sz="1800" b="1" dirty="0" err="1">
                <a:solidFill>
                  <a:srgbClr val="FF0000"/>
                </a:solidFill>
              </a:rPr>
              <a:t>responsible</a:t>
            </a:r>
            <a:r>
              <a:rPr lang="nb-NO" sz="1800" b="1" dirty="0">
                <a:solidFill>
                  <a:srgbClr val="FF0000"/>
                </a:solidFill>
              </a:rPr>
              <a:t> research</a:t>
            </a:r>
            <a:r>
              <a:rPr lang="nb-NO" sz="1800" dirty="0"/>
              <a:t>, </a:t>
            </a:r>
            <a:r>
              <a:rPr lang="nb-NO" sz="1800" dirty="0" err="1"/>
              <a:t>making</a:t>
            </a:r>
            <a:r>
              <a:rPr lang="nb-NO" sz="1800" dirty="0"/>
              <a:t> it </a:t>
            </a:r>
            <a:r>
              <a:rPr lang="nb-NO" sz="1800" dirty="0" err="1"/>
              <a:t>possible</a:t>
            </a:r>
            <a:r>
              <a:rPr lang="nb-NO" sz="1800" dirty="0"/>
              <a:t> for us to </a:t>
            </a:r>
            <a:r>
              <a:rPr lang="nb-NO" sz="1800" dirty="0" err="1"/>
              <a:t>entrench</a:t>
            </a:r>
            <a:r>
              <a:rPr lang="nb-NO" sz="1800" dirty="0"/>
              <a:t> them in our projects.</a:t>
            </a:r>
          </a:p>
          <a:p>
            <a:pPr marL="285750" indent="-285750"/>
            <a:endParaRPr lang="nb-NO" sz="1800" dirty="0"/>
          </a:p>
          <a:p>
            <a:pPr marL="285750" indent="-285750"/>
            <a:r>
              <a:rPr lang="nb-NO" sz="1800" dirty="0"/>
              <a:t>It is important to see such principles in the field contexts that you will be working with, with all their </a:t>
            </a:r>
            <a:r>
              <a:rPr lang="nb-NO" sz="1800" dirty="0" err="1"/>
              <a:t>specificities</a:t>
            </a:r>
            <a:r>
              <a:rPr lang="nb-NO" sz="1800" dirty="0"/>
              <a:t>! </a:t>
            </a:r>
          </a:p>
          <a:p>
            <a:pPr marL="0" indent="0">
              <a:buNone/>
            </a:pPr>
            <a:endParaRPr lang="nb-NO" sz="1800" dirty="0"/>
          </a:p>
        </p:txBody>
      </p:sp>
    </p:spTree>
    <p:extLst>
      <p:ext uri="{BB962C8B-B14F-4D97-AF65-F5344CB8AC3E}">
        <p14:creationId xmlns:p14="http://schemas.microsoft.com/office/powerpoint/2010/main" val="4284656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19200"/>
            <a:ext cx="8281602" cy="3676073"/>
          </a:xfrm>
        </p:spPr>
        <p:txBody>
          <a:bodyPr>
            <a:normAutofit/>
          </a:bodyPr>
          <a:lstStyle/>
          <a:p>
            <a:pPr marL="0" indent="0">
              <a:buNone/>
            </a:pPr>
            <a:r>
              <a:rPr lang="nb-NO" sz="1800" b="1" dirty="0"/>
              <a:t>Core Reading</a:t>
            </a:r>
            <a:endParaRPr lang="nb-NO" sz="1800" dirty="0"/>
          </a:p>
          <a:p>
            <a:r>
              <a:rPr lang="nb-NO" sz="1800" dirty="0"/>
              <a:t>Dearden, A., &amp; Kleine, D. (2018). Minimum ethical standards for ICTD/ICT4D research. Sheffield </a:t>
            </a:r>
            <a:r>
              <a:rPr lang="nb-NO" sz="1800" dirty="0" err="1"/>
              <a:t>Hallam</a:t>
            </a:r>
            <a:r>
              <a:rPr lang="nb-NO" sz="1800" dirty="0"/>
              <a:t> University, 2018.</a:t>
            </a:r>
          </a:p>
          <a:p>
            <a:endParaRPr lang="nb-NO" sz="1800" dirty="0"/>
          </a:p>
          <a:p>
            <a:pPr marL="0" indent="0">
              <a:buNone/>
            </a:pPr>
            <a:r>
              <a:rPr lang="nb-NO" sz="1800" b="1" dirty="0"/>
              <a:t>Supplementary Reading</a:t>
            </a:r>
            <a:endParaRPr lang="nb-NO" sz="1800" dirty="0"/>
          </a:p>
          <a:p>
            <a:r>
              <a:rPr lang="nb-NO" sz="1800" dirty="0"/>
              <a:t>Coppi, G., </a:t>
            </a:r>
            <a:r>
              <a:rPr lang="nb-NO" sz="1800" dirty="0" err="1"/>
              <a:t>Moreno</a:t>
            </a:r>
            <a:r>
              <a:rPr lang="nb-NO" sz="1800" dirty="0"/>
              <a:t> Jimenez, R., &amp; Kyriazi, S. (2021). </a:t>
            </a:r>
            <a:r>
              <a:rPr lang="nb-NO" sz="1800" dirty="0" err="1"/>
              <a:t>Explicability</a:t>
            </a:r>
            <a:r>
              <a:rPr lang="nb-NO" sz="1800" dirty="0"/>
              <a:t> of </a:t>
            </a:r>
            <a:r>
              <a:rPr lang="nb-NO" sz="1800" dirty="0" err="1"/>
              <a:t>humanitarian</a:t>
            </a:r>
            <a:r>
              <a:rPr lang="nb-NO" sz="1800" dirty="0"/>
              <a:t> AI: a matter of principles. </a:t>
            </a:r>
            <a:r>
              <a:rPr lang="nb-NO" sz="1800" i="1" dirty="0"/>
              <a:t>Journal of International </a:t>
            </a:r>
            <a:r>
              <a:rPr lang="nb-NO" sz="1800" i="1" dirty="0" err="1"/>
              <a:t>Humanitarian</a:t>
            </a:r>
            <a:r>
              <a:rPr lang="nb-NO" sz="1800" i="1" dirty="0"/>
              <a:t> Action</a:t>
            </a:r>
            <a:r>
              <a:rPr lang="nb-NO" sz="1800" dirty="0"/>
              <a:t>, 6(1), 1-22.</a:t>
            </a:r>
          </a:p>
        </p:txBody>
      </p:sp>
    </p:spTree>
    <p:extLst>
      <p:ext uri="{BB962C8B-B14F-4D97-AF65-F5344CB8AC3E}">
        <p14:creationId xmlns:p14="http://schemas.microsoft.com/office/powerpoint/2010/main" val="1197826074"/>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636</TotalTime>
  <Words>2336</Words>
  <Application>Microsoft Office PowerPoint</Application>
  <PresentationFormat>Custom</PresentationFormat>
  <Paragraphs>198</Paragraphs>
  <Slides>28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Neue Montreal</vt:lpstr>
      <vt:lpstr>Verdana</vt:lpstr>
      <vt:lpstr>Office-tema</vt:lpstr>
      <vt:lpstr>Research Ethics: Ethical Principles of Engaged Qualitative Research</vt:lpstr>
      <vt:lpstr>Overview</vt:lpstr>
      <vt:lpstr>After this lecture, you can…</vt:lpstr>
      <vt:lpstr>Research ethics!</vt:lpstr>
      <vt:lpstr>A preamble…</vt:lpstr>
      <vt:lpstr>«Do not harm»: whom?</vt:lpstr>
      <vt:lpstr>Research Ethics</vt:lpstr>
      <vt:lpstr>For example…</vt:lpstr>
      <vt:lpstr>PowerPoint Presentation</vt:lpstr>
      <vt:lpstr>Research Ethics - UiO</vt:lpstr>
      <vt:lpstr>PowerPoint Presentation</vt:lpstr>
      <vt:lpstr>Research Ethics</vt:lpstr>
      <vt:lpstr>Research Ethics</vt:lpstr>
      <vt:lpstr>Minimum ethical standards: Dearden &amp; Kleine (2020)</vt:lpstr>
      <vt:lpstr>Minimum ethical standards: Dearden &amp; Kleine (2018)</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(2018)</vt:lpstr>
      <vt:lpstr>Some notes…</vt:lpstr>
      <vt:lpstr>Some notes…</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91</cp:revision>
  <dcterms:created xsi:type="dcterms:W3CDTF">2021-08-14T13:08:41Z</dcterms:created>
  <dcterms:modified xsi:type="dcterms:W3CDTF">2024-08-15T11:50:12Z</dcterms:modified>
</cp:coreProperties>
</file>