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34" r:id="rId2"/>
    <p:sldId id="335" r:id="rId3"/>
    <p:sldId id="322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7" r:id="rId15"/>
    <p:sldId id="346" r:id="rId16"/>
    <p:sldId id="348" r:id="rId17"/>
    <p:sldId id="349" r:id="rId18"/>
    <p:sldId id="352" r:id="rId19"/>
    <p:sldId id="350" r:id="rId20"/>
    <p:sldId id="353" r:id="rId21"/>
    <p:sldId id="351" r:id="rId22"/>
    <p:sldId id="354" r:id="rId23"/>
    <p:sldId id="355" r:id="rId24"/>
    <p:sldId id="356" r:id="rId25"/>
    <p:sldId id="357" r:id="rId26"/>
    <p:sldId id="264" r:id="rId27"/>
    <p:sldId id="289" r:id="rId28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1D6D4E-4238-4AB1-8BCD-339D6CE9234D}" v="1" dt="2023-11-15T08:22:00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27" autoAdjust="0"/>
    <p:restoredTop sz="75916" autoAdjust="0"/>
  </p:normalViewPr>
  <p:slideViewPr>
    <p:cSldViewPr snapToGrid="0">
      <p:cViewPr varScale="1">
        <p:scale>
          <a:sx n="77" d="100"/>
          <a:sy n="77" d="100"/>
        </p:scale>
        <p:origin x="8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740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Masiero" userId="c99718cc-b5f0-4da8-bf20-11f8f5a7be4e" providerId="ADAL" clId="{611D6D4E-4238-4AB1-8BCD-339D6CE9234D}"/>
    <pc:docChg chg="addSld modSld sldOrd">
      <pc:chgData name="Silvia Masiero" userId="c99718cc-b5f0-4da8-bf20-11f8f5a7be4e" providerId="ADAL" clId="{611D6D4E-4238-4AB1-8BCD-339D6CE9234D}" dt="2023-11-15T08:24:14.528" v="7"/>
      <pc:docMkLst>
        <pc:docMk/>
      </pc:docMkLst>
      <pc:sldChg chg="add">
        <pc:chgData name="Silvia Masiero" userId="c99718cc-b5f0-4da8-bf20-11f8f5a7be4e" providerId="ADAL" clId="{611D6D4E-4238-4AB1-8BCD-339D6CE9234D}" dt="2023-11-15T08:22:00.749" v="6"/>
        <pc:sldMkLst>
          <pc:docMk/>
          <pc:sldMk cId="509281982" sldId="322"/>
        </pc:sldMkLst>
      </pc:sldChg>
      <pc:sldChg chg="modSp mod">
        <pc:chgData name="Silvia Masiero" userId="c99718cc-b5f0-4da8-bf20-11f8f5a7be4e" providerId="ADAL" clId="{611D6D4E-4238-4AB1-8BCD-339D6CE9234D}" dt="2023-11-15T08:20:43.169" v="5" actId="20577"/>
        <pc:sldMkLst>
          <pc:docMk/>
          <pc:sldMk cId="2067215663" sldId="334"/>
        </pc:sldMkLst>
        <pc:spChg chg="mod">
          <ac:chgData name="Silvia Masiero" userId="c99718cc-b5f0-4da8-bf20-11f8f5a7be4e" providerId="ADAL" clId="{611D6D4E-4238-4AB1-8BCD-339D6CE9234D}" dt="2023-11-15T08:20:43.169" v="5" actId="20577"/>
          <ac:spMkLst>
            <pc:docMk/>
            <pc:sldMk cId="2067215663" sldId="334"/>
            <ac:spMk id="6" creationId="{C9E174F0-C544-46E3-B920-383A92EBB28C}"/>
          </ac:spMkLst>
        </pc:spChg>
      </pc:sldChg>
      <pc:sldChg chg="ord">
        <pc:chgData name="Silvia Masiero" userId="c99718cc-b5f0-4da8-bf20-11f8f5a7be4e" providerId="ADAL" clId="{611D6D4E-4238-4AB1-8BCD-339D6CE9234D}" dt="2023-11-15T08:24:14.528" v="7"/>
        <pc:sldMkLst>
          <pc:docMk/>
          <pc:sldMk cId="3738667731" sldId="3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D7D11-954D-4163-9ABD-D1FF831B6EEE}" type="datetimeFigureOut">
              <a:rPr lang="nb-NO" smtClean="0"/>
              <a:t>15.11.2023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92303-AD22-4E53-ACEF-C481659E2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4146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15.11.2023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8527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495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5037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108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6098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0269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5289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9948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0253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815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5382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9659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209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33979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243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9448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0315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2887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3912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24416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46151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98599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20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15.11.2023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15.11.2023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15.11.2023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15.11.2023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15.11.2023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15.11.2023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15.11.2023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15.11.2023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15.11.2023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15.11.2023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merald.com/insight/content/doi/10.1108/ITP-02-2018-0086/full/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stor.org/stable/249409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isq.umn.edu/algorithmic-management-of-work-on-online-labor-platforms-when-matching-meets-control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Writing your own thesis proposal – part 2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3057584" cy="383998"/>
          </a:xfrm>
        </p:spPr>
        <p:txBody>
          <a:bodyPr>
            <a:normAutofit/>
          </a:bodyPr>
          <a:lstStyle/>
          <a:p>
            <a:r>
              <a:rPr lang="nb-NO" dirty="0"/>
              <a:t>IN4340 – Engaged Qualitative Research Methods</a:t>
            </a:r>
          </a:p>
          <a:p>
            <a:r>
              <a:rPr lang="nb-NO" dirty="0"/>
              <a:t>15.11.2023</a:t>
            </a:r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 txBox="1">
            <a:spLocks/>
          </p:cNvSpPr>
          <p:nvPr/>
        </p:nvSpPr>
        <p:spPr>
          <a:xfrm>
            <a:off x="720089" y="3924491"/>
            <a:ext cx="2856591" cy="3839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0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721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Thesis structure: one way to build it</a:t>
            </a:r>
          </a:p>
          <a:p>
            <a:pPr lvl="0"/>
            <a:r>
              <a:rPr lang="nb-NO" sz="1800" dirty="0"/>
              <a:t>Analysing data in engaged research</a:t>
            </a:r>
          </a:p>
          <a:p>
            <a:pPr lvl="0"/>
            <a:r>
              <a:rPr lang="nb-NO" sz="1800" dirty="0" err="1"/>
              <a:t>Writing</a:t>
            </a:r>
            <a:r>
              <a:rPr lang="nb-NO" sz="1800" dirty="0"/>
              <a:t> your </a:t>
            </a:r>
            <a:r>
              <a:rPr lang="nb-NO" sz="1800" dirty="0" err="1"/>
              <a:t>proposal</a:t>
            </a:r>
            <a:r>
              <a:rPr lang="nb-NO" sz="1800" dirty="0"/>
              <a:t>: tips and </a:t>
            </a:r>
            <a:r>
              <a:rPr lang="nb-NO" sz="1800" dirty="0" err="1"/>
              <a:t>suggestions</a:t>
            </a:r>
            <a:r>
              <a:rPr lang="nb-NO" sz="1800" dirty="0"/>
              <a:t>!</a:t>
            </a:r>
          </a:p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084760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281" y="795"/>
            <a:ext cx="7886700" cy="994172"/>
          </a:xfrm>
        </p:spPr>
        <p:txBody>
          <a:bodyPr/>
          <a:lstStyle/>
          <a:p>
            <a:r>
              <a:rPr lang="en-US" b="1" dirty="0"/>
              <a:t>Research Design (Mathiassen, 2017)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24" y="746364"/>
            <a:ext cx="8263703" cy="432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81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From last </a:t>
            </a:r>
            <a:r>
              <a:rPr lang="nb-NO" dirty="0" err="1"/>
              <a:t>week</a:t>
            </a:r>
            <a:r>
              <a:rPr lang="nb-NO" dirty="0"/>
              <a:t>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738667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17" y="327793"/>
            <a:ext cx="7922703" cy="360045"/>
          </a:xfrm>
        </p:spPr>
        <p:txBody>
          <a:bodyPr/>
          <a:lstStyle/>
          <a:p>
            <a:r>
              <a:rPr lang="nb-NO" dirty="0"/>
              <a:t>Thesis structure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7" y="1108105"/>
            <a:ext cx="8081699" cy="361167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dirty="0"/>
              <a:t>1 Introduction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This is where the work is showcased. The introduction offers a synthesis of the thesis, why it is important, and the contribution.</a:t>
            </a:r>
            <a:endParaRPr lang="nb-NO" dirty="0"/>
          </a:p>
          <a:p>
            <a:pPr marL="0" lvl="0" indent="0">
              <a:buNone/>
            </a:pPr>
            <a:r>
              <a:rPr lang="en-GB" dirty="0"/>
              <a:t>2 Literature Review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This section shows “what has been written” on the topic. It identifies the literature you are contributing to, and the gap you are filling. 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3 </a:t>
            </a:r>
            <a:r>
              <a:rPr lang="en-GB" dirty="0"/>
              <a:t>Theoretical Framework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This section contains the theoretical assumptions that frame your work. You use these assumptions to structure your research question and contribution.</a:t>
            </a:r>
            <a:endParaRPr lang="nb-NO" dirty="0"/>
          </a:p>
          <a:p>
            <a:pPr marL="0" indent="0">
              <a:buNone/>
            </a:pPr>
            <a:r>
              <a:rPr lang="en-GB" dirty="0"/>
              <a:t>4 Methodology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In this section you state how you answered the research question, i.e. the methodology. A methodology needs to be harmonised to the question asked, so to frame the response to it.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464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Thesis structure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7" y="1108105"/>
            <a:ext cx="8081699" cy="361167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dirty="0"/>
              <a:t>5 Empirical Data</a:t>
            </a:r>
            <a:endParaRPr lang="nb-NO" dirty="0"/>
          </a:p>
          <a:p>
            <a:pPr lvl="1"/>
            <a:r>
              <a:rPr lang="en-GB" i="1" dirty="0"/>
              <a:t>Description – of the empirics you have studied, and its context</a:t>
            </a:r>
            <a:endParaRPr lang="nb-NO" dirty="0"/>
          </a:p>
          <a:p>
            <a:pPr lvl="1"/>
            <a:r>
              <a:rPr lang="en-GB" i="1" dirty="0"/>
              <a:t>Findings – the main results of your research, in response to the question</a:t>
            </a:r>
            <a:endParaRPr lang="nb-NO" dirty="0"/>
          </a:p>
          <a:p>
            <a:pPr marL="0" lvl="0" indent="0">
              <a:buNone/>
            </a:pPr>
            <a:r>
              <a:rPr lang="en-GB" dirty="0"/>
              <a:t>6 Discussion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In this section, you position the work within existing literature. Here you go back to section 2, the literature review, and state where your contribution is.</a:t>
            </a:r>
            <a:endParaRPr lang="en-GB" dirty="0"/>
          </a:p>
          <a:p>
            <a:pPr marL="0" indent="0">
              <a:buNone/>
            </a:pPr>
            <a:r>
              <a:rPr lang="nb-NO" dirty="0"/>
              <a:t>7 </a:t>
            </a:r>
            <a:r>
              <a:rPr lang="en-GB" dirty="0"/>
              <a:t>Conclusion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A brief summary of the work, and some pointers for further research.</a:t>
            </a:r>
            <a:r>
              <a:rPr lang="en-GB" dirty="0"/>
              <a:t> </a:t>
            </a:r>
            <a:endParaRPr lang="nb-NO" dirty="0"/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092429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Introduction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7" y="1108105"/>
            <a:ext cx="8081699" cy="3611677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/>
              <a:t>An introduction offers a </a:t>
            </a:r>
            <a:r>
              <a:rPr lang="nb-NO" sz="1800" b="1" dirty="0">
                <a:solidFill>
                  <a:srgbClr val="FF0000"/>
                </a:solidFill>
              </a:rPr>
              <a:t>synoptic perspective </a:t>
            </a:r>
            <a:r>
              <a:rPr lang="nb-NO" sz="1800" dirty="0"/>
              <a:t>on the thesis. It identifies the core problem of the work, the literature to which it </a:t>
            </a:r>
            <a:r>
              <a:rPr lang="nb-NO" sz="1800" dirty="0" err="1"/>
              <a:t>contributes</a:t>
            </a:r>
            <a:r>
              <a:rPr lang="nb-NO" sz="1800" dirty="0"/>
              <a:t>, as well as its research questions, methodology, </a:t>
            </a:r>
            <a:r>
              <a:rPr lang="nb-NO" sz="1800" dirty="0" err="1"/>
              <a:t>findings</a:t>
            </a:r>
            <a:r>
              <a:rPr lang="nb-NO" sz="1800" dirty="0"/>
              <a:t> and </a:t>
            </a:r>
            <a:r>
              <a:rPr lang="nb-NO" sz="1800" dirty="0" err="1"/>
              <a:t>contributions</a:t>
            </a:r>
            <a:r>
              <a:rPr lang="nb-NO" sz="1800" dirty="0"/>
              <a:t>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After </a:t>
            </a:r>
            <a:r>
              <a:rPr lang="nb-NO" sz="1800" dirty="0" err="1"/>
              <a:t>having</a:t>
            </a:r>
            <a:r>
              <a:rPr lang="nb-NO" sz="1800" dirty="0"/>
              <a:t> </a:t>
            </a:r>
            <a:r>
              <a:rPr lang="nb-NO" sz="1800" dirty="0" err="1"/>
              <a:t>read</a:t>
            </a:r>
            <a:r>
              <a:rPr lang="nb-NO" sz="1800" dirty="0"/>
              <a:t> the introduction, the </a:t>
            </a:r>
            <a:r>
              <a:rPr lang="nb-NO" sz="1800" dirty="0" err="1"/>
              <a:t>reader</a:t>
            </a:r>
            <a:r>
              <a:rPr lang="nb-NO" sz="1800" dirty="0"/>
              <a:t> </a:t>
            </a:r>
            <a:r>
              <a:rPr lang="nb-NO" sz="1800" dirty="0" err="1"/>
              <a:t>should</a:t>
            </a:r>
            <a:r>
              <a:rPr lang="nb-NO" sz="1800" dirty="0"/>
              <a:t> have a very </a:t>
            </a:r>
            <a:r>
              <a:rPr lang="nb-NO" sz="1800" dirty="0" err="1"/>
              <a:t>firm</a:t>
            </a:r>
            <a:r>
              <a:rPr lang="nb-NO" sz="1800" dirty="0"/>
              <a:t> </a:t>
            </a:r>
            <a:r>
              <a:rPr lang="nb-NO" sz="1800" dirty="0" err="1"/>
              <a:t>sense</a:t>
            </a:r>
            <a:r>
              <a:rPr lang="nb-NO" sz="1800" dirty="0"/>
              <a:t> of what you have </a:t>
            </a:r>
            <a:r>
              <a:rPr lang="nb-NO" sz="1800" dirty="0" err="1"/>
              <a:t>researched</a:t>
            </a:r>
            <a:r>
              <a:rPr lang="nb-NO" sz="1800" dirty="0"/>
              <a:t>, the </a:t>
            </a:r>
            <a:r>
              <a:rPr lang="nb-NO" sz="1800" dirty="0" err="1"/>
              <a:t>essence</a:t>
            </a:r>
            <a:r>
              <a:rPr lang="nb-NO" sz="1800" dirty="0"/>
              <a:t> and </a:t>
            </a:r>
            <a:r>
              <a:rPr lang="nb-NO" sz="1800" dirty="0" err="1"/>
              <a:t>novelty</a:t>
            </a:r>
            <a:r>
              <a:rPr lang="nb-NO" sz="1800" dirty="0"/>
              <a:t> of your </a:t>
            </a:r>
            <a:r>
              <a:rPr lang="nb-NO" sz="1800" dirty="0" err="1"/>
              <a:t>findings</a:t>
            </a:r>
            <a:r>
              <a:rPr lang="nb-NO" sz="1800" dirty="0"/>
              <a:t>, and the </a:t>
            </a:r>
            <a:r>
              <a:rPr lang="nb-NO" sz="1800" b="1" dirty="0">
                <a:solidFill>
                  <a:srgbClr val="FF0000"/>
                </a:solidFill>
              </a:rPr>
              <a:t>contribution</a:t>
            </a:r>
            <a:r>
              <a:rPr lang="nb-NO" sz="1800" dirty="0"/>
              <a:t> you made to your literature of choice.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For this </a:t>
            </a:r>
            <a:r>
              <a:rPr lang="nb-NO" sz="1800" dirty="0" err="1"/>
              <a:t>reason</a:t>
            </a:r>
            <a:r>
              <a:rPr lang="nb-NO" sz="1800" dirty="0"/>
              <a:t>, a clear introduction is an essential </a:t>
            </a:r>
            <a:r>
              <a:rPr lang="nb-NO" sz="1800" dirty="0" err="1"/>
              <a:t>ingredient</a:t>
            </a:r>
            <a:r>
              <a:rPr lang="nb-NO" sz="1800" dirty="0"/>
              <a:t> for a solid thesis!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681741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Literature Review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/>
              <a:t>This </a:t>
            </a:r>
            <a:r>
              <a:rPr lang="nb-NO" sz="1800" dirty="0" err="1"/>
              <a:t>section</a:t>
            </a:r>
            <a:r>
              <a:rPr lang="nb-NO" sz="1800" dirty="0"/>
              <a:t> identifies the </a:t>
            </a:r>
            <a:r>
              <a:rPr lang="nb-NO" sz="1800" b="1" dirty="0" err="1">
                <a:solidFill>
                  <a:srgbClr val="FF0000"/>
                </a:solidFill>
              </a:rPr>
              <a:t>domain</a:t>
            </a:r>
            <a:r>
              <a:rPr lang="nb-NO" sz="1800" b="1" dirty="0">
                <a:solidFill>
                  <a:srgbClr val="FF0000"/>
                </a:solidFill>
              </a:rPr>
              <a:t> of literature </a:t>
            </a:r>
            <a:r>
              <a:rPr lang="nb-NO" sz="1800" dirty="0"/>
              <a:t>that your thesis </a:t>
            </a:r>
            <a:r>
              <a:rPr lang="nb-NO" sz="1800" dirty="0" err="1"/>
              <a:t>contributes</a:t>
            </a:r>
            <a:r>
              <a:rPr lang="nb-NO" sz="1800" dirty="0"/>
              <a:t> to. </a:t>
            </a:r>
            <a:r>
              <a:rPr lang="nb-NO" sz="1800" dirty="0" err="1"/>
              <a:t>Having</a:t>
            </a:r>
            <a:r>
              <a:rPr lang="nb-NO" sz="1800" dirty="0"/>
              <a:t> </a:t>
            </a:r>
            <a:r>
              <a:rPr lang="nb-NO" sz="1800" dirty="0" err="1"/>
              <a:t>reviewed</a:t>
            </a:r>
            <a:r>
              <a:rPr lang="nb-NO" sz="1800" dirty="0"/>
              <a:t> the main </a:t>
            </a:r>
            <a:r>
              <a:rPr lang="nb-NO" sz="1800" dirty="0" err="1"/>
              <a:t>debates</a:t>
            </a:r>
            <a:r>
              <a:rPr lang="nb-NO" sz="1800" dirty="0"/>
              <a:t> on the </a:t>
            </a:r>
            <a:r>
              <a:rPr lang="nb-NO" sz="1800" dirty="0" err="1"/>
              <a:t>topic</a:t>
            </a:r>
            <a:r>
              <a:rPr lang="nb-NO" sz="1800" dirty="0"/>
              <a:t>, it leads to your research questions by illuminating one, or more, </a:t>
            </a:r>
            <a:r>
              <a:rPr lang="nb-NO" sz="1800" dirty="0" err="1"/>
              <a:t>debates</a:t>
            </a:r>
            <a:r>
              <a:rPr lang="nb-NO" sz="1800" dirty="0"/>
              <a:t> that still </a:t>
            </a:r>
            <a:r>
              <a:rPr lang="nb-NO" sz="1800" dirty="0" err="1"/>
              <a:t>remain</a:t>
            </a:r>
            <a:r>
              <a:rPr lang="nb-NO" sz="1800" dirty="0"/>
              <a:t> open.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The same research problem – e.g.: </a:t>
            </a:r>
            <a:r>
              <a:rPr lang="nb-NO" sz="1800" dirty="0" err="1"/>
              <a:t>healthcare</a:t>
            </a:r>
            <a:r>
              <a:rPr lang="nb-NO" sz="1800" dirty="0"/>
              <a:t> staff’ </a:t>
            </a:r>
            <a:r>
              <a:rPr lang="nb-NO" sz="1800" dirty="0" err="1"/>
              <a:t>perception</a:t>
            </a:r>
            <a:r>
              <a:rPr lang="nb-NO" sz="1800" dirty="0"/>
              <a:t> of a </a:t>
            </a:r>
            <a:r>
              <a:rPr lang="nb-NO" sz="1800" dirty="0" err="1"/>
              <a:t>new</a:t>
            </a:r>
            <a:r>
              <a:rPr lang="nb-NO" sz="1800" dirty="0"/>
              <a:t> </a:t>
            </a:r>
            <a:r>
              <a:rPr lang="nb-NO" sz="1800" dirty="0" err="1"/>
              <a:t>app</a:t>
            </a:r>
            <a:r>
              <a:rPr lang="nb-NO" sz="1800" dirty="0"/>
              <a:t>; challenges in the </a:t>
            </a:r>
            <a:r>
              <a:rPr lang="nb-NO" sz="1800" dirty="0" err="1"/>
              <a:t>adoption</a:t>
            </a:r>
            <a:r>
              <a:rPr lang="nb-NO" sz="1800" dirty="0"/>
              <a:t> of a </a:t>
            </a:r>
            <a:r>
              <a:rPr lang="nb-NO" sz="1800" dirty="0" err="1"/>
              <a:t>new</a:t>
            </a:r>
            <a:r>
              <a:rPr lang="nb-NO" sz="1800" dirty="0"/>
              <a:t> disease </a:t>
            </a:r>
            <a:r>
              <a:rPr lang="nb-NO" sz="1800" dirty="0" err="1"/>
              <a:t>tracking</a:t>
            </a:r>
            <a:r>
              <a:rPr lang="nb-NO" sz="1800" dirty="0"/>
              <a:t> protocol; use of health MIS in a </a:t>
            </a:r>
            <a:r>
              <a:rPr lang="nb-NO" sz="1800" dirty="0" err="1"/>
              <a:t>developing</a:t>
            </a:r>
            <a:r>
              <a:rPr lang="nb-NO" sz="1800" dirty="0"/>
              <a:t> country… - can be made to </a:t>
            </a:r>
            <a:r>
              <a:rPr lang="nb-NO" sz="1800" dirty="0" err="1"/>
              <a:t>contribute</a:t>
            </a:r>
            <a:r>
              <a:rPr lang="nb-NO" sz="1800" dirty="0"/>
              <a:t> to </a:t>
            </a:r>
            <a:r>
              <a:rPr lang="nb-NO" sz="1800" b="1" dirty="0">
                <a:solidFill>
                  <a:srgbClr val="FF0000"/>
                </a:solidFill>
              </a:rPr>
              <a:t>different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FF0000"/>
                </a:solidFill>
              </a:rPr>
              <a:t>literatures</a:t>
            </a:r>
            <a:r>
              <a:rPr lang="nb-NO" sz="1800" dirty="0"/>
              <a:t>! 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As you approach your </a:t>
            </a:r>
            <a:r>
              <a:rPr lang="nb-NO" sz="1800" dirty="0" err="1"/>
              <a:t>review</a:t>
            </a:r>
            <a:r>
              <a:rPr lang="nb-NO" sz="1800" dirty="0"/>
              <a:t> of the literature, you will </a:t>
            </a:r>
            <a:r>
              <a:rPr lang="nb-NO" sz="1800" dirty="0" err="1"/>
              <a:t>need</a:t>
            </a:r>
            <a:r>
              <a:rPr lang="nb-NO" sz="1800" dirty="0"/>
              <a:t> to </a:t>
            </a:r>
            <a:r>
              <a:rPr lang="nb-NO" sz="1800" dirty="0" err="1"/>
              <a:t>identify</a:t>
            </a:r>
            <a:r>
              <a:rPr lang="nb-NO" sz="1800" dirty="0"/>
              <a:t> the </a:t>
            </a:r>
            <a:r>
              <a:rPr lang="nb-NO" sz="1800" b="1" dirty="0">
                <a:solidFill>
                  <a:srgbClr val="FF0000"/>
                </a:solidFill>
              </a:rPr>
              <a:t>area of literature </a:t>
            </a:r>
            <a:r>
              <a:rPr lang="nb-NO" sz="1800" dirty="0"/>
              <a:t>(Mathiassen’s A) you </a:t>
            </a:r>
            <a:r>
              <a:rPr lang="nb-NO" sz="1800" dirty="0" err="1"/>
              <a:t>wish</a:t>
            </a:r>
            <a:r>
              <a:rPr lang="nb-NO" sz="1800" dirty="0"/>
              <a:t> to </a:t>
            </a:r>
            <a:r>
              <a:rPr lang="nb-NO" sz="1800" dirty="0" err="1"/>
              <a:t>contribute</a:t>
            </a:r>
            <a:r>
              <a:rPr lang="nb-NO" sz="1800" dirty="0"/>
              <a:t> to.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898996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Theoretical Framework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Theoretical perspective: the philosophical stance informing the methodology and providing context for the process and grounding its logic and criteria (Crotty, 1998)</a:t>
            </a:r>
          </a:p>
          <a:p>
            <a:pPr marL="285750" indent="-285750">
              <a:defRPr/>
            </a:pPr>
            <a:endParaRPr lang="nb-NO" sz="1800" dirty="0"/>
          </a:p>
          <a:p>
            <a:pPr marL="285750" indent="-285750"/>
            <a:r>
              <a:rPr lang="nb-NO" sz="1800" dirty="0"/>
              <a:t>In a MSc thesis, a theoretical framework </a:t>
            </a:r>
            <a:r>
              <a:rPr lang="nb-NO" sz="1800" dirty="0" err="1"/>
              <a:t>provides</a:t>
            </a:r>
            <a:r>
              <a:rPr lang="nb-NO" sz="1800" dirty="0"/>
              <a:t> an </a:t>
            </a:r>
            <a:r>
              <a:rPr lang="nb-NO" sz="1800" b="1" dirty="0">
                <a:solidFill>
                  <a:srgbClr val="FF0000"/>
                </a:solidFill>
              </a:rPr>
              <a:t>illuminating lens </a:t>
            </a:r>
            <a:r>
              <a:rPr lang="nb-NO" sz="1800" dirty="0"/>
              <a:t>that supports you in structuring your research questions, </a:t>
            </a:r>
            <a:r>
              <a:rPr lang="nb-NO" sz="1800" dirty="0" err="1"/>
              <a:t>devising</a:t>
            </a:r>
            <a:r>
              <a:rPr lang="nb-NO" sz="1800" dirty="0"/>
              <a:t> a methodology to </a:t>
            </a:r>
            <a:r>
              <a:rPr lang="nb-NO" sz="1800" dirty="0" err="1"/>
              <a:t>address</a:t>
            </a:r>
            <a:r>
              <a:rPr lang="nb-NO" sz="1800" dirty="0"/>
              <a:t> them, and </a:t>
            </a:r>
            <a:r>
              <a:rPr lang="nb-NO" sz="1800" dirty="0" err="1"/>
              <a:t>interpreting</a:t>
            </a:r>
            <a:r>
              <a:rPr lang="nb-NO" sz="1800" dirty="0"/>
              <a:t> your results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In the case of grounded theory approaches, rather than a pre-</a:t>
            </a:r>
            <a:r>
              <a:rPr lang="nb-NO" sz="1800" dirty="0" err="1"/>
              <a:t>fixed</a:t>
            </a:r>
            <a:r>
              <a:rPr lang="nb-NO" sz="1800" dirty="0"/>
              <a:t> framework, the </a:t>
            </a:r>
            <a:r>
              <a:rPr lang="nb-NO" sz="1800" dirty="0" err="1"/>
              <a:t>researcher</a:t>
            </a:r>
            <a:r>
              <a:rPr lang="nb-NO" sz="1800" dirty="0"/>
              <a:t> </a:t>
            </a:r>
            <a:r>
              <a:rPr lang="nb-NO" sz="1800" dirty="0" err="1"/>
              <a:t>discovers</a:t>
            </a:r>
            <a:r>
              <a:rPr lang="nb-NO" sz="1800" dirty="0"/>
              <a:t> theory </a:t>
            </a:r>
            <a:r>
              <a:rPr lang="nb-NO" sz="1800" dirty="0" err="1"/>
              <a:t>directly</a:t>
            </a:r>
            <a:r>
              <a:rPr lang="nb-NO" sz="1800" dirty="0"/>
              <a:t> from the data. </a:t>
            </a:r>
          </a:p>
        </p:txBody>
      </p:sp>
    </p:spTree>
    <p:extLst>
      <p:ext uri="{BB962C8B-B14F-4D97-AF65-F5344CB8AC3E}">
        <p14:creationId xmlns:p14="http://schemas.microsoft.com/office/powerpoint/2010/main" val="4078307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Methodology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Methodology: the plan of action, process or design lying behind the choice and use of particular methods (Crotty, 1998)</a:t>
            </a:r>
          </a:p>
          <a:p>
            <a:pPr marL="285750" indent="-285750">
              <a:defRPr/>
            </a:pPr>
            <a:endParaRPr lang="nb-NO" sz="1800" dirty="0"/>
          </a:p>
          <a:p>
            <a:pPr marL="285750" indent="-285750"/>
            <a:r>
              <a:rPr lang="nb-NO" sz="1800" dirty="0"/>
              <a:t>A methodology </a:t>
            </a:r>
            <a:r>
              <a:rPr lang="nb-NO" sz="1800" dirty="0" err="1"/>
              <a:t>section</a:t>
            </a:r>
            <a:r>
              <a:rPr lang="nb-NO" sz="1800" dirty="0"/>
              <a:t> </a:t>
            </a:r>
            <a:r>
              <a:rPr lang="nb-NO" sz="1800" dirty="0" err="1"/>
              <a:t>describes</a:t>
            </a:r>
            <a:r>
              <a:rPr lang="nb-NO" sz="1800" dirty="0"/>
              <a:t> the </a:t>
            </a:r>
            <a:r>
              <a:rPr lang="nb-NO" sz="1800" dirty="0" err="1"/>
              <a:t>route</a:t>
            </a:r>
            <a:r>
              <a:rPr lang="nb-NO" sz="1800" dirty="0"/>
              <a:t> you have taken to </a:t>
            </a:r>
            <a:r>
              <a:rPr lang="nb-NO" sz="1800" b="1" dirty="0">
                <a:solidFill>
                  <a:srgbClr val="FF0000"/>
                </a:solidFill>
              </a:rPr>
              <a:t>answer your research question</a:t>
            </a:r>
            <a:r>
              <a:rPr lang="nb-NO" sz="1800" dirty="0"/>
              <a:t>, and is </a:t>
            </a:r>
            <a:r>
              <a:rPr lang="nb-NO" sz="1800" dirty="0" err="1"/>
              <a:t>harmonised</a:t>
            </a:r>
            <a:r>
              <a:rPr lang="nb-NO" sz="1800" dirty="0"/>
              <a:t> with the epistemological assumptions made at the </a:t>
            </a:r>
            <a:r>
              <a:rPr lang="nb-NO" sz="1800" dirty="0" err="1"/>
              <a:t>origin</a:t>
            </a:r>
            <a:r>
              <a:rPr lang="nb-NO" sz="1800" dirty="0"/>
              <a:t> of the research.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Your methodology </a:t>
            </a:r>
            <a:r>
              <a:rPr lang="nb-NO" sz="1800" dirty="0" err="1"/>
              <a:t>comprises</a:t>
            </a:r>
            <a:r>
              <a:rPr lang="nb-NO" sz="1800" dirty="0"/>
              <a:t> of the </a:t>
            </a:r>
            <a:r>
              <a:rPr lang="nb-NO" sz="1800" dirty="0" err="1"/>
              <a:t>set</a:t>
            </a:r>
            <a:r>
              <a:rPr lang="nb-NO" sz="1800" dirty="0"/>
              <a:t> of methods that you will have used to </a:t>
            </a:r>
            <a:r>
              <a:rPr lang="nb-NO" sz="1800" dirty="0" err="1"/>
              <a:t>collect</a:t>
            </a:r>
            <a:r>
              <a:rPr lang="nb-NO" sz="1800" dirty="0"/>
              <a:t> the data and, in a </a:t>
            </a:r>
            <a:r>
              <a:rPr lang="nb-NO" sz="1800" dirty="0" err="1"/>
              <a:t>second</a:t>
            </a:r>
            <a:r>
              <a:rPr lang="nb-NO" sz="1800" dirty="0"/>
              <a:t> stage, to analyse them in </a:t>
            </a:r>
            <a:r>
              <a:rPr lang="nb-NO" sz="1800" dirty="0" err="1"/>
              <a:t>response</a:t>
            </a:r>
            <a:r>
              <a:rPr lang="nb-NO" sz="1800" dirty="0"/>
              <a:t> to the research question.</a:t>
            </a:r>
          </a:p>
        </p:txBody>
      </p:sp>
    </p:spTree>
    <p:extLst>
      <p:ext uri="{BB962C8B-B14F-4D97-AF65-F5344CB8AC3E}">
        <p14:creationId xmlns:p14="http://schemas.microsoft.com/office/powerpoint/2010/main" val="3100949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Empirical</a:t>
            </a:r>
            <a:r>
              <a:rPr lang="nb-NO" dirty="0"/>
              <a:t> Data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 section normally divided in two parts: a </a:t>
            </a:r>
            <a:r>
              <a:rPr lang="en-US" sz="1800" b="1" dirty="0">
                <a:solidFill>
                  <a:srgbClr val="FF0000"/>
                </a:solidFill>
              </a:rPr>
              <a:t>descriptive</a:t>
            </a:r>
            <a:r>
              <a:rPr lang="en-US" sz="1800" dirty="0"/>
              <a:t> one, making sense of the empirical domain of your research, and an </a:t>
            </a:r>
            <a:r>
              <a:rPr lang="en-US" sz="1800" b="1" dirty="0">
                <a:solidFill>
                  <a:srgbClr val="FF0000"/>
                </a:solidFill>
              </a:rPr>
              <a:t>analytical</a:t>
            </a:r>
            <a:r>
              <a:rPr lang="en-US" sz="1800" dirty="0"/>
              <a:t> one, in which the question is answered.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b="1" dirty="0" err="1">
                <a:solidFill>
                  <a:srgbClr val="FF0000"/>
                </a:solidFill>
              </a:rPr>
              <a:t>Contextual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b="1" dirty="0" err="1">
                <a:solidFill>
                  <a:srgbClr val="FF0000"/>
                </a:solidFill>
              </a:rPr>
              <a:t>richness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dirty="0"/>
              <a:t>is </a:t>
            </a:r>
            <a:r>
              <a:rPr lang="nb-NO" sz="1800" dirty="0" err="1"/>
              <a:t>highly</a:t>
            </a:r>
            <a:r>
              <a:rPr lang="nb-NO" sz="1800" dirty="0"/>
              <a:t> desirable: the </a:t>
            </a:r>
            <a:r>
              <a:rPr lang="nb-NO" sz="1800" dirty="0" err="1"/>
              <a:t>reader</a:t>
            </a:r>
            <a:r>
              <a:rPr lang="nb-NO" sz="1800" dirty="0"/>
              <a:t> </a:t>
            </a:r>
            <a:r>
              <a:rPr lang="nb-NO" sz="1800" dirty="0" err="1"/>
              <a:t>wishes</a:t>
            </a:r>
            <a:r>
              <a:rPr lang="nb-NO" sz="1800" dirty="0"/>
              <a:t> to </a:t>
            </a:r>
            <a:r>
              <a:rPr lang="nb-NO" sz="1800" dirty="0" err="1"/>
              <a:t>learn</a:t>
            </a:r>
            <a:r>
              <a:rPr lang="nb-NO" sz="1800" dirty="0"/>
              <a:t> about the context of your research, and how that has informed your </a:t>
            </a:r>
            <a:r>
              <a:rPr lang="nb-NO" sz="1800" dirty="0" err="1"/>
              <a:t>findings</a:t>
            </a:r>
            <a:r>
              <a:rPr lang="nb-NO" sz="1800" dirty="0"/>
              <a:t>!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In the </a:t>
            </a:r>
            <a:r>
              <a:rPr lang="nb-NO" sz="1800" dirty="0" err="1"/>
              <a:t>analytical</a:t>
            </a:r>
            <a:r>
              <a:rPr lang="nb-NO" sz="1800" dirty="0"/>
              <a:t> question, you will apply your </a:t>
            </a:r>
            <a:r>
              <a:rPr lang="nb-NO" sz="1800" b="1" dirty="0">
                <a:solidFill>
                  <a:srgbClr val="FF0000"/>
                </a:solidFill>
              </a:rPr>
              <a:t>theoretical framework </a:t>
            </a:r>
            <a:r>
              <a:rPr lang="nb-NO" sz="1800" dirty="0"/>
              <a:t>to analyse the </a:t>
            </a:r>
            <a:r>
              <a:rPr lang="nb-NO" sz="1800" dirty="0" err="1"/>
              <a:t>findings</a:t>
            </a:r>
            <a:r>
              <a:rPr lang="nb-NO" sz="1800" dirty="0"/>
              <a:t> from your research. If </a:t>
            </a:r>
            <a:r>
              <a:rPr lang="nb-NO" sz="1800" dirty="0" err="1"/>
              <a:t>using</a:t>
            </a:r>
            <a:r>
              <a:rPr lang="nb-NO" sz="1800" dirty="0"/>
              <a:t> grounded theory, this is where your </a:t>
            </a:r>
            <a:r>
              <a:rPr lang="nb-NO" sz="1800" dirty="0" err="1"/>
              <a:t>coding</a:t>
            </a:r>
            <a:r>
              <a:rPr lang="nb-NO" sz="1800" dirty="0"/>
              <a:t> structure will be positioned.</a:t>
            </a:r>
          </a:p>
        </p:txBody>
      </p:sp>
    </p:spTree>
    <p:extLst>
      <p:ext uri="{BB962C8B-B14F-4D97-AF65-F5344CB8AC3E}">
        <p14:creationId xmlns:p14="http://schemas.microsoft.com/office/powerpoint/2010/main" val="3101940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Discussion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Arguably the most important part of the thesis!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In the </a:t>
            </a:r>
            <a:r>
              <a:rPr lang="nb-NO" sz="1800" dirty="0" err="1"/>
              <a:t>discussion</a:t>
            </a:r>
            <a:r>
              <a:rPr lang="nb-NO" sz="1800" dirty="0"/>
              <a:t>, your </a:t>
            </a:r>
            <a:r>
              <a:rPr lang="nb-NO" sz="1800" dirty="0" err="1"/>
              <a:t>findings</a:t>
            </a:r>
            <a:r>
              <a:rPr lang="nb-NO" sz="1800" dirty="0"/>
              <a:t> are </a:t>
            </a:r>
            <a:r>
              <a:rPr lang="nb-NO" sz="1800" dirty="0" err="1"/>
              <a:t>placed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FF0000"/>
                </a:solidFill>
              </a:rPr>
              <a:t>within the literature </a:t>
            </a:r>
            <a:r>
              <a:rPr lang="nb-NO" sz="1800" dirty="0"/>
              <a:t>which you have </a:t>
            </a:r>
            <a:r>
              <a:rPr lang="nb-NO" sz="1800" dirty="0" err="1"/>
              <a:t>reviewed</a:t>
            </a:r>
            <a:r>
              <a:rPr lang="nb-NO" sz="1800" dirty="0"/>
              <a:t> </a:t>
            </a:r>
            <a:r>
              <a:rPr lang="nb-NO" sz="1800" dirty="0" err="1"/>
              <a:t>earlier</a:t>
            </a:r>
            <a:r>
              <a:rPr lang="nb-NO" sz="1800" dirty="0"/>
              <a:t> in the thesis. As a result, the </a:t>
            </a:r>
            <a:r>
              <a:rPr lang="nb-NO" sz="1800" dirty="0" err="1"/>
              <a:t>discussion</a:t>
            </a:r>
            <a:r>
              <a:rPr lang="nb-NO" sz="1800" dirty="0"/>
              <a:t> is where your </a:t>
            </a:r>
            <a:r>
              <a:rPr lang="nb-NO" sz="1800" dirty="0" err="1"/>
              <a:t>findings</a:t>
            </a:r>
            <a:r>
              <a:rPr lang="nb-NO" sz="1800" dirty="0"/>
              <a:t> are made to </a:t>
            </a:r>
            <a:r>
              <a:rPr lang="nb-NO" sz="1800" b="1" dirty="0" err="1">
                <a:solidFill>
                  <a:srgbClr val="FF0000"/>
                </a:solidFill>
              </a:rPr>
              <a:t>contribute</a:t>
            </a:r>
            <a:r>
              <a:rPr lang="nb-NO" sz="1800" dirty="0"/>
              <a:t> to your literature of choice.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The importance of the </a:t>
            </a:r>
            <a:r>
              <a:rPr lang="nb-NO" sz="1800" dirty="0" err="1"/>
              <a:t>discussion</a:t>
            </a:r>
            <a:r>
              <a:rPr lang="nb-NO" sz="1800" dirty="0"/>
              <a:t> stems from the </a:t>
            </a:r>
            <a:r>
              <a:rPr lang="nb-NO" sz="1800" dirty="0" err="1"/>
              <a:t>fact</a:t>
            </a:r>
            <a:r>
              <a:rPr lang="nb-NO" sz="1800" dirty="0"/>
              <a:t> that this is where your independent work, </a:t>
            </a:r>
            <a:r>
              <a:rPr lang="nb-NO" sz="1800" dirty="0" err="1"/>
              <a:t>conducted</a:t>
            </a:r>
            <a:r>
              <a:rPr lang="nb-NO" sz="1800" dirty="0"/>
              <a:t> across </a:t>
            </a:r>
            <a:r>
              <a:rPr lang="nb-NO" sz="1800" dirty="0" err="1"/>
              <a:t>two</a:t>
            </a:r>
            <a:r>
              <a:rPr lang="nb-NO" sz="1800" dirty="0"/>
              <a:t> years, is put in </a:t>
            </a:r>
            <a:r>
              <a:rPr lang="nb-NO" sz="1800" b="1" dirty="0" err="1">
                <a:solidFill>
                  <a:srgbClr val="FF0000"/>
                </a:solidFill>
              </a:rPr>
              <a:t>conversation</a:t>
            </a:r>
            <a:r>
              <a:rPr lang="nb-NO" sz="1800" dirty="0"/>
              <a:t> with the </a:t>
            </a:r>
            <a:r>
              <a:rPr lang="nb-NO" sz="1800" dirty="0" err="1"/>
              <a:t>existing</a:t>
            </a:r>
            <a:r>
              <a:rPr lang="nb-NO" sz="1800" dirty="0"/>
              <a:t> literature.</a:t>
            </a:r>
          </a:p>
          <a:p>
            <a:pPr marL="285750" indent="-28575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150588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Conclusion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Normally a short section, clear and concise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The </a:t>
            </a:r>
            <a:r>
              <a:rPr lang="nb-NO" sz="1800" dirty="0" err="1"/>
              <a:t>conclusion</a:t>
            </a:r>
            <a:r>
              <a:rPr lang="nb-NO" sz="1800" dirty="0"/>
              <a:t> </a:t>
            </a:r>
            <a:r>
              <a:rPr lang="nb-NO" sz="1800" dirty="0" err="1"/>
              <a:t>restates</a:t>
            </a:r>
            <a:r>
              <a:rPr lang="nb-NO" sz="1800" dirty="0"/>
              <a:t> the </a:t>
            </a:r>
            <a:r>
              <a:rPr lang="nb-NO" sz="1800" b="1" dirty="0">
                <a:solidFill>
                  <a:srgbClr val="FF0000"/>
                </a:solidFill>
              </a:rPr>
              <a:t>research problem </a:t>
            </a:r>
            <a:r>
              <a:rPr lang="nb-NO" sz="1800" dirty="0"/>
              <a:t>that you </a:t>
            </a:r>
            <a:r>
              <a:rPr lang="nb-NO" sz="1800" dirty="0" err="1"/>
              <a:t>faced</a:t>
            </a:r>
            <a:r>
              <a:rPr lang="nb-NO" sz="1800" dirty="0"/>
              <a:t>, the </a:t>
            </a:r>
            <a:r>
              <a:rPr lang="nb-NO" sz="1800" b="1" dirty="0">
                <a:solidFill>
                  <a:srgbClr val="FF0000"/>
                </a:solidFill>
              </a:rPr>
              <a:t>methodology</a:t>
            </a:r>
            <a:r>
              <a:rPr lang="nb-NO" sz="1800" dirty="0"/>
              <a:t> with which you </a:t>
            </a:r>
            <a:r>
              <a:rPr lang="nb-NO" sz="1800" dirty="0" err="1"/>
              <a:t>faced</a:t>
            </a:r>
            <a:r>
              <a:rPr lang="nb-NO" sz="1800" dirty="0"/>
              <a:t> it, and the </a:t>
            </a:r>
            <a:r>
              <a:rPr lang="nb-NO" sz="1800" b="1" dirty="0">
                <a:solidFill>
                  <a:srgbClr val="FF0000"/>
                </a:solidFill>
              </a:rPr>
              <a:t>contribution</a:t>
            </a:r>
            <a:r>
              <a:rPr lang="nb-NO" sz="1800" dirty="0"/>
              <a:t> you have made through the original </a:t>
            </a:r>
            <a:r>
              <a:rPr lang="nb-NO" sz="1800" dirty="0" err="1"/>
              <a:t>findings</a:t>
            </a:r>
            <a:r>
              <a:rPr lang="nb-NO" sz="1800" dirty="0"/>
              <a:t> of your research.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It is </a:t>
            </a:r>
            <a:r>
              <a:rPr lang="nb-NO" sz="1800" dirty="0" err="1"/>
              <a:t>also</a:t>
            </a:r>
            <a:r>
              <a:rPr lang="nb-NO" sz="1800" dirty="0"/>
              <a:t> an </a:t>
            </a:r>
            <a:r>
              <a:rPr lang="nb-NO" sz="1800" dirty="0" err="1"/>
              <a:t>opportunity</a:t>
            </a:r>
            <a:r>
              <a:rPr lang="nb-NO" sz="1800" dirty="0"/>
              <a:t> to </a:t>
            </a:r>
            <a:r>
              <a:rPr lang="nb-NO" sz="1800" dirty="0" err="1"/>
              <a:t>state</a:t>
            </a:r>
            <a:r>
              <a:rPr lang="nb-NO" sz="1800" dirty="0"/>
              <a:t> pointers for </a:t>
            </a:r>
            <a:r>
              <a:rPr lang="nb-NO" sz="1800" dirty="0" err="1"/>
              <a:t>further</a:t>
            </a:r>
            <a:r>
              <a:rPr lang="nb-NO" sz="1800" dirty="0"/>
              <a:t> research, which your MSc research study has </a:t>
            </a:r>
            <a:r>
              <a:rPr lang="nb-NO" sz="1800" dirty="0" err="1"/>
              <a:t>opened</a:t>
            </a:r>
            <a:r>
              <a:rPr lang="nb-NO" sz="1800" dirty="0"/>
              <a:t> for the future.</a:t>
            </a:r>
          </a:p>
          <a:p>
            <a:pPr marL="285750" indent="-28575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06117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analysis!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endParaRPr lang="en-US" sz="1800" dirty="0"/>
          </a:p>
          <a:p>
            <a:pPr marL="285750" indent="-285750">
              <a:defRPr/>
            </a:pPr>
            <a:r>
              <a:rPr lang="en-US" sz="1800" dirty="0"/>
              <a:t>The data analysis section is a crucial one in your thesis. In this section, you will be </a:t>
            </a:r>
            <a:r>
              <a:rPr lang="en-US" sz="1800" b="1" dirty="0">
                <a:solidFill>
                  <a:srgbClr val="FF0000"/>
                </a:solidFill>
              </a:rPr>
              <a:t>answering your research question </a:t>
            </a:r>
            <a:r>
              <a:rPr lang="en-US" sz="1800" dirty="0"/>
              <a:t>through the data you collected on the field, analysed through the theoretical framework you chose.</a:t>
            </a:r>
          </a:p>
          <a:p>
            <a:pPr marL="285750" indent="-285750">
              <a:defRPr/>
            </a:pPr>
            <a:endParaRPr lang="en-US" sz="1800" dirty="0"/>
          </a:p>
          <a:p>
            <a:pPr marL="285750" indent="-285750">
              <a:defRPr/>
            </a:pPr>
            <a:r>
              <a:rPr lang="en-US" sz="1800" dirty="0"/>
              <a:t>A first distinction is operated between </a:t>
            </a:r>
            <a:r>
              <a:rPr lang="en-US" sz="1800" b="1" dirty="0">
                <a:solidFill>
                  <a:srgbClr val="FF0000"/>
                </a:solidFill>
              </a:rPr>
              <a:t>deductive methods</a:t>
            </a:r>
            <a:r>
              <a:rPr lang="en-US" sz="1800" dirty="0"/>
              <a:t>, where a framework is used to read and interpret your data, and </a:t>
            </a:r>
            <a:r>
              <a:rPr lang="en-US" sz="1800" b="1" dirty="0">
                <a:solidFill>
                  <a:srgbClr val="FF0000"/>
                </a:solidFill>
              </a:rPr>
              <a:t>inductive methods</a:t>
            </a:r>
            <a:r>
              <a:rPr lang="en-US" sz="1800" dirty="0"/>
              <a:t>, where theory is generated directly from the data, in a grounded theory fashion.</a:t>
            </a:r>
          </a:p>
          <a:p>
            <a:pPr marL="180000" lvl="1" indent="0">
              <a:buNone/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709074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analysis!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How to analyse data collected on the field? </a:t>
            </a:r>
          </a:p>
          <a:p>
            <a:pPr marL="0" indent="0">
              <a:buNone/>
              <a:defRPr/>
            </a:pPr>
            <a:endParaRPr lang="en-US" altLang="nb-NO" sz="1800" dirty="0"/>
          </a:p>
          <a:p>
            <a:pPr marL="285750" indent="-285750">
              <a:defRPr/>
            </a:pPr>
            <a:r>
              <a:rPr lang="en-US" sz="1800" b="1" dirty="0">
                <a:solidFill>
                  <a:srgbClr val="FF0000"/>
                </a:solidFill>
              </a:rPr>
              <a:t>Deductive methods</a:t>
            </a:r>
            <a:r>
              <a:rPr lang="en-US" sz="1800" dirty="0"/>
              <a:t>: theory provides the framework for data analysis Examples: institutional theory (Gundersen et al., 2020) to identify institutions relevant to contact tracing in Norway; actor-network theory (Walsham &amp; Sahay, 1999) to identify actor networks in the implementation of GIS in India</a:t>
            </a:r>
          </a:p>
          <a:p>
            <a:pPr marL="285750" indent="-285750">
              <a:defRPr/>
            </a:pPr>
            <a:endParaRPr lang="en-US" sz="1800" dirty="0"/>
          </a:p>
          <a:p>
            <a:pPr marL="285750" indent="-285750">
              <a:defRPr/>
            </a:pPr>
            <a:r>
              <a:rPr lang="en-US" sz="1800" b="1" dirty="0">
                <a:solidFill>
                  <a:srgbClr val="FF0000"/>
                </a:solidFill>
              </a:rPr>
              <a:t>Inductive methods</a:t>
            </a:r>
            <a:r>
              <a:rPr lang="en-US" sz="1800" dirty="0"/>
              <a:t>: theory is generated directly from the field data Examples: grounded theory (Urquhart, 2012) generated from the data collected on the field, using coding to arrive at theoretical categories.</a:t>
            </a:r>
            <a:endParaRPr lang="en-US" sz="1600" dirty="0"/>
          </a:p>
          <a:p>
            <a:pPr marL="180000" lvl="1" indent="0">
              <a:buNone/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4114973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analysis – 1: From Theory to Data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If you proceed deductively, you will apply an </a:t>
            </a:r>
            <a:r>
              <a:rPr lang="en-US" sz="1800" b="1" dirty="0">
                <a:solidFill>
                  <a:srgbClr val="FF0000"/>
                </a:solidFill>
              </a:rPr>
              <a:t>existing framework </a:t>
            </a:r>
            <a:r>
              <a:rPr lang="en-US" sz="1800" dirty="0"/>
              <a:t>to the data you collected, using such a framework to develop a response to the research question you have originally asked.</a:t>
            </a:r>
          </a:p>
          <a:p>
            <a:pPr marL="285750" indent="-285750">
              <a:defRPr/>
            </a:pPr>
            <a:r>
              <a:rPr lang="en-US" sz="1800" dirty="0"/>
              <a:t>An example (1): Institutional Theory (</a:t>
            </a:r>
            <a:r>
              <a:rPr lang="en-US" sz="1800" dirty="0">
                <a:hlinkClick r:id="rId3"/>
              </a:rPr>
              <a:t>Masiero &amp; Prakash, 2020</a:t>
            </a:r>
            <a:r>
              <a:rPr lang="en-US" sz="1800" dirty="0"/>
              <a:t>)</a:t>
            </a:r>
          </a:p>
          <a:p>
            <a:pPr marL="285750" indent="-285750">
              <a:defRPr/>
            </a:pPr>
            <a:r>
              <a:rPr lang="en-US" sz="1800" dirty="0"/>
              <a:t>RQ: how to make sense of the ongoing shift of Karnataka’s Public Distribution System (PDS) towards biometric technologies?</a:t>
            </a:r>
          </a:p>
          <a:p>
            <a:pPr marL="285750" indent="-285750">
              <a:defRPr/>
            </a:pPr>
            <a:r>
              <a:rPr lang="en-US" sz="1800" dirty="0"/>
              <a:t>Having collected data from ration shops across the state, we used an institutional lens that entailed two processes:</a:t>
            </a:r>
          </a:p>
          <a:p>
            <a:pPr marL="285750" indent="-285750">
              <a:defRPr/>
            </a:pPr>
            <a:r>
              <a:rPr lang="en-US" sz="1800" b="1" dirty="0">
                <a:solidFill>
                  <a:srgbClr val="FF0000"/>
                </a:solidFill>
              </a:rPr>
              <a:t>Deinstitutionalisation</a:t>
            </a:r>
            <a:r>
              <a:rPr lang="en-US" sz="1800" dirty="0"/>
              <a:t> of the existing subsidy-based welfare scheme;</a:t>
            </a:r>
          </a:p>
          <a:p>
            <a:pPr marL="285750" indent="-285750">
              <a:defRPr/>
            </a:pPr>
            <a:r>
              <a:rPr lang="en-US" sz="1800" b="1" dirty="0">
                <a:solidFill>
                  <a:srgbClr val="FF0000"/>
                </a:solidFill>
              </a:rPr>
              <a:t>Institutionalisation</a:t>
            </a:r>
            <a:r>
              <a:rPr lang="en-US" sz="1800" dirty="0"/>
              <a:t> of a new system, biometrically enabled, based on cash transfers to recipients of the PDS.</a:t>
            </a:r>
          </a:p>
          <a:p>
            <a:pPr marL="180000" lvl="1" indent="0">
              <a:buNone/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1513769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analysis – 1: From Theory to Data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4" y="1108105"/>
            <a:ext cx="8002202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An example (2): Actor-Network Theory (ANT) (</a:t>
            </a:r>
            <a:r>
              <a:rPr lang="en-US" sz="1800" dirty="0">
                <a:hlinkClick r:id="rId3"/>
              </a:rPr>
              <a:t>Walsham &amp; Sahay, 1999</a:t>
            </a:r>
            <a:r>
              <a:rPr lang="en-US" sz="1800" dirty="0"/>
              <a:t>)</a:t>
            </a:r>
          </a:p>
          <a:p>
            <a:pPr marL="285750" indent="-285750">
              <a:defRPr/>
            </a:pPr>
            <a:r>
              <a:rPr lang="en-US" sz="1800" dirty="0"/>
              <a:t>Analysis of a major GIS initiative from an Indian government ministry</a:t>
            </a:r>
          </a:p>
          <a:p>
            <a:pPr marL="285750" indent="-285750">
              <a:defRPr/>
            </a:pPr>
            <a:r>
              <a:rPr lang="en-US" sz="1800" dirty="0"/>
              <a:t>ANT: involves the phases of </a:t>
            </a:r>
            <a:r>
              <a:rPr lang="en-US" sz="1800" b="1" dirty="0">
                <a:solidFill>
                  <a:srgbClr val="FF0000"/>
                </a:solidFill>
              </a:rPr>
              <a:t>creation, maintenance and extension </a:t>
            </a:r>
            <a:r>
              <a:rPr lang="en-US" sz="1800" dirty="0"/>
              <a:t>of a network, where actors are conceptualised as both human and non-human</a:t>
            </a:r>
          </a:p>
          <a:p>
            <a:pPr marL="285750" indent="-285750">
              <a:defRPr/>
            </a:pPr>
            <a:r>
              <a:rPr lang="en-US" sz="1800" dirty="0"/>
              <a:t>RQ: how GIS technology became part of resource administration in the state, and how was its architecture maintained over time?</a:t>
            </a:r>
          </a:p>
          <a:p>
            <a:pPr marL="285750" indent="-285750">
              <a:defRPr/>
            </a:pPr>
            <a:r>
              <a:rPr lang="en-US" sz="1800" dirty="0"/>
              <a:t>Analysis: distinguishes the phases of creation, maintenance and extension of the network, conceptualising the importance of </a:t>
            </a:r>
            <a:r>
              <a:rPr lang="en-US" sz="1800" b="1" dirty="0">
                <a:solidFill>
                  <a:srgbClr val="FF0000"/>
                </a:solidFill>
              </a:rPr>
              <a:t>human actors </a:t>
            </a:r>
            <a:r>
              <a:rPr lang="en-US" sz="1800" dirty="0"/>
              <a:t>(GIS implementers, politicians, policymakers…) and </a:t>
            </a:r>
            <a:r>
              <a:rPr lang="en-US" sz="1800" b="1" dirty="0">
                <a:solidFill>
                  <a:srgbClr val="FF0000"/>
                </a:solidFill>
              </a:rPr>
              <a:t>non-human actors </a:t>
            </a:r>
            <a:r>
              <a:rPr lang="en-US" sz="1800" dirty="0"/>
              <a:t>(computers, technologies, resources into place at the ministry) </a:t>
            </a:r>
          </a:p>
          <a:p>
            <a:pPr marL="285750" indent="-285750">
              <a:defRPr/>
            </a:pPr>
            <a:endParaRPr lang="en-US" sz="1800" dirty="0"/>
          </a:p>
          <a:p>
            <a:pPr marL="180000" lvl="1" indent="0">
              <a:buNone/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4159644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analysis – 2: From Data to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6730" y="4551336"/>
            <a:ext cx="7995273" cy="3048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/>
              <a:t>Data structure: how Uber drivers respond to algorithmic control (Mohlmann et al., 2021)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48" y="914288"/>
            <a:ext cx="7357693" cy="352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1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analysis – 2: From Data to Theory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An example (3): </a:t>
            </a:r>
            <a:r>
              <a:rPr lang="en-US" sz="1800" dirty="0">
                <a:hlinkClick r:id="rId3"/>
              </a:rPr>
              <a:t>Mohlmann et al. (2021)</a:t>
            </a:r>
            <a:endParaRPr lang="en-US" sz="1800" dirty="0"/>
          </a:p>
          <a:p>
            <a:pPr marL="285750" indent="-285750">
              <a:defRPr/>
            </a:pPr>
            <a:r>
              <a:rPr lang="en-US" sz="1800" dirty="0"/>
              <a:t>RQ: how do Uber drivers respond to algorithmic surveillance?</a:t>
            </a:r>
          </a:p>
          <a:p>
            <a:pPr marL="285750" indent="-285750">
              <a:defRPr/>
            </a:pPr>
            <a:r>
              <a:rPr lang="en-US" sz="1800" dirty="0"/>
              <a:t>Analysis: grounded theory methodology, generating theory directly from the data. This involves generating first-order codes, which group together data with similar characteristic (e.g. thematic), then organising them into theoretical categories.</a:t>
            </a:r>
          </a:p>
          <a:p>
            <a:pPr marL="285750" indent="-285750">
              <a:defRPr/>
            </a:pPr>
            <a:r>
              <a:rPr lang="en-US" sz="1800" dirty="0"/>
              <a:t>In this case, Uber drivers are found to respond to surveillant work management adopting techniques of </a:t>
            </a:r>
            <a:r>
              <a:rPr lang="en-US" sz="1800" i="1" dirty="0"/>
              <a:t>work execution</a:t>
            </a:r>
            <a:r>
              <a:rPr lang="en-US" sz="1800" dirty="0"/>
              <a:t>, </a:t>
            </a:r>
            <a:r>
              <a:rPr lang="en-US" sz="1800" i="1" dirty="0"/>
              <a:t>work compensation </a:t>
            </a:r>
            <a:r>
              <a:rPr lang="en-US" sz="1800" dirty="0"/>
              <a:t>and </a:t>
            </a:r>
            <a:r>
              <a:rPr lang="en-US" sz="1800" i="1" dirty="0"/>
              <a:t>work belonging</a:t>
            </a:r>
            <a:r>
              <a:rPr lang="en-US" sz="1800" dirty="0"/>
              <a:t>, all of which emerge from data collected on the field.</a:t>
            </a:r>
          </a:p>
          <a:p>
            <a:pPr marL="285750" indent="-285750">
              <a:defRPr/>
            </a:pPr>
            <a:r>
              <a:rPr lang="en-US" sz="1800" dirty="0"/>
              <a:t>Data collection is hence followed by the thematic organisation of data, from which the paper’s theoretical contribution is generated.</a:t>
            </a:r>
          </a:p>
          <a:p>
            <a:pPr marL="285750" indent="-285750">
              <a:defRPr/>
            </a:pPr>
            <a:endParaRPr lang="en-US" sz="1800" dirty="0"/>
          </a:p>
          <a:p>
            <a:pPr marL="285750" indent="-285750">
              <a:defRPr/>
            </a:pPr>
            <a:endParaRPr lang="en-US" sz="1800" dirty="0"/>
          </a:p>
          <a:p>
            <a:pPr marL="285750" indent="-285750">
              <a:defRPr/>
            </a:pPr>
            <a:endParaRPr lang="en-US" sz="1800" dirty="0"/>
          </a:p>
          <a:p>
            <a:pPr marL="180000" lvl="1" indent="0">
              <a:buNone/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1083285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But </a:t>
            </a:r>
            <a:r>
              <a:rPr lang="nb-NO" dirty="0" err="1"/>
              <a:t>remember</a:t>
            </a:r>
            <a:r>
              <a:rPr lang="nb-NO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002811"/>
            <a:ext cx="7995273" cy="381123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00" dirty="0"/>
              <a:t>Behind the codes… (Uber driver interviews, Mohlmann et al., 2021)</a:t>
            </a:r>
          </a:p>
          <a:p>
            <a:pPr marL="285750" indent="-285750">
              <a:defRPr/>
            </a:pPr>
            <a:r>
              <a:rPr lang="en-US" sz="1800" i="1" dirty="0"/>
              <a:t>“She [the passenger] starts fighting with me: “why are you not dropping me first?” I said, “Miss, if you have a problem, just order </a:t>
            </a:r>
            <a:r>
              <a:rPr lang="en-US" sz="1800" i="1" dirty="0" err="1"/>
              <a:t>UberX</a:t>
            </a:r>
            <a:r>
              <a:rPr lang="en-US" sz="1800" i="1" dirty="0"/>
              <a:t>. It’s </a:t>
            </a:r>
            <a:r>
              <a:rPr lang="en-US" sz="1800" i="1" dirty="0" err="1"/>
              <a:t>UberPOOL</a:t>
            </a:r>
            <a:r>
              <a:rPr lang="en-US" sz="1800" i="1" dirty="0"/>
              <a:t>; it’s all about the Uber system, so I am just driving how they’re telling me to drive.”</a:t>
            </a:r>
          </a:p>
          <a:p>
            <a:pPr marL="285750" indent="-285750">
              <a:defRPr/>
            </a:pPr>
            <a:r>
              <a:rPr lang="en-US" sz="1800" i="1" dirty="0"/>
              <a:t>“Now we are partners? You take 40% of the fare, we give our sweat, blood, and expenses, and you call us partners? What </a:t>
            </a:r>
            <a:r>
              <a:rPr lang="en-US" sz="1800" i="1" dirty="0" err="1"/>
              <a:t>kinda</a:t>
            </a:r>
            <a:r>
              <a:rPr lang="en-US" sz="1800" i="1" dirty="0"/>
              <a:t> partnership is that? You get to wear the pants while I do everything and I’m still stuck with the bills? Partnership? Partners? Employer? Master?”</a:t>
            </a:r>
          </a:p>
          <a:p>
            <a:pPr marL="285750" indent="-285750">
              <a:defRPr/>
            </a:pPr>
            <a:r>
              <a:rPr lang="en-US" sz="1800" i="1" dirty="0"/>
              <a:t>“Use Uber, don’t get used by them! Don’t take the side of Uber. Uber is not a human who will understand your pain. Uber never listens to drivers or </a:t>
            </a:r>
            <a:r>
              <a:rPr lang="en-US" sz="1800" i="1" dirty="0" err="1"/>
              <a:t>pax</a:t>
            </a:r>
            <a:r>
              <a:rPr lang="en-US" sz="1800" i="1" dirty="0"/>
              <a:t> and never will in future!”</a:t>
            </a:r>
          </a:p>
        </p:txBody>
      </p:sp>
    </p:spTree>
    <p:extLst>
      <p:ext uri="{BB962C8B-B14F-4D97-AF65-F5344CB8AC3E}">
        <p14:creationId xmlns:p14="http://schemas.microsoft.com/office/powerpoint/2010/main" val="2114346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 theoretical framework, or an inductive approach where theory is generated directly from the data, influence the construction of your </a:t>
            </a:r>
            <a:r>
              <a:rPr lang="en-US" sz="1800" b="1" dirty="0">
                <a:solidFill>
                  <a:srgbClr val="FF0000"/>
                </a:solidFill>
              </a:rPr>
              <a:t>research question</a:t>
            </a:r>
            <a:r>
              <a:rPr lang="en-US" sz="1800" dirty="0"/>
              <a:t>, as well as the way you </a:t>
            </a:r>
            <a:r>
              <a:rPr lang="en-US" sz="1800" b="1" dirty="0">
                <a:solidFill>
                  <a:srgbClr val="FF0000"/>
                </a:solidFill>
              </a:rPr>
              <a:t>analyse data </a:t>
            </a:r>
            <a:r>
              <a:rPr lang="en-US" sz="1800" dirty="0"/>
              <a:t>in response to it.</a:t>
            </a:r>
          </a:p>
          <a:p>
            <a:pPr marL="285750" indent="-285750">
              <a:defRPr/>
            </a:pPr>
            <a:endParaRPr lang="en-US" sz="1800" dirty="0"/>
          </a:p>
          <a:p>
            <a:pPr marL="285750" indent="-285750">
              <a:defRPr/>
            </a:pPr>
            <a:r>
              <a:rPr lang="en-US" sz="1800" dirty="0"/>
              <a:t>Remember: you may find that data do not fit the theoretical approach you had initially considered!</a:t>
            </a:r>
          </a:p>
          <a:p>
            <a:pPr marL="285750" indent="-285750">
              <a:defRPr/>
            </a:pPr>
            <a:endParaRPr lang="en-US" sz="1800" dirty="0"/>
          </a:p>
          <a:p>
            <a:pPr marL="285750" indent="-285750">
              <a:defRPr/>
            </a:pPr>
            <a:r>
              <a:rPr lang="en-US" sz="1800" dirty="0"/>
              <a:t>For this reason, it is common to </a:t>
            </a:r>
            <a:r>
              <a:rPr lang="en-US" sz="1800" b="1" dirty="0">
                <a:solidFill>
                  <a:srgbClr val="FF0000"/>
                </a:solidFill>
              </a:rPr>
              <a:t>iterate</a:t>
            </a:r>
            <a:r>
              <a:rPr lang="en-US" sz="1800" dirty="0"/>
              <a:t> between data and theory, to find a theoretical approach that helps you make sense of the data collected.</a:t>
            </a:r>
          </a:p>
          <a:p>
            <a:pPr marL="180000" lvl="1" indent="0">
              <a:buNone/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054318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Tips and </a:t>
            </a:r>
            <a:r>
              <a:rPr lang="nb-NO" dirty="0" err="1"/>
              <a:t>strategies</a:t>
            </a:r>
            <a:r>
              <a:rPr lang="nb-NO" dirty="0"/>
              <a:t>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180000" lvl="1" indent="0">
              <a:buNone/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4181557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Tips and </a:t>
            </a:r>
            <a:r>
              <a:rPr lang="nb-NO" dirty="0" err="1"/>
              <a:t>strategies</a:t>
            </a:r>
            <a:r>
              <a:rPr lang="nb-NO" dirty="0"/>
              <a:t>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1800" dirty="0"/>
              <a:t>There are many! But…</a:t>
            </a:r>
          </a:p>
          <a:p>
            <a:pPr marL="285750" indent="-285750">
              <a:defRPr/>
            </a:pPr>
            <a:r>
              <a:rPr lang="en-US" sz="1800" dirty="0"/>
              <a:t>To start with the most important one: </a:t>
            </a:r>
            <a:r>
              <a:rPr lang="en-US" sz="1800" b="1" dirty="0">
                <a:solidFill>
                  <a:srgbClr val="FF0000"/>
                </a:solidFill>
              </a:rPr>
              <a:t>have a plan!</a:t>
            </a:r>
          </a:p>
          <a:p>
            <a:pPr marL="285750" indent="-285750">
              <a:defRPr/>
            </a:pPr>
            <a:r>
              <a:rPr lang="en-US" altLang="nb-NO" sz="1800" dirty="0"/>
              <a:t>Plans will change over time, but a clear plan built in year one with your supervisor and team will give you a clear sense of the moves to take.</a:t>
            </a:r>
          </a:p>
          <a:p>
            <a:pPr marL="285750" indent="-285750">
              <a:defRPr/>
            </a:pPr>
            <a:r>
              <a:rPr lang="en-US" altLang="nb-NO" sz="1800" dirty="0"/>
              <a:t>In the run-up to fieldwork: develop a good understanding of the </a:t>
            </a:r>
            <a:r>
              <a:rPr lang="en-US" altLang="nb-NO" sz="1800" b="1" dirty="0">
                <a:solidFill>
                  <a:srgbClr val="FF0000"/>
                </a:solidFill>
              </a:rPr>
              <a:t>literature</a:t>
            </a:r>
            <a:r>
              <a:rPr lang="en-US" altLang="nb-NO" sz="1800" dirty="0"/>
              <a:t> on the topic, which is essential to make sure your contribution will be original, focused and in conversation with ongoing debates in research.</a:t>
            </a:r>
          </a:p>
          <a:p>
            <a:pPr marL="285750" indent="-285750">
              <a:defRPr/>
            </a:pPr>
            <a:r>
              <a:rPr lang="en-US" altLang="nb-NO" sz="1800" dirty="0"/>
              <a:t>This is also the phase where you will likely </a:t>
            </a:r>
            <a:r>
              <a:rPr lang="en-US" altLang="nb-NO" sz="1800" b="1" dirty="0">
                <a:solidFill>
                  <a:srgbClr val="FF0000"/>
                </a:solidFill>
              </a:rPr>
              <a:t>initiate contact </a:t>
            </a:r>
            <a:r>
              <a:rPr lang="en-US" altLang="nb-NO" sz="1800" dirty="0"/>
              <a:t>with your field organisation and people. Early contact is crucial for access maintenance, and for your time on the field to be as fruitful as ever.</a:t>
            </a:r>
          </a:p>
          <a:p>
            <a:pPr marL="285750" indent="-285750">
              <a:defRPr/>
            </a:pPr>
            <a:r>
              <a:rPr lang="en-US" altLang="nb-NO" sz="1800" dirty="0"/>
              <a:t>Ask question, gather sources, </a:t>
            </a:r>
            <a:r>
              <a:rPr lang="en-US" altLang="nb-NO" sz="1800" b="1" dirty="0">
                <a:solidFill>
                  <a:srgbClr val="FF0000"/>
                </a:solidFill>
              </a:rPr>
              <a:t>maximise learning </a:t>
            </a:r>
            <a:r>
              <a:rPr lang="en-US" altLang="nb-NO" sz="1800" dirty="0"/>
              <a:t>in this phase! </a:t>
            </a:r>
          </a:p>
        </p:txBody>
      </p:sp>
    </p:spTree>
    <p:extLst>
      <p:ext uri="{BB962C8B-B14F-4D97-AF65-F5344CB8AC3E}">
        <p14:creationId xmlns:p14="http://schemas.microsoft.com/office/powerpoint/2010/main" val="2745505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Tips and </a:t>
            </a:r>
            <a:r>
              <a:rPr lang="nb-NO" dirty="0" err="1"/>
              <a:t>strategies</a:t>
            </a:r>
            <a:r>
              <a:rPr lang="nb-NO" dirty="0"/>
              <a:t>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When closer to writing up…</a:t>
            </a:r>
          </a:p>
          <a:p>
            <a:pPr marL="285750" indent="-285750">
              <a:defRPr/>
            </a:pPr>
            <a:r>
              <a:rPr lang="en-US" altLang="nb-NO" sz="1800" dirty="0"/>
              <a:t>The mountain-of-data syndrome is likely. That is what happens when faced with a big mass of data just after fieldwork, and finding it difficult to organise them coherently.</a:t>
            </a:r>
          </a:p>
          <a:p>
            <a:pPr marL="285750" indent="-285750">
              <a:defRPr/>
            </a:pPr>
            <a:r>
              <a:rPr lang="en-US" altLang="nb-NO" sz="1800" dirty="0"/>
              <a:t>This is where </a:t>
            </a:r>
            <a:r>
              <a:rPr lang="en-US" altLang="nb-NO" sz="1800" b="1" dirty="0">
                <a:solidFill>
                  <a:srgbClr val="FF0000"/>
                </a:solidFill>
              </a:rPr>
              <a:t>theory</a:t>
            </a:r>
            <a:r>
              <a:rPr lang="en-US" altLang="nb-NO" sz="1800" dirty="0"/>
              <a:t> will help you! It will act as a guiding light to read your data in the light of your research question, and use them to answer it.</a:t>
            </a:r>
          </a:p>
          <a:p>
            <a:pPr marL="285750" indent="-285750"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Give yourself time</a:t>
            </a:r>
            <a:r>
              <a:rPr lang="en-US" altLang="nb-NO" sz="1800" dirty="0"/>
              <a:t>: developing an answer to a research question requires iteration between data and theory, and close engagement with the literature to which that answer belongs.</a:t>
            </a:r>
          </a:p>
          <a:p>
            <a:pPr marL="285750" indent="-285750">
              <a:defRPr/>
            </a:pPr>
            <a:r>
              <a:rPr lang="en-US" altLang="nb-NO" sz="1800" dirty="0"/>
              <a:t>In this process, your group members if any – and your supervisor and peers – will be important “sparring partners” to confront yourself with.</a:t>
            </a:r>
          </a:p>
        </p:txBody>
      </p:sp>
    </p:spTree>
    <p:extLst>
      <p:ext uri="{BB962C8B-B14F-4D97-AF65-F5344CB8AC3E}">
        <p14:creationId xmlns:p14="http://schemas.microsoft.com/office/powerpoint/2010/main" val="1629390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But first of all…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2400" dirty="0"/>
          </a:p>
          <a:p>
            <a:pPr marL="0" indent="0">
              <a:buNone/>
              <a:defRPr/>
            </a:pPr>
            <a:r>
              <a:rPr lang="en-US" altLang="nb-NO" sz="2200" b="1" i="1" u="sng" dirty="0">
                <a:solidFill>
                  <a:srgbClr val="FF0000"/>
                </a:solidFill>
              </a:rPr>
              <a:t>…enjoy your research!</a:t>
            </a:r>
          </a:p>
        </p:txBody>
      </p:sp>
    </p:spTree>
    <p:extLst>
      <p:ext uri="{BB962C8B-B14F-4D97-AF65-F5344CB8AC3E}">
        <p14:creationId xmlns:p14="http://schemas.microsoft.com/office/powerpoint/2010/main" val="220760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990600"/>
            <a:ext cx="8281602" cy="394914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1800" b="1" dirty="0"/>
              <a:t>Core Reading</a:t>
            </a:r>
            <a:endParaRPr lang="en-US" sz="1800" dirty="0"/>
          </a:p>
          <a:p>
            <a:pPr fontAlgn="base"/>
            <a:r>
              <a:rPr lang="en-US" sz="1800" dirty="0"/>
              <a:t>Mathiassen, L. (2017). Designing engaged scholarship: From real-world problems to research publications. </a:t>
            </a:r>
            <a:r>
              <a:rPr lang="en-US" sz="1800" i="1" dirty="0"/>
              <a:t>Engaged Management Review</a:t>
            </a:r>
            <a:r>
              <a:rPr lang="en-US" sz="1800" dirty="0"/>
              <a:t>, 1(1), 2.</a:t>
            </a:r>
          </a:p>
          <a:p>
            <a:pPr marL="0" indent="0" fontAlgn="base">
              <a:buNone/>
            </a:pPr>
            <a:endParaRPr lang="en-US" sz="1800" dirty="0"/>
          </a:p>
          <a:p>
            <a:pPr marL="0" indent="0" fontAlgn="base">
              <a:buNone/>
            </a:pPr>
            <a:r>
              <a:rPr lang="en-US" sz="1800" b="1" dirty="0"/>
              <a:t>Supplementary Reading</a:t>
            </a:r>
            <a:endParaRPr lang="en-US" sz="1800" dirty="0"/>
          </a:p>
          <a:p>
            <a:pPr fontAlgn="base"/>
            <a:r>
              <a:rPr lang="en-US" sz="1800" dirty="0"/>
              <a:t>Van de Ven, A. H. (2007). </a:t>
            </a:r>
            <a:r>
              <a:rPr lang="en-US" sz="1800" i="1" dirty="0"/>
              <a:t>Engaged scholarship: A guide for organizational and social research</a:t>
            </a:r>
            <a:r>
              <a:rPr lang="en-US" sz="1800" dirty="0"/>
              <a:t>. London: Oxford University Press.</a:t>
            </a:r>
          </a:p>
        </p:txBody>
      </p:sp>
    </p:spTree>
    <p:extLst>
      <p:ext uri="{BB962C8B-B14F-4D97-AF65-F5344CB8AC3E}">
        <p14:creationId xmlns:p14="http://schemas.microsoft.com/office/powerpoint/2010/main" val="1197826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914</TotalTime>
  <Words>2134</Words>
  <Application>Microsoft Office PowerPoint</Application>
  <PresentationFormat>Custom</PresentationFormat>
  <Paragraphs>167</Paragraphs>
  <Slides>27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Verdana</vt:lpstr>
      <vt:lpstr>Office-tema</vt:lpstr>
      <vt:lpstr>Writing your own thesis proposal – part 2</vt:lpstr>
      <vt:lpstr>Overview</vt:lpstr>
      <vt:lpstr>Research Design (Mathiassen, 2017)</vt:lpstr>
      <vt:lpstr>From last week…</vt:lpstr>
      <vt:lpstr>Thesis structure</vt:lpstr>
      <vt:lpstr>Thesis structure</vt:lpstr>
      <vt:lpstr>Introduction</vt:lpstr>
      <vt:lpstr>Literature Review</vt:lpstr>
      <vt:lpstr>Theoretical Framework</vt:lpstr>
      <vt:lpstr>Methodology</vt:lpstr>
      <vt:lpstr>Empirical Data</vt:lpstr>
      <vt:lpstr>Discussion</vt:lpstr>
      <vt:lpstr>Conclusion</vt:lpstr>
      <vt:lpstr>Data analysis!</vt:lpstr>
      <vt:lpstr>Data analysis!</vt:lpstr>
      <vt:lpstr>Data analysis – 1: From Theory to Data</vt:lpstr>
      <vt:lpstr>Data analysis – 1: From Theory to Data</vt:lpstr>
      <vt:lpstr>Data analysis – 2: From Data to Theory</vt:lpstr>
      <vt:lpstr>Data analysis – 2: From Data to Theory</vt:lpstr>
      <vt:lpstr>But remember…</vt:lpstr>
      <vt:lpstr>So…</vt:lpstr>
      <vt:lpstr>Tips and strategies!</vt:lpstr>
      <vt:lpstr>Tips and strategies!</vt:lpstr>
      <vt:lpstr>Tips and strategies!</vt:lpstr>
      <vt:lpstr>But first of all…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129</cp:revision>
  <dcterms:created xsi:type="dcterms:W3CDTF">2021-08-14T13:08:41Z</dcterms:created>
  <dcterms:modified xsi:type="dcterms:W3CDTF">2023-11-15T08:24:25Z</dcterms:modified>
</cp:coreProperties>
</file>