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notesSlides/notesSlide4.xml" ContentType="application/vnd.openxmlformats-officedocument.presentationml.notesSlide+xml"/>
  <Override PartName="/ppt/tags/tag8.xml" ContentType="application/vnd.openxmlformats-officedocument.presentationml.tags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26"/>
  </p:notesMasterIdLst>
  <p:handoutMasterIdLst>
    <p:handoutMasterId r:id="rId27"/>
  </p:handoutMasterIdLst>
  <p:sldIdLst>
    <p:sldId id="263" r:id="rId5"/>
    <p:sldId id="411" r:id="rId6"/>
    <p:sldId id="342" r:id="rId7"/>
    <p:sldId id="343" r:id="rId8"/>
    <p:sldId id="346" r:id="rId9"/>
    <p:sldId id="347" r:id="rId10"/>
    <p:sldId id="348" r:id="rId11"/>
    <p:sldId id="350" r:id="rId12"/>
    <p:sldId id="393" r:id="rId13"/>
    <p:sldId id="376" r:id="rId14"/>
    <p:sldId id="377" r:id="rId15"/>
    <p:sldId id="378" r:id="rId16"/>
    <p:sldId id="409" r:id="rId17"/>
    <p:sldId id="413" r:id="rId18"/>
    <p:sldId id="405" r:id="rId19"/>
    <p:sldId id="410" r:id="rId20"/>
    <p:sldId id="382" r:id="rId21"/>
    <p:sldId id="383" r:id="rId22"/>
    <p:sldId id="407" r:id="rId23"/>
    <p:sldId id="388" r:id="rId24"/>
    <p:sldId id="412" r:id="rId25"/>
  </p:sldIdLst>
  <p:sldSz cx="9144000" cy="5143500" type="screen16x9"/>
  <p:notesSz cx="6883400" cy="9906000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3399"/>
    <a:srgbClr val="082E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5" autoAdjust="0"/>
    <p:restoredTop sz="73778" autoAdjust="0"/>
  </p:normalViewPr>
  <p:slideViewPr>
    <p:cSldViewPr>
      <p:cViewPr>
        <p:scale>
          <a:sx n="150" d="100"/>
          <a:sy n="150" d="100"/>
        </p:scale>
        <p:origin x="108" y="-91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Palatino" pitchFamily="18" charset="0"/>
              </a:defRPr>
            </a:lvl1pPr>
          </a:lstStyle>
          <a:p>
            <a:endParaRPr lang="nb-NO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0593" y="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Palatino" pitchFamily="18" charset="0"/>
              </a:defRPr>
            </a:lvl1pPr>
          </a:lstStyle>
          <a:p>
            <a:endParaRPr lang="nb-NO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1070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b" anchorCtr="0" compatLnSpc="1">
            <a:prstTxWarp prst="textNoShape">
              <a:avLst/>
            </a:prstTxWarp>
          </a:bodyPr>
          <a:lstStyle>
            <a:lvl1pPr>
              <a:defRPr sz="1000">
                <a:latin typeface="Palatino" pitchFamily="18" charset="0"/>
              </a:defRPr>
            </a:lvl1pPr>
          </a:lstStyle>
          <a:p>
            <a:endParaRPr lang="nb-NO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0593" y="941070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Palatino" pitchFamily="18" charset="0"/>
              </a:defRPr>
            </a:lvl1pPr>
          </a:lstStyle>
          <a:p>
            <a:fld id="{DCBD22C0-2821-4EDC-9675-67372AD7718A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850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>
            <a:lvl1pPr>
              <a:defRPr sz="1300" b="1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593" y="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>
            <a:lvl1pPr algn="r">
              <a:defRPr sz="1300" b="1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42950"/>
            <a:ext cx="6604000" cy="3714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787" y="4705350"/>
            <a:ext cx="5047827" cy="445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1070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b" anchorCtr="0" compatLnSpc="1">
            <a:prstTxWarp prst="textNoShape">
              <a:avLst/>
            </a:prstTxWarp>
          </a:bodyPr>
          <a:lstStyle>
            <a:lvl1pPr>
              <a:defRPr sz="1300" b="1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593" y="941070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b" anchorCtr="0" compatLnSpc="1">
            <a:prstTxWarp prst="textNoShape">
              <a:avLst/>
            </a:prstTxWarp>
          </a:bodyPr>
          <a:lstStyle>
            <a:lvl1pPr algn="r">
              <a:defRPr sz="1300" b="1">
                <a:solidFill>
                  <a:schemeClr val="bg1"/>
                </a:solidFill>
              </a:defRPr>
            </a:lvl1pPr>
          </a:lstStyle>
          <a:p>
            <a:fld id="{AEA76827-FC0C-42F6-AC0F-8E03D8C8032E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04278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A76827-FC0C-42F6-AC0F-8E03D8C8032E}" type="slidenum">
              <a:rPr lang="nb-NO" smtClean="0"/>
              <a:pPr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276943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127BA5-E0D5-9E93-604B-E1459FA1CE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DA8BED-3801-49E1-A8F5-C868052E1BB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758AD9-6850-406A-2F23-C6BF51B75066}"/>
              </a:ext>
            </a:extLst>
          </p:cNvPr>
          <p:cNvSpPr txBox="1"/>
          <p:nvPr/>
        </p:nvSpPr>
        <p:spPr>
          <a:xfrm>
            <a:off x="3900592" y="9410703"/>
            <a:ext cx="2982809" cy="49530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5938" tIns="47969" rIns="95938" bIns="47969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4E105A4F-78FA-4514-9D58-0BE27E144926}" type="slidenum">
              <a:t>12</a:t>
            </a:fld>
            <a:endParaRPr lang="nb-NO" sz="1300" b="1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127BA5-E0D5-9E93-604B-E1459FA1CE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DA8BED-3801-49E1-A8F5-C868052E1BB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758AD9-6850-406A-2F23-C6BF51B75066}"/>
              </a:ext>
            </a:extLst>
          </p:cNvPr>
          <p:cNvSpPr txBox="1"/>
          <p:nvPr/>
        </p:nvSpPr>
        <p:spPr>
          <a:xfrm>
            <a:off x="3900592" y="9410703"/>
            <a:ext cx="2982809" cy="49530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5938" tIns="47969" rIns="95938" bIns="47969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4E105A4F-78FA-4514-9D58-0BE27E144926}" type="slidenum">
              <a:t>13</a:t>
            </a:fld>
            <a:endParaRPr lang="nb-NO" sz="1300" b="1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739188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A76827-FC0C-42F6-AC0F-8E03D8C8032E}" type="slidenum">
              <a:rPr lang="nb-NO" smtClean="0"/>
              <a:pPr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001001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4E7B86DB-869D-6B26-9DAF-F9440D6AFE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EBA43BBC-5E0F-1376-4E0E-58992E36C98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FB78E7B-9700-1390-6094-A7EEABE35460}"/>
              </a:ext>
            </a:extLst>
          </p:cNvPr>
          <p:cNvSpPr txBox="1"/>
          <p:nvPr/>
        </p:nvSpPr>
        <p:spPr>
          <a:xfrm>
            <a:off x="3900592" y="9410703"/>
            <a:ext cx="2982809" cy="49530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5938" tIns="47969" rIns="95938" bIns="47969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0D5FD833-76C2-42E4-A4A0-963E76A28CC5}" type="slidenum">
              <a:t>20</a:t>
            </a:fld>
            <a:endParaRPr lang="nb-NO" sz="1300" b="1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Title slide – blu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k 4">
            <a:extLst>
              <a:ext uri="{FF2B5EF4-FFF2-40B4-BE49-F238E27FC236}">
                <a16:creationId xmlns:a16="http://schemas.microsoft.com/office/drawing/2014/main" id="{296B43BC-C7A4-506B-7969-E35775F20B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17602" y="-365347"/>
            <a:ext cx="5874194" cy="5874194"/>
          </a:xfrm>
          <a:prstGeom prst="rect">
            <a:avLst/>
          </a:prstGeom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8DA0A25D-2BA4-8DF7-9A43-BBFE6A7D0DC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468313" y="3147813"/>
            <a:ext cx="7003112" cy="720080"/>
          </a:xfrm>
        </p:spPr>
        <p:txBody>
          <a:bodyPr/>
          <a:lstStyle>
            <a:lvl1pPr marL="0" indent="0">
              <a:buFont typeface="Times New Roman" pitchFamily="18" charset="0"/>
              <a:buNone/>
              <a:defRPr sz="20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  <p:pic>
        <p:nvPicPr>
          <p:cNvPr id="8" name="Picture 11">
            <a:extLst>
              <a:ext uri="{FF2B5EF4-FFF2-40B4-BE49-F238E27FC236}">
                <a16:creationId xmlns:a16="http://schemas.microsoft.com/office/drawing/2014/main" id="{9704A5A0-4858-3D2B-1266-620D22C5C2E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9512" y="555526"/>
            <a:ext cx="2448272" cy="419703"/>
          </a:xfrm>
          <a:prstGeom prst="rect">
            <a:avLst/>
          </a:prstGeom>
        </p:spPr>
      </p:pic>
      <p:sp>
        <p:nvSpPr>
          <p:cNvPr id="11" name="Plassholder for tekst 10">
            <a:extLst>
              <a:ext uri="{FF2B5EF4-FFF2-40B4-BE49-F238E27FC236}">
                <a16:creationId xmlns:a16="http://schemas.microsoft.com/office/drawing/2014/main" id="{728820E4-75E3-D2E1-E66F-F08827DB14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8313" y="4449008"/>
            <a:ext cx="7003112" cy="360337"/>
          </a:xfrm>
        </p:spPr>
        <p:txBody>
          <a:bodyPr/>
          <a:lstStyle>
            <a:lvl1pPr marL="0" indent="0">
              <a:buNone/>
              <a:defRPr sz="1400">
                <a:latin typeface="+mn-lt"/>
              </a:defRPr>
            </a:lvl1pPr>
            <a:lvl2pPr marL="474663" indent="0">
              <a:buNone/>
              <a:defRPr/>
            </a:lvl2pPr>
            <a:lvl3pPr marL="849312" indent="0">
              <a:buNone/>
              <a:defRPr/>
            </a:lvl3pPr>
            <a:lvl4pPr marL="1241425" indent="0">
              <a:buNone/>
              <a:defRPr/>
            </a:lvl4pPr>
            <a:lvl5pPr marL="1625600" indent="0">
              <a:buNone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Rectangle 4">
            <a:extLst>
              <a:ext uri="{FF2B5EF4-FFF2-40B4-BE49-F238E27FC236}">
                <a16:creationId xmlns:a16="http://schemas.microsoft.com/office/drawing/2014/main" id="{31CFECBE-E5E6-6D65-4020-38AB94E8CDD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68313" y="1347614"/>
            <a:ext cx="7003112" cy="1656184"/>
          </a:xfrm>
          <a:prstGeom prst="rect">
            <a:avLst/>
          </a:prstGeom>
          <a:noFill/>
        </p:spPr>
        <p:txBody>
          <a:bodyPr anchor="b"/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188862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Title slide – purp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k 4">
            <a:extLst>
              <a:ext uri="{FF2B5EF4-FFF2-40B4-BE49-F238E27FC236}">
                <a16:creationId xmlns:a16="http://schemas.microsoft.com/office/drawing/2014/main" id="{296B43BC-C7A4-506B-7969-E35775F20B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17602" y="-365347"/>
            <a:ext cx="5874194" cy="5874194"/>
          </a:xfrm>
          <a:prstGeom prst="rect">
            <a:avLst/>
          </a:prstGeom>
        </p:spPr>
      </p:pic>
      <p:pic>
        <p:nvPicPr>
          <p:cNvPr id="6" name="Picture 11">
            <a:extLst>
              <a:ext uri="{FF2B5EF4-FFF2-40B4-BE49-F238E27FC236}">
                <a16:creationId xmlns:a16="http://schemas.microsoft.com/office/drawing/2014/main" id="{4971D025-0DE6-8671-362C-9D1B7EA3B4F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9512" y="555526"/>
            <a:ext cx="2448272" cy="419703"/>
          </a:xfrm>
          <a:prstGeom prst="rect">
            <a:avLst/>
          </a:prstGeom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6AA0D0F7-7468-8C15-C46A-20FD4449257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468313" y="3147813"/>
            <a:ext cx="7003112" cy="720080"/>
          </a:xfrm>
        </p:spPr>
        <p:txBody>
          <a:bodyPr/>
          <a:lstStyle>
            <a:lvl1pPr marL="0" indent="0">
              <a:buFont typeface="Times New Roman" pitchFamily="18" charset="0"/>
              <a:buNone/>
              <a:defRPr sz="20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8" name="Plassholder for tekst 10">
            <a:extLst>
              <a:ext uri="{FF2B5EF4-FFF2-40B4-BE49-F238E27FC236}">
                <a16:creationId xmlns:a16="http://schemas.microsoft.com/office/drawing/2014/main" id="{A467D423-BC39-B9B4-AF48-ADD5CF7A0E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8313" y="4449008"/>
            <a:ext cx="7003112" cy="360337"/>
          </a:xfrm>
        </p:spPr>
        <p:txBody>
          <a:bodyPr/>
          <a:lstStyle>
            <a:lvl1pPr marL="0" indent="0">
              <a:buNone/>
              <a:defRPr sz="1400">
                <a:latin typeface="+mn-lt"/>
              </a:defRPr>
            </a:lvl1pPr>
            <a:lvl2pPr marL="474663" indent="0">
              <a:buNone/>
              <a:defRPr/>
            </a:lvl2pPr>
            <a:lvl3pPr marL="849312" indent="0">
              <a:buNone/>
              <a:defRPr/>
            </a:lvl3pPr>
            <a:lvl4pPr marL="1241425" indent="0">
              <a:buNone/>
              <a:defRPr/>
            </a:lvl4pPr>
            <a:lvl5pPr marL="1625600" indent="0">
              <a:buNone/>
              <a:defRPr/>
            </a:lvl5pPr>
          </a:lstStyle>
          <a:p>
            <a:pPr lvl="0"/>
            <a:r>
              <a:rPr lang="en-US" noProof="0" dirty="0"/>
              <a:t>Authors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D713E22A-82D5-B129-9EE1-F5B30F625B7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68313" y="1347614"/>
            <a:ext cx="7003112" cy="1656184"/>
          </a:xfrm>
          <a:prstGeom prst="rect">
            <a:avLst/>
          </a:prstGeom>
          <a:noFill/>
        </p:spPr>
        <p:txBody>
          <a:bodyPr anchor="b"/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896847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Title slide – yellow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k 1">
            <a:extLst>
              <a:ext uri="{FF2B5EF4-FFF2-40B4-BE49-F238E27FC236}">
                <a16:creationId xmlns:a16="http://schemas.microsoft.com/office/drawing/2014/main" id="{B850C964-3B28-99B5-EFC5-F12399E06E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17602" y="-365347"/>
            <a:ext cx="5874194" cy="5874194"/>
          </a:xfrm>
          <a:prstGeom prst="rect">
            <a:avLst/>
          </a:prstGeom>
        </p:spPr>
      </p:pic>
      <p:pic>
        <p:nvPicPr>
          <p:cNvPr id="6" name="Picture 11">
            <a:extLst>
              <a:ext uri="{FF2B5EF4-FFF2-40B4-BE49-F238E27FC236}">
                <a16:creationId xmlns:a16="http://schemas.microsoft.com/office/drawing/2014/main" id="{9A3C5660-088A-7F8F-DF75-D3CCB9D8D0F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9512" y="555526"/>
            <a:ext cx="2448272" cy="419703"/>
          </a:xfrm>
          <a:prstGeom prst="rect">
            <a:avLst/>
          </a:prstGeom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B6AB6703-4732-DADE-B65E-5D1D9C1F1F3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468313" y="3147813"/>
            <a:ext cx="7003112" cy="720080"/>
          </a:xfrm>
        </p:spPr>
        <p:txBody>
          <a:bodyPr/>
          <a:lstStyle>
            <a:lvl1pPr marL="0" indent="0">
              <a:buFont typeface="Times New Roman" pitchFamily="18" charset="0"/>
              <a:buNone/>
              <a:defRPr sz="20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8" name="Plassholder for tekst 10">
            <a:extLst>
              <a:ext uri="{FF2B5EF4-FFF2-40B4-BE49-F238E27FC236}">
                <a16:creationId xmlns:a16="http://schemas.microsoft.com/office/drawing/2014/main" id="{242CAC2E-894A-387A-CC59-27CB2977A05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8313" y="4449008"/>
            <a:ext cx="7003112" cy="360337"/>
          </a:xfrm>
        </p:spPr>
        <p:txBody>
          <a:bodyPr/>
          <a:lstStyle>
            <a:lvl1pPr marL="0" indent="0">
              <a:buNone/>
              <a:defRPr sz="1400">
                <a:latin typeface="+mn-lt"/>
              </a:defRPr>
            </a:lvl1pPr>
            <a:lvl2pPr marL="474663" indent="0">
              <a:buNone/>
              <a:defRPr/>
            </a:lvl2pPr>
            <a:lvl3pPr marL="849312" indent="0">
              <a:buNone/>
              <a:defRPr/>
            </a:lvl3pPr>
            <a:lvl4pPr marL="1241425" indent="0">
              <a:buNone/>
              <a:defRPr/>
            </a:lvl4pPr>
            <a:lvl5pPr marL="1625600" indent="0">
              <a:buNone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A8A3424E-B52A-C62B-43F6-6E0A0289B93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68313" y="1347614"/>
            <a:ext cx="7003112" cy="1656184"/>
          </a:xfrm>
          <a:prstGeom prst="rect">
            <a:avLst/>
          </a:prstGeom>
          <a:noFill/>
        </p:spPr>
        <p:txBody>
          <a:bodyPr anchor="b"/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779089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Title slide – gree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k 1">
            <a:extLst>
              <a:ext uri="{FF2B5EF4-FFF2-40B4-BE49-F238E27FC236}">
                <a16:creationId xmlns:a16="http://schemas.microsoft.com/office/drawing/2014/main" id="{B850C964-3B28-99B5-EFC5-F12399E06E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17602" y="-365347"/>
            <a:ext cx="5874194" cy="5874194"/>
          </a:xfrm>
          <a:prstGeom prst="rect">
            <a:avLst/>
          </a:prstGeom>
        </p:spPr>
      </p:pic>
      <p:pic>
        <p:nvPicPr>
          <p:cNvPr id="4" name="Picture 11">
            <a:extLst>
              <a:ext uri="{FF2B5EF4-FFF2-40B4-BE49-F238E27FC236}">
                <a16:creationId xmlns:a16="http://schemas.microsoft.com/office/drawing/2014/main" id="{BB53AC07-ADE8-A0FA-AD9D-DC02F03EB48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9512" y="555526"/>
            <a:ext cx="2448272" cy="419703"/>
          </a:xfrm>
          <a:prstGeom prst="rect">
            <a:avLst/>
          </a:prstGeom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0FC4FF3D-F6F2-9E45-FC51-5102837B5AC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468313" y="3147813"/>
            <a:ext cx="7003112" cy="720080"/>
          </a:xfrm>
        </p:spPr>
        <p:txBody>
          <a:bodyPr/>
          <a:lstStyle>
            <a:lvl1pPr marL="0" indent="0">
              <a:buFont typeface="Times New Roman" pitchFamily="18" charset="0"/>
              <a:buNone/>
              <a:defRPr sz="20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8" name="Plassholder for tekst 10">
            <a:extLst>
              <a:ext uri="{FF2B5EF4-FFF2-40B4-BE49-F238E27FC236}">
                <a16:creationId xmlns:a16="http://schemas.microsoft.com/office/drawing/2014/main" id="{AC508FB0-0207-BDCC-84BA-687C921EC1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8313" y="4449008"/>
            <a:ext cx="7003112" cy="360337"/>
          </a:xfrm>
        </p:spPr>
        <p:txBody>
          <a:bodyPr/>
          <a:lstStyle>
            <a:lvl1pPr marL="0" indent="0">
              <a:buNone/>
              <a:defRPr sz="1400">
                <a:latin typeface="+mn-lt"/>
              </a:defRPr>
            </a:lvl1pPr>
            <a:lvl2pPr marL="474663" indent="0">
              <a:buNone/>
              <a:defRPr/>
            </a:lvl2pPr>
            <a:lvl3pPr marL="849312" indent="0">
              <a:buNone/>
              <a:defRPr/>
            </a:lvl3pPr>
            <a:lvl4pPr marL="1241425" indent="0">
              <a:buNone/>
              <a:defRPr/>
            </a:lvl4pPr>
            <a:lvl5pPr marL="1625600" indent="0">
              <a:buNone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9EAC54AF-DAD2-B839-B106-41C2724980F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68313" y="1347614"/>
            <a:ext cx="7003112" cy="1656184"/>
          </a:xfrm>
          <a:prstGeom prst="rect">
            <a:avLst/>
          </a:prstGeom>
          <a:noFill/>
        </p:spPr>
        <p:txBody>
          <a:bodyPr anchor="b"/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0275427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E97971C-2FE7-4FD3-B01F-4B5E83D933F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sp>
        <p:nvSpPr>
          <p:cNvPr id="3" name="Tittel 4">
            <a:extLst>
              <a:ext uri="{FF2B5EF4-FFF2-40B4-BE49-F238E27FC236}">
                <a16:creationId xmlns:a16="http://schemas.microsoft.com/office/drawing/2014/main" id="{DD9D6313-AF1F-0895-39B3-3760AA8F8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19483027-BD49-0682-35BD-780C9D85427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67544" y="1260000"/>
            <a:ext cx="8207376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t" anchorCtr="0" compatLnSpc="1">
            <a:prstTxWarp prst="textNoShape">
              <a:avLst/>
            </a:prstTxWarp>
          </a:bodyPr>
          <a:lstStyle>
            <a:lvl1pPr marL="285750" indent="-285750">
              <a:buFont typeface="Arial" panose="020B0604020202020204" pitchFamily="34" charset="0"/>
              <a:buChar char="•"/>
              <a:defRPr>
                <a:latin typeface="+mn-lt"/>
              </a:defRPr>
            </a:lvl1pPr>
            <a:lvl2pPr marL="760413" indent="-285750">
              <a:buFont typeface="Arial" panose="020B0604020202020204" pitchFamily="34" charset="0"/>
              <a:buChar char="•"/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48194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and Content – 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E97971C-2FE7-4FD3-B01F-4B5E83D933F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B71F7FB1-3D7E-14ED-1309-8959B89F1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D178EE-D5DE-110A-FEE5-CB95E861208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0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1284CAEF-A1C4-2DE4-F032-8A40EA3EF4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67544" y="1260000"/>
            <a:ext cx="8207376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t" anchorCtr="0" compatLnSpc="1">
            <a:prstTxWarp prst="textNoShape">
              <a:avLst/>
            </a:prstTxWarp>
          </a:bodyPr>
          <a:lstStyle>
            <a:lvl1pPr>
              <a:buSzPct val="100000"/>
              <a:defRPr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  <a:latin typeface="+mn-lt"/>
              </a:defRPr>
            </a:lvl2pPr>
            <a:lvl3pPr>
              <a:defRPr>
                <a:solidFill>
                  <a:schemeClr val="bg1"/>
                </a:solidFill>
                <a:latin typeface="+mn-lt"/>
              </a:defRPr>
            </a:lvl3pPr>
            <a:lvl4pPr>
              <a:defRPr>
                <a:solidFill>
                  <a:schemeClr val="bg1"/>
                </a:solidFill>
                <a:latin typeface="+mn-lt"/>
              </a:defRPr>
            </a:lvl4pPr>
            <a:lvl5pPr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08227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950999" cy="2903785"/>
          </a:xfrm>
          <a:noFill/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+mn-lt"/>
              </a:defRPr>
            </a:lvl1pPr>
            <a:lvl2pPr>
              <a:defRPr sz="1600">
                <a:solidFill>
                  <a:schemeClr val="tx1"/>
                </a:solidFill>
                <a:latin typeface="+mn-lt"/>
              </a:defRPr>
            </a:lvl2pPr>
            <a:lvl3pPr>
              <a:defRPr sz="1400">
                <a:solidFill>
                  <a:schemeClr val="tx1"/>
                </a:solidFill>
                <a:latin typeface="+mn-lt"/>
              </a:defRPr>
            </a:lvl3pPr>
            <a:lvl4pPr marL="1241425" indent="0">
              <a:buNone/>
              <a:defRPr sz="1200">
                <a:solidFill>
                  <a:schemeClr val="tx1"/>
                </a:solidFill>
                <a:latin typeface="+mn-lt"/>
              </a:defRPr>
            </a:lvl4pPr>
            <a:lvl5pPr>
              <a:defRPr sz="1200">
                <a:solidFill>
                  <a:schemeClr val="tx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D1766AE-17AE-981B-F640-E827A4E09851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4734024" y="1260000"/>
            <a:ext cx="3950999" cy="2903785"/>
          </a:xfrm>
          <a:noFill/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+mn-lt"/>
              </a:defRPr>
            </a:lvl1pPr>
            <a:lvl2pPr>
              <a:defRPr sz="1600">
                <a:solidFill>
                  <a:schemeClr val="tx1"/>
                </a:solidFill>
                <a:latin typeface="+mn-lt"/>
              </a:defRPr>
            </a:lvl2pPr>
            <a:lvl3pPr>
              <a:defRPr sz="1400">
                <a:solidFill>
                  <a:schemeClr val="tx1"/>
                </a:solidFill>
                <a:latin typeface="+mn-lt"/>
              </a:defRPr>
            </a:lvl3pPr>
            <a:lvl4pPr marL="1241425" indent="0">
              <a:buNone/>
              <a:defRPr sz="1200">
                <a:solidFill>
                  <a:schemeClr val="tx1"/>
                </a:solidFill>
                <a:latin typeface="+mn-lt"/>
              </a:defRPr>
            </a:lvl4pPr>
            <a:lvl5pPr>
              <a:defRPr sz="1200">
                <a:solidFill>
                  <a:schemeClr val="tx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" name="Tittel 4">
            <a:extLst>
              <a:ext uri="{FF2B5EF4-FFF2-40B4-BE49-F238E27FC236}">
                <a16:creationId xmlns:a16="http://schemas.microsoft.com/office/drawing/2014/main" id="{889B018B-36BF-EE8E-A3E8-98BF19E6C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99621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Two Content – 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8" name="Tittel 7">
            <a:extLst>
              <a:ext uri="{FF2B5EF4-FFF2-40B4-BE49-F238E27FC236}">
                <a16:creationId xmlns:a16="http://schemas.microsoft.com/office/drawing/2014/main" id="{BAFE6F21-FFD2-5CD1-833D-D41E042D8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E1D2969D-43FE-087A-FD65-B7A12DD5297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0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751B7DD0-0159-C8AB-389C-CE87AE9ACA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950999" cy="2903785"/>
          </a:xfrm>
          <a:noFill/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332B471-56DF-A111-8356-528CD7726906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4734024" y="1260000"/>
            <a:ext cx="3950999" cy="2903785"/>
          </a:xfrm>
          <a:noFill/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29522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E554B3D8-185D-5519-3048-C277CDAC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04427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Only – blue backgroun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E554B3D8-185D-5519-3048-C277CDAC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44952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Only – purple backgroun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E554B3D8-185D-5519-3048-C277CDAC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065829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Only – green backgroun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E554B3D8-185D-5519-3048-C277CDAC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990047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Only – yellow backgroun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E554B3D8-185D-5519-3048-C277CDAC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840520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Title Only – 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D89F689-C7C1-4E27-8890-76F63A669A8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E554B3D8-185D-5519-3048-C277CDAC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E5E0A998-400A-6CF6-21E4-2EEC13B687C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0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62250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Content with Pic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pic>
        <p:nvPicPr>
          <p:cNvPr id="4" name="Bilde 3" descr="Et bilde som inneholder utendørs, landskap, vinter, skog&#10;&#10;Automatisk generert beskrivelse">
            <a:extLst>
              <a:ext uri="{FF2B5EF4-FFF2-40B4-BE49-F238E27FC236}">
                <a16:creationId xmlns:a16="http://schemas.microsoft.com/office/drawing/2014/main" id="{1BA1CABE-E17A-7C86-61B1-D25FCC81B80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04"/>
          <a:stretch/>
        </p:blipFill>
        <p:spPr>
          <a:xfrm>
            <a:off x="4571999" y="0"/>
            <a:ext cx="4569575" cy="5143500"/>
          </a:xfrm>
          <a:prstGeom prst="rect">
            <a:avLst/>
          </a:prstGeom>
        </p:spPr>
      </p:pic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30E6A35F-9A0D-453E-6684-0F9802027E0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74D0F81-F464-33C8-E532-87E3E6B088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+mn-lt"/>
              </a:defRPr>
            </a:lvl1pPr>
            <a:lvl2pPr>
              <a:defRPr sz="1600">
                <a:solidFill>
                  <a:schemeClr val="tx1"/>
                </a:solidFill>
                <a:latin typeface="+mn-lt"/>
              </a:defRPr>
            </a:lvl2pPr>
            <a:lvl3pPr>
              <a:defRPr sz="1400">
                <a:solidFill>
                  <a:schemeClr val="tx1"/>
                </a:solidFill>
                <a:latin typeface="+mn-lt"/>
              </a:defRPr>
            </a:lvl3pPr>
            <a:lvl4pPr>
              <a:defRPr sz="1200">
                <a:solidFill>
                  <a:schemeClr val="tx1"/>
                </a:solidFill>
                <a:latin typeface="+mn-lt"/>
              </a:defRPr>
            </a:lvl4pPr>
            <a:lvl5pPr>
              <a:defRPr sz="1200">
                <a:solidFill>
                  <a:schemeClr val="tx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7" name="Tittel 4">
            <a:extLst>
              <a:ext uri="{FF2B5EF4-FFF2-40B4-BE49-F238E27FC236}">
                <a16:creationId xmlns:a16="http://schemas.microsoft.com/office/drawing/2014/main" id="{3DD142A4-0DC2-D866-D6C3-D1F9A9401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168725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Content with Picture – 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 dirty="0"/>
          </a:p>
        </p:txBody>
      </p:sp>
      <p:pic>
        <p:nvPicPr>
          <p:cNvPr id="4" name="Bilde 3" descr="Et bilde som inneholder utendørs, landskap, vinter, skog&#10;&#10;Automatisk generert beskrivelse">
            <a:extLst>
              <a:ext uri="{FF2B5EF4-FFF2-40B4-BE49-F238E27FC236}">
                <a16:creationId xmlns:a16="http://schemas.microsoft.com/office/drawing/2014/main" id="{1BA1CABE-E17A-7C86-61B1-D25FCC81B80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04"/>
          <a:stretch/>
        </p:blipFill>
        <p:spPr>
          <a:xfrm>
            <a:off x="4571999" y="0"/>
            <a:ext cx="4569575" cy="5143500"/>
          </a:xfrm>
          <a:prstGeom prst="rect">
            <a:avLst/>
          </a:prstGeom>
        </p:spPr>
      </p:pic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7C00B2-53F7-6D5A-43AB-2148BB6A54A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87313D1-030E-AE5B-7F18-195E0C1E08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buSzPct val="100000"/>
              <a:defRPr sz="1800">
                <a:solidFill>
                  <a:schemeClr val="bg1"/>
                </a:solidFill>
                <a:latin typeface="+mn-lt"/>
              </a:defRPr>
            </a:lvl1pPr>
            <a:lvl2pPr>
              <a:buSzPct val="100000"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8" name="Tittel 4">
            <a:extLst>
              <a:ext uri="{FF2B5EF4-FFF2-40B4-BE49-F238E27FC236}">
                <a16:creationId xmlns:a16="http://schemas.microsoft.com/office/drawing/2014/main" id="{ED662883-8710-6BEA-4F73-92E61305C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73617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Content with Placehol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7AFDA13A-C50D-307E-E02F-07F62723595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1999" cy="5143500"/>
          </a:xfrm>
          <a:solidFill>
            <a:schemeClr val="bg1"/>
          </a:solidFill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EC49314-5A45-60F4-65B3-CA26FA43421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tel 4">
            <a:extLst>
              <a:ext uri="{FF2B5EF4-FFF2-40B4-BE49-F238E27FC236}">
                <a16:creationId xmlns:a16="http://schemas.microsoft.com/office/drawing/2014/main" id="{BE1F3B75-99A8-A98B-26E5-9CD30B51F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94E20A6-456B-52B7-B82D-408444C7F3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buSzPct val="100000"/>
              <a:defRPr sz="1800">
                <a:solidFill>
                  <a:schemeClr val="tx1"/>
                </a:solidFill>
                <a:latin typeface="+mn-lt"/>
              </a:defRPr>
            </a:lvl1pPr>
            <a:lvl2pPr>
              <a:buSzPct val="100000"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855998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Content with Placeholder – blue backgroun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7AFDA13A-C50D-307E-E02F-07F62723595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1999" cy="5143500"/>
          </a:xfrm>
          <a:solidFill>
            <a:schemeClr val="bg1"/>
          </a:solidFill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EC49314-5A45-60F4-65B3-CA26FA43421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tel 4">
            <a:extLst>
              <a:ext uri="{FF2B5EF4-FFF2-40B4-BE49-F238E27FC236}">
                <a16:creationId xmlns:a16="http://schemas.microsoft.com/office/drawing/2014/main" id="{BE1F3B75-99A8-A98B-26E5-9CD30B51F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7206BBF-983D-6F0C-527C-3BD3BD9D05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buSzPct val="100000"/>
              <a:defRPr sz="1800">
                <a:solidFill>
                  <a:schemeClr val="tx1"/>
                </a:solidFill>
                <a:latin typeface="+mn-lt"/>
              </a:defRPr>
            </a:lvl1pPr>
            <a:lvl2pPr>
              <a:buSzPct val="100000"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515191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Content with Placeholder – purple backgroun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7AFDA13A-C50D-307E-E02F-07F62723595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1999" cy="5143500"/>
          </a:xfrm>
          <a:solidFill>
            <a:schemeClr val="bg1"/>
          </a:solidFill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4046D7E1-43B9-0C60-323C-B25AC4574B2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tel 4">
            <a:extLst>
              <a:ext uri="{FF2B5EF4-FFF2-40B4-BE49-F238E27FC236}">
                <a16:creationId xmlns:a16="http://schemas.microsoft.com/office/drawing/2014/main" id="{8A957AEA-67C6-573D-7E48-9B355E0D1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BF499EF-8298-B5F7-CE78-A67BE16F23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buSzPct val="100000"/>
              <a:defRPr sz="1800">
                <a:solidFill>
                  <a:schemeClr val="tx1"/>
                </a:solidFill>
                <a:latin typeface="+mn-lt"/>
              </a:defRPr>
            </a:lvl1pPr>
            <a:lvl2pPr>
              <a:buSzPct val="100000"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866231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Content with Placeholder – yellow backgroun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7AFDA13A-C50D-307E-E02F-07F62723595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1999" cy="5143500"/>
          </a:xfrm>
          <a:solidFill>
            <a:schemeClr val="bg1"/>
          </a:solidFill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62E9F694-2FDF-2A02-9212-03ED51926C5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tel 4">
            <a:extLst>
              <a:ext uri="{FF2B5EF4-FFF2-40B4-BE49-F238E27FC236}">
                <a16:creationId xmlns:a16="http://schemas.microsoft.com/office/drawing/2014/main" id="{58C8103E-FBB7-AE2A-AA1D-4B43C825A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E4A5E87-64F2-D210-4A7B-0E9DD8EE4B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buSzPct val="100000"/>
              <a:defRPr sz="1800">
                <a:solidFill>
                  <a:schemeClr val="tx1"/>
                </a:solidFill>
                <a:latin typeface="+mn-lt"/>
              </a:defRPr>
            </a:lvl1pPr>
            <a:lvl2pPr>
              <a:buSzPct val="100000"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592366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Content with Placeholder – green backgroun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7AFDA13A-C50D-307E-E02F-07F62723595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1999" cy="5143500"/>
          </a:xfrm>
          <a:solidFill>
            <a:schemeClr val="bg1"/>
          </a:solidFill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EB9B8FE1-FA25-807C-6995-58A3CDE269F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tel 4">
            <a:extLst>
              <a:ext uri="{FF2B5EF4-FFF2-40B4-BE49-F238E27FC236}">
                <a16:creationId xmlns:a16="http://schemas.microsoft.com/office/drawing/2014/main" id="{4157026E-C125-F14F-E029-66AFB6871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1D7EC19-FEC2-F892-F0B4-0EC88B986E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buSzPct val="100000"/>
              <a:defRPr sz="1800">
                <a:solidFill>
                  <a:schemeClr val="tx1"/>
                </a:solidFill>
                <a:latin typeface="+mn-lt"/>
              </a:defRPr>
            </a:lvl1pPr>
            <a:lvl2pPr>
              <a:buSzPct val="100000"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39151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R Blank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E94D6A6-41BD-49BB-84F3-C9210A972E85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2889788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NR Blank with logo – 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E94D6A6-41BD-49BB-84F3-C9210A972E85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2FDF88CB-587D-6A20-69E5-535EC758E4D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0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04357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NR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292188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NR Blank – 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38352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Picture full sc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3F2EB97A-7CAA-BFB9-0755-D63E22BD4E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998875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Contact page – blu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88A5BFB-7779-531D-83A1-ACF2E0C8B5A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8313" y="807770"/>
            <a:ext cx="5217775" cy="1907996"/>
          </a:xfrm>
          <a:prstGeom prst="rect">
            <a:avLst/>
          </a:prstGeom>
        </p:spPr>
        <p:txBody>
          <a:bodyPr anchor="b"/>
          <a:lstStyle>
            <a:lvl1pPr>
              <a:lnSpc>
                <a:spcPct val="100000"/>
              </a:lnSpc>
              <a:defRPr sz="2800" b="1"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87422C2A-5993-DA22-FA68-133BC21589B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451552" y="4227934"/>
            <a:ext cx="1221418" cy="43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6550E822-D447-6438-3B16-EF2410792D66}"/>
              </a:ext>
            </a:extLst>
          </p:cNvPr>
          <p:cNvSpPr txBox="1"/>
          <p:nvPr userDrawn="1"/>
        </p:nvSpPr>
        <p:spPr bwMode="white">
          <a:xfrm>
            <a:off x="468313" y="3723491"/>
            <a:ext cx="4103687" cy="979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(+47) 2285 2500</a:t>
            </a:r>
          </a:p>
          <a:p>
            <a:pPr lvl="0">
              <a:lnSpc>
                <a:spcPct val="150000"/>
              </a:lnSpc>
            </a:pPr>
            <a:r>
              <a:rPr lang="en-US" sz="1400" noProof="0" dirty="0" err="1">
                <a:latin typeface="+mn-lt"/>
                <a:ea typeface="Roboto" panose="02000000000000000000" pitchFamily="2" charset="0"/>
              </a:rPr>
              <a:t>nr@nr.no</a:t>
            </a:r>
            <a:endParaRPr lang="en-US" sz="1400" noProof="0" dirty="0">
              <a:latin typeface="+mn-lt"/>
              <a:ea typeface="Roboto" panose="02000000000000000000" pitchFamily="2" charset="0"/>
            </a:endParaRPr>
          </a:p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nr.no </a:t>
            </a:r>
          </a:p>
        </p:txBody>
      </p:sp>
    </p:spTree>
    <p:extLst>
      <p:ext uri="{BB962C8B-B14F-4D97-AF65-F5344CB8AC3E}">
        <p14:creationId xmlns:p14="http://schemas.microsoft.com/office/powerpoint/2010/main" val="243365936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Contact page – purp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6CBFC3C5-862D-A48E-600B-F4F7361D0AA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451552" y="4227934"/>
            <a:ext cx="1221418" cy="43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D431105A-E86B-1F34-AF44-CF1C561660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8313" y="807770"/>
            <a:ext cx="5217775" cy="1907996"/>
          </a:xfrm>
          <a:prstGeom prst="rect">
            <a:avLst/>
          </a:prstGeom>
        </p:spPr>
        <p:txBody>
          <a:bodyPr anchor="b"/>
          <a:lstStyle>
            <a:lvl1pPr>
              <a:lnSpc>
                <a:spcPct val="100000"/>
              </a:lnSpc>
              <a:defRPr sz="2800" b="1"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0EB47E38-1AE9-C72C-023D-FA68373CE357}"/>
              </a:ext>
            </a:extLst>
          </p:cNvPr>
          <p:cNvSpPr txBox="1"/>
          <p:nvPr userDrawn="1"/>
        </p:nvSpPr>
        <p:spPr bwMode="white">
          <a:xfrm>
            <a:off x="468313" y="3723491"/>
            <a:ext cx="4103687" cy="979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(+47) 2285 2500</a:t>
            </a:r>
          </a:p>
          <a:p>
            <a:pPr lvl="0">
              <a:lnSpc>
                <a:spcPct val="150000"/>
              </a:lnSpc>
            </a:pPr>
            <a:r>
              <a:rPr lang="en-US" sz="1400" noProof="0" dirty="0" err="1">
                <a:latin typeface="+mn-lt"/>
                <a:ea typeface="Roboto" panose="02000000000000000000" pitchFamily="2" charset="0"/>
              </a:rPr>
              <a:t>nr@nr.no</a:t>
            </a:r>
            <a:endParaRPr lang="en-US" sz="1400" noProof="0" dirty="0">
              <a:latin typeface="+mn-lt"/>
              <a:ea typeface="Roboto" panose="02000000000000000000" pitchFamily="2" charset="0"/>
            </a:endParaRPr>
          </a:p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nr.no </a:t>
            </a:r>
          </a:p>
        </p:txBody>
      </p:sp>
    </p:spTree>
    <p:extLst>
      <p:ext uri="{BB962C8B-B14F-4D97-AF65-F5344CB8AC3E}">
        <p14:creationId xmlns:p14="http://schemas.microsoft.com/office/powerpoint/2010/main" val="38255424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Contact page – yellow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13890B93-6BB0-CDBE-5709-C004DE3B149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451552" y="4227934"/>
            <a:ext cx="1221418" cy="43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BA57F13-423B-215B-E8CA-8E1AE93B88B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8313" y="807770"/>
            <a:ext cx="5217775" cy="1907996"/>
          </a:xfrm>
          <a:prstGeom prst="rect">
            <a:avLst/>
          </a:prstGeom>
        </p:spPr>
        <p:txBody>
          <a:bodyPr anchor="b"/>
          <a:lstStyle>
            <a:lvl1pPr>
              <a:lnSpc>
                <a:spcPct val="100000"/>
              </a:lnSpc>
              <a:defRPr sz="2800" b="1"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C1D1B835-B722-F3F1-862C-69FAE0C98C06}"/>
              </a:ext>
            </a:extLst>
          </p:cNvPr>
          <p:cNvSpPr txBox="1"/>
          <p:nvPr userDrawn="1"/>
        </p:nvSpPr>
        <p:spPr bwMode="white">
          <a:xfrm>
            <a:off x="468313" y="3723491"/>
            <a:ext cx="4103687" cy="979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(+47) 2285 2500</a:t>
            </a:r>
          </a:p>
          <a:p>
            <a:pPr lvl="0">
              <a:lnSpc>
                <a:spcPct val="150000"/>
              </a:lnSpc>
            </a:pPr>
            <a:r>
              <a:rPr lang="en-US" sz="1400" noProof="0" dirty="0" err="1">
                <a:latin typeface="+mn-lt"/>
                <a:ea typeface="Roboto" panose="02000000000000000000" pitchFamily="2" charset="0"/>
              </a:rPr>
              <a:t>nr@nr.no</a:t>
            </a:r>
            <a:endParaRPr lang="en-US" sz="1400" noProof="0" dirty="0">
              <a:latin typeface="+mn-lt"/>
              <a:ea typeface="Roboto" panose="02000000000000000000" pitchFamily="2" charset="0"/>
            </a:endParaRPr>
          </a:p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nr.no </a:t>
            </a:r>
          </a:p>
        </p:txBody>
      </p:sp>
    </p:spTree>
    <p:extLst>
      <p:ext uri="{BB962C8B-B14F-4D97-AF65-F5344CB8AC3E}">
        <p14:creationId xmlns:p14="http://schemas.microsoft.com/office/powerpoint/2010/main" val="195849283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Contact page – gree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>
            <a:extLst>
              <a:ext uri="{FF2B5EF4-FFF2-40B4-BE49-F238E27FC236}">
                <a16:creationId xmlns:a16="http://schemas.microsoft.com/office/drawing/2014/main" id="{CD61FA53-D71E-4495-564E-3BCA241DB6C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451552" y="4228894"/>
            <a:ext cx="1221418" cy="43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73456B2-122D-965F-3AAB-776A0A6F6FF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8313" y="807770"/>
            <a:ext cx="5217775" cy="1907996"/>
          </a:xfrm>
          <a:prstGeom prst="rect">
            <a:avLst/>
          </a:prstGeom>
        </p:spPr>
        <p:txBody>
          <a:bodyPr anchor="b"/>
          <a:lstStyle>
            <a:lvl1pPr>
              <a:lnSpc>
                <a:spcPct val="100000"/>
              </a:lnSpc>
              <a:defRPr sz="2800" b="1"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1686C1C2-88F7-919E-3A88-BCEC4F7E298A}"/>
              </a:ext>
            </a:extLst>
          </p:cNvPr>
          <p:cNvSpPr txBox="1"/>
          <p:nvPr userDrawn="1"/>
        </p:nvSpPr>
        <p:spPr bwMode="white">
          <a:xfrm>
            <a:off x="468313" y="3723491"/>
            <a:ext cx="4103687" cy="979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(+47) 2285 2500</a:t>
            </a:r>
          </a:p>
          <a:p>
            <a:pPr lvl="0">
              <a:lnSpc>
                <a:spcPct val="150000"/>
              </a:lnSpc>
            </a:pPr>
            <a:r>
              <a:rPr lang="en-US" sz="1400" noProof="0" dirty="0" err="1">
                <a:latin typeface="+mn-lt"/>
                <a:ea typeface="Roboto" panose="02000000000000000000" pitchFamily="2" charset="0"/>
              </a:rPr>
              <a:t>nr@nr.no</a:t>
            </a:r>
            <a:endParaRPr lang="en-US" sz="1400" noProof="0" dirty="0">
              <a:latin typeface="+mn-lt"/>
              <a:ea typeface="Roboto" panose="02000000000000000000" pitchFamily="2" charset="0"/>
            </a:endParaRPr>
          </a:p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nr.no </a:t>
            </a:r>
          </a:p>
        </p:txBody>
      </p:sp>
    </p:spTree>
    <p:extLst>
      <p:ext uri="{BB962C8B-B14F-4D97-AF65-F5344CB8AC3E}">
        <p14:creationId xmlns:p14="http://schemas.microsoft.com/office/powerpoint/2010/main" val="279040544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8425D-877E-094C-5F22-F318277A9097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nb-NO"/>
            </a:lvl1pPr>
          </a:lstStyle>
          <a:p>
            <a:pPr lvl="0"/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B7017E-FDE0-E82E-9121-C5245184269D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 lang="nb-NO"/>
            </a:lvl1pPr>
            <a:lvl2pPr>
              <a:defRPr lang="nb-NO"/>
            </a:lvl2pPr>
            <a:lvl3pPr>
              <a:defRPr lang="nb-NO"/>
            </a:lvl3pPr>
            <a:lvl4pPr>
              <a:defRPr lang="nb-NO"/>
            </a:lvl4pPr>
            <a:lvl5pPr>
              <a:defRPr lang="nb-NO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72D52B-96E8-1F7F-BAC6-D349B3215A9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412431" y="4732002"/>
            <a:ext cx="480047" cy="216027"/>
          </a:xfrm>
        </p:spPr>
        <p:txBody>
          <a:bodyPr/>
          <a:lstStyle>
            <a:lvl1pPr>
              <a:defRPr lang="en-GB"/>
            </a:lvl1pPr>
          </a:lstStyle>
          <a:p>
            <a:pPr lvl="0"/>
            <a:fld id="{01488B34-5DF3-4B81-94CC-EA51D70695CE}" type="slidenum">
              <a:t>‹#›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44D33E-FB08-3650-1CED-284CFAE130C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1691677" y="4490828"/>
            <a:ext cx="6552724" cy="449482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6868590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7544" y="1260000"/>
            <a:ext cx="8207376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 dirty="0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82112" y="4731990"/>
            <a:ext cx="393576" cy="216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680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chemeClr val="tx1"/>
                </a:solidFill>
                <a:latin typeface="+mn-lt"/>
                <a:ea typeface="Roboto" panose="02000000000000000000" pitchFamily="2" charset="0"/>
              </a:defRPr>
            </a:lvl1pPr>
          </a:lstStyle>
          <a:p>
            <a:fld id="{4D89F689-C7C1-4E27-8890-76F63A669A8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042" name="Rectangle 18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468313" y="4731990"/>
            <a:ext cx="7776095" cy="216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ctr" anchorCtr="0" compatLnSpc="1">
            <a:prstTxWarp prst="textNoShape">
              <a:avLst/>
            </a:prstTxWarp>
          </a:bodyPr>
          <a:lstStyle>
            <a:lvl1pPr>
              <a:defRPr sz="900" b="0">
                <a:solidFill>
                  <a:schemeClr val="tx1"/>
                </a:solidFill>
                <a:latin typeface="+mn-lt"/>
                <a:ea typeface="Roboto" panose="02000000000000000000" pitchFamily="2" charset="0"/>
              </a:defRPr>
            </a:lvl1pPr>
          </a:lstStyle>
          <a:p>
            <a:r>
              <a:rPr lang="en-US" noProof="0" dirty="0"/>
              <a:t>Footer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4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49FDFBAD-F48E-7010-9F3D-9D72D603AF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white">
          <a:xfrm>
            <a:off x="467544" y="267494"/>
            <a:ext cx="7128792" cy="777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b" anchorCtr="0" compatLnSpc="1">
            <a:prstTxWarp prst="textNoShape">
              <a:avLst/>
            </a:prstTxWarp>
          </a:bodyPr>
          <a:lstStyle/>
          <a:p>
            <a:pPr lvl="0"/>
            <a:endParaRPr lang="en-US" noProof="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6" r:id="rId2"/>
    <p:sldLayoutId id="2147483668" r:id="rId3"/>
    <p:sldLayoutId id="2147483675" r:id="rId4"/>
    <p:sldLayoutId id="2147483650" r:id="rId5"/>
    <p:sldLayoutId id="2147483683" r:id="rId6"/>
    <p:sldLayoutId id="2147483652" r:id="rId7"/>
    <p:sldLayoutId id="2147483685" r:id="rId8"/>
    <p:sldLayoutId id="2147483665" r:id="rId9"/>
    <p:sldLayoutId id="2147483688" r:id="rId10"/>
    <p:sldLayoutId id="2147483689" r:id="rId11"/>
    <p:sldLayoutId id="2147483690" r:id="rId12"/>
    <p:sldLayoutId id="2147483691" r:id="rId13"/>
    <p:sldLayoutId id="2147483682" r:id="rId14"/>
    <p:sldLayoutId id="2147483669" r:id="rId15"/>
    <p:sldLayoutId id="2147483684" r:id="rId16"/>
    <p:sldLayoutId id="2147483670" r:id="rId17"/>
    <p:sldLayoutId id="2147483687" r:id="rId18"/>
    <p:sldLayoutId id="2147483671" r:id="rId19"/>
    <p:sldLayoutId id="2147483674" r:id="rId20"/>
    <p:sldLayoutId id="2147483676" r:id="rId21"/>
    <p:sldLayoutId id="2147483655" r:id="rId22"/>
    <p:sldLayoutId id="2147483686" r:id="rId23"/>
    <p:sldLayoutId id="2147483680" r:id="rId24"/>
    <p:sldLayoutId id="2147483681" r:id="rId25"/>
    <p:sldLayoutId id="2147483679" r:id="rId26"/>
    <p:sldLayoutId id="2147483673" r:id="rId27"/>
    <p:sldLayoutId id="2147483677" r:id="rId28"/>
    <p:sldLayoutId id="2147483678" r:id="rId29"/>
    <p:sldLayoutId id="2147483672" r:id="rId30"/>
    <p:sldLayoutId id="2147483692" r:id="rId31"/>
  </p:sldLayoutIdLst>
  <p:hf hdr="0" dt="0"/>
  <p:txStyles>
    <p:titleStyle>
      <a:lvl1pPr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defRPr sz="2400" b="1" i="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269875" indent="-269875" algn="l" rtl="0" eaLnBrk="1" fontAlgn="base" hangingPunct="1">
        <a:spcBef>
          <a:spcPct val="50000"/>
        </a:spcBef>
        <a:spcAft>
          <a:spcPct val="0"/>
        </a:spcAft>
        <a:buSzPct val="100000"/>
        <a:buFont typeface="Arial" panose="020B0604020202020204" pitchFamily="34" charset="0"/>
        <a:buChar char="•"/>
        <a:tabLst/>
        <a:defRPr sz="1800" baseline="0">
          <a:solidFill>
            <a:schemeClr val="tx1"/>
          </a:solidFill>
          <a:latin typeface="+mn-lt"/>
          <a:ea typeface="Roboto Condensed" panose="02000000000000000000" pitchFamily="2" charset="0"/>
          <a:cs typeface="Roboto Condensed" panose="02000000000000000000" pitchFamily="2" charset="0"/>
        </a:defRPr>
      </a:lvl1pPr>
      <a:lvl2pPr marL="712788" indent="-238125" algn="l" rtl="0" eaLnBrk="1" fontAlgn="base" hangingPunct="1">
        <a:spcBef>
          <a:spcPct val="20000"/>
        </a:spcBef>
        <a:spcAft>
          <a:spcPct val="0"/>
        </a:spcAft>
        <a:buSzPct val="100000"/>
        <a:buFont typeface="Arial" panose="020B0604020202020204" pitchFamily="34" charset="0"/>
        <a:buChar char="•"/>
        <a:tabLst/>
        <a:defRPr sz="1800">
          <a:solidFill>
            <a:schemeClr val="tx1"/>
          </a:solidFill>
          <a:latin typeface="+mn-lt"/>
          <a:ea typeface="Roboto Condensed" panose="02000000000000000000" pitchFamily="2" charset="0"/>
          <a:cs typeface="Roboto Condensed" panose="02000000000000000000" pitchFamily="2" charset="0"/>
        </a:defRPr>
      </a:lvl2pPr>
      <a:lvl3pPr marL="1073150" indent="-223838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sz="1600">
          <a:solidFill>
            <a:schemeClr val="tx1"/>
          </a:solidFill>
          <a:latin typeface="+mn-lt"/>
          <a:ea typeface="Roboto Condensed" panose="02000000000000000000" pitchFamily="2" charset="0"/>
          <a:cs typeface="Roboto Condensed" panose="02000000000000000000" pitchFamily="2" charset="0"/>
        </a:defRPr>
      </a:lvl3pPr>
      <a:lvl4pPr marL="1241425" indent="0" algn="l" rtl="0" eaLnBrk="1" fontAlgn="base" hangingPunct="1">
        <a:spcBef>
          <a:spcPct val="20000"/>
        </a:spcBef>
        <a:spcAft>
          <a:spcPct val="0"/>
        </a:spcAft>
        <a:buSzPct val="100000"/>
        <a:buFont typeface="Arial" panose="020B0604020202020204" pitchFamily="34" charset="0"/>
        <a:buNone/>
        <a:tabLst/>
        <a:defRPr sz="1600">
          <a:solidFill>
            <a:schemeClr val="tx1"/>
          </a:solidFill>
          <a:latin typeface="+mn-lt"/>
          <a:ea typeface="Roboto Condensed" panose="02000000000000000000" pitchFamily="2" charset="0"/>
          <a:cs typeface="Roboto Condensed" panose="02000000000000000000" pitchFamily="2" charset="0"/>
        </a:defRPr>
      </a:lvl4pPr>
      <a:lvl5pPr marL="1785938" indent="-160338" algn="l" rtl="0" eaLnBrk="1" fontAlgn="base" hangingPunct="1">
        <a:spcBef>
          <a:spcPct val="20000"/>
        </a:spcBef>
        <a:spcAft>
          <a:spcPct val="0"/>
        </a:spcAft>
        <a:buSzPct val="100000"/>
        <a:buFont typeface="Arial" panose="020B0604020202020204" pitchFamily="34" charset="0"/>
        <a:buChar char="•"/>
        <a:tabLst/>
        <a:defRPr sz="1600">
          <a:solidFill>
            <a:schemeClr val="tx1"/>
          </a:solidFill>
          <a:latin typeface="+mn-lt"/>
          <a:ea typeface="Roboto Condensed" panose="02000000000000000000" pitchFamily="2" charset="0"/>
          <a:cs typeface="Roboto Condensed" panose="02000000000000000000" pitchFamily="2" charset="0"/>
        </a:defRPr>
      </a:lvl5pPr>
      <a:lvl6pPr marL="24638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6pPr>
      <a:lvl7pPr marL="29210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7pPr>
      <a:lvl8pPr marL="33782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8pPr>
      <a:lvl9pPr marL="38354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95" userDrawn="1">
          <p15:clr>
            <a:srgbClr val="F26B43"/>
          </p15:clr>
        </p15:guide>
        <p15:guide id="4" pos="5465" userDrawn="1">
          <p15:clr>
            <a:srgbClr val="F26B43"/>
          </p15:clr>
        </p15:guide>
        <p15:guide id="5" orient="horz" pos="35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plison@nr.no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plison@nr.no" TargetMode="Externa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1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3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jpg"/><Relationship Id="rId2" Type="http://schemas.openxmlformats.org/officeDocument/2006/relationships/slideLayout" Target="../slideLayouts/slideLayout31.xml"/><Relationship Id="rId1" Type="http://schemas.openxmlformats.org/officeDocument/2006/relationships/tags" Target="../tags/tag3.xml"/><Relationship Id="rId6" Type="http://schemas.openxmlformats.org/officeDocument/2006/relationships/image" Target="../media/image19.jpeg"/><Relationship Id="rId5" Type="http://schemas.openxmlformats.org/officeDocument/2006/relationships/image" Target="../media/image18.jp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31.xml"/><Relationship Id="rId1" Type="http://schemas.openxmlformats.org/officeDocument/2006/relationships/tags" Target="../tags/tag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1.xml"/><Relationship Id="rId1" Type="http://schemas.openxmlformats.org/officeDocument/2006/relationships/tags" Target="../tags/tag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1.xml"/><Relationship Id="rId1" Type="http://schemas.openxmlformats.org/officeDocument/2006/relationships/tags" Target="../tags/tag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1.xml"/><Relationship Id="rId1" Type="http://schemas.openxmlformats.org/officeDocument/2006/relationships/tags" Target="../tags/tag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tittel 1">
            <a:extLst>
              <a:ext uri="{FF2B5EF4-FFF2-40B4-BE49-F238E27FC236}">
                <a16:creationId xmlns:a16="http://schemas.microsoft.com/office/drawing/2014/main" id="{4EA92CE7-EE16-73E0-F232-E5F59D51AC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8313" y="3147813"/>
            <a:ext cx="2591519" cy="720080"/>
          </a:xfrm>
        </p:spPr>
        <p:txBody>
          <a:bodyPr/>
          <a:lstStyle/>
          <a:p>
            <a:r>
              <a:rPr lang="en-US" dirty="0"/>
              <a:t>Pierre Lison </a:t>
            </a:r>
            <a:r>
              <a:rPr lang="en-US" dirty="0">
                <a:hlinkClick r:id="rId2"/>
              </a:rPr>
              <a:t>plison@nr.no</a:t>
            </a:r>
            <a:r>
              <a:rPr lang="en-US" dirty="0"/>
              <a:t> 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019FA39-C47E-4073-D132-B1A72CE27F9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000" dirty="0"/>
              <a:t>IN4080, Autumn 2024, video lecture (October 14, 2024)</a:t>
            </a:r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970B6ACB-974F-BC9D-E6DF-C771318AC2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8313" y="1347614"/>
            <a:ext cx="7003112" cy="1368152"/>
          </a:xfrm>
        </p:spPr>
        <p:txBody>
          <a:bodyPr/>
          <a:lstStyle/>
          <a:p>
            <a:r>
              <a:rPr lang="en-US" sz="3600" dirty="0"/>
              <a:t>Dialogue systems</a:t>
            </a:r>
          </a:p>
        </p:txBody>
      </p:sp>
    </p:spTree>
    <p:extLst>
      <p:ext uri="{BB962C8B-B14F-4D97-AF65-F5344CB8AC3E}">
        <p14:creationId xmlns:p14="http://schemas.microsoft.com/office/powerpoint/2010/main" val="28609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AA9AF53-1A71-AE54-0615-EDBAD4D3F2A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2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01C855-DEC3-9680-1E89-AEA1477C2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37F2638-44FE-7006-E67A-6C0530834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next two weeks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40C223F-E3AC-75AF-B12A-F0AE473463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lectures on dialogue systems will be done </a:t>
            </a:r>
            <a:r>
              <a:rPr lang="en-US" b="1" dirty="0"/>
              <a:t>remotely</a:t>
            </a:r>
            <a:r>
              <a:rPr lang="en-US" dirty="0"/>
              <a:t>, through a series of shorter videos</a:t>
            </a:r>
          </a:p>
          <a:p>
            <a:r>
              <a:rPr lang="en-US" dirty="0"/>
              <a:t>Don’t hesitate to reach out to me (</a:t>
            </a:r>
            <a:r>
              <a:rPr lang="en-US" dirty="0">
                <a:hlinkClick r:id="rId3"/>
              </a:rPr>
              <a:t>plison@nr.no</a:t>
            </a:r>
            <a:r>
              <a:rPr lang="en-US" dirty="0"/>
              <a:t>) or on our Discourse channel if you have any questions! </a:t>
            </a:r>
          </a:p>
          <a:p>
            <a:endParaRPr lang="en-US" sz="1050" dirty="0"/>
          </a:p>
          <a:p>
            <a:pPr marL="0" indent="0">
              <a:buNone/>
            </a:pPr>
            <a:r>
              <a:rPr lang="en-US" b="1" dirty="0"/>
              <a:t>Plan</a:t>
            </a:r>
            <a:r>
              <a:rPr lang="en-US" dirty="0"/>
              <a:t>:</a:t>
            </a:r>
          </a:p>
          <a:p>
            <a:pPr>
              <a:spcBef>
                <a:spcPts val="600"/>
              </a:spcBef>
            </a:pPr>
            <a:r>
              <a:rPr lang="en-US" dirty="0"/>
              <a:t>Video 1: intro, basic chatbot models </a:t>
            </a:r>
          </a:p>
          <a:p>
            <a:pPr>
              <a:spcBef>
                <a:spcPts val="600"/>
              </a:spcBef>
            </a:pPr>
            <a:r>
              <a:rPr lang="en-US" dirty="0"/>
              <a:t>Video 2: retrieval and generative models</a:t>
            </a:r>
          </a:p>
          <a:p>
            <a:pPr>
              <a:spcBef>
                <a:spcPts val="600"/>
              </a:spcBef>
            </a:pPr>
            <a:r>
              <a:rPr lang="en-US" dirty="0"/>
              <a:t>Video 3: dialogue management</a:t>
            </a:r>
          </a:p>
          <a:p>
            <a:pPr>
              <a:spcBef>
                <a:spcPts val="600"/>
              </a:spcBef>
            </a:pPr>
            <a:r>
              <a:rPr lang="en-US" dirty="0"/>
              <a:t>Video 4: system development and evaluation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99098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C18EC2C-8860-C7F3-B0C2-CA37B3B09AAD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 dirty="0"/>
              <a:t>The </a:t>
            </a:r>
            <a:r>
              <a:rPr lang="nb-NO" dirty="0" err="1"/>
              <a:t>next</a:t>
            </a:r>
            <a:r>
              <a:rPr lang="nb-NO" dirty="0"/>
              <a:t> 2 </a:t>
            </a:r>
            <a:r>
              <a:rPr lang="nb-NO" dirty="0" err="1"/>
              <a:t>weeks</a:t>
            </a:r>
            <a:endParaRPr lang="nb-NO" dirty="0"/>
          </a:p>
        </p:txBody>
      </p:sp>
      <p:sp>
        <p:nvSpPr>
          <p:cNvPr id="4" name="TekstSylinder 5">
            <a:extLst>
              <a:ext uri="{FF2B5EF4-FFF2-40B4-BE49-F238E27FC236}">
                <a16:creationId xmlns:a16="http://schemas.microsoft.com/office/drawing/2014/main" id="{5EAD6D10-D458-0E9E-8149-8089BA4B02D7}"/>
              </a:ext>
            </a:extLst>
          </p:cNvPr>
          <p:cNvSpPr txBox="1"/>
          <p:nvPr/>
        </p:nvSpPr>
        <p:spPr>
          <a:xfrm>
            <a:off x="2699793" y="2283714"/>
            <a:ext cx="4104458" cy="64633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3600" kern="0" dirty="0" err="1">
                <a:solidFill>
                  <a:srgbClr val="000000"/>
                </a:solidFill>
                <a:latin typeface="Arial"/>
              </a:rPr>
              <a:t>Dialogue</a:t>
            </a:r>
            <a:r>
              <a:rPr lang="nb-NO" sz="3600" kern="0" dirty="0">
                <a:solidFill>
                  <a:srgbClr val="000000"/>
                </a:solidFill>
                <a:latin typeface="Arial"/>
              </a:rPr>
              <a:t> systems</a:t>
            </a:r>
          </a:p>
        </p:txBody>
      </p:sp>
      <p:grpSp>
        <p:nvGrpSpPr>
          <p:cNvPr id="5" name="Gruppe 27">
            <a:extLst>
              <a:ext uri="{FF2B5EF4-FFF2-40B4-BE49-F238E27FC236}">
                <a16:creationId xmlns:a16="http://schemas.microsoft.com/office/drawing/2014/main" id="{D76156A4-7631-7B01-04BA-16B5EABA4DCC}"/>
              </a:ext>
            </a:extLst>
          </p:cNvPr>
          <p:cNvGrpSpPr/>
          <p:nvPr/>
        </p:nvGrpSpPr>
        <p:grpSpPr>
          <a:xfrm>
            <a:off x="1331640" y="1131589"/>
            <a:ext cx="2664296" cy="1110063"/>
            <a:chOff x="188640" y="1131588"/>
            <a:chExt cx="2664296" cy="1110063"/>
          </a:xfrm>
        </p:grpSpPr>
        <p:cxnSp>
          <p:nvCxnSpPr>
            <p:cNvPr id="6" name="Rett pilkobling 7">
              <a:extLst>
                <a:ext uri="{FF2B5EF4-FFF2-40B4-BE49-F238E27FC236}">
                  <a16:creationId xmlns:a16="http://schemas.microsoft.com/office/drawing/2014/main" id="{3FF1612A-6010-21F1-2C03-0394A060589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514712" y="1797408"/>
              <a:ext cx="288036" cy="444243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sp>
          <p:nvSpPr>
            <p:cNvPr id="7" name="TekstSylinder 8">
              <a:extLst>
                <a:ext uri="{FF2B5EF4-FFF2-40B4-BE49-F238E27FC236}">
                  <a16:creationId xmlns:a16="http://schemas.microsoft.com/office/drawing/2014/main" id="{D6A24CE3-1DAB-6407-B275-F57D8F8C1B2F}"/>
                </a:ext>
              </a:extLst>
            </p:cNvPr>
            <p:cNvSpPr txBox="1"/>
            <p:nvPr/>
          </p:nvSpPr>
          <p:spPr>
            <a:xfrm>
              <a:off x="188640" y="1131588"/>
              <a:ext cx="2664296" cy="64633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kern="0">
                  <a:solidFill>
                    <a:srgbClr val="000000"/>
                  </a:solidFill>
                  <a:latin typeface="Arial"/>
                </a:rPr>
                <a:t>What are they? 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kern="0">
                  <a:solidFill>
                    <a:srgbClr val="000000"/>
                  </a:solidFill>
                  <a:latin typeface="Arial"/>
                </a:rPr>
                <a:t>What applications?</a:t>
              </a:r>
            </a:p>
          </p:txBody>
        </p:sp>
      </p:grpSp>
      <p:grpSp>
        <p:nvGrpSpPr>
          <p:cNvPr id="8" name="Gruppe 28">
            <a:extLst>
              <a:ext uri="{FF2B5EF4-FFF2-40B4-BE49-F238E27FC236}">
                <a16:creationId xmlns:a16="http://schemas.microsoft.com/office/drawing/2014/main" id="{60AEFBBF-6949-067A-9435-5C7B485179A9}"/>
              </a:ext>
            </a:extLst>
          </p:cNvPr>
          <p:cNvGrpSpPr/>
          <p:nvPr/>
        </p:nvGrpSpPr>
        <p:grpSpPr>
          <a:xfrm>
            <a:off x="4344132" y="1113502"/>
            <a:ext cx="3468237" cy="1095515"/>
            <a:chOff x="3201131" y="1113501"/>
            <a:chExt cx="3468237" cy="1095515"/>
          </a:xfrm>
        </p:grpSpPr>
        <p:cxnSp>
          <p:nvCxnSpPr>
            <p:cNvPr id="9" name="Rett pilkobling 10">
              <a:extLst>
                <a:ext uri="{FF2B5EF4-FFF2-40B4-BE49-F238E27FC236}">
                  <a16:creationId xmlns:a16="http://schemas.microsoft.com/office/drawing/2014/main" id="{654394EE-5A8C-E7E1-2B42-05DABF8C42ED}"/>
                </a:ext>
              </a:extLst>
            </p:cNvPr>
            <p:cNvCxnSpPr/>
            <p:nvPr/>
          </p:nvCxnSpPr>
          <p:spPr>
            <a:xfrm flipV="1">
              <a:off x="3201131" y="1764773"/>
              <a:ext cx="288027" cy="444243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sp>
          <p:nvSpPr>
            <p:cNvPr id="10" name="TekstSylinder 11">
              <a:extLst>
                <a:ext uri="{FF2B5EF4-FFF2-40B4-BE49-F238E27FC236}">
                  <a16:creationId xmlns:a16="http://schemas.microsoft.com/office/drawing/2014/main" id="{2077AFEF-7D8B-AE93-D70C-46CACA83B4BC}"/>
                </a:ext>
              </a:extLst>
            </p:cNvPr>
            <p:cNvSpPr txBox="1"/>
            <p:nvPr/>
          </p:nvSpPr>
          <p:spPr>
            <a:xfrm>
              <a:off x="3429009" y="1113501"/>
              <a:ext cx="3240359" cy="64633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kern="0">
                  <a:solidFill>
                    <a:srgbClr val="000000"/>
                  </a:solidFill>
                  <a:latin typeface="Arial"/>
                </a:rPr>
                <a:t>How does (human-human) dialogue actually </a:t>
              </a:r>
              <a:r>
                <a:rPr lang="nb-NO" i="1" kern="0">
                  <a:solidFill>
                    <a:srgbClr val="000000"/>
                  </a:solidFill>
                  <a:latin typeface="Arial"/>
                </a:rPr>
                <a:t>work</a:t>
              </a:r>
              <a:r>
                <a:rPr lang="nb-NO" kern="0">
                  <a:solidFill>
                    <a:srgbClr val="000000"/>
                  </a:solidFill>
                  <a:latin typeface="Arial"/>
                </a:rPr>
                <a:t>?</a:t>
              </a:r>
            </a:p>
          </p:txBody>
        </p:sp>
      </p:grpSp>
      <p:sp>
        <p:nvSpPr>
          <p:cNvPr id="11" name="Rektangel: avrundede hjørner 13">
            <a:extLst>
              <a:ext uri="{FF2B5EF4-FFF2-40B4-BE49-F238E27FC236}">
                <a16:creationId xmlns:a16="http://schemas.microsoft.com/office/drawing/2014/main" id="{CC616194-C805-5124-8D08-92AAF0A48199}"/>
              </a:ext>
            </a:extLst>
          </p:cNvPr>
          <p:cNvSpPr/>
          <p:nvPr/>
        </p:nvSpPr>
        <p:spPr>
          <a:xfrm>
            <a:off x="2555775" y="2283714"/>
            <a:ext cx="3960440" cy="70788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CDD5EB">
              <a:alpha val="30000"/>
            </a:srgbClr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kern="0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2" name="Gruppe 29">
            <a:extLst>
              <a:ext uri="{FF2B5EF4-FFF2-40B4-BE49-F238E27FC236}">
                <a16:creationId xmlns:a16="http://schemas.microsoft.com/office/drawing/2014/main" id="{834D5578-31D9-DDE1-4AF2-425AD08B994F}"/>
              </a:ext>
            </a:extLst>
          </p:cNvPr>
          <p:cNvGrpSpPr/>
          <p:nvPr/>
        </p:nvGrpSpPr>
        <p:grpSpPr>
          <a:xfrm>
            <a:off x="147323" y="3075806"/>
            <a:ext cx="3888431" cy="1324812"/>
            <a:chOff x="116640" y="3052462"/>
            <a:chExt cx="3888431" cy="1324812"/>
          </a:xfrm>
        </p:grpSpPr>
        <p:cxnSp>
          <p:nvCxnSpPr>
            <p:cNvPr id="13" name="Rett pilkobling 18">
              <a:extLst>
                <a:ext uri="{FF2B5EF4-FFF2-40B4-BE49-F238E27FC236}">
                  <a16:creationId xmlns:a16="http://schemas.microsoft.com/office/drawing/2014/main" id="{92103F92-0CF8-183B-1F90-FCAA7D2519D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27122" y="3052462"/>
              <a:ext cx="541988" cy="434730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sp>
          <p:nvSpPr>
            <p:cNvPr id="14" name="TekstSylinder 19">
              <a:extLst>
                <a:ext uri="{FF2B5EF4-FFF2-40B4-BE49-F238E27FC236}">
                  <a16:creationId xmlns:a16="http://schemas.microsoft.com/office/drawing/2014/main" id="{24156806-4E77-CC2A-173A-E1B96CA042A4}"/>
                </a:ext>
              </a:extLst>
            </p:cNvPr>
            <p:cNvSpPr txBox="1"/>
            <p:nvPr/>
          </p:nvSpPr>
          <p:spPr>
            <a:xfrm>
              <a:off x="116640" y="3453944"/>
              <a:ext cx="3888431" cy="92333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kern="0" dirty="0" err="1">
                  <a:solidFill>
                    <a:srgbClr val="000000"/>
                  </a:solidFill>
                  <a:latin typeface="Arial"/>
                </a:rPr>
                <a:t>What</a:t>
              </a:r>
              <a:r>
                <a:rPr lang="nb-NO" kern="0" dirty="0">
                  <a:solidFill>
                    <a:srgbClr val="000000"/>
                  </a:solidFill>
                  <a:latin typeface="Arial"/>
                </a:rPr>
                <a:t> </a:t>
              </a:r>
              <a:r>
                <a:rPr lang="nb-NO" kern="0" dirty="0" err="1">
                  <a:solidFill>
                    <a:srgbClr val="000000"/>
                  </a:solidFill>
                  <a:latin typeface="Arial"/>
                </a:rPr>
                <a:t>are</a:t>
              </a:r>
              <a:r>
                <a:rPr lang="nb-NO" kern="0" dirty="0">
                  <a:solidFill>
                    <a:srgbClr val="000000"/>
                  </a:solidFill>
                  <a:latin typeface="Arial"/>
                </a:rPr>
                <a:t> </a:t>
              </a:r>
              <a:r>
                <a:rPr lang="nb-NO" kern="0" dirty="0" err="1">
                  <a:solidFill>
                    <a:srgbClr val="000000"/>
                  </a:solidFill>
                  <a:latin typeface="Arial"/>
                </a:rPr>
                <a:t>the</a:t>
              </a:r>
              <a:r>
                <a:rPr lang="nb-NO" kern="0" dirty="0">
                  <a:solidFill>
                    <a:srgbClr val="000000"/>
                  </a:solidFill>
                  <a:latin typeface="Arial"/>
                </a:rPr>
                <a:t> </a:t>
              </a:r>
              <a:r>
                <a:rPr lang="nb-NO" kern="0" dirty="0" err="1">
                  <a:solidFill>
                    <a:srgbClr val="000000"/>
                  </a:solidFill>
                  <a:latin typeface="Arial"/>
                </a:rPr>
                <a:t>core</a:t>
              </a:r>
              <a:r>
                <a:rPr lang="nb-NO" kern="0" dirty="0">
                  <a:solidFill>
                    <a:srgbClr val="000000"/>
                  </a:solidFill>
                  <a:latin typeface="Arial"/>
                </a:rPr>
                <a:t> </a:t>
              </a:r>
              <a:r>
                <a:rPr lang="nb-NO" i="1" kern="0" dirty="0" err="1">
                  <a:solidFill>
                    <a:srgbClr val="000000"/>
                  </a:solidFill>
                  <a:latin typeface="Arial"/>
                </a:rPr>
                <a:t>components</a:t>
              </a:r>
              <a:r>
                <a:rPr lang="nb-NO" kern="0" dirty="0">
                  <a:solidFill>
                    <a:srgbClr val="000000"/>
                  </a:solidFill>
                  <a:latin typeface="Arial"/>
                </a:rPr>
                <a:t> of </a:t>
              </a:r>
              <a:r>
                <a:rPr lang="nb-NO" kern="0" dirty="0" err="1">
                  <a:solidFill>
                    <a:srgbClr val="000000"/>
                  </a:solidFill>
                  <a:latin typeface="Arial"/>
                </a:rPr>
                <a:t>dialogue</a:t>
              </a:r>
              <a:r>
                <a:rPr lang="nb-NO" kern="0" dirty="0">
                  <a:solidFill>
                    <a:srgbClr val="000000"/>
                  </a:solidFill>
                  <a:latin typeface="Arial"/>
                </a:rPr>
                <a:t> systems?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kern="0" dirty="0" err="1">
                  <a:solidFill>
                    <a:srgbClr val="000000"/>
                  </a:solidFill>
                  <a:latin typeface="Arial"/>
                </a:rPr>
                <a:t>Can</a:t>
              </a:r>
              <a:r>
                <a:rPr lang="nb-NO" kern="0" dirty="0">
                  <a:solidFill>
                    <a:srgbClr val="000000"/>
                  </a:solidFill>
                  <a:latin typeface="Arial"/>
                </a:rPr>
                <a:t> </a:t>
              </a:r>
              <a:r>
                <a:rPr lang="nb-NO" kern="0" dirty="0" err="1">
                  <a:solidFill>
                    <a:srgbClr val="000000"/>
                  </a:solidFill>
                  <a:latin typeface="Arial"/>
                </a:rPr>
                <a:t>they</a:t>
              </a:r>
              <a:r>
                <a:rPr lang="nb-NO" kern="0" dirty="0">
                  <a:solidFill>
                    <a:srgbClr val="000000"/>
                  </a:solidFill>
                  <a:latin typeface="Arial"/>
                </a:rPr>
                <a:t> be </a:t>
              </a:r>
              <a:r>
                <a:rPr lang="nb-NO" kern="0" dirty="0" err="1">
                  <a:solidFill>
                    <a:srgbClr val="000000"/>
                  </a:solidFill>
                  <a:latin typeface="Arial"/>
                </a:rPr>
                <a:t>learned</a:t>
              </a:r>
              <a:r>
                <a:rPr lang="nb-NO" kern="0" dirty="0">
                  <a:solidFill>
                    <a:srgbClr val="000000"/>
                  </a:solidFill>
                  <a:latin typeface="Arial"/>
                </a:rPr>
                <a:t> from </a:t>
              </a:r>
              <a:r>
                <a:rPr lang="nb-NO" i="1" kern="0" dirty="0">
                  <a:solidFill>
                    <a:srgbClr val="000000"/>
                  </a:solidFill>
                  <a:latin typeface="Arial"/>
                </a:rPr>
                <a:t>data</a:t>
              </a:r>
              <a:r>
                <a:rPr lang="nb-NO" kern="0" dirty="0">
                  <a:solidFill>
                    <a:srgbClr val="000000"/>
                  </a:solidFill>
                  <a:latin typeface="Arial"/>
                </a:rPr>
                <a:t>?</a:t>
              </a:r>
            </a:p>
          </p:txBody>
        </p:sp>
      </p:grpSp>
      <p:grpSp>
        <p:nvGrpSpPr>
          <p:cNvPr id="15" name="Gruppe 30">
            <a:extLst>
              <a:ext uri="{FF2B5EF4-FFF2-40B4-BE49-F238E27FC236}">
                <a16:creationId xmlns:a16="http://schemas.microsoft.com/office/drawing/2014/main" id="{0697B6E2-C38E-A591-E76C-14AD930747DB}"/>
              </a:ext>
            </a:extLst>
          </p:cNvPr>
          <p:cNvGrpSpPr/>
          <p:nvPr/>
        </p:nvGrpSpPr>
        <p:grpSpPr>
          <a:xfrm>
            <a:off x="4254554" y="3066293"/>
            <a:ext cx="2527292" cy="1323826"/>
            <a:chOff x="4149089" y="2965337"/>
            <a:chExt cx="3381144" cy="1323826"/>
          </a:xfrm>
        </p:grpSpPr>
        <p:cxnSp>
          <p:nvCxnSpPr>
            <p:cNvPr id="16" name="Rett pilkobling 24">
              <a:extLst>
                <a:ext uri="{FF2B5EF4-FFF2-40B4-BE49-F238E27FC236}">
                  <a16:creationId xmlns:a16="http://schemas.microsoft.com/office/drawing/2014/main" id="{A127A455-9188-5849-425B-E9E10502A43F}"/>
                </a:ext>
              </a:extLst>
            </p:cNvPr>
            <p:cNvCxnSpPr>
              <a:cxnSpLocks/>
            </p:cNvCxnSpPr>
            <p:nvPr/>
          </p:nvCxnSpPr>
          <p:spPr>
            <a:xfrm>
              <a:off x="4941178" y="2965337"/>
              <a:ext cx="0" cy="614520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sp>
          <p:nvSpPr>
            <p:cNvPr id="17" name="TekstSylinder 26">
              <a:extLst>
                <a:ext uri="{FF2B5EF4-FFF2-40B4-BE49-F238E27FC236}">
                  <a16:creationId xmlns:a16="http://schemas.microsoft.com/office/drawing/2014/main" id="{F5534501-A8C7-30DB-AE68-F6B9322789DE}"/>
                </a:ext>
              </a:extLst>
            </p:cNvPr>
            <p:cNvSpPr txBox="1"/>
            <p:nvPr/>
          </p:nvSpPr>
          <p:spPr>
            <a:xfrm>
              <a:off x="4149089" y="3642832"/>
              <a:ext cx="3381144" cy="64633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kern="0" dirty="0">
                  <a:solidFill>
                    <a:srgbClr val="000000"/>
                  </a:solidFill>
                  <a:latin typeface="Arial"/>
                </a:rPr>
                <a:t>How </a:t>
              </a:r>
              <a:r>
                <a:rPr lang="nb-NO" kern="0" dirty="0" err="1">
                  <a:solidFill>
                    <a:srgbClr val="000000"/>
                  </a:solidFill>
                  <a:latin typeface="Arial"/>
                </a:rPr>
                <a:t>are</a:t>
              </a:r>
              <a:r>
                <a:rPr lang="nb-NO" kern="0" dirty="0">
                  <a:solidFill>
                    <a:srgbClr val="000000"/>
                  </a:solidFill>
                  <a:latin typeface="Arial"/>
                </a:rPr>
                <a:t> </a:t>
              </a:r>
              <a:r>
                <a:rPr lang="nb-NO" kern="0" dirty="0" err="1">
                  <a:solidFill>
                    <a:srgbClr val="000000"/>
                  </a:solidFill>
                  <a:latin typeface="Arial"/>
                </a:rPr>
                <a:t>dialogue</a:t>
              </a:r>
              <a:r>
                <a:rPr lang="nb-NO" kern="0" dirty="0">
                  <a:solidFill>
                    <a:srgbClr val="000000"/>
                  </a:solidFill>
                  <a:latin typeface="Arial"/>
                </a:rPr>
                <a:t> systems </a:t>
              </a:r>
              <a:r>
                <a:rPr lang="nb-NO" i="1" kern="0" dirty="0" err="1">
                  <a:solidFill>
                    <a:srgbClr val="000000"/>
                  </a:solidFill>
                  <a:latin typeface="Arial"/>
                </a:rPr>
                <a:t>designed</a:t>
              </a:r>
              <a:r>
                <a:rPr lang="nb-NO" kern="0" dirty="0">
                  <a:solidFill>
                    <a:srgbClr val="000000"/>
                  </a:solidFill>
                  <a:latin typeface="Arial"/>
                </a:rPr>
                <a:t>, </a:t>
              </a:r>
              <a:r>
                <a:rPr lang="nb-NO" i="1" kern="0" dirty="0" err="1">
                  <a:solidFill>
                    <a:srgbClr val="000000"/>
                  </a:solidFill>
                  <a:latin typeface="Arial"/>
                </a:rPr>
                <a:t>built</a:t>
              </a:r>
              <a:r>
                <a:rPr lang="nb-NO" kern="0" dirty="0">
                  <a:solidFill>
                    <a:srgbClr val="000000"/>
                  </a:solidFill>
                  <a:latin typeface="Arial"/>
                </a:rPr>
                <a:t> and </a:t>
              </a:r>
              <a:r>
                <a:rPr lang="nb-NO" i="1" kern="0" dirty="0" err="1">
                  <a:solidFill>
                    <a:srgbClr val="000000"/>
                  </a:solidFill>
                  <a:latin typeface="Arial"/>
                </a:rPr>
                <a:t>evaluated</a:t>
              </a:r>
              <a:r>
                <a:rPr lang="nb-NO" kern="0" dirty="0">
                  <a:solidFill>
                    <a:srgbClr val="000000"/>
                  </a:solidFill>
                  <a:latin typeface="Arial"/>
                </a:rPr>
                <a:t>?</a:t>
              </a:r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1318CE1-0174-8823-5C93-561AE83B70D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/>
          <a:p>
            <a:fld id="{3E97971C-2FE7-4FD3-B01F-4B5E83D933F8}" type="slidenum">
              <a:rPr lang="en-US" noProof="0" smtClean="0"/>
              <a:pPr/>
              <a:t>4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01135E-96B0-DC56-6694-3FA36A600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84A5B19-4738-BD99-1018-AE45137BA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Obligatory assignment 4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2E2D202-5908-81D5-7ECB-6AABDD87ED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260000"/>
            <a:ext cx="4824536" cy="3168352"/>
          </a:xfrm>
        </p:spPr>
        <p:txBody>
          <a:bodyPr/>
          <a:lstStyle/>
          <a:p>
            <a:r>
              <a:rPr lang="en-US" dirty="0" err="1"/>
              <a:t>Oblig</a:t>
            </a:r>
            <a:r>
              <a:rPr lang="en-US" dirty="0"/>
              <a:t> 4 released later this week</a:t>
            </a:r>
          </a:p>
          <a:p>
            <a:r>
              <a:rPr lang="en-US" dirty="0"/>
              <a:t>Deadline: </a:t>
            </a:r>
            <a:r>
              <a:rPr lang="en-US" b="1" dirty="0"/>
              <a:t>November 3, 23:59</a:t>
            </a:r>
          </a:p>
          <a:p>
            <a:endParaRPr lang="en-US" b="1" dirty="0"/>
          </a:p>
          <a:p>
            <a:r>
              <a:rPr lang="en-US" dirty="0"/>
              <a:t>Two parts:</a:t>
            </a:r>
          </a:p>
          <a:p>
            <a:pPr lvl="1"/>
            <a:r>
              <a:rPr lang="en-US" dirty="0"/>
              <a:t>One on dialogue systems, where you will build a simulated “talking elevator”</a:t>
            </a:r>
          </a:p>
          <a:p>
            <a:pPr lvl="1"/>
            <a:r>
              <a:rPr lang="en-US" dirty="0"/>
              <a:t>One on machine translation (lecture by Yves in two weeks)</a:t>
            </a:r>
          </a:p>
          <a:p>
            <a:endParaRPr lang="en-GB" dirty="0"/>
          </a:p>
        </p:txBody>
      </p:sp>
      <p:pic>
        <p:nvPicPr>
          <p:cNvPr id="6" name="Bilde 11">
            <a:extLst>
              <a:ext uri="{FF2B5EF4-FFF2-40B4-BE49-F238E27FC236}">
                <a16:creationId xmlns:a16="http://schemas.microsoft.com/office/drawing/2014/main" id="{5F4DEF43-EDF5-4AAA-DBB6-1335C1A63F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6686" y="915566"/>
            <a:ext cx="2479002" cy="184901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Picture 7" descr="A group of people standing next to a sign&#10;&#10;Description automatically generated">
            <a:extLst>
              <a:ext uri="{FF2B5EF4-FFF2-40B4-BE49-F238E27FC236}">
                <a16:creationId xmlns:a16="http://schemas.microsoft.com/office/drawing/2014/main" id="{0B1C3AF0-87A0-80F3-5375-B1A1A56B32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2947486"/>
            <a:ext cx="2876550" cy="159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6063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1CBB08-6C14-C0FF-2EB6-2BA7362223C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Dialogue systems?</a:t>
            </a:r>
          </a:p>
        </p:txBody>
      </p:sp>
      <p:sp>
        <p:nvSpPr>
          <p:cNvPr id="4" name="A spoken dialogue system (SDS) is a computer system designed to interact with humans using (spoken) natural language">
            <a:extLst>
              <a:ext uri="{FF2B5EF4-FFF2-40B4-BE49-F238E27FC236}">
                <a16:creationId xmlns:a16="http://schemas.microsoft.com/office/drawing/2014/main" id="{A6E61573-BA35-0AEF-1E63-F564DA49B6FE}"/>
              </a:ext>
            </a:extLst>
          </p:cNvPr>
          <p:cNvSpPr txBox="1"/>
          <p:nvPr/>
        </p:nvSpPr>
        <p:spPr>
          <a:xfrm>
            <a:off x="1701132" y="1081041"/>
            <a:ext cx="6027541" cy="12791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fontAlgn="auto">
              <a:spcBef>
                <a:spcPts val="13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215" kern="0">
                <a:solidFill>
                  <a:srgbClr val="000000"/>
                </a:solidFill>
                <a:latin typeface="Arial"/>
              </a:rPr>
              <a:t>A dialogue system is an artificial agent designed to interact with humans using</a:t>
            </a:r>
            <a:r>
              <a:rPr lang="en-US" sz="2215" i="1" kern="0">
                <a:solidFill>
                  <a:srgbClr val="000000"/>
                </a:solidFill>
                <a:latin typeface="Arial"/>
              </a:rPr>
              <a:t> (spoken or text-based) natural language</a:t>
            </a:r>
          </a:p>
        </p:txBody>
      </p:sp>
      <p:grpSp>
        <p:nvGrpSpPr>
          <p:cNvPr id="5" name="Grupper">
            <a:extLst>
              <a:ext uri="{FF2B5EF4-FFF2-40B4-BE49-F238E27FC236}">
                <a16:creationId xmlns:a16="http://schemas.microsoft.com/office/drawing/2014/main" id="{8AD9BD23-DDB0-E636-1FC7-EE6412564069}"/>
              </a:ext>
            </a:extLst>
          </p:cNvPr>
          <p:cNvGrpSpPr/>
          <p:nvPr/>
        </p:nvGrpSpPr>
        <p:grpSpPr>
          <a:xfrm>
            <a:off x="3949695" y="3716982"/>
            <a:ext cx="1505386" cy="1159029"/>
            <a:chOff x="2806695" y="3716981"/>
            <a:chExt cx="1505386" cy="1159029"/>
          </a:xfrm>
        </p:grpSpPr>
        <p:pic>
          <p:nvPicPr>
            <p:cNvPr id="6" name="canstockphoto3857357.jpg" descr="canstockphoto3857357.jpg">
              <a:extLst>
                <a:ext uri="{FF2B5EF4-FFF2-40B4-BE49-F238E27FC236}">
                  <a16:creationId xmlns:a16="http://schemas.microsoft.com/office/drawing/2014/main" id="{2969D4FD-3C21-B513-4CDF-60D6552689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06695" y="3716981"/>
              <a:ext cx="863943" cy="1151933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7" name="User">
              <a:extLst>
                <a:ext uri="{FF2B5EF4-FFF2-40B4-BE49-F238E27FC236}">
                  <a16:creationId xmlns:a16="http://schemas.microsoft.com/office/drawing/2014/main" id="{4FAAB633-C208-A04A-5609-383B817405B5}"/>
                </a:ext>
              </a:extLst>
            </p:cNvPr>
            <p:cNvSpPr txBox="1"/>
            <p:nvPr/>
          </p:nvSpPr>
          <p:spPr>
            <a:xfrm>
              <a:off x="3571893" y="4452570"/>
              <a:ext cx="740188" cy="42344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none" lIns="26791" tIns="26791" rIns="26791" bIns="26791" anchor="ctr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2400" b="1" kern="0">
                  <a:solidFill>
                    <a:srgbClr val="000000"/>
                  </a:solidFill>
                  <a:latin typeface="Arial"/>
                </a:rPr>
                <a:t>User</a:t>
              </a:r>
            </a:p>
          </p:txBody>
        </p:sp>
      </p:grpSp>
      <p:sp>
        <p:nvSpPr>
          <p:cNvPr id="8" name="Dialogue system">
            <a:extLst>
              <a:ext uri="{FF2B5EF4-FFF2-40B4-BE49-F238E27FC236}">
                <a16:creationId xmlns:a16="http://schemas.microsoft.com/office/drawing/2014/main" id="{FBBD8DB5-F4E0-DE9B-BDC4-9B43BABF8DF6}"/>
              </a:ext>
            </a:extLst>
          </p:cNvPr>
          <p:cNvSpPr/>
          <p:nvPr/>
        </p:nvSpPr>
        <p:spPr>
          <a:xfrm>
            <a:off x="3637437" y="2464601"/>
            <a:ext cx="1540370" cy="1004587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216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006D8F"/>
          </a:solidFill>
          <a:ln w="25402" cap="flat">
            <a:solidFill>
              <a:srgbClr val="000000"/>
            </a:solidFill>
            <a:prstDash val="solid"/>
            <a:miter/>
          </a:ln>
        </p:spPr>
        <p:txBody>
          <a:bodyPr vert="horz" wrap="square" lIns="26791" tIns="26791" rIns="26791" bIns="26791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400" kern="0" dirty="0" err="1">
                <a:solidFill>
                  <a:srgbClr val="FFFFFF"/>
                </a:solidFill>
                <a:effectLst>
                  <a:outerShdw dist="12701" dir="5400000">
                    <a:srgbClr val="000000"/>
                  </a:outerShdw>
                </a:effectLst>
                <a:latin typeface="Arial"/>
              </a:rPr>
              <a:t>Dialogue</a:t>
            </a:r>
            <a:r>
              <a:rPr lang="nb-NO" sz="2400" kern="0" dirty="0">
                <a:solidFill>
                  <a:srgbClr val="FFFFFF"/>
                </a:solidFill>
                <a:effectLst>
                  <a:outerShdw dist="12701" dir="5400000">
                    <a:srgbClr val="000000"/>
                  </a:outerShdw>
                </a:effectLst>
                <a:latin typeface="Arial"/>
              </a:rPr>
              <a:t> system</a:t>
            </a:r>
          </a:p>
        </p:txBody>
      </p:sp>
      <p:grpSp>
        <p:nvGrpSpPr>
          <p:cNvPr id="9" name="Grupper">
            <a:extLst>
              <a:ext uri="{FF2B5EF4-FFF2-40B4-BE49-F238E27FC236}">
                <a16:creationId xmlns:a16="http://schemas.microsoft.com/office/drawing/2014/main" id="{2CC1A65C-8075-1B8F-68ED-5BEA5F03125E}"/>
              </a:ext>
            </a:extLst>
          </p:cNvPr>
          <p:cNvGrpSpPr/>
          <p:nvPr/>
        </p:nvGrpSpPr>
        <p:grpSpPr>
          <a:xfrm>
            <a:off x="1374609" y="2899919"/>
            <a:ext cx="2539663" cy="1417822"/>
            <a:chOff x="231608" y="2899919"/>
            <a:chExt cx="2539663" cy="1417822"/>
          </a:xfrm>
        </p:grpSpPr>
        <p:sp>
          <p:nvSpPr>
            <p:cNvPr id="10" name="input speech signal…">
              <a:extLst>
                <a:ext uri="{FF2B5EF4-FFF2-40B4-BE49-F238E27FC236}">
                  <a16:creationId xmlns:a16="http://schemas.microsoft.com/office/drawing/2014/main" id="{A8744A5C-8651-1402-D27D-286A650F27D2}"/>
                </a:ext>
              </a:extLst>
            </p:cNvPr>
            <p:cNvSpPr txBox="1"/>
            <p:nvPr/>
          </p:nvSpPr>
          <p:spPr>
            <a:xfrm>
              <a:off x="231608" y="3744394"/>
              <a:ext cx="2270372" cy="57334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26791" tIns="26791" rIns="26791" bIns="26791" anchor="ctr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3200" b="0" i="0" u="none" strike="noStrike" kern="0" cap="none" spc="0" baseline="0">
                  <a:solidFill>
                    <a:srgbClr val="831100"/>
                  </a:solidFill>
                  <a:uFillTx/>
                </a:defRPr>
              </a:pPr>
              <a:r>
                <a:rPr lang="nb-NO" sz="1687" kern="0" dirty="0">
                  <a:solidFill>
                    <a:srgbClr val="831100"/>
                  </a:solidFill>
                  <a:latin typeface="Arial"/>
                </a:rPr>
                <a:t>input signal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 sz="3200" b="0" i="1" u="none" strike="noStrike" kern="0" cap="none" spc="0" baseline="0">
                  <a:solidFill>
                    <a:srgbClr val="831100"/>
                  </a:solidFill>
                  <a:uFillTx/>
                </a:defRPr>
              </a:pPr>
              <a:r>
                <a:rPr lang="nb-NO" sz="1687" i="1" kern="0" dirty="0">
                  <a:solidFill>
                    <a:srgbClr val="831100"/>
                  </a:solidFill>
                  <a:latin typeface="Arial"/>
                </a:rPr>
                <a:t>(</a:t>
              </a:r>
              <a:r>
                <a:rPr lang="nb-NO" sz="1687" i="1" kern="0" dirty="0" err="1">
                  <a:solidFill>
                    <a:srgbClr val="831100"/>
                  </a:solidFill>
                  <a:latin typeface="Arial"/>
                </a:rPr>
                <a:t>user</a:t>
              </a:r>
              <a:r>
                <a:rPr lang="nb-NO" sz="1687" i="1" kern="0" dirty="0">
                  <a:solidFill>
                    <a:srgbClr val="831100"/>
                  </a:solidFill>
                  <a:latin typeface="Arial"/>
                </a:rPr>
                <a:t> </a:t>
              </a:r>
              <a:r>
                <a:rPr lang="nb-NO" sz="1687" i="1" kern="0" dirty="0" err="1">
                  <a:solidFill>
                    <a:srgbClr val="831100"/>
                  </a:solidFill>
                  <a:latin typeface="Arial"/>
                </a:rPr>
                <a:t>utterance</a:t>
              </a:r>
              <a:r>
                <a:rPr lang="nb-NO" sz="1687" i="1" kern="0" dirty="0">
                  <a:solidFill>
                    <a:srgbClr val="831100"/>
                  </a:solidFill>
                  <a:latin typeface="Arial"/>
                </a:rPr>
                <a:t>)</a:t>
              </a:r>
            </a:p>
          </p:txBody>
        </p:sp>
        <p:sp>
          <p:nvSpPr>
            <p:cNvPr id="11" name="Linje">
              <a:extLst>
                <a:ext uri="{FF2B5EF4-FFF2-40B4-BE49-F238E27FC236}">
                  <a16:creationId xmlns:a16="http://schemas.microsoft.com/office/drawing/2014/main" id="{87374595-B393-964A-EDB9-8A197756BC94}"/>
                </a:ext>
              </a:extLst>
            </p:cNvPr>
            <p:cNvSpPr/>
            <p:nvPr/>
          </p:nvSpPr>
          <p:spPr>
            <a:xfrm>
              <a:off x="1672053" y="2899919"/>
              <a:ext cx="1099218" cy="137517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2425"/>
                <a:gd name="f7" fmla="val 21600"/>
                <a:gd name="f8" fmla="+- 0 0 9175"/>
                <a:gd name="f9" fmla="val 9538"/>
                <a:gd name="f10" fmla="val 3038"/>
                <a:gd name="f11" fmla="val 2945"/>
                <a:gd name="f12" fmla="val 7378"/>
                <a:gd name="f13" fmla="+- 0 0 -90"/>
                <a:gd name="f14" fmla="+- 0 0 -180"/>
                <a:gd name="f15" fmla="+- 0 0 -270"/>
                <a:gd name="f16" fmla="+- 0 0 -360"/>
                <a:gd name="f17" fmla="*/ f3 1 12425"/>
                <a:gd name="f18" fmla="*/ f4 1 21600"/>
                <a:gd name="f19" fmla="+- f7 0 f5"/>
                <a:gd name="f20" fmla="+- f6 0 f5"/>
                <a:gd name="f21" fmla="*/ f13 f0 1"/>
                <a:gd name="f22" fmla="*/ f14 f0 1"/>
                <a:gd name="f23" fmla="*/ f15 f0 1"/>
                <a:gd name="f24" fmla="*/ f16 f0 1"/>
                <a:gd name="f25" fmla="*/ f19 1 2"/>
                <a:gd name="f26" fmla="*/ f20 1 2"/>
                <a:gd name="f27" fmla="*/ f20 1 12425"/>
                <a:gd name="f28" fmla="*/ f19 1 21600"/>
                <a:gd name="f29" fmla="*/ f21 1 f2"/>
                <a:gd name="f30" fmla="*/ f22 1 f2"/>
                <a:gd name="f31" fmla="*/ f23 1 f2"/>
                <a:gd name="f32" fmla="*/ f24 1 f2"/>
                <a:gd name="f33" fmla="*/ f26 1 f27"/>
                <a:gd name="f34" fmla="*/ f25 1 f28"/>
                <a:gd name="f35" fmla="*/ 0 1 f27"/>
                <a:gd name="f36" fmla="*/ f6 1 f27"/>
                <a:gd name="f37" fmla="*/ 0 1 f28"/>
                <a:gd name="f38" fmla="*/ f7 1 f28"/>
                <a:gd name="f39" fmla="+- f29 0 f1"/>
                <a:gd name="f40" fmla="+- f30 0 f1"/>
                <a:gd name="f41" fmla="+- f31 0 f1"/>
                <a:gd name="f42" fmla="+- f32 0 f1"/>
                <a:gd name="f43" fmla="*/ f35 f17 1"/>
                <a:gd name="f44" fmla="*/ f36 f17 1"/>
                <a:gd name="f45" fmla="*/ f38 f18 1"/>
                <a:gd name="f46" fmla="*/ f37 f18 1"/>
                <a:gd name="f47" fmla="*/ f33 f17 1"/>
                <a:gd name="f48" fmla="*/ f34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9">
                  <a:pos x="f47" y="f48"/>
                </a:cxn>
                <a:cxn ang="f40">
                  <a:pos x="f47" y="f48"/>
                </a:cxn>
                <a:cxn ang="f41">
                  <a:pos x="f47" y="f48"/>
                </a:cxn>
                <a:cxn ang="f42">
                  <a:pos x="f47" y="f48"/>
                </a:cxn>
              </a:cxnLst>
              <a:rect l="f43" t="f46" r="f44" b="f45"/>
              <a:pathLst>
                <a:path w="12425" h="21600">
                  <a:moveTo>
                    <a:pt x="f6" y="f7"/>
                  </a:moveTo>
                  <a:cubicBezTo>
                    <a:pt x="f8" y="f9"/>
                    <a:pt x="f10" y="f11"/>
                    <a:pt x="f12" y="f5"/>
                  </a:cubicBezTo>
                </a:path>
              </a:pathLst>
            </a:custGeom>
            <a:noFill/>
            <a:ln w="76196" cap="flat">
              <a:solidFill>
                <a:srgbClr val="831100"/>
              </a:solidFill>
              <a:prstDash val="solid"/>
              <a:miter/>
              <a:tailEnd type="arrow"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sz="1055" kern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2" name="Grupper">
            <a:extLst>
              <a:ext uri="{FF2B5EF4-FFF2-40B4-BE49-F238E27FC236}">
                <a16:creationId xmlns:a16="http://schemas.microsoft.com/office/drawing/2014/main" id="{C90C9354-898D-E807-164B-502E66DEA635}"/>
              </a:ext>
            </a:extLst>
          </p:cNvPr>
          <p:cNvGrpSpPr/>
          <p:nvPr/>
        </p:nvGrpSpPr>
        <p:grpSpPr>
          <a:xfrm>
            <a:off x="4945632" y="2487076"/>
            <a:ext cx="3385850" cy="1782988"/>
            <a:chOff x="3802632" y="2487076"/>
            <a:chExt cx="3385850" cy="1782988"/>
          </a:xfrm>
        </p:grpSpPr>
        <p:sp>
          <p:nvSpPr>
            <p:cNvPr id="13" name="output speech signal…">
              <a:extLst>
                <a:ext uri="{FF2B5EF4-FFF2-40B4-BE49-F238E27FC236}">
                  <a16:creationId xmlns:a16="http://schemas.microsoft.com/office/drawing/2014/main" id="{AA3786E8-493D-F400-C8BA-2D886EF51C33}"/>
                </a:ext>
              </a:extLst>
            </p:cNvPr>
            <p:cNvSpPr txBox="1"/>
            <p:nvPr/>
          </p:nvSpPr>
          <p:spPr>
            <a:xfrm>
              <a:off x="4770772" y="2487076"/>
              <a:ext cx="2417710" cy="57334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26791" tIns="26791" rIns="26791" bIns="26791" anchor="ctr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3200" b="0" i="0" u="none" strike="noStrike" kern="0" cap="none" spc="0" baseline="0">
                  <a:solidFill>
                    <a:srgbClr val="831100"/>
                  </a:solidFill>
                  <a:uFillTx/>
                </a:defRPr>
              </a:pPr>
              <a:r>
                <a:rPr lang="nb-NO" sz="1687" kern="0">
                  <a:solidFill>
                    <a:srgbClr val="831100"/>
                  </a:solidFill>
                  <a:latin typeface="Arial"/>
                </a:rPr>
                <a:t>output signal</a:t>
              </a:r>
              <a:endParaRPr lang="nb-NO" sz="1687" b="1" kern="0">
                <a:solidFill>
                  <a:srgbClr val="831100"/>
                </a:solidFill>
                <a:latin typeface="Arial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 sz="3200" b="0" i="1" u="none" strike="noStrike" kern="0" cap="none" spc="0" baseline="0">
                  <a:solidFill>
                    <a:srgbClr val="831100"/>
                  </a:solidFill>
                  <a:uFillTx/>
                </a:defRPr>
              </a:pPr>
              <a:r>
                <a:rPr lang="nb-NO" sz="1687" i="1" kern="0">
                  <a:solidFill>
                    <a:srgbClr val="831100"/>
                  </a:solidFill>
                  <a:latin typeface="Arial"/>
                </a:rPr>
                <a:t>(machine utterance)</a:t>
              </a:r>
            </a:p>
          </p:txBody>
        </p:sp>
        <p:sp>
          <p:nvSpPr>
            <p:cNvPr id="14" name="Linje">
              <a:extLst>
                <a:ext uri="{FF2B5EF4-FFF2-40B4-BE49-F238E27FC236}">
                  <a16:creationId xmlns:a16="http://schemas.microsoft.com/office/drawing/2014/main" id="{ABB5849B-51A6-10BC-D5BC-7A78277430EA}"/>
                </a:ext>
              </a:extLst>
            </p:cNvPr>
            <p:cNvSpPr/>
            <p:nvPr/>
          </p:nvSpPr>
          <p:spPr>
            <a:xfrm>
              <a:off x="3802632" y="2850239"/>
              <a:ext cx="1145615" cy="141982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0699"/>
                <a:gd name="f7" fmla="val 21600"/>
                <a:gd name="f8" fmla="val 3419"/>
                <a:gd name="f9" fmla="val 14536"/>
                <a:gd name="f10" fmla="+- 0 0 -90"/>
                <a:gd name="f11" fmla="+- 0 0 -180"/>
                <a:gd name="f12" fmla="+- 0 0 -270"/>
                <a:gd name="f13" fmla="+- 0 0 -360"/>
                <a:gd name="f14" fmla="*/ f3 1 10699"/>
                <a:gd name="f15" fmla="*/ f4 1 21600"/>
                <a:gd name="f16" fmla="+- f7 0 f5"/>
                <a:gd name="f17" fmla="+- f6 0 f5"/>
                <a:gd name="f18" fmla="*/ f10 f0 1"/>
                <a:gd name="f19" fmla="*/ f11 f0 1"/>
                <a:gd name="f20" fmla="*/ f12 f0 1"/>
                <a:gd name="f21" fmla="*/ f13 f0 1"/>
                <a:gd name="f22" fmla="*/ f16 1 2"/>
                <a:gd name="f23" fmla="*/ f17 1 2"/>
                <a:gd name="f24" fmla="*/ f17 1 10699"/>
                <a:gd name="f25" fmla="*/ f16 1 21600"/>
                <a:gd name="f26" fmla="*/ f18 1 f2"/>
                <a:gd name="f27" fmla="*/ f19 1 f2"/>
                <a:gd name="f28" fmla="*/ f20 1 f2"/>
                <a:gd name="f29" fmla="*/ f21 1 f2"/>
                <a:gd name="f30" fmla="*/ f23 1 f24"/>
                <a:gd name="f31" fmla="*/ f22 1 f25"/>
                <a:gd name="f32" fmla="*/ 0 1 f24"/>
                <a:gd name="f33" fmla="*/ f6 1 f24"/>
                <a:gd name="f34" fmla="*/ 0 1 f25"/>
                <a:gd name="f35" fmla="*/ f7 1 f25"/>
                <a:gd name="f36" fmla="+- f26 0 f1"/>
                <a:gd name="f37" fmla="+- f27 0 f1"/>
                <a:gd name="f38" fmla="+- f28 0 f1"/>
                <a:gd name="f39" fmla="+- f29 0 f1"/>
                <a:gd name="f40" fmla="*/ f32 f14 1"/>
                <a:gd name="f41" fmla="*/ f33 f14 1"/>
                <a:gd name="f42" fmla="*/ f35 f15 1"/>
                <a:gd name="f43" fmla="*/ f34 f15 1"/>
                <a:gd name="f44" fmla="*/ f30 f14 1"/>
                <a:gd name="f45" fmla="*/ f31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6">
                  <a:pos x="f44" y="f45"/>
                </a:cxn>
                <a:cxn ang="f37">
                  <a:pos x="f44" y="f45"/>
                </a:cxn>
                <a:cxn ang="f38">
                  <a:pos x="f44" y="f45"/>
                </a:cxn>
                <a:cxn ang="f39">
                  <a:pos x="f44" y="f45"/>
                </a:cxn>
              </a:cxnLst>
              <a:rect l="f40" t="f43" r="f41" b="f42"/>
              <a:pathLst>
                <a:path w="10699" h="21600">
                  <a:moveTo>
                    <a:pt x="f8" y="f5"/>
                  </a:moveTo>
                  <a:cubicBezTo>
                    <a:pt x="f7" y="f9"/>
                    <a:pt x="f5" y="f7"/>
                    <a:pt x="f5" y="f7"/>
                  </a:cubicBezTo>
                </a:path>
              </a:pathLst>
            </a:custGeom>
            <a:noFill/>
            <a:ln w="76196" cap="flat">
              <a:solidFill>
                <a:srgbClr val="831100"/>
              </a:solidFill>
              <a:prstDash val="solid"/>
              <a:miter/>
              <a:tailEnd type="arrow"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sz="1055" kern="0">
                <a:solidFill>
                  <a:srgbClr val="000000"/>
                </a:solidFill>
                <a:latin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7FF8C5C-575D-141B-6C97-BAEA36BE8989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What for?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107619B-56BF-D93B-AEE6-4878ACD526CE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39552" y="1378532"/>
            <a:ext cx="4638369" cy="1013651"/>
          </a:xfrm>
        </p:spPr>
        <p:txBody>
          <a:bodyPr/>
          <a:lstStyle/>
          <a:p>
            <a:pPr>
              <a:spcBef>
                <a:spcPts val="1300"/>
              </a:spcBef>
            </a:pPr>
            <a:r>
              <a:rPr lang="en-US" sz="2400" b="1" dirty="0"/>
              <a:t>Highly intuitive</a:t>
            </a:r>
            <a:r>
              <a:rPr lang="en-US" sz="2400" dirty="0"/>
              <a:t>: no need for training or expertise: all you need is to talk/write!</a:t>
            </a:r>
          </a:p>
        </p:txBody>
      </p:sp>
      <p:pic>
        <p:nvPicPr>
          <p:cNvPr id="5" name="Bilde 5">
            <a:extLst>
              <a:ext uri="{FF2B5EF4-FFF2-40B4-BE49-F238E27FC236}">
                <a16:creationId xmlns:a16="http://schemas.microsoft.com/office/drawing/2014/main" id="{14E956D5-6839-6FE0-5E0B-9CF536B123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8410" y="850004"/>
            <a:ext cx="2848877" cy="194421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Plassholder for innhold 2">
            <a:extLst>
              <a:ext uri="{FF2B5EF4-FFF2-40B4-BE49-F238E27FC236}">
                <a16:creationId xmlns:a16="http://schemas.microsoft.com/office/drawing/2014/main" id="{569F06CA-7F3C-12E8-D94F-D7E7D92E29B1}"/>
              </a:ext>
            </a:extLst>
          </p:cNvPr>
          <p:cNvSpPr txBox="1"/>
          <p:nvPr/>
        </p:nvSpPr>
        <p:spPr>
          <a:xfrm>
            <a:off x="467544" y="2751318"/>
            <a:ext cx="7848872" cy="187220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342900" indent="-342900" fontAlgn="auto">
              <a:spcBef>
                <a:spcPts val="1300"/>
              </a:spcBef>
              <a:spcAft>
                <a:spcPts val="0"/>
              </a:spcAft>
              <a:buSzPct val="80000"/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kern="0" dirty="0">
                <a:solidFill>
                  <a:srgbClr val="000000"/>
                </a:solidFill>
                <a:latin typeface="Arial"/>
              </a:rPr>
              <a:t>Touch-based interfaces may be                                       inadequate, cumbersome or dangerous (car driving)</a:t>
            </a:r>
          </a:p>
          <a:p>
            <a:pPr marL="342900" indent="-342900" fontAlgn="auto">
              <a:spcBef>
                <a:spcPts val="1300"/>
              </a:spcBef>
              <a:spcAft>
                <a:spcPts val="0"/>
              </a:spcAft>
              <a:buSzPct val="80000"/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kern="0" dirty="0">
                <a:solidFill>
                  <a:srgbClr val="000000"/>
                </a:solidFill>
                <a:latin typeface="Arial"/>
              </a:rPr>
              <a:t>Language is the ideal medium to express complex ideas in a flexible and efficient way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420CD9-C60F-A1B7-B321-43C40F026A69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Applications</a:t>
            </a:r>
          </a:p>
        </p:txBody>
      </p:sp>
      <p:grpSp>
        <p:nvGrpSpPr>
          <p:cNvPr id="4" name="Gruppe 21">
            <a:extLst>
              <a:ext uri="{FF2B5EF4-FFF2-40B4-BE49-F238E27FC236}">
                <a16:creationId xmlns:a16="http://schemas.microsoft.com/office/drawing/2014/main" id="{ABDDE4CC-DB45-D812-6B68-E2F839D9D1B8}"/>
              </a:ext>
            </a:extLst>
          </p:cNvPr>
          <p:cNvGrpSpPr/>
          <p:nvPr/>
        </p:nvGrpSpPr>
        <p:grpSpPr>
          <a:xfrm>
            <a:off x="678671" y="1206048"/>
            <a:ext cx="2448269" cy="1854703"/>
            <a:chOff x="332667" y="1203606"/>
            <a:chExt cx="2448269" cy="1854703"/>
          </a:xfrm>
        </p:grpSpPr>
        <p:pic>
          <p:nvPicPr>
            <p:cNvPr id="5" name="Bilde" descr="Bilde">
              <a:extLst>
                <a:ext uri="{FF2B5EF4-FFF2-40B4-BE49-F238E27FC236}">
                  <a16:creationId xmlns:a16="http://schemas.microsoft.com/office/drawing/2014/main" id="{D5146369-FCEA-209F-94CA-EC9FC10E1B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7671" y="1595391"/>
              <a:ext cx="2211081" cy="1462918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6" name="TekstSylinder 5">
              <a:extLst>
                <a:ext uri="{FF2B5EF4-FFF2-40B4-BE49-F238E27FC236}">
                  <a16:creationId xmlns:a16="http://schemas.microsoft.com/office/drawing/2014/main" id="{B5AACC56-EDAD-F388-A65A-712C287BC0E6}"/>
                </a:ext>
              </a:extLst>
            </p:cNvPr>
            <p:cNvSpPr txBox="1"/>
            <p:nvPr/>
          </p:nvSpPr>
          <p:spPr>
            <a:xfrm>
              <a:off x="332667" y="1203606"/>
              <a:ext cx="2448269" cy="33855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600" kern="0" dirty="0">
                  <a:solidFill>
                    <a:srgbClr val="000000"/>
                  </a:solidFill>
                  <a:latin typeface="Arial"/>
                </a:rPr>
                <a:t>Virtual </a:t>
              </a:r>
              <a:r>
                <a:rPr lang="nb-NO" sz="1600" kern="0" dirty="0" err="1">
                  <a:solidFill>
                    <a:srgbClr val="000000"/>
                  </a:solidFill>
                  <a:latin typeface="Arial"/>
                </a:rPr>
                <a:t>assistants</a:t>
              </a:r>
              <a:endParaRPr lang="nb-NO" sz="1600" kern="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7" name="Gruppe 23">
            <a:extLst>
              <a:ext uri="{FF2B5EF4-FFF2-40B4-BE49-F238E27FC236}">
                <a16:creationId xmlns:a16="http://schemas.microsoft.com/office/drawing/2014/main" id="{D6134FAF-3942-7F17-EDD9-2C86004C243B}"/>
              </a:ext>
            </a:extLst>
          </p:cNvPr>
          <p:cNvGrpSpPr/>
          <p:nvPr/>
        </p:nvGrpSpPr>
        <p:grpSpPr>
          <a:xfrm>
            <a:off x="6239041" y="713103"/>
            <a:ext cx="2904959" cy="1920886"/>
            <a:chOff x="4183709" y="612977"/>
            <a:chExt cx="2674290" cy="1693068"/>
          </a:xfrm>
        </p:grpSpPr>
        <p:pic>
          <p:nvPicPr>
            <p:cNvPr id="8" name="Bilde" descr="Bilde">
              <a:extLst>
                <a:ext uri="{FF2B5EF4-FFF2-40B4-BE49-F238E27FC236}">
                  <a16:creationId xmlns:a16="http://schemas.microsoft.com/office/drawing/2014/main" id="{1D73D38A-3E5D-C7B4-362A-5FB00187FA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41063" y="1020778"/>
              <a:ext cx="1819332" cy="1285267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9" name="TekstSylinder 7">
              <a:extLst>
                <a:ext uri="{FF2B5EF4-FFF2-40B4-BE49-F238E27FC236}">
                  <a16:creationId xmlns:a16="http://schemas.microsoft.com/office/drawing/2014/main" id="{1901D407-C669-47F6-D95C-F30922CE7EB5}"/>
                </a:ext>
              </a:extLst>
            </p:cNvPr>
            <p:cNvSpPr txBox="1"/>
            <p:nvPr/>
          </p:nvSpPr>
          <p:spPr>
            <a:xfrm>
              <a:off x="4183709" y="612977"/>
              <a:ext cx="2674290" cy="338556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600" kern="0" dirty="0">
                  <a:solidFill>
                    <a:srgbClr val="000000"/>
                  </a:solidFill>
                  <a:latin typeface="Arial"/>
                </a:rPr>
                <a:t>In-</a:t>
              </a:r>
              <a:r>
                <a:rPr lang="nb-NO" sz="1600" kern="0" dirty="0" err="1">
                  <a:solidFill>
                    <a:srgbClr val="000000"/>
                  </a:solidFill>
                  <a:latin typeface="Arial"/>
                </a:rPr>
                <a:t>car</a:t>
              </a:r>
              <a:r>
                <a:rPr lang="nb-NO" sz="1600" kern="0" dirty="0">
                  <a:solidFill>
                    <a:srgbClr val="000000"/>
                  </a:solidFill>
                  <a:latin typeface="Arial"/>
                </a:rPr>
                <a:t> </a:t>
              </a:r>
              <a:r>
                <a:rPr lang="nb-NO" sz="1600" kern="0" dirty="0" err="1">
                  <a:solidFill>
                    <a:srgbClr val="000000"/>
                  </a:solidFill>
                  <a:latin typeface="Arial"/>
                </a:rPr>
                <a:t>navigation</a:t>
              </a:r>
              <a:r>
                <a:rPr lang="nb-NO" sz="1600" kern="0" dirty="0">
                  <a:solidFill>
                    <a:srgbClr val="000000"/>
                  </a:solidFill>
                  <a:latin typeface="Arial"/>
                </a:rPr>
                <a:t> &amp; </a:t>
              </a:r>
              <a:r>
                <a:rPr lang="nb-NO" sz="1600" kern="0" dirty="0" err="1">
                  <a:solidFill>
                    <a:srgbClr val="000000"/>
                  </a:solidFill>
                  <a:latin typeface="Arial"/>
                </a:rPr>
                <a:t>control</a:t>
              </a:r>
              <a:endParaRPr lang="nb-NO" sz="1600" kern="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0" name="Gruppe 22">
            <a:extLst>
              <a:ext uri="{FF2B5EF4-FFF2-40B4-BE49-F238E27FC236}">
                <a16:creationId xmlns:a16="http://schemas.microsoft.com/office/drawing/2014/main" id="{F6185CF3-23A5-5265-7AC1-A85A83C0C91A}"/>
              </a:ext>
            </a:extLst>
          </p:cNvPr>
          <p:cNvGrpSpPr/>
          <p:nvPr/>
        </p:nvGrpSpPr>
        <p:grpSpPr>
          <a:xfrm>
            <a:off x="-21286" y="3468065"/>
            <a:ext cx="2727555" cy="1379189"/>
            <a:chOff x="3114793" y="3641680"/>
            <a:chExt cx="2727555" cy="1379189"/>
          </a:xfrm>
        </p:grpSpPr>
        <p:pic>
          <p:nvPicPr>
            <p:cNvPr id="11" name="Bilde 9" descr="Et bilde som inneholder innendørs, sitter, flaske, overvåke&#10;&#10;Automatisk generert beskrivelse">
              <a:extLst>
                <a:ext uri="{FF2B5EF4-FFF2-40B4-BE49-F238E27FC236}">
                  <a16:creationId xmlns:a16="http://schemas.microsoft.com/office/drawing/2014/main" id="{EE09DE34-05C8-FC70-1251-C5963C92188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114793" y="3641680"/>
              <a:ext cx="1379189" cy="1379189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12" name="Smart home environments">
              <a:extLst>
                <a:ext uri="{FF2B5EF4-FFF2-40B4-BE49-F238E27FC236}">
                  <a16:creationId xmlns:a16="http://schemas.microsoft.com/office/drawing/2014/main" id="{E659F46A-24FF-C26B-AE66-942FF7D5E09E}"/>
                </a:ext>
              </a:extLst>
            </p:cNvPr>
            <p:cNvSpPr txBox="1"/>
            <p:nvPr/>
          </p:nvSpPr>
          <p:spPr>
            <a:xfrm>
              <a:off x="4281916" y="3937835"/>
              <a:ext cx="1560432" cy="54103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26791" tIns="26791" rIns="26791" bIns="26791" anchor="ctr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582" kern="0" dirty="0">
                  <a:solidFill>
                    <a:srgbClr val="000000"/>
                  </a:solidFill>
                  <a:latin typeface="Arial"/>
                </a:rPr>
                <a:t>Smart </a:t>
              </a:r>
              <a:r>
                <a:rPr lang="nb-NO" sz="1582" kern="0" dirty="0" err="1">
                  <a:solidFill>
                    <a:srgbClr val="000000"/>
                  </a:solidFill>
                  <a:latin typeface="Arial"/>
                </a:rPr>
                <a:t>home</a:t>
              </a:r>
              <a:r>
                <a:rPr lang="nb-NO" sz="1582" kern="0" dirty="0">
                  <a:solidFill>
                    <a:srgbClr val="000000"/>
                  </a:solidFill>
                  <a:latin typeface="Arial"/>
                </a:rPr>
                <a:t> </a:t>
              </a:r>
              <a:r>
                <a:rPr lang="nb-NO" sz="1582" kern="0" dirty="0" err="1">
                  <a:solidFill>
                    <a:srgbClr val="000000"/>
                  </a:solidFill>
                  <a:latin typeface="Arial"/>
                </a:rPr>
                <a:t>environments</a:t>
              </a:r>
              <a:endParaRPr lang="nb-NO" sz="1582" kern="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3" name="Gruppe 26">
            <a:extLst>
              <a:ext uri="{FF2B5EF4-FFF2-40B4-BE49-F238E27FC236}">
                <a16:creationId xmlns:a16="http://schemas.microsoft.com/office/drawing/2014/main" id="{63FD4041-5111-C3ED-11C9-F4CE1B291320}"/>
              </a:ext>
            </a:extLst>
          </p:cNvPr>
          <p:cNvGrpSpPr/>
          <p:nvPr/>
        </p:nvGrpSpPr>
        <p:grpSpPr>
          <a:xfrm>
            <a:off x="2706269" y="3145976"/>
            <a:ext cx="1814756" cy="1777519"/>
            <a:chOff x="4798332" y="2856320"/>
            <a:chExt cx="1772847" cy="1713265"/>
          </a:xfrm>
        </p:grpSpPr>
        <p:pic>
          <p:nvPicPr>
            <p:cNvPr id="14" name="servicerobot-4.jpg" descr="servicerobot-4.jpg">
              <a:extLst>
                <a:ext uri="{FF2B5EF4-FFF2-40B4-BE49-F238E27FC236}">
                  <a16:creationId xmlns:a16="http://schemas.microsoft.com/office/drawing/2014/main" id="{3BA78C9F-4A3B-51C0-9128-D1F782FEA74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798332" y="3302986"/>
              <a:ext cx="1772838" cy="1266599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15" name="Smart home environments">
              <a:extLst>
                <a:ext uri="{FF2B5EF4-FFF2-40B4-BE49-F238E27FC236}">
                  <a16:creationId xmlns:a16="http://schemas.microsoft.com/office/drawing/2014/main" id="{12B2B581-19FD-0853-E8D1-DDD6DE6BA432}"/>
                </a:ext>
              </a:extLst>
            </p:cNvPr>
            <p:cNvSpPr txBox="1"/>
            <p:nvPr/>
          </p:nvSpPr>
          <p:spPr>
            <a:xfrm>
              <a:off x="5010747" y="2856320"/>
              <a:ext cx="1560432" cy="297573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26791" tIns="26791" rIns="26791" bIns="26791" anchor="ctr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582" kern="0">
                  <a:solidFill>
                    <a:srgbClr val="000000"/>
                  </a:solidFill>
                  <a:latin typeface="Arial"/>
                </a:rPr>
                <a:t>Service robots</a:t>
              </a:r>
            </a:p>
          </p:txBody>
        </p:sp>
      </p:grpSp>
      <p:grpSp>
        <p:nvGrpSpPr>
          <p:cNvPr id="16" name="Gruppe 25">
            <a:extLst>
              <a:ext uri="{FF2B5EF4-FFF2-40B4-BE49-F238E27FC236}">
                <a16:creationId xmlns:a16="http://schemas.microsoft.com/office/drawing/2014/main" id="{AED83E02-CF91-3642-AC76-9D9D95DE116B}"/>
              </a:ext>
            </a:extLst>
          </p:cNvPr>
          <p:cNvGrpSpPr/>
          <p:nvPr/>
        </p:nvGrpSpPr>
        <p:grpSpPr>
          <a:xfrm>
            <a:off x="3206194" y="27694"/>
            <a:ext cx="2808384" cy="3002009"/>
            <a:chOff x="2541629" y="958720"/>
            <a:chExt cx="2129884" cy="2181475"/>
          </a:xfrm>
        </p:grpSpPr>
        <p:pic>
          <p:nvPicPr>
            <p:cNvPr id="17" name="Bilde 19">
              <a:extLst>
                <a:ext uri="{FF2B5EF4-FFF2-40B4-BE49-F238E27FC236}">
                  <a16:creationId xmlns:a16="http://schemas.microsoft.com/office/drawing/2014/main" id="{2247CD1E-79A7-17DA-42EE-3D49D513B1E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541629" y="1010311"/>
              <a:ext cx="2129884" cy="2129884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18" name="Smart home environments">
              <a:extLst>
                <a:ext uri="{FF2B5EF4-FFF2-40B4-BE49-F238E27FC236}">
                  <a16:creationId xmlns:a16="http://schemas.microsoft.com/office/drawing/2014/main" id="{CD091453-A5CC-72D7-623B-652BF55B7F0B}"/>
                </a:ext>
              </a:extLst>
            </p:cNvPr>
            <p:cNvSpPr txBox="1"/>
            <p:nvPr/>
          </p:nvSpPr>
          <p:spPr>
            <a:xfrm>
              <a:off x="3143954" y="958720"/>
              <a:ext cx="1168795" cy="297573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26791" tIns="26791" rIns="26791" bIns="26791" anchor="ctr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582" kern="0">
                  <a:solidFill>
                    <a:srgbClr val="000000"/>
                  </a:solidFill>
                  <a:latin typeface="Arial"/>
                </a:rPr>
                <a:t>Chatbots</a:t>
              </a:r>
            </a:p>
          </p:txBody>
        </p:sp>
      </p:grpSp>
      <p:grpSp>
        <p:nvGrpSpPr>
          <p:cNvPr id="19" name="Gruppe 22">
            <a:extLst>
              <a:ext uri="{FF2B5EF4-FFF2-40B4-BE49-F238E27FC236}">
                <a16:creationId xmlns:a16="http://schemas.microsoft.com/office/drawing/2014/main" id="{26C8160B-E5C1-2A3D-9DD6-DAE97C9DF262}"/>
              </a:ext>
            </a:extLst>
          </p:cNvPr>
          <p:cNvGrpSpPr/>
          <p:nvPr/>
        </p:nvGrpSpPr>
        <p:grpSpPr>
          <a:xfrm>
            <a:off x="5113706" y="2511846"/>
            <a:ext cx="1421085" cy="2364160"/>
            <a:chOff x="1409264" y="2475860"/>
            <a:chExt cx="1421085" cy="2364160"/>
          </a:xfrm>
        </p:grpSpPr>
        <p:sp>
          <p:nvSpPr>
            <p:cNvPr id="20" name="Tutoring systems and healthcare assistants">
              <a:extLst>
                <a:ext uri="{FF2B5EF4-FFF2-40B4-BE49-F238E27FC236}">
                  <a16:creationId xmlns:a16="http://schemas.microsoft.com/office/drawing/2014/main" id="{28343846-7C4C-CD8C-C000-3E178CDDBE13}"/>
                </a:ext>
              </a:extLst>
            </p:cNvPr>
            <p:cNvSpPr txBox="1"/>
            <p:nvPr/>
          </p:nvSpPr>
          <p:spPr>
            <a:xfrm>
              <a:off x="1731654" y="2475860"/>
              <a:ext cx="1010137" cy="54103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26791" tIns="26791" rIns="26791" bIns="26791" anchor="ctr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582" kern="0" dirty="0" err="1">
                  <a:solidFill>
                    <a:srgbClr val="000000"/>
                  </a:solidFill>
                  <a:latin typeface="Arial"/>
                </a:rPr>
                <a:t>Tutoring</a:t>
              </a:r>
              <a:r>
                <a:rPr lang="nb-NO" sz="1582" kern="0" dirty="0">
                  <a:solidFill>
                    <a:srgbClr val="000000"/>
                  </a:solidFill>
                  <a:latin typeface="Arial"/>
                </a:rPr>
                <a:t> systems</a:t>
              </a:r>
            </a:p>
          </p:txBody>
        </p:sp>
        <p:pic>
          <p:nvPicPr>
            <p:cNvPr id="21" name="Bilde 21">
              <a:extLst>
                <a:ext uri="{FF2B5EF4-FFF2-40B4-BE49-F238E27FC236}">
                  <a16:creationId xmlns:a16="http://schemas.microsoft.com/office/drawing/2014/main" id="{873AFFBA-A575-26F2-09BC-21F3B650CF2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409264" y="3069054"/>
              <a:ext cx="1421085" cy="1770966"/>
            </a:xfrm>
            <a:prstGeom prst="rect">
              <a:avLst/>
            </a:prstGeom>
            <a:noFill/>
            <a:ln cap="flat">
              <a:noFill/>
            </a:ln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669B269-279F-6165-B716-BE6353DD809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 dirty="0"/>
              <a:t>Basic </a:t>
            </a:r>
            <a:r>
              <a:rPr lang="nb-NO" dirty="0" err="1"/>
              <a:t>architecture</a:t>
            </a:r>
            <a:endParaRPr lang="nb-NO" dirty="0"/>
          </a:p>
        </p:txBody>
      </p:sp>
      <p:pic>
        <p:nvPicPr>
          <p:cNvPr id="4" name="canstockphoto3857357.jpg" descr="canstockphoto3857357.jpg">
            <a:extLst>
              <a:ext uri="{FF2B5EF4-FFF2-40B4-BE49-F238E27FC236}">
                <a16:creationId xmlns:a16="http://schemas.microsoft.com/office/drawing/2014/main" id="{C9B6EEAA-8E38-67A4-594A-566FBF6048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9910" y="3608524"/>
            <a:ext cx="1111050" cy="1481392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5" name="Gruppe 47">
            <a:extLst>
              <a:ext uri="{FF2B5EF4-FFF2-40B4-BE49-F238E27FC236}">
                <a16:creationId xmlns:a16="http://schemas.microsoft.com/office/drawing/2014/main" id="{23DD8F03-9BCE-AE10-21BA-382A6ED2CEF1}"/>
              </a:ext>
            </a:extLst>
          </p:cNvPr>
          <p:cNvGrpSpPr/>
          <p:nvPr/>
        </p:nvGrpSpPr>
        <p:grpSpPr>
          <a:xfrm>
            <a:off x="1403649" y="3204816"/>
            <a:ext cx="2454578" cy="1231432"/>
            <a:chOff x="260649" y="3204816"/>
            <a:chExt cx="2454578" cy="1231432"/>
          </a:xfrm>
        </p:grpSpPr>
        <p:sp>
          <p:nvSpPr>
            <p:cNvPr id="6" name="input speech signal…">
              <a:extLst>
                <a:ext uri="{FF2B5EF4-FFF2-40B4-BE49-F238E27FC236}">
                  <a16:creationId xmlns:a16="http://schemas.microsoft.com/office/drawing/2014/main" id="{4FA3B0A3-BD31-B95F-A6A0-E7F5AB9027F6}"/>
                </a:ext>
              </a:extLst>
            </p:cNvPr>
            <p:cNvSpPr txBox="1"/>
            <p:nvPr/>
          </p:nvSpPr>
          <p:spPr>
            <a:xfrm>
              <a:off x="260649" y="3798006"/>
              <a:ext cx="2270372" cy="638242"/>
            </a:xfrm>
            <a:prstGeom prst="rect">
              <a:avLst/>
            </a:prstGeom>
            <a:solidFill>
              <a:srgbClr val="FFFFFF"/>
            </a:solidFill>
            <a:ln cap="flat">
              <a:noFill/>
            </a:ln>
          </p:spPr>
          <p:txBody>
            <a:bodyPr vert="horz" wrap="square" lIns="26791" tIns="26791" rIns="26791" bIns="26791" anchor="ctr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3600" b="0" i="0" u="none" strike="noStrike" kern="0" cap="none" spc="0" baseline="0">
                  <a:solidFill>
                    <a:srgbClr val="831100"/>
                  </a:solidFill>
                  <a:uFillTx/>
                </a:defRPr>
              </a:pPr>
              <a:r>
                <a:rPr lang="nb-NO" sz="1898" kern="0">
                  <a:solidFill>
                    <a:srgbClr val="831100"/>
                  </a:solidFill>
                  <a:latin typeface="Arial"/>
                </a:rPr>
                <a:t>input signal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 sz="3600" b="0" i="1" u="none" strike="noStrike" kern="0" cap="none" spc="0" baseline="0">
                  <a:solidFill>
                    <a:srgbClr val="831100"/>
                  </a:solidFill>
                  <a:uFillTx/>
                </a:defRPr>
              </a:pPr>
              <a:r>
                <a:rPr lang="nb-NO" sz="1898" i="1" kern="0">
                  <a:solidFill>
                    <a:srgbClr val="831100"/>
                  </a:solidFill>
                  <a:latin typeface="Arial"/>
                </a:rPr>
                <a:t>(user utterance)</a:t>
              </a:r>
            </a:p>
          </p:txBody>
        </p:sp>
        <p:sp>
          <p:nvSpPr>
            <p:cNvPr id="7" name="Linje">
              <a:extLst>
                <a:ext uri="{FF2B5EF4-FFF2-40B4-BE49-F238E27FC236}">
                  <a16:creationId xmlns:a16="http://schemas.microsoft.com/office/drawing/2014/main" id="{DA2A1ACA-C486-C3FF-F7F1-FCBF3623FF6C}"/>
                </a:ext>
              </a:extLst>
            </p:cNvPr>
            <p:cNvSpPr/>
            <p:nvPr/>
          </p:nvSpPr>
          <p:spPr>
            <a:xfrm>
              <a:off x="1004303" y="3204816"/>
              <a:ext cx="0" cy="40370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50804" cap="flat">
              <a:solidFill>
                <a:srgbClr val="7C2A00"/>
              </a:solidFill>
              <a:prstDash val="solid"/>
              <a:miter/>
              <a:headEnd type="arrow"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8" name="Linje">
              <a:extLst>
                <a:ext uri="{FF2B5EF4-FFF2-40B4-BE49-F238E27FC236}">
                  <a16:creationId xmlns:a16="http://schemas.microsoft.com/office/drawing/2014/main" id="{9EA44A28-610A-94D2-3A5C-BC64FD429015}"/>
                </a:ext>
              </a:extLst>
            </p:cNvPr>
            <p:cNvSpPr/>
            <p:nvPr/>
          </p:nvSpPr>
          <p:spPr>
            <a:xfrm>
              <a:off x="992160" y="3565245"/>
              <a:ext cx="1723067" cy="71894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50804" cap="flat">
              <a:solidFill>
                <a:srgbClr val="7C2A00"/>
              </a:solidFill>
              <a:prstDash val="solid"/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  <p:grpSp>
        <p:nvGrpSpPr>
          <p:cNvPr id="9" name="Gruppe 48">
            <a:extLst>
              <a:ext uri="{FF2B5EF4-FFF2-40B4-BE49-F238E27FC236}">
                <a16:creationId xmlns:a16="http://schemas.microsoft.com/office/drawing/2014/main" id="{24A8AC31-5F04-6F32-19D7-A1115B5ECEA7}"/>
              </a:ext>
            </a:extLst>
          </p:cNvPr>
          <p:cNvGrpSpPr/>
          <p:nvPr/>
        </p:nvGrpSpPr>
        <p:grpSpPr>
          <a:xfrm>
            <a:off x="4750390" y="3204816"/>
            <a:ext cx="3061968" cy="1310024"/>
            <a:chOff x="3607390" y="3204816"/>
            <a:chExt cx="3061968" cy="1310024"/>
          </a:xfrm>
        </p:grpSpPr>
        <p:sp>
          <p:nvSpPr>
            <p:cNvPr id="10" name="output speech signal…">
              <a:extLst>
                <a:ext uri="{FF2B5EF4-FFF2-40B4-BE49-F238E27FC236}">
                  <a16:creationId xmlns:a16="http://schemas.microsoft.com/office/drawing/2014/main" id="{E0712133-8CC5-9E3C-641F-EDC37883083F}"/>
                </a:ext>
              </a:extLst>
            </p:cNvPr>
            <p:cNvSpPr txBox="1"/>
            <p:nvPr/>
          </p:nvSpPr>
          <p:spPr>
            <a:xfrm>
              <a:off x="4440289" y="3876598"/>
              <a:ext cx="2229069" cy="638242"/>
            </a:xfrm>
            <a:prstGeom prst="rect">
              <a:avLst/>
            </a:prstGeom>
            <a:solidFill>
              <a:srgbClr val="FFFFFF"/>
            </a:solidFill>
            <a:ln cap="flat">
              <a:noFill/>
            </a:ln>
          </p:spPr>
          <p:txBody>
            <a:bodyPr vert="horz" wrap="square" lIns="26791" tIns="26791" rIns="26791" bIns="26791" anchor="ctr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3600" b="0" i="0" u="none" strike="noStrike" kern="0" cap="none" spc="0" baseline="0">
                  <a:solidFill>
                    <a:srgbClr val="831100"/>
                  </a:solidFill>
                  <a:uFillTx/>
                </a:defRPr>
              </a:pPr>
              <a:r>
                <a:rPr lang="nb-NO" sz="1898" kern="0">
                  <a:solidFill>
                    <a:srgbClr val="831100"/>
                  </a:solidFill>
                  <a:latin typeface="Arial"/>
                </a:rPr>
                <a:t>output signal</a:t>
              </a:r>
              <a:endParaRPr lang="nb-NO" sz="1898" b="1" kern="0">
                <a:solidFill>
                  <a:srgbClr val="831100"/>
                </a:solidFill>
                <a:latin typeface="Arial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 sz="3600" b="0" i="1" u="none" strike="noStrike" kern="0" cap="none" spc="0" baseline="0">
                  <a:solidFill>
                    <a:srgbClr val="831100"/>
                  </a:solidFill>
                  <a:uFillTx/>
                </a:defRPr>
              </a:pPr>
              <a:r>
                <a:rPr lang="nb-NO" sz="1898" i="1" kern="0">
                  <a:solidFill>
                    <a:srgbClr val="831100"/>
                  </a:solidFill>
                  <a:latin typeface="Arial"/>
                </a:rPr>
                <a:t>(machine utterance)</a:t>
              </a:r>
            </a:p>
          </p:txBody>
        </p:sp>
        <p:sp>
          <p:nvSpPr>
            <p:cNvPr id="11" name="Linje">
              <a:extLst>
                <a:ext uri="{FF2B5EF4-FFF2-40B4-BE49-F238E27FC236}">
                  <a16:creationId xmlns:a16="http://schemas.microsoft.com/office/drawing/2014/main" id="{116D7760-C32B-D9B7-BB54-25EE1379CD9B}"/>
                </a:ext>
              </a:extLst>
            </p:cNvPr>
            <p:cNvSpPr/>
            <p:nvPr/>
          </p:nvSpPr>
          <p:spPr>
            <a:xfrm flipV="1">
              <a:off x="3607390" y="3502600"/>
              <a:ext cx="1981843" cy="71894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50804" cap="flat">
              <a:solidFill>
                <a:srgbClr val="7C2A00"/>
              </a:solidFill>
              <a:prstDash val="solid"/>
              <a:miter/>
              <a:headEnd type="arrow"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2" name="Linje">
              <a:extLst>
                <a:ext uri="{FF2B5EF4-FFF2-40B4-BE49-F238E27FC236}">
                  <a16:creationId xmlns:a16="http://schemas.microsoft.com/office/drawing/2014/main" id="{AC89DDA5-D58F-10F9-A577-955BF7A1E9A3}"/>
                </a:ext>
              </a:extLst>
            </p:cNvPr>
            <p:cNvSpPr/>
            <p:nvPr/>
          </p:nvSpPr>
          <p:spPr>
            <a:xfrm flipV="1">
              <a:off x="5589242" y="3204816"/>
              <a:ext cx="0" cy="31132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50804" cap="flat">
              <a:solidFill>
                <a:srgbClr val="7C2A00"/>
              </a:solidFill>
              <a:prstDash val="solid"/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 dirty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  <p:sp>
        <p:nvSpPr>
          <p:cNvPr id="13" name="User">
            <a:extLst>
              <a:ext uri="{FF2B5EF4-FFF2-40B4-BE49-F238E27FC236}">
                <a16:creationId xmlns:a16="http://schemas.microsoft.com/office/drawing/2014/main" id="{1EB7C400-84DA-5A55-A2A5-6383D77DB8D0}"/>
              </a:ext>
            </a:extLst>
          </p:cNvPr>
          <p:cNvSpPr txBox="1"/>
          <p:nvPr/>
        </p:nvSpPr>
        <p:spPr>
          <a:xfrm>
            <a:off x="3934214" y="3204816"/>
            <a:ext cx="740188" cy="423440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26791" tIns="26791" rIns="26791" bIns="26791" anchor="ctr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400" b="1" kern="0" dirty="0">
                <a:solidFill>
                  <a:srgbClr val="000000"/>
                </a:solidFill>
                <a:latin typeface="Arial"/>
              </a:rPr>
              <a:t>User</a:t>
            </a:r>
          </a:p>
        </p:txBody>
      </p:sp>
      <p:grpSp>
        <p:nvGrpSpPr>
          <p:cNvPr id="14" name="Gruppe 17">
            <a:extLst>
              <a:ext uri="{FF2B5EF4-FFF2-40B4-BE49-F238E27FC236}">
                <a16:creationId xmlns:a16="http://schemas.microsoft.com/office/drawing/2014/main" id="{56BFF08A-AAE3-B531-8BCE-51B2F5BF4F49}"/>
              </a:ext>
            </a:extLst>
          </p:cNvPr>
          <p:cNvGrpSpPr/>
          <p:nvPr/>
        </p:nvGrpSpPr>
        <p:grpSpPr>
          <a:xfrm>
            <a:off x="1320321" y="2244505"/>
            <a:ext cx="2430411" cy="872867"/>
            <a:chOff x="177320" y="2244504"/>
            <a:chExt cx="2430411" cy="872867"/>
          </a:xfrm>
        </p:grpSpPr>
        <p:sp>
          <p:nvSpPr>
            <p:cNvPr id="15" name="Rektangel: avrundede hjørner 15">
              <a:extLst>
                <a:ext uri="{FF2B5EF4-FFF2-40B4-BE49-F238E27FC236}">
                  <a16:creationId xmlns:a16="http://schemas.microsoft.com/office/drawing/2014/main" id="{42B0BF7D-DFD5-B084-A649-54FF2772B48F}"/>
                </a:ext>
              </a:extLst>
            </p:cNvPr>
            <p:cNvSpPr/>
            <p:nvPr/>
          </p:nvSpPr>
          <p:spPr>
            <a:xfrm>
              <a:off x="177320" y="2244504"/>
              <a:ext cx="2430411" cy="872867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E6EAF5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" name="TekstSylinder 13">
              <a:extLst>
                <a:ext uri="{FF2B5EF4-FFF2-40B4-BE49-F238E27FC236}">
                  <a16:creationId xmlns:a16="http://schemas.microsoft.com/office/drawing/2014/main" id="{880C066A-7A26-D186-7991-B892FCCC71B0}"/>
                </a:ext>
              </a:extLst>
            </p:cNvPr>
            <p:cNvSpPr txBox="1"/>
            <p:nvPr/>
          </p:nvSpPr>
          <p:spPr>
            <a:xfrm>
              <a:off x="221568" y="2244504"/>
              <a:ext cx="2298152" cy="83099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2400" kern="0">
                  <a:solidFill>
                    <a:srgbClr val="000000"/>
                  </a:solidFill>
                  <a:latin typeface="Arial"/>
                </a:rPr>
                <a:t>Language 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2400" kern="0">
                  <a:solidFill>
                    <a:srgbClr val="000000"/>
                  </a:solidFill>
                  <a:latin typeface="Arial"/>
                </a:rPr>
                <a:t>Understanding</a:t>
              </a:r>
            </a:p>
          </p:txBody>
        </p:sp>
      </p:grpSp>
      <p:grpSp>
        <p:nvGrpSpPr>
          <p:cNvPr id="17" name="Gruppe 18">
            <a:extLst>
              <a:ext uri="{FF2B5EF4-FFF2-40B4-BE49-F238E27FC236}">
                <a16:creationId xmlns:a16="http://schemas.microsoft.com/office/drawing/2014/main" id="{49871388-838C-C87B-147F-A75EF12E0E4A}"/>
              </a:ext>
            </a:extLst>
          </p:cNvPr>
          <p:cNvGrpSpPr/>
          <p:nvPr/>
        </p:nvGrpSpPr>
        <p:grpSpPr>
          <a:xfrm>
            <a:off x="4969928" y="2228777"/>
            <a:ext cx="2921398" cy="882779"/>
            <a:chOff x="3826928" y="2228776"/>
            <a:chExt cx="2921398" cy="882779"/>
          </a:xfrm>
        </p:grpSpPr>
        <p:sp>
          <p:nvSpPr>
            <p:cNvPr id="18" name="Rektangel: avrundede hjørner 16">
              <a:extLst>
                <a:ext uri="{FF2B5EF4-FFF2-40B4-BE49-F238E27FC236}">
                  <a16:creationId xmlns:a16="http://schemas.microsoft.com/office/drawing/2014/main" id="{6367FDEC-6270-8BD7-785C-FB484E072863}"/>
                </a:ext>
              </a:extLst>
            </p:cNvPr>
            <p:cNvSpPr/>
            <p:nvPr/>
          </p:nvSpPr>
          <p:spPr>
            <a:xfrm>
              <a:off x="3826928" y="2238688"/>
              <a:ext cx="2921398" cy="872867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E6EAF5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" name="TekstSylinder 14">
              <a:extLst>
                <a:ext uri="{FF2B5EF4-FFF2-40B4-BE49-F238E27FC236}">
                  <a16:creationId xmlns:a16="http://schemas.microsoft.com/office/drawing/2014/main" id="{20069D8F-8B2F-7E9B-8CB1-75222AA9739F}"/>
                </a:ext>
              </a:extLst>
            </p:cNvPr>
            <p:cNvSpPr txBox="1"/>
            <p:nvPr/>
          </p:nvSpPr>
          <p:spPr>
            <a:xfrm>
              <a:off x="3885870" y="2228776"/>
              <a:ext cx="2790456" cy="83099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2400" kern="0">
                  <a:solidFill>
                    <a:srgbClr val="000000"/>
                  </a:solidFill>
                  <a:latin typeface="Arial"/>
                </a:rPr>
                <a:t>Generation / response selection</a:t>
              </a:r>
            </a:p>
          </p:txBody>
        </p:sp>
      </p:grpSp>
      <p:sp>
        <p:nvSpPr>
          <p:cNvPr id="20" name="Frihåndsform: figur 45">
            <a:extLst>
              <a:ext uri="{FF2B5EF4-FFF2-40B4-BE49-F238E27FC236}">
                <a16:creationId xmlns:a16="http://schemas.microsoft.com/office/drawing/2014/main" id="{B42F24A7-2843-091D-39F5-DC0C553103E1}"/>
              </a:ext>
            </a:extLst>
          </p:cNvPr>
          <p:cNvSpPr/>
          <p:nvPr/>
        </p:nvSpPr>
        <p:spPr>
          <a:xfrm>
            <a:off x="3779910" y="1978258"/>
            <a:ext cx="1219196" cy="21675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219200"/>
              <a:gd name="f7" fmla="val 216755"/>
              <a:gd name="f8" fmla="val 209982"/>
              <a:gd name="f9" fmla="val 179493"/>
              <a:gd name="f10" fmla="val 104430"/>
              <a:gd name="f11" fmla="val 358987"/>
              <a:gd name="f12" fmla="+- 0 0 1121"/>
              <a:gd name="f13" fmla="val 562187"/>
              <a:gd name="f14" fmla="val 8"/>
              <a:gd name="f15" fmla="val 765387"/>
              <a:gd name="f16" fmla="val 1137"/>
              <a:gd name="f17" fmla="+- 0 0 -90"/>
              <a:gd name="f18" fmla="*/ f3 1 1219200"/>
              <a:gd name="f19" fmla="*/ f4 1 216755"/>
              <a:gd name="f20" fmla="+- f7 0 f5"/>
              <a:gd name="f21" fmla="+- f6 0 f5"/>
              <a:gd name="f22" fmla="*/ f17 f0 1"/>
              <a:gd name="f23" fmla="*/ f21 1 1219200"/>
              <a:gd name="f24" fmla="*/ f20 1 216755"/>
              <a:gd name="f25" fmla="*/ 0 f21 1"/>
              <a:gd name="f26" fmla="*/ 209982 f20 1"/>
              <a:gd name="f27" fmla="*/ 562187 f21 1"/>
              <a:gd name="f28" fmla="*/ 8 f20 1"/>
              <a:gd name="f29" fmla="*/ 1219200 f21 1"/>
              <a:gd name="f30" fmla="*/ 216755 f20 1"/>
              <a:gd name="f31" fmla="*/ f22 1 f2"/>
              <a:gd name="f32" fmla="*/ f25 1 1219200"/>
              <a:gd name="f33" fmla="*/ f26 1 216755"/>
              <a:gd name="f34" fmla="*/ f27 1 1219200"/>
              <a:gd name="f35" fmla="*/ f28 1 216755"/>
              <a:gd name="f36" fmla="*/ f29 1 1219200"/>
              <a:gd name="f37" fmla="*/ f30 1 216755"/>
              <a:gd name="f38" fmla="*/ f5 1 f23"/>
              <a:gd name="f39" fmla="*/ f6 1 f23"/>
              <a:gd name="f40" fmla="*/ f5 1 f24"/>
              <a:gd name="f41" fmla="*/ f7 1 f24"/>
              <a:gd name="f42" fmla="+- f31 0 f1"/>
              <a:gd name="f43" fmla="*/ f32 1 f23"/>
              <a:gd name="f44" fmla="*/ f33 1 f24"/>
              <a:gd name="f45" fmla="*/ f34 1 f23"/>
              <a:gd name="f46" fmla="*/ f35 1 f24"/>
              <a:gd name="f47" fmla="*/ f36 1 f23"/>
              <a:gd name="f48" fmla="*/ f37 1 f24"/>
              <a:gd name="f49" fmla="*/ f38 f18 1"/>
              <a:gd name="f50" fmla="*/ f39 f18 1"/>
              <a:gd name="f51" fmla="*/ f41 f19 1"/>
              <a:gd name="f52" fmla="*/ f40 f19 1"/>
              <a:gd name="f53" fmla="*/ f43 f18 1"/>
              <a:gd name="f54" fmla="*/ f44 f19 1"/>
              <a:gd name="f55" fmla="*/ f45 f18 1"/>
              <a:gd name="f56" fmla="*/ f46 f19 1"/>
              <a:gd name="f57" fmla="*/ f47 f18 1"/>
              <a:gd name="f58" fmla="*/ f48 f1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2">
                <a:pos x="f53" y="f54"/>
              </a:cxn>
              <a:cxn ang="f42">
                <a:pos x="f55" y="f56"/>
              </a:cxn>
              <a:cxn ang="f42">
                <a:pos x="f57" y="f58"/>
              </a:cxn>
              <a:cxn ang="f42">
                <a:pos x="f57" y="f58"/>
              </a:cxn>
            </a:cxnLst>
            <a:rect l="f49" t="f52" r="f50" b="f51"/>
            <a:pathLst>
              <a:path w="1219200" h="216755">
                <a:moveTo>
                  <a:pt x="f5" y="f8"/>
                </a:moveTo>
                <a:cubicBezTo>
                  <a:pt x="f9" y="f10"/>
                  <a:pt x="f11" y="f12"/>
                  <a:pt x="f13" y="f14"/>
                </a:cubicBezTo>
                <a:cubicBezTo>
                  <a:pt x="f15" y="f16"/>
                  <a:pt x="f6" y="f7"/>
                  <a:pt x="f6" y="f7"/>
                </a:cubicBezTo>
                <a:lnTo>
                  <a:pt x="f6" y="f7"/>
                </a:lnTo>
              </a:path>
            </a:pathLst>
          </a:custGeom>
          <a:noFill/>
          <a:ln w="38103" cap="flat">
            <a:solidFill>
              <a:srgbClr val="000000"/>
            </a:solidFill>
            <a:prstDash val="solid"/>
            <a:round/>
            <a:tailEnd type="arrow"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ker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TekstSylinder 46">
            <a:extLst>
              <a:ext uri="{FF2B5EF4-FFF2-40B4-BE49-F238E27FC236}">
                <a16:creationId xmlns:a16="http://schemas.microsoft.com/office/drawing/2014/main" id="{3602A891-40E9-F0D3-76D8-F09492C55421}"/>
              </a:ext>
            </a:extLst>
          </p:cNvPr>
          <p:cNvSpPr txBox="1"/>
          <p:nvPr/>
        </p:nvSpPr>
        <p:spPr>
          <a:xfrm>
            <a:off x="1763688" y="1119346"/>
            <a:ext cx="7128792" cy="76944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200" kern="0" dirty="0" err="1">
                <a:solidFill>
                  <a:srgbClr val="000000"/>
                </a:solidFill>
                <a:latin typeface="Arial"/>
              </a:rPr>
              <a:t>Representation</a:t>
            </a:r>
            <a:r>
              <a:rPr lang="nb-NO" sz="2200" kern="0" dirty="0">
                <a:solidFill>
                  <a:srgbClr val="000000"/>
                </a:solidFill>
                <a:latin typeface="Arial"/>
              </a:rPr>
              <a:t> of </a:t>
            </a:r>
            <a:r>
              <a:rPr lang="nb-NO" sz="2200" kern="0" dirty="0" err="1">
                <a:solidFill>
                  <a:srgbClr val="000000"/>
                </a:solidFill>
                <a:latin typeface="Arial"/>
              </a:rPr>
              <a:t>user</a:t>
            </a:r>
            <a:r>
              <a:rPr lang="nb-NO" sz="2200" kern="0" dirty="0">
                <a:solidFill>
                  <a:srgbClr val="000000"/>
                </a:solidFill>
                <a:latin typeface="Arial"/>
              </a:rPr>
              <a:t> </a:t>
            </a:r>
            <a:r>
              <a:rPr lang="nb-NO" sz="2200" kern="0" dirty="0" err="1">
                <a:solidFill>
                  <a:srgbClr val="000000"/>
                </a:solidFill>
                <a:latin typeface="Arial"/>
              </a:rPr>
              <a:t>intent</a:t>
            </a:r>
            <a:r>
              <a:rPr lang="nb-NO" sz="2200" kern="0" dirty="0">
                <a:solidFill>
                  <a:srgbClr val="000000"/>
                </a:solidFill>
                <a:latin typeface="Arial"/>
              </a:rPr>
              <a:t>                              (</a:t>
            </a:r>
            <a:r>
              <a:rPr lang="nb-NO" sz="2200" kern="0" dirty="0" err="1">
                <a:solidFill>
                  <a:srgbClr val="000000"/>
                </a:solidFill>
                <a:latin typeface="Arial"/>
              </a:rPr>
              <a:t>discrete</a:t>
            </a:r>
            <a:r>
              <a:rPr lang="nb-NO" sz="2200" kern="0" dirty="0">
                <a:solidFill>
                  <a:srgbClr val="000000"/>
                </a:solidFill>
                <a:latin typeface="Arial"/>
              </a:rPr>
              <a:t> </a:t>
            </a:r>
            <a:r>
              <a:rPr lang="nb-NO" sz="2200" kern="0" dirty="0" err="1">
                <a:solidFill>
                  <a:srgbClr val="000000"/>
                </a:solidFill>
                <a:latin typeface="Arial"/>
              </a:rPr>
              <a:t>category</a:t>
            </a:r>
            <a:r>
              <a:rPr lang="nb-NO" sz="2200" kern="0" dirty="0">
                <a:solidFill>
                  <a:srgbClr val="000000"/>
                </a:solidFill>
                <a:latin typeface="Arial"/>
              </a:rPr>
              <a:t>, </a:t>
            </a:r>
            <a:r>
              <a:rPr lang="nb-NO" sz="2200" kern="0" dirty="0" err="1">
                <a:solidFill>
                  <a:srgbClr val="000000"/>
                </a:solidFill>
                <a:latin typeface="Arial"/>
              </a:rPr>
              <a:t>embeddings</a:t>
            </a:r>
            <a:r>
              <a:rPr lang="nb-NO" sz="2200" kern="0" dirty="0">
                <a:solidFill>
                  <a:srgbClr val="000000"/>
                </a:solidFill>
                <a:latin typeface="Arial"/>
              </a:rPr>
              <a:t> from LLM, etc.)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43E9D0F-D1C7-641B-071B-8CE5EB886F60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Rule-based models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294F37B-2A7B-A022-295E-2401FE1B593B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z="2000" dirty="0" err="1"/>
              <a:t>Pattern</a:t>
            </a:r>
            <a:r>
              <a:rPr lang="nb-NO" sz="2000" dirty="0"/>
              <a:t>-action </a:t>
            </a:r>
            <a:r>
              <a:rPr lang="nb-NO" sz="2000" dirty="0" err="1"/>
              <a:t>rules</a:t>
            </a:r>
            <a:endParaRPr lang="nb-NO" sz="2000" dirty="0"/>
          </a:p>
          <a:p>
            <a:pPr lvl="0"/>
            <a:endParaRPr lang="nb-NO" dirty="0"/>
          </a:p>
          <a:p>
            <a:pPr lvl="0"/>
            <a:endParaRPr lang="nb-NO" dirty="0"/>
          </a:p>
          <a:p>
            <a:pPr lvl="0"/>
            <a:endParaRPr lang="nb-NO" dirty="0"/>
          </a:p>
          <a:p>
            <a:pPr lvl="0"/>
            <a:r>
              <a:rPr lang="nb-NO" dirty="0"/>
              <a:t>For </a:t>
            </a:r>
            <a:r>
              <a:rPr lang="nb-NO" dirty="0" err="1"/>
              <a:t>instance</a:t>
            </a:r>
            <a:r>
              <a:rPr lang="nb-NO" dirty="0"/>
              <a:t>: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7F6C2631-D273-4F71-BB4E-2EAFAB81F2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3346305"/>
            <a:ext cx="5710940" cy="85792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17F13FAD-10F7-FD53-528A-46BD99E399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5696" y="1790282"/>
            <a:ext cx="5157188" cy="101064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FF2C9E82-BF0A-8A87-732E-B9FBDB1D10F5}"/>
              </a:ext>
            </a:extLst>
          </p:cNvPr>
          <p:cNvSpPr txBox="1"/>
          <p:nvPr/>
        </p:nvSpPr>
        <p:spPr>
          <a:xfrm>
            <a:off x="5148067" y="4669947"/>
            <a:ext cx="2448269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400" kern="0">
                <a:solidFill>
                  <a:srgbClr val="FF0000"/>
                </a:solidFill>
                <a:latin typeface="Arial"/>
              </a:rPr>
              <a:t>[example from D. Jurafsky]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1E6B61D-0C64-AC57-CEB5-E3E4658E1477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NLU-based chatbots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8D4FBB4-0B22-D0AC-4FDD-E680BC7A2F48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67544" y="3143507"/>
            <a:ext cx="8136904" cy="1732499"/>
          </a:xfrm>
        </p:spPr>
        <p:txBody>
          <a:bodyPr/>
          <a:lstStyle/>
          <a:p>
            <a:r>
              <a:rPr lang="nb-NO" sz="2200" dirty="0" err="1"/>
              <a:t>Difficult</a:t>
            </a:r>
            <a:r>
              <a:rPr lang="nb-NO" sz="2200" dirty="0"/>
              <a:t> to </a:t>
            </a:r>
            <a:r>
              <a:rPr lang="nb-NO" sz="2200" dirty="0" err="1"/>
              <a:t>write</a:t>
            </a:r>
            <a:r>
              <a:rPr lang="nb-NO" sz="2200" dirty="0"/>
              <a:t> </a:t>
            </a:r>
            <a:r>
              <a:rPr lang="nb-NO" sz="2200" dirty="0" err="1"/>
              <a:t>handcrafted</a:t>
            </a:r>
            <a:r>
              <a:rPr lang="nb-NO" sz="2200" dirty="0"/>
              <a:t> </a:t>
            </a:r>
            <a:r>
              <a:rPr lang="nb-NO" sz="2200" dirty="0" err="1"/>
              <a:t>patterns</a:t>
            </a:r>
            <a:r>
              <a:rPr lang="nb-NO" sz="2200" dirty="0"/>
              <a:t> to </a:t>
            </a:r>
            <a:r>
              <a:rPr lang="nb-NO" sz="2200" dirty="0" err="1"/>
              <a:t>robustly</a:t>
            </a:r>
            <a:r>
              <a:rPr lang="nb-NO" sz="2200" dirty="0"/>
              <a:t> </a:t>
            </a:r>
            <a:r>
              <a:rPr lang="nb-NO" sz="2200" dirty="0" err="1"/>
              <a:t>detect</a:t>
            </a:r>
            <a:r>
              <a:rPr lang="nb-NO" sz="2200" dirty="0"/>
              <a:t> </a:t>
            </a:r>
            <a:r>
              <a:rPr lang="nb-NO" sz="2200" dirty="0" err="1"/>
              <a:t>the</a:t>
            </a:r>
            <a:r>
              <a:rPr lang="nb-NO" sz="2200" dirty="0"/>
              <a:t> </a:t>
            </a:r>
            <a:r>
              <a:rPr lang="nb-NO" sz="2200" dirty="0" err="1"/>
              <a:t>user’s</a:t>
            </a:r>
            <a:r>
              <a:rPr lang="nb-NO" sz="2200" dirty="0"/>
              <a:t> </a:t>
            </a:r>
            <a:r>
              <a:rPr lang="nb-NO" sz="2200" dirty="0" err="1"/>
              <a:t>intent</a:t>
            </a:r>
            <a:endParaRPr lang="nb-NO" sz="2200" dirty="0"/>
          </a:p>
          <a:p>
            <a:r>
              <a:rPr lang="nb-NO" sz="2200" dirty="0"/>
              <a:t>Alternative: </a:t>
            </a:r>
            <a:r>
              <a:rPr lang="nb-NO" sz="2200" dirty="0" err="1"/>
              <a:t>frame</a:t>
            </a:r>
            <a:r>
              <a:rPr lang="nb-NO" sz="2200" dirty="0"/>
              <a:t> </a:t>
            </a:r>
            <a:r>
              <a:rPr lang="nb-NO" sz="2200" dirty="0" err="1"/>
              <a:t>language</a:t>
            </a:r>
            <a:r>
              <a:rPr lang="nb-NO" sz="2200" dirty="0"/>
              <a:t> </a:t>
            </a:r>
            <a:r>
              <a:rPr lang="nb-NO" sz="2200" dirty="0" err="1"/>
              <a:t>understanding</a:t>
            </a:r>
            <a:r>
              <a:rPr lang="nb-NO" sz="2200" dirty="0"/>
              <a:t> as a </a:t>
            </a:r>
            <a:r>
              <a:rPr lang="nb-NO" sz="2200" i="1" dirty="0" err="1"/>
              <a:t>classification</a:t>
            </a:r>
            <a:r>
              <a:rPr lang="nb-NO" sz="2200" i="1" dirty="0"/>
              <a:t> problem</a:t>
            </a:r>
            <a:r>
              <a:rPr lang="nb-NO" sz="2200" dirty="0"/>
              <a:t>, and </a:t>
            </a:r>
            <a:r>
              <a:rPr lang="nb-NO" sz="2200" dirty="0" err="1"/>
              <a:t>learn</a:t>
            </a:r>
            <a:r>
              <a:rPr lang="nb-NO" sz="2200" dirty="0"/>
              <a:t>/fine-tune a </a:t>
            </a:r>
            <a:r>
              <a:rPr lang="nb-NO" sz="2200" dirty="0" err="1"/>
              <a:t>classifier</a:t>
            </a:r>
            <a:r>
              <a:rPr lang="nb-NO" sz="2200" dirty="0"/>
              <a:t> from data</a:t>
            </a:r>
          </a:p>
          <a:p>
            <a:pPr lvl="1"/>
            <a:endParaRPr lang="nb-NO" sz="2200" dirty="0"/>
          </a:p>
        </p:txBody>
      </p:sp>
      <p:grpSp>
        <p:nvGrpSpPr>
          <p:cNvPr id="4" name="Gruppe 12">
            <a:extLst>
              <a:ext uri="{FF2B5EF4-FFF2-40B4-BE49-F238E27FC236}">
                <a16:creationId xmlns:a16="http://schemas.microsoft.com/office/drawing/2014/main" id="{EA9BBD59-E45F-7391-A58B-471EC0660344}"/>
              </a:ext>
            </a:extLst>
          </p:cNvPr>
          <p:cNvGrpSpPr/>
          <p:nvPr/>
        </p:nvGrpSpPr>
        <p:grpSpPr>
          <a:xfrm>
            <a:off x="2195736" y="1303239"/>
            <a:ext cx="5150677" cy="1534564"/>
            <a:chOff x="1032769" y="1108289"/>
            <a:chExt cx="5150677" cy="1534564"/>
          </a:xfrm>
        </p:grpSpPr>
        <p:pic>
          <p:nvPicPr>
            <p:cNvPr id="5" name="canstockphoto3857357.jpg" descr="canstockphoto3857357.jpg">
              <a:extLst>
                <a:ext uri="{FF2B5EF4-FFF2-40B4-BE49-F238E27FC236}">
                  <a16:creationId xmlns:a16="http://schemas.microsoft.com/office/drawing/2014/main" id="{80456344-047A-C70D-C1B6-E3B1F759972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46306" y="1636849"/>
              <a:ext cx="754508" cy="1006004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6" name="Linje">
              <a:extLst>
                <a:ext uri="{FF2B5EF4-FFF2-40B4-BE49-F238E27FC236}">
                  <a16:creationId xmlns:a16="http://schemas.microsoft.com/office/drawing/2014/main" id="{BB9CB9C2-F57A-8E01-2204-89678E4C569E}"/>
                </a:ext>
              </a:extLst>
            </p:cNvPr>
            <p:cNvSpPr/>
            <p:nvPr/>
          </p:nvSpPr>
          <p:spPr>
            <a:xfrm>
              <a:off x="2726768" y="1801331"/>
              <a:ext cx="288346" cy="24130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50804" cap="flat">
              <a:solidFill>
                <a:srgbClr val="7C2A00"/>
              </a:solidFill>
              <a:prstDash val="solid"/>
              <a:miter/>
              <a:headEnd type="arrow"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81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7" name="Linje">
              <a:extLst>
                <a:ext uri="{FF2B5EF4-FFF2-40B4-BE49-F238E27FC236}">
                  <a16:creationId xmlns:a16="http://schemas.microsoft.com/office/drawing/2014/main" id="{F850B4D7-7BB5-4F5C-B11D-81E34E06B297}"/>
                </a:ext>
              </a:extLst>
            </p:cNvPr>
            <p:cNvSpPr/>
            <p:nvPr/>
          </p:nvSpPr>
          <p:spPr>
            <a:xfrm flipV="1">
              <a:off x="3632024" y="1805034"/>
              <a:ext cx="288346" cy="23188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50804" cap="flat">
              <a:solidFill>
                <a:srgbClr val="7C2A00"/>
              </a:solidFill>
              <a:prstDash val="solid"/>
              <a:miter/>
              <a:headEnd type="arrow"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81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grpSp>
          <p:nvGrpSpPr>
            <p:cNvPr id="8" name="Gruppe 17">
              <a:extLst>
                <a:ext uri="{FF2B5EF4-FFF2-40B4-BE49-F238E27FC236}">
                  <a16:creationId xmlns:a16="http://schemas.microsoft.com/office/drawing/2014/main" id="{709F4E0D-54D0-5A74-1FCC-2B11B428C55D}"/>
                </a:ext>
              </a:extLst>
            </p:cNvPr>
            <p:cNvGrpSpPr/>
            <p:nvPr/>
          </p:nvGrpSpPr>
          <p:grpSpPr>
            <a:xfrm>
              <a:off x="1032769" y="1108289"/>
              <a:ext cx="2342372" cy="646334"/>
              <a:chOff x="1032769" y="1108289"/>
              <a:chExt cx="2342372" cy="646334"/>
            </a:xfrm>
          </p:grpSpPr>
          <p:sp>
            <p:nvSpPr>
              <p:cNvPr id="9" name="Rektangel: avrundede hjørner 15">
                <a:extLst>
                  <a:ext uri="{FF2B5EF4-FFF2-40B4-BE49-F238E27FC236}">
                    <a16:creationId xmlns:a16="http://schemas.microsoft.com/office/drawing/2014/main" id="{F9D4F938-4F82-4112-46D1-A8C8390BDA69}"/>
                  </a:ext>
                </a:extLst>
              </p:cNvPr>
              <p:cNvSpPr/>
              <p:nvPr/>
            </p:nvSpPr>
            <p:spPr>
              <a:xfrm>
                <a:off x="1032769" y="1108289"/>
                <a:ext cx="1788703" cy="646334"/>
              </a:xfrm>
              <a:custGeom>
                <a:avLst/>
                <a:gdLst>
                  <a:gd name="f0" fmla="val 10800000"/>
                  <a:gd name="f1" fmla="val 5400000"/>
                  <a:gd name="f2" fmla="val 16200000"/>
                  <a:gd name="f3" fmla="val w"/>
                  <a:gd name="f4" fmla="val h"/>
                  <a:gd name="f5" fmla="val ss"/>
                  <a:gd name="f6" fmla="val 0"/>
                  <a:gd name="f7" fmla="*/ 5419351 1 1725033"/>
                  <a:gd name="f8" fmla="val 45"/>
                  <a:gd name="f9" fmla="val 3600"/>
                  <a:gd name="f10" fmla="abs f3"/>
                  <a:gd name="f11" fmla="abs f4"/>
                  <a:gd name="f12" fmla="abs f5"/>
                  <a:gd name="f13" fmla="*/ f7 1 180"/>
                  <a:gd name="f14" fmla="+- 0 0 f1"/>
                  <a:gd name="f15" fmla="+- f6 f9 0"/>
                  <a:gd name="f16" fmla="?: f10 f3 1"/>
                  <a:gd name="f17" fmla="?: f11 f4 1"/>
                  <a:gd name="f18" fmla="?: f12 f5 1"/>
                  <a:gd name="f19" fmla="*/ f8 f13 1"/>
                  <a:gd name="f20" fmla="+- f6 0 f15"/>
                  <a:gd name="f21" fmla="+- f15 0 f6"/>
                  <a:gd name="f22" fmla="*/ f16 1 21600"/>
                  <a:gd name="f23" fmla="*/ f17 1 21600"/>
                  <a:gd name="f24" fmla="*/ 21600 f16 1"/>
                  <a:gd name="f25" fmla="*/ 21600 f17 1"/>
                  <a:gd name="f26" fmla="+- 0 0 f19"/>
                  <a:gd name="f27" fmla="abs f20"/>
                  <a:gd name="f28" fmla="abs f21"/>
                  <a:gd name="f29" fmla="?: f20 f14 f1"/>
                  <a:gd name="f30" fmla="?: f20 f1 f14"/>
                  <a:gd name="f31" fmla="?: f20 f2 f1"/>
                  <a:gd name="f32" fmla="?: f20 f1 f2"/>
                  <a:gd name="f33" fmla="?: f21 f14 f1"/>
                  <a:gd name="f34" fmla="?: f21 f1 f14"/>
                  <a:gd name="f35" fmla="?: f20 0 f0"/>
                  <a:gd name="f36" fmla="?: f20 f0 0"/>
                  <a:gd name="f37" fmla="min f23 f22"/>
                  <a:gd name="f38" fmla="*/ f24 1 f18"/>
                  <a:gd name="f39" fmla="*/ f25 1 f18"/>
                  <a:gd name="f40" fmla="*/ f26 f0 1"/>
                  <a:gd name="f41" fmla="?: f20 f32 f31"/>
                  <a:gd name="f42" fmla="?: f20 f31 f32"/>
                  <a:gd name="f43" fmla="?: f21 f30 f29"/>
                  <a:gd name="f44" fmla="val f38"/>
                  <a:gd name="f45" fmla="val f39"/>
                  <a:gd name="f46" fmla="*/ f40 1 f7"/>
                  <a:gd name="f47" fmla="?: f21 f42 f41"/>
                  <a:gd name="f48" fmla="*/ f15 f37 1"/>
                  <a:gd name="f49" fmla="*/ f6 f37 1"/>
                  <a:gd name="f50" fmla="*/ f27 f37 1"/>
                  <a:gd name="f51" fmla="*/ f28 f37 1"/>
                  <a:gd name="f52" fmla="+- f45 0 f9"/>
                  <a:gd name="f53" fmla="+- f44 0 f9"/>
                  <a:gd name="f54" fmla="+- f46 0 f1"/>
                  <a:gd name="f55" fmla="*/ f45 f37 1"/>
                  <a:gd name="f56" fmla="*/ f44 f37 1"/>
                  <a:gd name="f57" fmla="+- f45 0 f52"/>
                  <a:gd name="f58" fmla="+- f44 0 f53"/>
                  <a:gd name="f59" fmla="+- f52 0 f45"/>
                  <a:gd name="f60" fmla="+- f53 0 f44"/>
                  <a:gd name="f61" fmla="+- f54 f1 0"/>
                  <a:gd name="f62" fmla="*/ f52 f37 1"/>
                  <a:gd name="f63" fmla="*/ f53 f37 1"/>
                  <a:gd name="f64" fmla="abs f57"/>
                  <a:gd name="f65" fmla="?: f57 0 f0"/>
                  <a:gd name="f66" fmla="?: f57 f0 0"/>
                  <a:gd name="f67" fmla="?: f57 f33 f34"/>
                  <a:gd name="f68" fmla="abs f58"/>
                  <a:gd name="f69" fmla="abs f59"/>
                  <a:gd name="f70" fmla="?: f58 f14 f1"/>
                  <a:gd name="f71" fmla="?: f58 f1 f14"/>
                  <a:gd name="f72" fmla="?: f58 f2 f1"/>
                  <a:gd name="f73" fmla="?: f58 f1 f2"/>
                  <a:gd name="f74" fmla="abs f60"/>
                  <a:gd name="f75" fmla="?: f60 f14 f1"/>
                  <a:gd name="f76" fmla="?: f60 f1 f14"/>
                  <a:gd name="f77" fmla="?: f60 f36 f35"/>
                  <a:gd name="f78" fmla="?: f60 f35 f36"/>
                  <a:gd name="f79" fmla="*/ f61 f7 1"/>
                  <a:gd name="f80" fmla="?: f21 f66 f65"/>
                  <a:gd name="f81" fmla="?: f21 f65 f66"/>
                  <a:gd name="f82" fmla="?: f58 f73 f72"/>
                  <a:gd name="f83" fmla="?: f58 f72 f73"/>
                  <a:gd name="f84" fmla="?: f59 f71 f70"/>
                  <a:gd name="f85" fmla="?: f20 f77 f78"/>
                  <a:gd name="f86" fmla="?: f20 f75 f76"/>
                  <a:gd name="f87" fmla="*/ f79 1 f0"/>
                  <a:gd name="f88" fmla="*/ f64 f37 1"/>
                  <a:gd name="f89" fmla="*/ f68 f37 1"/>
                  <a:gd name="f90" fmla="*/ f69 f37 1"/>
                  <a:gd name="f91" fmla="*/ f74 f37 1"/>
                  <a:gd name="f92" fmla="?: f57 f80 f81"/>
                  <a:gd name="f93" fmla="?: f59 f83 f82"/>
                  <a:gd name="f94" fmla="+- 0 0 f87"/>
                  <a:gd name="f95" fmla="+- 0 0 f94"/>
                  <a:gd name="f96" fmla="*/ f95 f0 1"/>
                  <a:gd name="f97" fmla="*/ f96 1 f7"/>
                  <a:gd name="f98" fmla="+- f97 0 f1"/>
                  <a:gd name="f99" fmla="cos 1 f98"/>
                  <a:gd name="f100" fmla="+- 0 0 f99"/>
                  <a:gd name="f101" fmla="+- 0 0 f100"/>
                  <a:gd name="f102" fmla="val f101"/>
                  <a:gd name="f103" fmla="+- 0 0 f102"/>
                  <a:gd name="f104" fmla="*/ f9 f103 1"/>
                  <a:gd name="f105" fmla="*/ f104 3163 1"/>
                  <a:gd name="f106" fmla="*/ f105 1 7636"/>
                  <a:gd name="f107" fmla="+- f6 f106 0"/>
                  <a:gd name="f108" fmla="+- f44 0 f106"/>
                  <a:gd name="f109" fmla="+- f45 0 f106"/>
                  <a:gd name="f110" fmla="*/ f107 f37 1"/>
                  <a:gd name="f111" fmla="*/ f108 f37 1"/>
                  <a:gd name="f112" fmla="*/ f109 f3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10" t="f110" r="f111" b="f112"/>
                <a:pathLst>
                  <a:path>
                    <a:moveTo>
                      <a:pt x="f48" y="f49"/>
                    </a:moveTo>
                    <a:arcTo wR="f50" hR="f51" stAng="f47" swAng="f43"/>
                    <a:lnTo>
                      <a:pt x="f49" y="f62"/>
                    </a:lnTo>
                    <a:arcTo wR="f51" hR="f88" stAng="f92" swAng="f67"/>
                    <a:lnTo>
                      <a:pt x="f63" y="f55"/>
                    </a:lnTo>
                    <a:arcTo wR="f89" hR="f90" stAng="f93" swAng="f84"/>
                    <a:lnTo>
                      <a:pt x="f56" y="f48"/>
                    </a:lnTo>
                    <a:arcTo wR="f91" hR="f50" stAng="f85" swAng="f86"/>
                    <a:close/>
                  </a:path>
                </a:pathLst>
              </a:custGeom>
              <a:solidFill>
                <a:srgbClr val="E6EAF5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0" name="TekstSylinder 13">
                <a:extLst>
                  <a:ext uri="{FF2B5EF4-FFF2-40B4-BE49-F238E27FC236}">
                    <a16:creationId xmlns:a16="http://schemas.microsoft.com/office/drawing/2014/main" id="{9683AF24-5A3B-65BF-8CCA-97F7A48C9B1F}"/>
                  </a:ext>
                </a:extLst>
              </p:cNvPr>
              <p:cNvSpPr txBox="1"/>
              <p:nvPr/>
            </p:nvSpPr>
            <p:spPr>
              <a:xfrm>
                <a:off x="1076989" y="1108289"/>
                <a:ext cx="2298152" cy="646334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91440" tIns="45720" rIns="91440" bIns="45720" anchor="t" anchorCtr="0" compatLnSpc="1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nb-NO" sz="1800" dirty="0">
                    <a:solidFill>
                      <a:srgbClr val="000000"/>
                    </a:solidFill>
                    <a:latin typeface="Arial"/>
                  </a:rPr>
                  <a:t>Language </a:t>
                </a: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nb-NO" sz="1800" dirty="0" err="1">
                    <a:solidFill>
                      <a:srgbClr val="000000"/>
                    </a:solidFill>
                    <a:latin typeface="Arial"/>
                  </a:rPr>
                  <a:t>Understanding</a:t>
                </a:r>
                <a:endParaRPr lang="nb-NO" sz="1800" dirty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1" name="Gruppe 18">
              <a:extLst>
                <a:ext uri="{FF2B5EF4-FFF2-40B4-BE49-F238E27FC236}">
                  <a16:creationId xmlns:a16="http://schemas.microsoft.com/office/drawing/2014/main" id="{98D3D298-68B5-E878-07A7-651FC3C8FA94}"/>
                </a:ext>
              </a:extLst>
            </p:cNvPr>
            <p:cNvGrpSpPr/>
            <p:nvPr/>
          </p:nvGrpSpPr>
          <p:grpSpPr>
            <a:xfrm>
              <a:off x="3989097" y="1148797"/>
              <a:ext cx="2194349" cy="656246"/>
              <a:chOff x="3989097" y="1148797"/>
              <a:chExt cx="2194349" cy="656246"/>
            </a:xfrm>
          </p:grpSpPr>
          <p:sp>
            <p:nvSpPr>
              <p:cNvPr id="12" name="Rektangel: avrundede hjørner 16">
                <a:extLst>
                  <a:ext uri="{FF2B5EF4-FFF2-40B4-BE49-F238E27FC236}">
                    <a16:creationId xmlns:a16="http://schemas.microsoft.com/office/drawing/2014/main" id="{402D34DE-05D8-AD7C-93E5-142E1CBA7C69}"/>
                  </a:ext>
                </a:extLst>
              </p:cNvPr>
              <p:cNvSpPr/>
              <p:nvPr/>
            </p:nvSpPr>
            <p:spPr>
              <a:xfrm>
                <a:off x="3989097" y="1158709"/>
                <a:ext cx="2194349" cy="646334"/>
              </a:xfrm>
              <a:custGeom>
                <a:avLst/>
                <a:gdLst>
                  <a:gd name="f0" fmla="val 10800000"/>
                  <a:gd name="f1" fmla="val 5400000"/>
                  <a:gd name="f2" fmla="val 16200000"/>
                  <a:gd name="f3" fmla="val w"/>
                  <a:gd name="f4" fmla="val h"/>
                  <a:gd name="f5" fmla="val ss"/>
                  <a:gd name="f6" fmla="val 0"/>
                  <a:gd name="f7" fmla="*/ 5419351 1 1725033"/>
                  <a:gd name="f8" fmla="val 45"/>
                  <a:gd name="f9" fmla="val 3600"/>
                  <a:gd name="f10" fmla="abs f3"/>
                  <a:gd name="f11" fmla="abs f4"/>
                  <a:gd name="f12" fmla="abs f5"/>
                  <a:gd name="f13" fmla="*/ f7 1 180"/>
                  <a:gd name="f14" fmla="+- 0 0 f1"/>
                  <a:gd name="f15" fmla="+- f6 f9 0"/>
                  <a:gd name="f16" fmla="?: f10 f3 1"/>
                  <a:gd name="f17" fmla="?: f11 f4 1"/>
                  <a:gd name="f18" fmla="?: f12 f5 1"/>
                  <a:gd name="f19" fmla="*/ f8 f13 1"/>
                  <a:gd name="f20" fmla="+- f6 0 f15"/>
                  <a:gd name="f21" fmla="+- f15 0 f6"/>
                  <a:gd name="f22" fmla="*/ f16 1 21600"/>
                  <a:gd name="f23" fmla="*/ f17 1 21600"/>
                  <a:gd name="f24" fmla="*/ 21600 f16 1"/>
                  <a:gd name="f25" fmla="*/ 21600 f17 1"/>
                  <a:gd name="f26" fmla="+- 0 0 f19"/>
                  <a:gd name="f27" fmla="abs f20"/>
                  <a:gd name="f28" fmla="abs f21"/>
                  <a:gd name="f29" fmla="?: f20 f14 f1"/>
                  <a:gd name="f30" fmla="?: f20 f1 f14"/>
                  <a:gd name="f31" fmla="?: f20 f2 f1"/>
                  <a:gd name="f32" fmla="?: f20 f1 f2"/>
                  <a:gd name="f33" fmla="?: f21 f14 f1"/>
                  <a:gd name="f34" fmla="?: f21 f1 f14"/>
                  <a:gd name="f35" fmla="?: f20 0 f0"/>
                  <a:gd name="f36" fmla="?: f20 f0 0"/>
                  <a:gd name="f37" fmla="min f23 f22"/>
                  <a:gd name="f38" fmla="*/ f24 1 f18"/>
                  <a:gd name="f39" fmla="*/ f25 1 f18"/>
                  <a:gd name="f40" fmla="*/ f26 f0 1"/>
                  <a:gd name="f41" fmla="?: f20 f32 f31"/>
                  <a:gd name="f42" fmla="?: f20 f31 f32"/>
                  <a:gd name="f43" fmla="?: f21 f30 f29"/>
                  <a:gd name="f44" fmla="val f38"/>
                  <a:gd name="f45" fmla="val f39"/>
                  <a:gd name="f46" fmla="*/ f40 1 f7"/>
                  <a:gd name="f47" fmla="?: f21 f42 f41"/>
                  <a:gd name="f48" fmla="*/ f15 f37 1"/>
                  <a:gd name="f49" fmla="*/ f6 f37 1"/>
                  <a:gd name="f50" fmla="*/ f27 f37 1"/>
                  <a:gd name="f51" fmla="*/ f28 f37 1"/>
                  <a:gd name="f52" fmla="+- f45 0 f9"/>
                  <a:gd name="f53" fmla="+- f44 0 f9"/>
                  <a:gd name="f54" fmla="+- f46 0 f1"/>
                  <a:gd name="f55" fmla="*/ f45 f37 1"/>
                  <a:gd name="f56" fmla="*/ f44 f37 1"/>
                  <a:gd name="f57" fmla="+- f45 0 f52"/>
                  <a:gd name="f58" fmla="+- f44 0 f53"/>
                  <a:gd name="f59" fmla="+- f52 0 f45"/>
                  <a:gd name="f60" fmla="+- f53 0 f44"/>
                  <a:gd name="f61" fmla="+- f54 f1 0"/>
                  <a:gd name="f62" fmla="*/ f52 f37 1"/>
                  <a:gd name="f63" fmla="*/ f53 f37 1"/>
                  <a:gd name="f64" fmla="abs f57"/>
                  <a:gd name="f65" fmla="?: f57 0 f0"/>
                  <a:gd name="f66" fmla="?: f57 f0 0"/>
                  <a:gd name="f67" fmla="?: f57 f33 f34"/>
                  <a:gd name="f68" fmla="abs f58"/>
                  <a:gd name="f69" fmla="abs f59"/>
                  <a:gd name="f70" fmla="?: f58 f14 f1"/>
                  <a:gd name="f71" fmla="?: f58 f1 f14"/>
                  <a:gd name="f72" fmla="?: f58 f2 f1"/>
                  <a:gd name="f73" fmla="?: f58 f1 f2"/>
                  <a:gd name="f74" fmla="abs f60"/>
                  <a:gd name="f75" fmla="?: f60 f14 f1"/>
                  <a:gd name="f76" fmla="?: f60 f1 f14"/>
                  <a:gd name="f77" fmla="?: f60 f36 f35"/>
                  <a:gd name="f78" fmla="?: f60 f35 f36"/>
                  <a:gd name="f79" fmla="*/ f61 f7 1"/>
                  <a:gd name="f80" fmla="?: f21 f66 f65"/>
                  <a:gd name="f81" fmla="?: f21 f65 f66"/>
                  <a:gd name="f82" fmla="?: f58 f73 f72"/>
                  <a:gd name="f83" fmla="?: f58 f72 f73"/>
                  <a:gd name="f84" fmla="?: f59 f71 f70"/>
                  <a:gd name="f85" fmla="?: f20 f77 f78"/>
                  <a:gd name="f86" fmla="?: f20 f75 f76"/>
                  <a:gd name="f87" fmla="*/ f79 1 f0"/>
                  <a:gd name="f88" fmla="*/ f64 f37 1"/>
                  <a:gd name="f89" fmla="*/ f68 f37 1"/>
                  <a:gd name="f90" fmla="*/ f69 f37 1"/>
                  <a:gd name="f91" fmla="*/ f74 f37 1"/>
                  <a:gd name="f92" fmla="?: f57 f80 f81"/>
                  <a:gd name="f93" fmla="?: f59 f83 f82"/>
                  <a:gd name="f94" fmla="+- 0 0 f87"/>
                  <a:gd name="f95" fmla="+- 0 0 f94"/>
                  <a:gd name="f96" fmla="*/ f95 f0 1"/>
                  <a:gd name="f97" fmla="*/ f96 1 f7"/>
                  <a:gd name="f98" fmla="+- f97 0 f1"/>
                  <a:gd name="f99" fmla="cos 1 f98"/>
                  <a:gd name="f100" fmla="+- 0 0 f99"/>
                  <a:gd name="f101" fmla="+- 0 0 f100"/>
                  <a:gd name="f102" fmla="val f101"/>
                  <a:gd name="f103" fmla="+- 0 0 f102"/>
                  <a:gd name="f104" fmla="*/ f9 f103 1"/>
                  <a:gd name="f105" fmla="*/ f104 3163 1"/>
                  <a:gd name="f106" fmla="*/ f105 1 7636"/>
                  <a:gd name="f107" fmla="+- f6 f106 0"/>
                  <a:gd name="f108" fmla="+- f44 0 f106"/>
                  <a:gd name="f109" fmla="+- f45 0 f106"/>
                  <a:gd name="f110" fmla="*/ f107 f37 1"/>
                  <a:gd name="f111" fmla="*/ f108 f37 1"/>
                  <a:gd name="f112" fmla="*/ f109 f3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10" t="f110" r="f111" b="f112"/>
                <a:pathLst>
                  <a:path>
                    <a:moveTo>
                      <a:pt x="f48" y="f49"/>
                    </a:moveTo>
                    <a:arcTo wR="f50" hR="f51" stAng="f47" swAng="f43"/>
                    <a:lnTo>
                      <a:pt x="f49" y="f62"/>
                    </a:lnTo>
                    <a:arcTo wR="f51" hR="f88" stAng="f92" swAng="f67"/>
                    <a:lnTo>
                      <a:pt x="f63" y="f55"/>
                    </a:lnTo>
                    <a:arcTo wR="f89" hR="f90" stAng="f93" swAng="f84"/>
                    <a:lnTo>
                      <a:pt x="f56" y="f48"/>
                    </a:lnTo>
                    <a:arcTo wR="f91" hR="f50" stAng="f85" swAng="f86"/>
                    <a:close/>
                  </a:path>
                </a:pathLst>
              </a:custGeom>
              <a:solidFill>
                <a:srgbClr val="E6EAF5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3" name="TekstSylinder 14">
                <a:extLst>
                  <a:ext uri="{FF2B5EF4-FFF2-40B4-BE49-F238E27FC236}">
                    <a16:creationId xmlns:a16="http://schemas.microsoft.com/office/drawing/2014/main" id="{163DC9FE-C35E-13A1-2567-7FF63C79E6FF}"/>
                  </a:ext>
                </a:extLst>
              </p:cNvPr>
              <p:cNvSpPr txBox="1"/>
              <p:nvPr/>
            </p:nvSpPr>
            <p:spPr>
              <a:xfrm>
                <a:off x="4048030" y="1148797"/>
                <a:ext cx="2135416" cy="646334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91440" tIns="45720" rIns="91440" bIns="45720" anchor="t" anchorCtr="0" compatLnSpc="1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nb-NO" sz="1800">
                    <a:solidFill>
                      <a:srgbClr val="000000"/>
                    </a:solidFill>
                    <a:latin typeface="Arial"/>
                  </a:rPr>
                  <a:t>Generation / response selection</a:t>
                </a:r>
              </a:p>
            </p:txBody>
          </p:sp>
        </p:grpSp>
        <p:sp>
          <p:nvSpPr>
            <p:cNvPr id="14" name="Frihåndsform: figur 45">
              <a:extLst>
                <a:ext uri="{FF2B5EF4-FFF2-40B4-BE49-F238E27FC236}">
                  <a16:creationId xmlns:a16="http://schemas.microsoft.com/office/drawing/2014/main" id="{7C7F4554-4C62-84AE-811A-F4CBC37FA1B0}"/>
                </a:ext>
              </a:extLst>
            </p:cNvPr>
            <p:cNvSpPr/>
            <p:nvPr/>
          </p:nvSpPr>
          <p:spPr>
            <a:xfrm>
              <a:off x="2890217" y="1198632"/>
              <a:ext cx="1030153" cy="17795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219200"/>
                <a:gd name="f7" fmla="val 216755"/>
                <a:gd name="f8" fmla="val 209982"/>
                <a:gd name="f9" fmla="val 179493"/>
                <a:gd name="f10" fmla="val 104430"/>
                <a:gd name="f11" fmla="val 358987"/>
                <a:gd name="f12" fmla="+- 0 0 1121"/>
                <a:gd name="f13" fmla="val 562187"/>
                <a:gd name="f14" fmla="val 8"/>
                <a:gd name="f15" fmla="val 765387"/>
                <a:gd name="f16" fmla="val 1137"/>
                <a:gd name="f17" fmla="+- 0 0 -90"/>
                <a:gd name="f18" fmla="*/ f3 1 1219200"/>
                <a:gd name="f19" fmla="*/ f4 1 216755"/>
                <a:gd name="f20" fmla="+- f7 0 f5"/>
                <a:gd name="f21" fmla="+- f6 0 f5"/>
                <a:gd name="f22" fmla="*/ f17 f0 1"/>
                <a:gd name="f23" fmla="*/ f21 1 1219200"/>
                <a:gd name="f24" fmla="*/ f20 1 216755"/>
                <a:gd name="f25" fmla="*/ 0 f21 1"/>
                <a:gd name="f26" fmla="*/ 209982 f20 1"/>
                <a:gd name="f27" fmla="*/ 562187 f21 1"/>
                <a:gd name="f28" fmla="*/ 8 f20 1"/>
                <a:gd name="f29" fmla="*/ 1219200 f21 1"/>
                <a:gd name="f30" fmla="*/ 216755 f20 1"/>
                <a:gd name="f31" fmla="*/ f22 1 f2"/>
                <a:gd name="f32" fmla="*/ f25 1 1219200"/>
                <a:gd name="f33" fmla="*/ f26 1 216755"/>
                <a:gd name="f34" fmla="*/ f27 1 1219200"/>
                <a:gd name="f35" fmla="*/ f28 1 216755"/>
                <a:gd name="f36" fmla="*/ f29 1 1219200"/>
                <a:gd name="f37" fmla="*/ f30 1 216755"/>
                <a:gd name="f38" fmla="*/ f5 1 f23"/>
                <a:gd name="f39" fmla="*/ f6 1 f23"/>
                <a:gd name="f40" fmla="*/ f5 1 f24"/>
                <a:gd name="f41" fmla="*/ f7 1 f24"/>
                <a:gd name="f42" fmla="+- f31 0 f1"/>
                <a:gd name="f43" fmla="*/ f32 1 f23"/>
                <a:gd name="f44" fmla="*/ f33 1 f24"/>
                <a:gd name="f45" fmla="*/ f34 1 f23"/>
                <a:gd name="f46" fmla="*/ f35 1 f24"/>
                <a:gd name="f47" fmla="*/ f36 1 f23"/>
                <a:gd name="f48" fmla="*/ f37 1 f24"/>
                <a:gd name="f49" fmla="*/ f38 f18 1"/>
                <a:gd name="f50" fmla="*/ f39 f18 1"/>
                <a:gd name="f51" fmla="*/ f41 f19 1"/>
                <a:gd name="f52" fmla="*/ f40 f19 1"/>
                <a:gd name="f53" fmla="*/ f43 f18 1"/>
                <a:gd name="f54" fmla="*/ f44 f19 1"/>
                <a:gd name="f55" fmla="*/ f45 f18 1"/>
                <a:gd name="f56" fmla="*/ f46 f19 1"/>
                <a:gd name="f57" fmla="*/ f47 f18 1"/>
                <a:gd name="f58" fmla="*/ f48 f1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2">
                  <a:pos x="f53" y="f54"/>
                </a:cxn>
                <a:cxn ang="f42">
                  <a:pos x="f55" y="f56"/>
                </a:cxn>
                <a:cxn ang="f42">
                  <a:pos x="f57" y="f58"/>
                </a:cxn>
                <a:cxn ang="f42">
                  <a:pos x="f57" y="f58"/>
                </a:cxn>
              </a:cxnLst>
              <a:rect l="f49" t="f52" r="f50" b="f51"/>
              <a:pathLst>
                <a:path w="1219200" h="216755">
                  <a:moveTo>
                    <a:pt x="f5" y="f8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15" y="f16"/>
                    <a:pt x="f6" y="f7"/>
                    <a:pt x="f6" y="f7"/>
                  </a:cubicBezTo>
                  <a:lnTo>
                    <a:pt x="f6" y="f7"/>
                  </a:lnTo>
                </a:path>
              </a:pathLst>
            </a:custGeom>
            <a:noFill/>
            <a:ln w="38103" cap="flat">
              <a:solidFill>
                <a:srgbClr val="000000"/>
              </a:solidFill>
              <a:prstDash val="solid"/>
              <a:round/>
              <a:tailEnd type="arrow"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B009679-F3D2-456E-25F8-81C1FAB27AF5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Intent recognition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42F2490-A25A-0496-B03F-B9DBBB07C318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9901" y="1162447"/>
            <a:ext cx="6747695" cy="3086099"/>
          </a:xfrm>
        </p:spPr>
        <p:txBody>
          <a:bodyPr/>
          <a:lstStyle/>
          <a:p>
            <a:pPr marL="0" indent="0">
              <a:buNone/>
            </a:pPr>
            <a:r>
              <a:rPr lang="nb-NO" sz="2200" b="1" dirty="0"/>
              <a:t>Goal</a:t>
            </a:r>
            <a:r>
              <a:rPr lang="nb-NO" sz="2200" dirty="0"/>
              <a:t>: </a:t>
            </a:r>
            <a:r>
              <a:rPr lang="nb-NO" sz="2200" dirty="0" err="1"/>
              <a:t>map</a:t>
            </a:r>
            <a:r>
              <a:rPr lang="nb-NO" sz="2200" dirty="0"/>
              <a:t> </a:t>
            </a:r>
            <a:r>
              <a:rPr lang="nb-NO" sz="2200" dirty="0" err="1"/>
              <a:t>user</a:t>
            </a:r>
            <a:r>
              <a:rPr lang="nb-NO" sz="2200" dirty="0"/>
              <a:t> </a:t>
            </a:r>
            <a:r>
              <a:rPr lang="nb-NO" sz="2200" dirty="0" err="1"/>
              <a:t>utterance</a:t>
            </a:r>
            <a:r>
              <a:rPr lang="nb-NO" sz="2200" dirty="0"/>
              <a:t> to </a:t>
            </a:r>
            <a:r>
              <a:rPr lang="nb-NO" sz="2200" dirty="0" err="1"/>
              <a:t>its</a:t>
            </a:r>
            <a:r>
              <a:rPr lang="nb-NO" sz="2200" dirty="0"/>
              <a:t> most </a:t>
            </a:r>
            <a:r>
              <a:rPr lang="nb-NO" sz="2200" dirty="0" err="1"/>
              <a:t>likely</a:t>
            </a:r>
            <a:r>
              <a:rPr lang="nb-NO" sz="2200" dirty="0"/>
              <a:t> </a:t>
            </a:r>
            <a:r>
              <a:rPr lang="nb-NO" sz="2200" dirty="0" err="1"/>
              <a:t>intent</a:t>
            </a:r>
            <a:endParaRPr lang="nb-NO" sz="2200" dirty="0"/>
          </a:p>
          <a:p>
            <a:pPr lvl="0"/>
            <a:r>
              <a:rPr lang="nb-NO" sz="2000" i="1" dirty="0"/>
              <a:t>Input</a:t>
            </a:r>
            <a:r>
              <a:rPr lang="nb-NO" sz="2000" dirty="0"/>
              <a:t>: </a:t>
            </a:r>
            <a:r>
              <a:rPr lang="nb-NO" sz="2000" dirty="0" err="1"/>
              <a:t>sequence</a:t>
            </a:r>
            <a:r>
              <a:rPr lang="nb-NO" sz="2000" dirty="0"/>
              <a:t> (of </a:t>
            </a:r>
            <a:r>
              <a:rPr lang="nb-NO" sz="2000" dirty="0" err="1"/>
              <a:t>characters</a:t>
            </a:r>
            <a:r>
              <a:rPr lang="nb-NO" sz="2000" dirty="0"/>
              <a:t> or tokens)                          + </a:t>
            </a:r>
            <a:r>
              <a:rPr lang="nb-NO" sz="2000" dirty="0" err="1"/>
              <a:t>possibly</a:t>
            </a:r>
            <a:r>
              <a:rPr lang="nb-NO" sz="2000" dirty="0"/>
              <a:t> </a:t>
            </a:r>
            <a:r>
              <a:rPr lang="nb-NO" sz="2000" dirty="0" err="1"/>
              <a:t>preceding</a:t>
            </a:r>
            <a:r>
              <a:rPr lang="nb-NO" sz="2000" dirty="0"/>
              <a:t> </a:t>
            </a:r>
            <a:r>
              <a:rPr lang="nb-NO" sz="2000" dirty="0" err="1"/>
              <a:t>context</a:t>
            </a:r>
            <a:endParaRPr lang="nb-NO" sz="2000" dirty="0"/>
          </a:p>
          <a:p>
            <a:pPr lvl="0"/>
            <a:r>
              <a:rPr lang="nb-NO" sz="2000" i="1" dirty="0"/>
              <a:t>Output</a:t>
            </a:r>
            <a:r>
              <a:rPr lang="nb-NO" sz="2000" dirty="0"/>
              <a:t>: </a:t>
            </a:r>
            <a:r>
              <a:rPr lang="nb-NO" sz="2000" dirty="0" err="1"/>
              <a:t>intent</a:t>
            </a:r>
            <a:r>
              <a:rPr lang="nb-NO" sz="2000" dirty="0"/>
              <a:t> (</a:t>
            </a:r>
            <a:r>
              <a:rPr lang="nb-NO" sz="2000" dirty="0" err="1"/>
              <a:t>what</a:t>
            </a:r>
            <a:r>
              <a:rPr lang="nb-NO" sz="2000" dirty="0"/>
              <a:t>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user</a:t>
            </a:r>
            <a:r>
              <a:rPr lang="nb-NO" sz="2000" dirty="0"/>
              <a:t> </a:t>
            </a:r>
            <a:r>
              <a:rPr lang="nb-NO" sz="2000" dirty="0" err="1"/>
              <a:t>tries</a:t>
            </a:r>
            <a:r>
              <a:rPr lang="nb-NO" sz="2000" dirty="0"/>
              <a:t> to </a:t>
            </a:r>
            <a:r>
              <a:rPr lang="nb-NO" sz="2000" dirty="0" err="1"/>
              <a:t>accomplish</a:t>
            </a:r>
            <a:r>
              <a:rPr lang="nb-NO" sz="2000" dirty="0"/>
              <a:t>)</a:t>
            </a:r>
          </a:p>
          <a:p>
            <a:pPr lvl="0"/>
            <a:endParaRPr lang="nb-NO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7E9E33D9-97F6-2E86-47C5-808EC28100D7}"/>
              </a:ext>
            </a:extLst>
          </p:cNvPr>
          <p:cNvSpPr txBox="1"/>
          <p:nvPr/>
        </p:nvSpPr>
        <p:spPr>
          <a:xfrm>
            <a:off x="2230849" y="2989998"/>
            <a:ext cx="4787176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i="1" dirty="0" err="1">
                <a:solidFill>
                  <a:srgbClr val="000000"/>
                </a:solidFill>
                <a:latin typeface="Calibri"/>
              </a:rPr>
              <a:t>Intent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= </a:t>
            </a:r>
            <a:r>
              <a:rPr lang="nb-NO" sz="1800" dirty="0" err="1">
                <a:solidFill>
                  <a:srgbClr val="000000"/>
                </a:solidFill>
                <a:latin typeface="Calibri"/>
              </a:rPr>
              <a:t>GetInfoOpenHours</a:t>
            </a:r>
            <a:endParaRPr lang="nb-NO" sz="1800" kern="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Rektangel: avrundede hjørner 15">
            <a:extLst>
              <a:ext uri="{FF2B5EF4-FFF2-40B4-BE49-F238E27FC236}">
                <a16:creationId xmlns:a16="http://schemas.microsoft.com/office/drawing/2014/main" id="{4F6E2A5A-D46E-3359-40A7-579C874537B5}"/>
              </a:ext>
            </a:extLst>
          </p:cNvPr>
          <p:cNvSpPr/>
          <p:nvPr/>
        </p:nvSpPr>
        <p:spPr>
          <a:xfrm>
            <a:off x="755576" y="3219822"/>
            <a:ext cx="1389165" cy="646334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E6EAF5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" name="canstockphoto3857357.jpg" descr="canstockphoto3857357.jpg">
            <a:extLst>
              <a:ext uri="{FF2B5EF4-FFF2-40B4-BE49-F238E27FC236}">
                <a16:creationId xmlns:a16="http://schemas.microsoft.com/office/drawing/2014/main" id="{1FCE36D4-3840-44E7-373C-3260C5735F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6836" y="4010413"/>
            <a:ext cx="754508" cy="100600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TekstSylinder 11">
            <a:extLst>
              <a:ext uri="{FF2B5EF4-FFF2-40B4-BE49-F238E27FC236}">
                <a16:creationId xmlns:a16="http://schemas.microsoft.com/office/drawing/2014/main" id="{4F4E549A-2ACD-C8A0-7242-0C458FF4B274}"/>
              </a:ext>
            </a:extLst>
          </p:cNvPr>
          <p:cNvSpPr txBox="1"/>
          <p:nvPr/>
        </p:nvSpPr>
        <p:spPr>
          <a:xfrm>
            <a:off x="837908" y="3224513"/>
            <a:ext cx="1389165" cy="64633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dirty="0" err="1">
                <a:solidFill>
                  <a:srgbClr val="000000"/>
                </a:solidFill>
                <a:latin typeface="Arial"/>
              </a:rPr>
              <a:t>Intent</a:t>
            </a:r>
            <a:r>
              <a:rPr lang="nb-NO" sz="1800" dirty="0">
                <a:solidFill>
                  <a:srgbClr val="000000"/>
                </a:solidFill>
                <a:latin typeface="Arial"/>
              </a:rPr>
              <a:t> </a:t>
            </a:r>
            <a:r>
              <a:rPr lang="nb-NO" sz="1800" dirty="0" err="1">
                <a:solidFill>
                  <a:srgbClr val="000000"/>
                </a:solidFill>
                <a:latin typeface="Arial"/>
              </a:rPr>
              <a:t>recognition</a:t>
            </a:r>
            <a:endParaRPr lang="nb-NO" sz="18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Frihåndsform: figur 45">
            <a:extLst>
              <a:ext uri="{FF2B5EF4-FFF2-40B4-BE49-F238E27FC236}">
                <a16:creationId xmlns:a16="http://schemas.microsoft.com/office/drawing/2014/main" id="{028D4153-57D7-0B20-C203-66AE39ACEF54}"/>
              </a:ext>
            </a:extLst>
          </p:cNvPr>
          <p:cNvSpPr/>
          <p:nvPr/>
        </p:nvSpPr>
        <p:spPr>
          <a:xfrm>
            <a:off x="2227073" y="3524034"/>
            <a:ext cx="2315032" cy="19829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219200"/>
              <a:gd name="f7" fmla="val 216755"/>
              <a:gd name="f8" fmla="val 209982"/>
              <a:gd name="f9" fmla="val 179493"/>
              <a:gd name="f10" fmla="val 104430"/>
              <a:gd name="f11" fmla="val 358987"/>
              <a:gd name="f12" fmla="+- 0 0 1121"/>
              <a:gd name="f13" fmla="val 562187"/>
              <a:gd name="f14" fmla="val 8"/>
              <a:gd name="f15" fmla="val 765387"/>
              <a:gd name="f16" fmla="val 1137"/>
              <a:gd name="f17" fmla="+- 0 0 -90"/>
              <a:gd name="f18" fmla="*/ f3 1 1219200"/>
              <a:gd name="f19" fmla="*/ f4 1 216755"/>
              <a:gd name="f20" fmla="+- f7 0 f5"/>
              <a:gd name="f21" fmla="+- f6 0 f5"/>
              <a:gd name="f22" fmla="*/ f17 f0 1"/>
              <a:gd name="f23" fmla="*/ f21 1 1219200"/>
              <a:gd name="f24" fmla="*/ f20 1 216755"/>
              <a:gd name="f25" fmla="*/ 0 f21 1"/>
              <a:gd name="f26" fmla="*/ 209982 f20 1"/>
              <a:gd name="f27" fmla="*/ 562187 f21 1"/>
              <a:gd name="f28" fmla="*/ 8 f20 1"/>
              <a:gd name="f29" fmla="*/ 1219200 f21 1"/>
              <a:gd name="f30" fmla="*/ 216755 f20 1"/>
              <a:gd name="f31" fmla="*/ f22 1 f2"/>
              <a:gd name="f32" fmla="*/ f25 1 1219200"/>
              <a:gd name="f33" fmla="*/ f26 1 216755"/>
              <a:gd name="f34" fmla="*/ f27 1 1219200"/>
              <a:gd name="f35" fmla="*/ f28 1 216755"/>
              <a:gd name="f36" fmla="*/ f29 1 1219200"/>
              <a:gd name="f37" fmla="*/ f30 1 216755"/>
              <a:gd name="f38" fmla="*/ f5 1 f23"/>
              <a:gd name="f39" fmla="*/ f6 1 f23"/>
              <a:gd name="f40" fmla="*/ f5 1 f24"/>
              <a:gd name="f41" fmla="*/ f7 1 f24"/>
              <a:gd name="f42" fmla="+- f31 0 f1"/>
              <a:gd name="f43" fmla="*/ f32 1 f23"/>
              <a:gd name="f44" fmla="*/ f33 1 f24"/>
              <a:gd name="f45" fmla="*/ f34 1 f23"/>
              <a:gd name="f46" fmla="*/ f35 1 f24"/>
              <a:gd name="f47" fmla="*/ f36 1 f23"/>
              <a:gd name="f48" fmla="*/ f37 1 f24"/>
              <a:gd name="f49" fmla="*/ f38 f18 1"/>
              <a:gd name="f50" fmla="*/ f39 f18 1"/>
              <a:gd name="f51" fmla="*/ f41 f19 1"/>
              <a:gd name="f52" fmla="*/ f40 f19 1"/>
              <a:gd name="f53" fmla="*/ f43 f18 1"/>
              <a:gd name="f54" fmla="*/ f44 f19 1"/>
              <a:gd name="f55" fmla="*/ f45 f18 1"/>
              <a:gd name="f56" fmla="*/ f46 f19 1"/>
              <a:gd name="f57" fmla="*/ f47 f18 1"/>
              <a:gd name="f58" fmla="*/ f48 f1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2">
                <a:pos x="f53" y="f54"/>
              </a:cxn>
              <a:cxn ang="f42">
                <a:pos x="f55" y="f56"/>
              </a:cxn>
              <a:cxn ang="f42">
                <a:pos x="f57" y="f58"/>
              </a:cxn>
              <a:cxn ang="f42">
                <a:pos x="f57" y="f58"/>
              </a:cxn>
            </a:cxnLst>
            <a:rect l="f49" t="f52" r="f50" b="f51"/>
            <a:pathLst>
              <a:path w="1219200" h="216755">
                <a:moveTo>
                  <a:pt x="f5" y="f8"/>
                </a:moveTo>
                <a:cubicBezTo>
                  <a:pt x="f9" y="f10"/>
                  <a:pt x="f11" y="f12"/>
                  <a:pt x="f13" y="f14"/>
                </a:cubicBezTo>
                <a:cubicBezTo>
                  <a:pt x="f15" y="f16"/>
                  <a:pt x="f6" y="f7"/>
                  <a:pt x="f6" y="f7"/>
                </a:cubicBezTo>
                <a:lnTo>
                  <a:pt x="f6" y="f7"/>
                </a:lnTo>
              </a:path>
            </a:pathLst>
          </a:custGeom>
          <a:noFill/>
          <a:ln w="38103" cap="flat">
            <a:solidFill>
              <a:srgbClr val="000000"/>
            </a:solidFill>
            <a:prstDash val="solid"/>
            <a:round/>
            <a:tailEnd type="arrow"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Linje">
            <a:extLst>
              <a:ext uri="{FF2B5EF4-FFF2-40B4-BE49-F238E27FC236}">
                <a16:creationId xmlns:a16="http://schemas.microsoft.com/office/drawing/2014/main" id="{62F9B007-CBE1-0FE3-F6C2-856666CDA2B7}"/>
              </a:ext>
            </a:extLst>
          </p:cNvPr>
          <p:cNvSpPr/>
          <p:nvPr/>
        </p:nvSpPr>
        <p:spPr>
          <a:xfrm rot="20464253">
            <a:off x="2281319" y="3740099"/>
            <a:ext cx="692767" cy="50651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50804" cap="flat">
            <a:solidFill>
              <a:srgbClr val="7C2A00"/>
            </a:solidFill>
            <a:prstDash val="solid"/>
            <a:miter/>
            <a:headEnd type="arrow"/>
          </a:ln>
        </p:spPr>
        <p:txBody>
          <a:bodyPr vert="horz" wrap="square" lIns="26791" tIns="26791" rIns="26791" bIns="26791" anchor="ctr" anchorCtr="0" compatLnSpc="1">
            <a:noAutofit/>
          </a:bodyPr>
          <a:lstStyle/>
          <a:p>
            <a:pPr defTabSz="241081" fontAlgn="auto">
              <a:spcBef>
                <a:spcPts val="0"/>
              </a:spcBef>
              <a:spcAft>
                <a:spcPts val="0"/>
              </a:spcAft>
              <a:defRPr sz="1200" b="0" i="0" u="none" strike="noStrike" kern="0" cap="none" spc="0" baseline="0">
                <a:solidFill>
                  <a:srgbClr val="000000"/>
                </a:solidFill>
                <a:uFillTx/>
                <a:latin typeface="Helvetica"/>
                <a:ea typeface="Helvetica"/>
                <a:cs typeface="Helvetica"/>
              </a:defRPr>
            </a:pPr>
            <a:endParaRPr lang="nb-NO" sz="633">
              <a:solidFill>
                <a:srgbClr val="000000"/>
              </a:solidFill>
              <a:latin typeface="Helvetica"/>
              <a:ea typeface="Helvetica"/>
              <a:cs typeface="Helvetica"/>
            </a:endParaRPr>
          </a:p>
        </p:txBody>
      </p:sp>
      <p:sp>
        <p:nvSpPr>
          <p:cNvPr id="10" name="Rektangel 14">
            <a:extLst>
              <a:ext uri="{FF2B5EF4-FFF2-40B4-BE49-F238E27FC236}">
                <a16:creationId xmlns:a16="http://schemas.microsoft.com/office/drawing/2014/main" id="{20FBB06E-54F7-869A-389A-9456C0787929}"/>
              </a:ext>
            </a:extLst>
          </p:cNvPr>
          <p:cNvSpPr/>
          <p:nvPr/>
        </p:nvSpPr>
        <p:spPr>
          <a:xfrm>
            <a:off x="1604476" y="4051744"/>
            <a:ext cx="1672922" cy="92333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>
                <a:solidFill>
                  <a:srgbClr val="000000"/>
                </a:solidFill>
                <a:latin typeface="Calibri"/>
              </a:rPr>
              <a:t>"When is the recycling station open?"</a:t>
            </a:r>
          </a:p>
        </p:txBody>
      </p:sp>
      <p:sp>
        <p:nvSpPr>
          <p:cNvPr id="11" name="Rektangel: avrundede hjørner 16">
            <a:extLst>
              <a:ext uri="{FF2B5EF4-FFF2-40B4-BE49-F238E27FC236}">
                <a16:creationId xmlns:a16="http://schemas.microsoft.com/office/drawing/2014/main" id="{5403EF3A-1FBF-98FE-A2DE-1ACD76B7B021}"/>
              </a:ext>
            </a:extLst>
          </p:cNvPr>
          <p:cNvSpPr/>
          <p:nvPr/>
        </p:nvSpPr>
        <p:spPr>
          <a:xfrm>
            <a:off x="4624438" y="3465695"/>
            <a:ext cx="1307656" cy="646334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E6EAF5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TekstSylinder 16">
            <a:extLst>
              <a:ext uri="{FF2B5EF4-FFF2-40B4-BE49-F238E27FC236}">
                <a16:creationId xmlns:a16="http://schemas.microsoft.com/office/drawing/2014/main" id="{D372188F-3919-8491-EEE9-CF1C7DE42919}"/>
              </a:ext>
            </a:extLst>
          </p:cNvPr>
          <p:cNvSpPr txBox="1"/>
          <p:nvPr/>
        </p:nvSpPr>
        <p:spPr>
          <a:xfrm>
            <a:off x="4697599" y="3476211"/>
            <a:ext cx="1234494" cy="64633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kern="0">
                <a:solidFill>
                  <a:srgbClr val="000000"/>
                </a:solidFill>
                <a:latin typeface="Arial"/>
              </a:rPr>
              <a:t>Response selection</a:t>
            </a:r>
            <a:endParaRPr lang="nb-NO" sz="180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Rektangel 17">
            <a:extLst>
              <a:ext uri="{FF2B5EF4-FFF2-40B4-BE49-F238E27FC236}">
                <a16:creationId xmlns:a16="http://schemas.microsoft.com/office/drawing/2014/main" id="{D939EE30-0804-D83A-0B52-16A273A1B007}"/>
              </a:ext>
            </a:extLst>
          </p:cNvPr>
          <p:cNvSpPr/>
          <p:nvPr/>
        </p:nvSpPr>
        <p:spPr>
          <a:xfrm>
            <a:off x="3905198" y="4302124"/>
            <a:ext cx="3116942" cy="64633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>
                <a:solidFill>
                  <a:srgbClr val="000000"/>
                </a:solidFill>
                <a:latin typeface="Calibri"/>
              </a:rPr>
              <a:t>"The recycling station is open on weekdays from 10 to 18"</a:t>
            </a:r>
          </a:p>
        </p:txBody>
      </p:sp>
      <p:sp>
        <p:nvSpPr>
          <p:cNvPr id="14" name="Linje">
            <a:extLst>
              <a:ext uri="{FF2B5EF4-FFF2-40B4-BE49-F238E27FC236}">
                <a16:creationId xmlns:a16="http://schemas.microsoft.com/office/drawing/2014/main" id="{0CB01718-C32A-C2FF-DA9E-53E187083588}"/>
              </a:ext>
            </a:extLst>
          </p:cNvPr>
          <p:cNvSpPr/>
          <p:nvPr/>
        </p:nvSpPr>
        <p:spPr>
          <a:xfrm rot="18298163">
            <a:off x="3742851" y="3832588"/>
            <a:ext cx="692767" cy="50651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50804" cap="flat">
            <a:solidFill>
              <a:srgbClr val="7C2A00"/>
            </a:solidFill>
            <a:prstDash val="solid"/>
            <a:miter/>
            <a:headEnd type="arrow"/>
          </a:ln>
        </p:spPr>
        <p:txBody>
          <a:bodyPr vert="horz" wrap="square" lIns="26791" tIns="26791" rIns="26791" bIns="26791" anchor="ctr" anchorCtr="0" compatLnSpc="1">
            <a:noAutofit/>
          </a:bodyPr>
          <a:lstStyle/>
          <a:p>
            <a:pPr defTabSz="241081" fontAlgn="auto">
              <a:spcBef>
                <a:spcPts val="0"/>
              </a:spcBef>
              <a:spcAft>
                <a:spcPts val="0"/>
              </a:spcAft>
              <a:defRPr sz="1200" b="0" i="0" u="none" strike="noStrike" kern="0" cap="none" spc="0" baseline="0">
                <a:solidFill>
                  <a:srgbClr val="000000"/>
                </a:solidFill>
                <a:uFillTx/>
                <a:latin typeface="Helvetica"/>
                <a:ea typeface="Helvetica"/>
                <a:cs typeface="Helvetica"/>
              </a:defRPr>
            </a:pPr>
            <a:endParaRPr lang="nb-NO" sz="633">
              <a:solidFill>
                <a:srgbClr val="000000"/>
              </a:solidFill>
              <a:latin typeface="Helvetica"/>
              <a:ea typeface="Helvetica"/>
              <a:cs typeface="Helvetic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8">
            <a:extLst>
              <a:ext uri="{FF2B5EF4-FFF2-40B4-BE49-F238E27FC236}">
                <a16:creationId xmlns:a16="http://schemas.microsoft.com/office/drawing/2014/main" id="{F833C87B-D3B8-0A21-2BED-545031347829}"/>
              </a:ext>
            </a:extLst>
          </p:cNvPr>
          <p:cNvSpPr/>
          <p:nvPr/>
        </p:nvSpPr>
        <p:spPr>
          <a:xfrm>
            <a:off x="1185419" y="4140832"/>
            <a:ext cx="1153314" cy="94964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sz="180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0B32537-259B-56E9-9F22-653FBC93E14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39552" y="1131590"/>
            <a:ext cx="7704856" cy="3672408"/>
          </a:xfrm>
          <a:solidFill>
            <a:srgbClr val="FFFFFF"/>
          </a:solidFill>
        </p:spPr>
        <p:txBody>
          <a:bodyPr/>
          <a:lstStyle/>
          <a:p>
            <a:pPr marL="0" lvl="0" indent="0">
              <a:spcBef>
                <a:spcPts val="1200"/>
              </a:spcBef>
              <a:spcAft>
                <a:spcPts val="600"/>
              </a:spcAft>
              <a:buNone/>
            </a:pPr>
            <a:r>
              <a:rPr lang="nb-NO" sz="2200" dirty="0" err="1"/>
              <a:t>Many</a:t>
            </a:r>
            <a:r>
              <a:rPr lang="nb-NO" sz="2200" dirty="0"/>
              <a:t> </a:t>
            </a:r>
            <a:r>
              <a:rPr lang="nb-NO" sz="2200" dirty="0" err="1"/>
              <a:t>possible</a:t>
            </a:r>
            <a:r>
              <a:rPr lang="nb-NO" sz="2200" dirty="0"/>
              <a:t> </a:t>
            </a:r>
            <a:r>
              <a:rPr lang="nb-NO" sz="2200" dirty="0" err="1"/>
              <a:t>classification</a:t>
            </a:r>
            <a:r>
              <a:rPr lang="nb-NO" sz="2200" dirty="0"/>
              <a:t> </a:t>
            </a:r>
            <a:r>
              <a:rPr lang="nb-NO" sz="2200" dirty="0" err="1"/>
              <a:t>models</a:t>
            </a:r>
            <a:r>
              <a:rPr lang="nb-NO" sz="2200" dirty="0"/>
              <a:t>:</a:t>
            </a:r>
          </a:p>
          <a:p>
            <a:pPr lvl="1">
              <a:spcBef>
                <a:spcPts val="1200"/>
              </a:spcBef>
              <a:spcAft>
                <a:spcPts val="600"/>
              </a:spcAft>
            </a:pPr>
            <a:r>
              <a:rPr lang="nb-NO" sz="2000" dirty="0" err="1"/>
              <a:t>Classical</a:t>
            </a:r>
            <a:r>
              <a:rPr lang="nb-NO" sz="2000" dirty="0"/>
              <a:t> </a:t>
            </a:r>
            <a:r>
              <a:rPr lang="nb-NO" sz="2000" dirty="0" err="1"/>
              <a:t>machine-learning</a:t>
            </a:r>
            <a:r>
              <a:rPr lang="nb-NO" sz="2000" dirty="0"/>
              <a:t> </a:t>
            </a:r>
            <a:r>
              <a:rPr lang="nb-NO" sz="2000" dirty="0" err="1"/>
              <a:t>models</a:t>
            </a:r>
            <a:r>
              <a:rPr lang="nb-NO" sz="2000" dirty="0"/>
              <a:t> </a:t>
            </a:r>
            <a:r>
              <a:rPr lang="nb-NO" sz="2000" dirty="0" err="1"/>
              <a:t>with</a:t>
            </a:r>
            <a:r>
              <a:rPr lang="nb-NO" sz="2000" dirty="0"/>
              <a:t> a </a:t>
            </a:r>
            <a:r>
              <a:rPr lang="nb-NO" sz="2000" i="1" dirty="0" err="1"/>
              <a:t>predefined</a:t>
            </a:r>
            <a:r>
              <a:rPr lang="nb-NO" sz="2000" i="1" dirty="0"/>
              <a:t> </a:t>
            </a:r>
            <a:r>
              <a:rPr lang="nb-NO" sz="2000" i="1" dirty="0" err="1"/>
              <a:t>set</a:t>
            </a:r>
            <a:r>
              <a:rPr lang="nb-NO" sz="2000" i="1" dirty="0"/>
              <a:t> of  </a:t>
            </a:r>
            <a:r>
              <a:rPr lang="nb-NO" sz="2000" i="1" dirty="0" err="1"/>
              <a:t>features</a:t>
            </a:r>
            <a:r>
              <a:rPr lang="nb-NO" sz="2000" dirty="0"/>
              <a:t> (bag-of-</a:t>
            </a:r>
            <a:r>
              <a:rPr lang="nb-NO" sz="2000" dirty="0" err="1"/>
              <a:t>words</a:t>
            </a:r>
            <a:r>
              <a:rPr lang="nb-NO" sz="2000" dirty="0"/>
              <a:t>, </a:t>
            </a:r>
            <a:r>
              <a:rPr lang="nb-NO" sz="2000" dirty="0" err="1"/>
              <a:t>manually</a:t>
            </a:r>
            <a:r>
              <a:rPr lang="nb-NO" sz="2000" dirty="0"/>
              <a:t> </a:t>
            </a:r>
            <a:r>
              <a:rPr lang="nb-NO" sz="2000" dirty="0" err="1"/>
              <a:t>defined</a:t>
            </a:r>
            <a:r>
              <a:rPr lang="nb-NO" sz="2000" dirty="0"/>
              <a:t> </a:t>
            </a:r>
            <a:r>
              <a:rPr lang="nb-NO" sz="2000" dirty="0" err="1"/>
              <a:t>features</a:t>
            </a:r>
            <a:r>
              <a:rPr lang="nb-NO" sz="2000" dirty="0"/>
              <a:t>, etc.)</a:t>
            </a: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lang="nb-NO" sz="2000" i="1" dirty="0"/>
              <a:t>Encoder </a:t>
            </a:r>
            <a:r>
              <a:rPr lang="nb-NO" sz="2000" i="1" dirty="0" err="1"/>
              <a:t>LLMs</a:t>
            </a:r>
            <a:r>
              <a:rPr lang="nb-NO" sz="2000" i="1" dirty="0"/>
              <a:t> </a:t>
            </a:r>
            <a:r>
              <a:rPr lang="nb-NO" sz="2000" dirty="0" err="1"/>
              <a:t>with</a:t>
            </a:r>
            <a:r>
              <a:rPr lang="nb-NO" sz="2000" dirty="0"/>
              <a:t> a </a:t>
            </a:r>
            <a:r>
              <a:rPr lang="nb-NO" sz="2000" dirty="0" err="1"/>
              <a:t>classification</a:t>
            </a:r>
            <a:r>
              <a:rPr lang="nb-NO" sz="2000" dirty="0"/>
              <a:t> head</a:t>
            </a:r>
          </a:p>
          <a:p>
            <a:pPr marL="474663" lvl="1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nb-NO" sz="2000" dirty="0"/>
              <a:t>   (= </a:t>
            </a:r>
            <a:r>
              <a:rPr lang="nb-NO" sz="2000" dirty="0" err="1"/>
              <a:t>logistic</a:t>
            </a:r>
            <a:r>
              <a:rPr lang="nb-NO" sz="2000" dirty="0"/>
              <a:t> </a:t>
            </a:r>
            <a:r>
              <a:rPr lang="nb-NO" sz="2000" dirty="0" err="1"/>
              <a:t>regression</a:t>
            </a:r>
            <a:r>
              <a:rPr lang="nb-NO" sz="2000" dirty="0"/>
              <a:t> </a:t>
            </a:r>
            <a:r>
              <a:rPr lang="nb-NO" sz="2000" dirty="0" err="1"/>
              <a:t>where</a:t>
            </a:r>
            <a:r>
              <a:rPr lang="nb-NO" sz="2000" dirty="0"/>
              <a:t> </a:t>
            </a:r>
            <a:r>
              <a:rPr lang="nb-NO" sz="2000" dirty="0" err="1"/>
              <a:t>the</a:t>
            </a:r>
            <a:r>
              <a:rPr lang="nb-NO" sz="2000" dirty="0"/>
              <a:t> input </a:t>
            </a:r>
            <a:r>
              <a:rPr lang="nb-NO" sz="2000" dirty="0" err="1"/>
              <a:t>features</a:t>
            </a:r>
            <a:r>
              <a:rPr lang="nb-NO" sz="2000" dirty="0"/>
              <a:t> </a:t>
            </a:r>
            <a:r>
              <a:rPr lang="nb-NO" sz="2000" dirty="0" err="1"/>
              <a:t>are</a:t>
            </a:r>
            <a:r>
              <a:rPr lang="nb-NO" sz="2000" dirty="0"/>
              <a:t> </a:t>
            </a:r>
            <a:r>
              <a:rPr lang="nb-NO" sz="2000" dirty="0" err="1"/>
              <a:t>the</a:t>
            </a:r>
            <a:r>
              <a:rPr lang="nb-NO" sz="2000" dirty="0"/>
              <a:t> final </a:t>
            </a:r>
            <a:r>
              <a:rPr lang="nb-NO" sz="2000" dirty="0" err="1"/>
              <a:t>embeddings</a:t>
            </a:r>
            <a:r>
              <a:rPr lang="nb-NO" sz="2000" dirty="0"/>
              <a:t> </a:t>
            </a:r>
            <a:r>
              <a:rPr lang="nb-NO" sz="2000" dirty="0" err="1"/>
              <a:t>computed</a:t>
            </a:r>
            <a:r>
              <a:rPr lang="nb-NO" sz="2000" dirty="0"/>
              <a:t> from </a:t>
            </a:r>
            <a:r>
              <a:rPr lang="nb-NO" sz="2000" dirty="0" err="1"/>
              <a:t>the</a:t>
            </a:r>
            <a:r>
              <a:rPr lang="nb-NO" sz="2000" dirty="0"/>
              <a:t> input </a:t>
            </a:r>
            <a:r>
              <a:rPr lang="nb-NO" sz="2000" dirty="0" err="1"/>
              <a:t>text</a:t>
            </a:r>
            <a:r>
              <a:rPr lang="nb-NO" sz="2000" dirty="0"/>
              <a:t>)</a:t>
            </a:r>
          </a:p>
          <a:p>
            <a:pPr lvl="1">
              <a:spcBef>
                <a:spcPts val="1200"/>
              </a:spcBef>
              <a:spcAft>
                <a:spcPts val="600"/>
              </a:spcAft>
            </a:pPr>
            <a:r>
              <a:rPr lang="nb-NO" sz="2000" i="1" dirty="0" err="1"/>
              <a:t>Decoder</a:t>
            </a:r>
            <a:r>
              <a:rPr lang="nb-NO" sz="2000" i="1" dirty="0"/>
              <a:t> </a:t>
            </a:r>
            <a:r>
              <a:rPr lang="nb-NO" sz="2000" i="1" dirty="0" err="1"/>
              <a:t>LLMs</a:t>
            </a:r>
            <a:r>
              <a:rPr lang="nb-NO" sz="2000" i="1" dirty="0"/>
              <a:t> </a:t>
            </a:r>
            <a:r>
              <a:rPr lang="nb-NO" sz="2000" dirty="0" err="1"/>
              <a:t>where</a:t>
            </a:r>
            <a:r>
              <a:rPr lang="nb-NO" sz="2000" dirty="0"/>
              <a:t>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generated</a:t>
            </a:r>
            <a:r>
              <a:rPr lang="nb-NO" sz="2000" dirty="0"/>
              <a:t> </a:t>
            </a:r>
            <a:r>
              <a:rPr lang="nb-NO" sz="2000" dirty="0" err="1"/>
              <a:t>response</a:t>
            </a:r>
            <a:r>
              <a:rPr lang="nb-NO" sz="2000" dirty="0"/>
              <a:t> is </a:t>
            </a:r>
            <a:r>
              <a:rPr lang="nb-NO" sz="2000" dirty="0" err="1"/>
              <a:t>constrained</a:t>
            </a:r>
            <a:r>
              <a:rPr lang="nb-NO" sz="2000" dirty="0"/>
              <a:t> to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predefined</a:t>
            </a:r>
            <a:r>
              <a:rPr lang="nb-NO" sz="2000" dirty="0"/>
              <a:t> </a:t>
            </a:r>
            <a:r>
              <a:rPr lang="nb-NO" sz="2000" dirty="0" err="1"/>
              <a:t>intent</a:t>
            </a:r>
            <a:r>
              <a:rPr lang="nb-NO" sz="2000" dirty="0"/>
              <a:t> </a:t>
            </a:r>
            <a:r>
              <a:rPr lang="nb-NO" sz="2000" dirty="0" err="1"/>
              <a:t>categories</a:t>
            </a:r>
            <a:endParaRPr lang="nb-NO" sz="2000" dirty="0"/>
          </a:p>
          <a:p>
            <a:pPr lvl="1">
              <a:spcBef>
                <a:spcPts val="1200"/>
              </a:spcBef>
              <a:spcAft>
                <a:spcPts val="600"/>
              </a:spcAft>
            </a:pPr>
            <a:endParaRPr lang="nb-NO" dirty="0"/>
          </a:p>
          <a:p>
            <a:pPr lvl="1">
              <a:spcBef>
                <a:spcPts val="1200"/>
              </a:spcBef>
              <a:spcAft>
                <a:spcPts val="600"/>
              </a:spcAft>
            </a:pPr>
            <a:endParaRPr lang="nb-NO" sz="3600" b="1" dirty="0"/>
          </a:p>
          <a:p>
            <a:pPr marL="474610" lvl="1" indent="0">
              <a:spcBef>
                <a:spcPts val="1200"/>
              </a:spcBef>
              <a:spcAft>
                <a:spcPts val="600"/>
              </a:spcAft>
              <a:buNone/>
            </a:pPr>
            <a:endParaRPr lang="nb-NO" sz="2000" dirty="0"/>
          </a:p>
          <a:p>
            <a:pPr lvl="0">
              <a:spcBef>
                <a:spcPts val="1200"/>
              </a:spcBef>
              <a:spcAft>
                <a:spcPts val="600"/>
              </a:spcAft>
            </a:pPr>
            <a:endParaRPr lang="nb-NO" sz="1200" dirty="0"/>
          </a:p>
          <a:p>
            <a:pPr marL="474610" lvl="1" indent="0">
              <a:spcBef>
                <a:spcPts val="1200"/>
              </a:spcBef>
              <a:spcAft>
                <a:spcPts val="600"/>
              </a:spcAft>
              <a:buNone/>
            </a:pPr>
            <a:endParaRPr lang="nb-NO" dirty="0"/>
          </a:p>
          <a:p>
            <a:pPr lvl="1">
              <a:spcBef>
                <a:spcPts val="1200"/>
              </a:spcBef>
              <a:spcAft>
                <a:spcPts val="600"/>
              </a:spcAft>
            </a:pPr>
            <a:endParaRPr lang="nb-NO" dirty="0"/>
          </a:p>
        </p:txBody>
      </p:sp>
      <p:sp>
        <p:nvSpPr>
          <p:cNvPr id="4" name="Tittel 1">
            <a:extLst>
              <a:ext uri="{FF2B5EF4-FFF2-40B4-BE49-F238E27FC236}">
                <a16:creationId xmlns:a16="http://schemas.microsoft.com/office/drawing/2014/main" id="{1EB85665-09F2-C6AF-9B8F-E11D9FBE1F9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 dirty="0" err="1"/>
              <a:t>Intent</a:t>
            </a:r>
            <a:r>
              <a:rPr lang="nb-NO" dirty="0"/>
              <a:t> </a:t>
            </a:r>
            <a:r>
              <a:rPr lang="nb-NO" dirty="0" err="1"/>
              <a:t>recognition</a:t>
            </a:r>
            <a:endParaRPr lang="nb-NO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8">
            <a:extLst>
              <a:ext uri="{FF2B5EF4-FFF2-40B4-BE49-F238E27FC236}">
                <a16:creationId xmlns:a16="http://schemas.microsoft.com/office/drawing/2014/main" id="{F833C87B-D3B8-0A21-2BED-545031347829}"/>
              </a:ext>
            </a:extLst>
          </p:cNvPr>
          <p:cNvSpPr/>
          <p:nvPr/>
        </p:nvSpPr>
        <p:spPr>
          <a:xfrm>
            <a:off x="467544" y="3723878"/>
            <a:ext cx="1153314" cy="94964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sz="180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0B32537-259B-56E9-9F22-653FBC93E14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-23454" y="1187556"/>
            <a:ext cx="8915934" cy="484060"/>
          </a:xfrm>
          <a:solidFill>
            <a:srgbClr val="FFFFFF"/>
          </a:solidFill>
        </p:spPr>
        <p:txBody>
          <a:bodyPr/>
          <a:lstStyle/>
          <a:p>
            <a:pPr marL="474663" lvl="1" indent="0">
              <a:buNone/>
            </a:pPr>
            <a:r>
              <a:rPr lang="nb-NO" dirty="0" err="1"/>
              <a:t>Example</a:t>
            </a:r>
            <a:r>
              <a:rPr lang="nb-NO" dirty="0"/>
              <a:t> of BERT-like </a:t>
            </a:r>
            <a:r>
              <a:rPr lang="nb-NO" dirty="0" err="1"/>
              <a:t>encoding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classification</a:t>
            </a:r>
            <a:r>
              <a:rPr lang="nb-NO" dirty="0"/>
              <a:t> on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special</a:t>
            </a:r>
            <a:r>
              <a:rPr lang="nb-NO" dirty="0"/>
              <a:t> [CLS] token:</a:t>
            </a:r>
          </a:p>
          <a:p>
            <a:pPr lvl="1"/>
            <a:endParaRPr lang="nb-NO" sz="3600" b="1" dirty="0"/>
          </a:p>
          <a:p>
            <a:pPr marL="474610" lvl="1" indent="0">
              <a:buNone/>
            </a:pPr>
            <a:endParaRPr lang="nb-NO" sz="2000" dirty="0"/>
          </a:p>
          <a:p>
            <a:pPr lvl="0"/>
            <a:endParaRPr lang="nb-NO" sz="1200" dirty="0"/>
          </a:p>
          <a:p>
            <a:pPr marL="474610" lvl="1" indent="0">
              <a:buNone/>
            </a:pPr>
            <a:endParaRPr lang="nb-NO" dirty="0"/>
          </a:p>
          <a:p>
            <a:pPr lvl="1"/>
            <a:endParaRPr lang="nb-NO" dirty="0"/>
          </a:p>
        </p:txBody>
      </p:sp>
      <p:sp>
        <p:nvSpPr>
          <p:cNvPr id="4" name="Tittel 1">
            <a:extLst>
              <a:ext uri="{FF2B5EF4-FFF2-40B4-BE49-F238E27FC236}">
                <a16:creationId xmlns:a16="http://schemas.microsoft.com/office/drawing/2014/main" id="{1EB85665-09F2-C6AF-9B8F-E11D9FBE1F9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 dirty="0" err="1"/>
              <a:t>Intent</a:t>
            </a:r>
            <a:r>
              <a:rPr lang="nb-NO" dirty="0"/>
              <a:t> </a:t>
            </a:r>
            <a:r>
              <a:rPr lang="nb-NO" dirty="0" err="1"/>
              <a:t>recognition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an </a:t>
            </a:r>
            <a:r>
              <a:rPr lang="nb-NO" dirty="0" err="1"/>
              <a:t>encoder</a:t>
            </a:r>
            <a:r>
              <a:rPr lang="nb-NO" dirty="0"/>
              <a:t> LLM</a:t>
            </a:r>
          </a:p>
        </p:txBody>
      </p:sp>
      <p:sp>
        <p:nvSpPr>
          <p:cNvPr id="6" name="TekstSylinder 38">
            <a:extLst>
              <a:ext uri="{FF2B5EF4-FFF2-40B4-BE49-F238E27FC236}">
                <a16:creationId xmlns:a16="http://schemas.microsoft.com/office/drawing/2014/main" id="{C56A7086-DA9D-D92E-A3EE-FC9F6B6D4C4D}"/>
              </a:ext>
            </a:extLst>
          </p:cNvPr>
          <p:cNvSpPr txBox="1"/>
          <p:nvPr/>
        </p:nvSpPr>
        <p:spPr>
          <a:xfrm>
            <a:off x="2799594" y="4061100"/>
            <a:ext cx="4483531" cy="3693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dirty="0">
                <a:solidFill>
                  <a:srgbClr val="000000"/>
                </a:solidFill>
                <a:latin typeface="Calibri"/>
              </a:rPr>
              <a:t>  </a:t>
            </a:r>
            <a:r>
              <a:rPr lang="nb-NO" dirty="0" err="1">
                <a:solidFill>
                  <a:srgbClr val="000000"/>
                </a:solidFill>
                <a:latin typeface="Calibri"/>
              </a:rPr>
              <a:t>When</a:t>
            </a:r>
            <a:r>
              <a:rPr lang="nb-NO" dirty="0">
                <a:solidFill>
                  <a:srgbClr val="000000"/>
                </a:solidFill>
                <a:latin typeface="Calibri"/>
              </a:rPr>
              <a:t>           is           ...        </a:t>
            </a:r>
            <a:r>
              <a:rPr lang="nb-NO" dirty="0" err="1">
                <a:solidFill>
                  <a:srgbClr val="000000"/>
                </a:solidFill>
                <a:latin typeface="Calibri"/>
              </a:rPr>
              <a:t>open</a:t>
            </a:r>
            <a:r>
              <a:rPr lang="nb-NO" dirty="0">
                <a:solidFill>
                  <a:srgbClr val="000000"/>
                </a:solidFill>
                <a:latin typeface="Calibri"/>
              </a:rPr>
              <a:t>          ?</a:t>
            </a:r>
          </a:p>
        </p:txBody>
      </p:sp>
      <p:grpSp>
        <p:nvGrpSpPr>
          <p:cNvPr id="7" name="Group 237">
            <a:extLst>
              <a:ext uri="{FF2B5EF4-FFF2-40B4-BE49-F238E27FC236}">
                <a16:creationId xmlns:a16="http://schemas.microsoft.com/office/drawing/2014/main" id="{C32F2E43-6E87-37D6-95F4-46B0E5DE6AFB}"/>
              </a:ext>
            </a:extLst>
          </p:cNvPr>
          <p:cNvGrpSpPr/>
          <p:nvPr/>
        </p:nvGrpSpPr>
        <p:grpSpPr>
          <a:xfrm>
            <a:off x="507806" y="3754694"/>
            <a:ext cx="6256379" cy="646334"/>
            <a:chOff x="82680" y="4171648"/>
            <a:chExt cx="6256379" cy="646334"/>
          </a:xfrm>
        </p:grpSpPr>
        <p:sp>
          <p:nvSpPr>
            <p:cNvPr id="8" name="Rektangel 8">
              <a:extLst>
                <a:ext uri="{FF2B5EF4-FFF2-40B4-BE49-F238E27FC236}">
                  <a16:creationId xmlns:a16="http://schemas.microsoft.com/office/drawing/2014/main" id="{F9D9C4FD-4F39-4A6F-7E3F-C1CFA0556188}"/>
                </a:ext>
              </a:extLst>
            </p:cNvPr>
            <p:cNvSpPr/>
            <p:nvPr/>
          </p:nvSpPr>
          <p:spPr>
            <a:xfrm>
              <a:off x="2582009" y="4347560"/>
              <a:ext cx="588846" cy="157798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Ellipse 9">
              <a:extLst>
                <a:ext uri="{FF2B5EF4-FFF2-40B4-BE49-F238E27FC236}">
                  <a16:creationId xmlns:a16="http://schemas.microsoft.com/office/drawing/2014/main" id="{D59AEACF-1167-A9E5-6AA6-6A6BCEACDA8B}"/>
                </a:ext>
              </a:extLst>
            </p:cNvPr>
            <p:cNvSpPr/>
            <p:nvPr/>
          </p:nvSpPr>
          <p:spPr>
            <a:xfrm>
              <a:off x="2582009" y="4347560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" name="Ellipse 10">
              <a:extLst>
                <a:ext uri="{FF2B5EF4-FFF2-40B4-BE49-F238E27FC236}">
                  <a16:creationId xmlns:a16="http://schemas.microsoft.com/office/drawing/2014/main" id="{27A6CF64-A734-FC17-7E39-B2E04B2E99B1}"/>
                </a:ext>
              </a:extLst>
            </p:cNvPr>
            <p:cNvSpPr/>
            <p:nvPr/>
          </p:nvSpPr>
          <p:spPr>
            <a:xfrm>
              <a:off x="2722205" y="4345283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A6A6A6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" name="Ellipse 11">
              <a:extLst>
                <a:ext uri="{FF2B5EF4-FFF2-40B4-BE49-F238E27FC236}">
                  <a16:creationId xmlns:a16="http://schemas.microsoft.com/office/drawing/2014/main" id="{73D95E36-2596-950F-72EF-3E8CD1D6060C}"/>
                </a:ext>
              </a:extLst>
            </p:cNvPr>
            <p:cNvSpPr/>
            <p:nvPr/>
          </p:nvSpPr>
          <p:spPr>
            <a:xfrm>
              <a:off x="3001737" y="4345283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F2F2F2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" name="Rektangel 12">
              <a:extLst>
                <a:ext uri="{FF2B5EF4-FFF2-40B4-BE49-F238E27FC236}">
                  <a16:creationId xmlns:a16="http://schemas.microsoft.com/office/drawing/2014/main" id="{A0284834-8E60-29AB-D3CF-B9FC18D01675}"/>
                </a:ext>
              </a:extLst>
            </p:cNvPr>
            <p:cNvSpPr/>
            <p:nvPr/>
          </p:nvSpPr>
          <p:spPr>
            <a:xfrm>
              <a:off x="3564806" y="4351794"/>
              <a:ext cx="552919" cy="153564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" name="Ellipse 13">
              <a:extLst>
                <a:ext uri="{FF2B5EF4-FFF2-40B4-BE49-F238E27FC236}">
                  <a16:creationId xmlns:a16="http://schemas.microsoft.com/office/drawing/2014/main" id="{CBDDE5AC-700C-A791-BE0A-A8F53812F293}"/>
                </a:ext>
              </a:extLst>
            </p:cNvPr>
            <p:cNvSpPr/>
            <p:nvPr/>
          </p:nvSpPr>
          <p:spPr>
            <a:xfrm>
              <a:off x="3564806" y="4351794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Ellipse 14">
              <a:extLst>
                <a:ext uri="{FF2B5EF4-FFF2-40B4-BE49-F238E27FC236}">
                  <a16:creationId xmlns:a16="http://schemas.microsoft.com/office/drawing/2014/main" id="{B5737009-8D44-469A-DC85-01BD3D20F44D}"/>
                </a:ext>
              </a:extLst>
            </p:cNvPr>
            <p:cNvSpPr/>
            <p:nvPr/>
          </p:nvSpPr>
          <p:spPr>
            <a:xfrm>
              <a:off x="3724570" y="4351794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D9D9D9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Ellipse 15">
              <a:extLst>
                <a:ext uri="{FF2B5EF4-FFF2-40B4-BE49-F238E27FC236}">
                  <a16:creationId xmlns:a16="http://schemas.microsoft.com/office/drawing/2014/main" id="{8EADABF3-EF2D-884B-BD99-2B69F3FAAD4A}"/>
                </a:ext>
              </a:extLst>
            </p:cNvPr>
            <p:cNvSpPr/>
            <p:nvPr/>
          </p:nvSpPr>
          <p:spPr>
            <a:xfrm>
              <a:off x="3966566" y="4345283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A6A6A6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" name="Rektangel 16">
              <a:extLst>
                <a:ext uri="{FF2B5EF4-FFF2-40B4-BE49-F238E27FC236}">
                  <a16:creationId xmlns:a16="http://schemas.microsoft.com/office/drawing/2014/main" id="{99F54299-712B-E35B-5A4E-0DEE02A8EBB0}"/>
                </a:ext>
              </a:extLst>
            </p:cNvPr>
            <p:cNvSpPr/>
            <p:nvPr/>
          </p:nvSpPr>
          <p:spPr>
            <a:xfrm>
              <a:off x="4974070" y="4352946"/>
              <a:ext cx="516837" cy="152412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" name="Ellipse 17">
              <a:extLst>
                <a:ext uri="{FF2B5EF4-FFF2-40B4-BE49-F238E27FC236}">
                  <a16:creationId xmlns:a16="http://schemas.microsoft.com/office/drawing/2014/main" id="{31C53E62-B661-9070-E250-89876B6FD057}"/>
                </a:ext>
              </a:extLst>
            </p:cNvPr>
            <p:cNvSpPr/>
            <p:nvPr/>
          </p:nvSpPr>
          <p:spPr>
            <a:xfrm>
              <a:off x="4974070" y="4352946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" name="Ellipse 18">
              <a:extLst>
                <a:ext uri="{FF2B5EF4-FFF2-40B4-BE49-F238E27FC236}">
                  <a16:creationId xmlns:a16="http://schemas.microsoft.com/office/drawing/2014/main" id="{8608E624-95D6-173B-8545-96F19A7A579B}"/>
                </a:ext>
              </a:extLst>
            </p:cNvPr>
            <p:cNvSpPr/>
            <p:nvPr/>
          </p:nvSpPr>
          <p:spPr>
            <a:xfrm>
              <a:off x="5125724" y="4350386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" name="Ellipse 19">
              <a:extLst>
                <a:ext uri="{FF2B5EF4-FFF2-40B4-BE49-F238E27FC236}">
                  <a16:creationId xmlns:a16="http://schemas.microsoft.com/office/drawing/2014/main" id="{573FBEF2-C1FD-8014-13F8-0F62789EB7A7}"/>
                </a:ext>
              </a:extLst>
            </p:cNvPr>
            <p:cNvSpPr/>
            <p:nvPr/>
          </p:nvSpPr>
          <p:spPr>
            <a:xfrm>
              <a:off x="5337919" y="4351794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D9D9D9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0" name="Rektangel 20">
              <a:extLst>
                <a:ext uri="{FF2B5EF4-FFF2-40B4-BE49-F238E27FC236}">
                  <a16:creationId xmlns:a16="http://schemas.microsoft.com/office/drawing/2014/main" id="{905B24EF-8B6D-79C6-1844-F39F85FF12AA}"/>
                </a:ext>
              </a:extLst>
            </p:cNvPr>
            <p:cNvSpPr/>
            <p:nvPr/>
          </p:nvSpPr>
          <p:spPr>
            <a:xfrm>
              <a:off x="5800432" y="4351794"/>
              <a:ext cx="538627" cy="162927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" name="Ellipse 21">
              <a:extLst>
                <a:ext uri="{FF2B5EF4-FFF2-40B4-BE49-F238E27FC236}">
                  <a16:creationId xmlns:a16="http://schemas.microsoft.com/office/drawing/2014/main" id="{9CDB0990-8372-3363-54AF-9390A70F8F75}"/>
                </a:ext>
              </a:extLst>
            </p:cNvPr>
            <p:cNvSpPr/>
            <p:nvPr/>
          </p:nvSpPr>
          <p:spPr>
            <a:xfrm>
              <a:off x="5800432" y="4351794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" name="Ellipse 22">
              <a:extLst>
                <a:ext uri="{FF2B5EF4-FFF2-40B4-BE49-F238E27FC236}">
                  <a16:creationId xmlns:a16="http://schemas.microsoft.com/office/drawing/2014/main" id="{A8C5ED43-90E4-32C2-D9D5-4AD0E0296C4E}"/>
                </a:ext>
              </a:extLst>
            </p:cNvPr>
            <p:cNvSpPr/>
            <p:nvPr/>
          </p:nvSpPr>
          <p:spPr>
            <a:xfrm>
              <a:off x="5944441" y="4357500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7F7F7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3" name="Ellipse 23">
              <a:extLst>
                <a:ext uri="{FF2B5EF4-FFF2-40B4-BE49-F238E27FC236}">
                  <a16:creationId xmlns:a16="http://schemas.microsoft.com/office/drawing/2014/main" id="{7F12A48D-5583-2C1D-F4F7-13AD8357DEF9}"/>
                </a:ext>
              </a:extLst>
            </p:cNvPr>
            <p:cNvSpPr/>
            <p:nvPr/>
          </p:nvSpPr>
          <p:spPr>
            <a:xfrm>
              <a:off x="6173132" y="436018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" name="TextBox 41">
              <a:extLst>
                <a:ext uri="{FF2B5EF4-FFF2-40B4-BE49-F238E27FC236}">
                  <a16:creationId xmlns:a16="http://schemas.microsoft.com/office/drawing/2014/main" id="{5555F43F-67A2-1CBA-EE3C-9C995F7BA32B}"/>
                </a:ext>
              </a:extLst>
            </p:cNvPr>
            <p:cNvSpPr txBox="1"/>
            <p:nvPr/>
          </p:nvSpPr>
          <p:spPr>
            <a:xfrm>
              <a:off x="82680" y="4171648"/>
              <a:ext cx="1194928" cy="646334"/>
            </a:xfrm>
            <a:prstGeom prst="rect">
              <a:avLst/>
            </a:prstGeom>
            <a:solidFill>
              <a:srgbClr val="FFFFFF"/>
            </a:solidFill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400">
                  <a:solidFill>
                    <a:srgbClr val="000000"/>
                  </a:solidFill>
                  <a:latin typeface="Arial" pitchFamily="34"/>
                  <a:cs typeface="Arial" pitchFamily="34"/>
                </a:rPr>
                <a:t>Initial embeddings</a:t>
              </a:r>
            </a:p>
            <a:p>
              <a:pPr algn="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sz="70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25" name="Rektangel 12">
              <a:extLst>
                <a:ext uri="{FF2B5EF4-FFF2-40B4-BE49-F238E27FC236}">
                  <a16:creationId xmlns:a16="http://schemas.microsoft.com/office/drawing/2014/main" id="{21B5D713-D080-D3AC-52A2-BB485A2DED25}"/>
                </a:ext>
              </a:extLst>
            </p:cNvPr>
            <p:cNvSpPr/>
            <p:nvPr/>
          </p:nvSpPr>
          <p:spPr>
            <a:xfrm>
              <a:off x="1785795" y="4347185"/>
              <a:ext cx="552919" cy="153564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" name="Ellipse 13">
              <a:extLst>
                <a:ext uri="{FF2B5EF4-FFF2-40B4-BE49-F238E27FC236}">
                  <a16:creationId xmlns:a16="http://schemas.microsoft.com/office/drawing/2014/main" id="{36834B17-5DAB-53F1-2646-9BC6570F6DC8}"/>
                </a:ext>
              </a:extLst>
            </p:cNvPr>
            <p:cNvSpPr/>
            <p:nvPr/>
          </p:nvSpPr>
          <p:spPr>
            <a:xfrm>
              <a:off x="1785795" y="4347185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A6A6A6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" name="Ellipse 14">
              <a:extLst>
                <a:ext uri="{FF2B5EF4-FFF2-40B4-BE49-F238E27FC236}">
                  <a16:creationId xmlns:a16="http://schemas.microsoft.com/office/drawing/2014/main" id="{6B192066-51F9-831E-5822-0E95F659FE27}"/>
                </a:ext>
              </a:extLst>
            </p:cNvPr>
            <p:cNvSpPr/>
            <p:nvPr/>
          </p:nvSpPr>
          <p:spPr>
            <a:xfrm>
              <a:off x="1945559" y="4347185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D9D9D9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8" name="Ellipse 15">
              <a:extLst>
                <a:ext uri="{FF2B5EF4-FFF2-40B4-BE49-F238E27FC236}">
                  <a16:creationId xmlns:a16="http://schemas.microsoft.com/office/drawing/2014/main" id="{8EEFD035-6559-8E6C-9518-829F4FCF0CC0}"/>
                </a:ext>
              </a:extLst>
            </p:cNvPr>
            <p:cNvSpPr/>
            <p:nvPr/>
          </p:nvSpPr>
          <p:spPr>
            <a:xfrm>
              <a:off x="2187555" y="4340675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D9D9D9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29" name="Group 239">
            <a:extLst>
              <a:ext uri="{FF2B5EF4-FFF2-40B4-BE49-F238E27FC236}">
                <a16:creationId xmlns:a16="http://schemas.microsoft.com/office/drawing/2014/main" id="{DD01096F-F81B-DD6C-AC5A-57004B4DED7D}"/>
              </a:ext>
            </a:extLst>
          </p:cNvPr>
          <p:cNvGrpSpPr/>
          <p:nvPr/>
        </p:nvGrpSpPr>
        <p:grpSpPr>
          <a:xfrm>
            <a:off x="378116" y="3200660"/>
            <a:ext cx="6397992" cy="719907"/>
            <a:chOff x="-47009" y="3617613"/>
            <a:chExt cx="6397992" cy="719907"/>
          </a:xfrm>
        </p:grpSpPr>
        <p:cxnSp>
          <p:nvCxnSpPr>
            <p:cNvPr id="30" name="Rett pilkobling 36">
              <a:extLst>
                <a:ext uri="{FF2B5EF4-FFF2-40B4-BE49-F238E27FC236}">
                  <a16:creationId xmlns:a16="http://schemas.microsoft.com/office/drawing/2014/main" id="{826760B0-BAC1-2805-D36A-17F73B2F721F}"/>
                </a:ext>
              </a:extLst>
            </p:cNvPr>
            <p:cNvCxnSpPr/>
            <p:nvPr/>
          </p:nvCxnSpPr>
          <p:spPr>
            <a:xfrm flipV="1">
              <a:off x="6128345" y="3967215"/>
              <a:ext cx="0" cy="323122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31" name="Rett pilkobling 35">
              <a:extLst>
                <a:ext uri="{FF2B5EF4-FFF2-40B4-BE49-F238E27FC236}">
                  <a16:creationId xmlns:a16="http://schemas.microsoft.com/office/drawing/2014/main" id="{F9C75E0C-22FB-B83F-2D63-BBB51A117834}"/>
                </a:ext>
              </a:extLst>
            </p:cNvPr>
            <p:cNvCxnSpPr/>
            <p:nvPr/>
          </p:nvCxnSpPr>
          <p:spPr>
            <a:xfrm flipV="1">
              <a:off x="5225731" y="3980931"/>
              <a:ext cx="0" cy="322747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32" name="Rett pilkobling 33">
              <a:extLst>
                <a:ext uri="{FF2B5EF4-FFF2-40B4-BE49-F238E27FC236}">
                  <a16:creationId xmlns:a16="http://schemas.microsoft.com/office/drawing/2014/main" id="{0DA181C1-6D49-175F-CDBE-14C492C93A3D}"/>
                </a:ext>
              </a:extLst>
            </p:cNvPr>
            <p:cNvCxnSpPr/>
            <p:nvPr/>
          </p:nvCxnSpPr>
          <p:spPr>
            <a:xfrm flipV="1">
              <a:off x="2884712" y="3947940"/>
              <a:ext cx="0" cy="355729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33" name="Rett pilkobling 34">
              <a:extLst>
                <a:ext uri="{FF2B5EF4-FFF2-40B4-BE49-F238E27FC236}">
                  <a16:creationId xmlns:a16="http://schemas.microsoft.com/office/drawing/2014/main" id="{648199E1-D0AA-31FF-19E0-69CAFD948A58}"/>
                </a:ext>
              </a:extLst>
            </p:cNvPr>
            <p:cNvCxnSpPr/>
            <p:nvPr/>
          </p:nvCxnSpPr>
          <p:spPr>
            <a:xfrm flipV="1">
              <a:off x="3823380" y="3947940"/>
              <a:ext cx="0" cy="369875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sp>
          <p:nvSpPr>
            <p:cNvPr id="34" name="Rektangel 8">
              <a:extLst>
                <a:ext uri="{FF2B5EF4-FFF2-40B4-BE49-F238E27FC236}">
                  <a16:creationId xmlns:a16="http://schemas.microsoft.com/office/drawing/2014/main" id="{6E5464E3-0E94-41D0-5611-470061A340A2}"/>
                </a:ext>
              </a:extLst>
            </p:cNvPr>
            <p:cNvSpPr/>
            <p:nvPr/>
          </p:nvSpPr>
          <p:spPr>
            <a:xfrm>
              <a:off x="2593933" y="3763697"/>
              <a:ext cx="588846" cy="157798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5" name="Ellipse 9">
              <a:extLst>
                <a:ext uri="{FF2B5EF4-FFF2-40B4-BE49-F238E27FC236}">
                  <a16:creationId xmlns:a16="http://schemas.microsoft.com/office/drawing/2014/main" id="{7F5625DC-61E2-3028-AA78-2A7E68D6086B}"/>
                </a:ext>
              </a:extLst>
            </p:cNvPr>
            <p:cNvSpPr/>
            <p:nvPr/>
          </p:nvSpPr>
          <p:spPr>
            <a:xfrm>
              <a:off x="2593933" y="3763697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7F7F7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" name="Ellipse 10">
              <a:extLst>
                <a:ext uri="{FF2B5EF4-FFF2-40B4-BE49-F238E27FC236}">
                  <a16:creationId xmlns:a16="http://schemas.microsoft.com/office/drawing/2014/main" id="{734FFC22-D218-20D6-5D25-9BD202CC6D4C}"/>
                </a:ext>
              </a:extLst>
            </p:cNvPr>
            <p:cNvSpPr/>
            <p:nvPr/>
          </p:nvSpPr>
          <p:spPr>
            <a:xfrm>
              <a:off x="2734129" y="3761420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7" name="Ellipse 11">
              <a:extLst>
                <a:ext uri="{FF2B5EF4-FFF2-40B4-BE49-F238E27FC236}">
                  <a16:creationId xmlns:a16="http://schemas.microsoft.com/office/drawing/2014/main" id="{4AFF9DAF-F2CD-2110-481B-B97C2B870562}"/>
                </a:ext>
              </a:extLst>
            </p:cNvPr>
            <p:cNvSpPr/>
            <p:nvPr/>
          </p:nvSpPr>
          <p:spPr>
            <a:xfrm>
              <a:off x="3013661" y="3761420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D9D9D9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8" name="Rektangel 12">
              <a:extLst>
                <a:ext uri="{FF2B5EF4-FFF2-40B4-BE49-F238E27FC236}">
                  <a16:creationId xmlns:a16="http://schemas.microsoft.com/office/drawing/2014/main" id="{7949015D-28E5-2929-2DB9-A2B0C2D70989}"/>
                </a:ext>
              </a:extLst>
            </p:cNvPr>
            <p:cNvSpPr/>
            <p:nvPr/>
          </p:nvSpPr>
          <p:spPr>
            <a:xfrm>
              <a:off x="3576730" y="3767931"/>
              <a:ext cx="552919" cy="153564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9" name="Ellipse 13">
              <a:extLst>
                <a:ext uri="{FF2B5EF4-FFF2-40B4-BE49-F238E27FC236}">
                  <a16:creationId xmlns:a16="http://schemas.microsoft.com/office/drawing/2014/main" id="{89BC156B-8302-4F2D-2DBC-9BC32577BA91}"/>
                </a:ext>
              </a:extLst>
            </p:cNvPr>
            <p:cNvSpPr/>
            <p:nvPr/>
          </p:nvSpPr>
          <p:spPr>
            <a:xfrm>
              <a:off x="3576730" y="3767931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F2F2F2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0" name="Ellipse 14">
              <a:extLst>
                <a:ext uri="{FF2B5EF4-FFF2-40B4-BE49-F238E27FC236}">
                  <a16:creationId xmlns:a16="http://schemas.microsoft.com/office/drawing/2014/main" id="{38B6211B-0201-E7B0-4BDF-C3C703B6CA06}"/>
                </a:ext>
              </a:extLst>
            </p:cNvPr>
            <p:cNvSpPr/>
            <p:nvPr/>
          </p:nvSpPr>
          <p:spPr>
            <a:xfrm>
              <a:off x="3736494" y="3767931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1" name="Ellipse 15">
              <a:extLst>
                <a:ext uri="{FF2B5EF4-FFF2-40B4-BE49-F238E27FC236}">
                  <a16:creationId xmlns:a16="http://schemas.microsoft.com/office/drawing/2014/main" id="{F508D893-8559-79DC-F727-ACE038224B88}"/>
                </a:ext>
              </a:extLst>
            </p:cNvPr>
            <p:cNvSpPr/>
            <p:nvPr/>
          </p:nvSpPr>
          <p:spPr>
            <a:xfrm>
              <a:off x="3978490" y="3761420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2" name="Rektangel 16">
              <a:extLst>
                <a:ext uri="{FF2B5EF4-FFF2-40B4-BE49-F238E27FC236}">
                  <a16:creationId xmlns:a16="http://schemas.microsoft.com/office/drawing/2014/main" id="{A75381DA-3372-3728-432A-82F0ADE9494E}"/>
                </a:ext>
              </a:extLst>
            </p:cNvPr>
            <p:cNvSpPr/>
            <p:nvPr/>
          </p:nvSpPr>
          <p:spPr>
            <a:xfrm>
              <a:off x="4985994" y="3769083"/>
              <a:ext cx="516837" cy="152412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3" name="Ellipse 17">
              <a:extLst>
                <a:ext uri="{FF2B5EF4-FFF2-40B4-BE49-F238E27FC236}">
                  <a16:creationId xmlns:a16="http://schemas.microsoft.com/office/drawing/2014/main" id="{4DEDBA0C-E594-6B8A-8803-75558656AE20}"/>
                </a:ext>
              </a:extLst>
            </p:cNvPr>
            <p:cNvSpPr/>
            <p:nvPr/>
          </p:nvSpPr>
          <p:spPr>
            <a:xfrm>
              <a:off x="4985994" y="3769083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D9D9D9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4" name="Ellipse 18">
              <a:extLst>
                <a:ext uri="{FF2B5EF4-FFF2-40B4-BE49-F238E27FC236}">
                  <a16:creationId xmlns:a16="http://schemas.microsoft.com/office/drawing/2014/main" id="{D507D228-B1A2-8EE5-9772-3323A444F878}"/>
                </a:ext>
              </a:extLst>
            </p:cNvPr>
            <p:cNvSpPr/>
            <p:nvPr/>
          </p:nvSpPr>
          <p:spPr>
            <a:xfrm>
              <a:off x="5137647" y="3766523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5" name="Ellipse 19">
              <a:extLst>
                <a:ext uri="{FF2B5EF4-FFF2-40B4-BE49-F238E27FC236}">
                  <a16:creationId xmlns:a16="http://schemas.microsoft.com/office/drawing/2014/main" id="{ABE032D1-B0AB-28B4-437A-756DEF424DD4}"/>
                </a:ext>
              </a:extLst>
            </p:cNvPr>
            <p:cNvSpPr/>
            <p:nvPr/>
          </p:nvSpPr>
          <p:spPr>
            <a:xfrm>
              <a:off x="5349843" y="3767931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7F7F7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6" name="Rektangel 20">
              <a:extLst>
                <a:ext uri="{FF2B5EF4-FFF2-40B4-BE49-F238E27FC236}">
                  <a16:creationId xmlns:a16="http://schemas.microsoft.com/office/drawing/2014/main" id="{109CFD24-352E-2B33-7FB1-9F8159F74954}"/>
                </a:ext>
              </a:extLst>
            </p:cNvPr>
            <p:cNvSpPr/>
            <p:nvPr/>
          </p:nvSpPr>
          <p:spPr>
            <a:xfrm>
              <a:off x="5812356" y="3767931"/>
              <a:ext cx="538627" cy="162927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7" name="Ellipse 21">
              <a:extLst>
                <a:ext uri="{FF2B5EF4-FFF2-40B4-BE49-F238E27FC236}">
                  <a16:creationId xmlns:a16="http://schemas.microsoft.com/office/drawing/2014/main" id="{4548AD52-01F1-9275-F362-16ACF8D42061}"/>
                </a:ext>
              </a:extLst>
            </p:cNvPr>
            <p:cNvSpPr/>
            <p:nvPr/>
          </p:nvSpPr>
          <p:spPr>
            <a:xfrm>
              <a:off x="5812356" y="3767931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D9D9D9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8" name="Ellipse 22">
              <a:extLst>
                <a:ext uri="{FF2B5EF4-FFF2-40B4-BE49-F238E27FC236}">
                  <a16:creationId xmlns:a16="http://schemas.microsoft.com/office/drawing/2014/main" id="{1DD21D7C-4882-AB75-A42B-AB9157859A6B}"/>
                </a:ext>
              </a:extLst>
            </p:cNvPr>
            <p:cNvSpPr/>
            <p:nvPr/>
          </p:nvSpPr>
          <p:spPr>
            <a:xfrm>
              <a:off x="5956365" y="376892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D9D9D9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9" name="Ellipse 23">
              <a:extLst>
                <a:ext uri="{FF2B5EF4-FFF2-40B4-BE49-F238E27FC236}">
                  <a16:creationId xmlns:a16="http://schemas.microsoft.com/office/drawing/2014/main" id="{B40A146A-F4D8-70BC-3F9B-E5D9E28CDCF5}"/>
                </a:ext>
              </a:extLst>
            </p:cNvPr>
            <p:cNvSpPr/>
            <p:nvPr/>
          </p:nvSpPr>
          <p:spPr>
            <a:xfrm>
              <a:off x="6185056" y="3776325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0" name="TextBox 65">
              <a:extLst>
                <a:ext uri="{FF2B5EF4-FFF2-40B4-BE49-F238E27FC236}">
                  <a16:creationId xmlns:a16="http://schemas.microsoft.com/office/drawing/2014/main" id="{216D81C5-511A-E7F0-A3F0-D380656E6D5C}"/>
                </a:ext>
              </a:extLst>
            </p:cNvPr>
            <p:cNvSpPr txBox="1"/>
            <p:nvPr/>
          </p:nvSpPr>
          <p:spPr>
            <a:xfrm>
              <a:off x="-47009" y="3617613"/>
              <a:ext cx="1446132" cy="52321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400">
                  <a:solidFill>
                    <a:srgbClr val="000000"/>
                  </a:solidFill>
                  <a:latin typeface="Arial" pitchFamily="34"/>
                  <a:cs typeface="Arial" pitchFamily="34"/>
                </a:rPr>
                <a:t>Embeddings after one layer</a:t>
              </a:r>
              <a:endParaRPr lang="nb-NO" sz="1400">
                <a:solidFill>
                  <a:srgbClr val="000000"/>
                </a:solidFill>
                <a:latin typeface="Calibri"/>
              </a:endParaRPr>
            </a:p>
          </p:txBody>
        </p:sp>
        <p:cxnSp>
          <p:nvCxnSpPr>
            <p:cNvPr id="51" name="Rett pilkobling 34">
              <a:extLst>
                <a:ext uri="{FF2B5EF4-FFF2-40B4-BE49-F238E27FC236}">
                  <a16:creationId xmlns:a16="http://schemas.microsoft.com/office/drawing/2014/main" id="{2386C421-1049-B0D0-0E07-9AE091D54CFC}"/>
                </a:ext>
              </a:extLst>
            </p:cNvPr>
            <p:cNvCxnSpPr/>
            <p:nvPr/>
          </p:nvCxnSpPr>
          <p:spPr>
            <a:xfrm flipH="1" flipV="1">
              <a:off x="2954362" y="3980931"/>
              <a:ext cx="823454" cy="319803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52" name="Rett pilkobling 34">
              <a:extLst>
                <a:ext uri="{FF2B5EF4-FFF2-40B4-BE49-F238E27FC236}">
                  <a16:creationId xmlns:a16="http://schemas.microsoft.com/office/drawing/2014/main" id="{F9612927-2FBE-86E8-D31A-DC6C06C57BFB}"/>
                </a:ext>
              </a:extLst>
            </p:cNvPr>
            <p:cNvCxnSpPr/>
            <p:nvPr/>
          </p:nvCxnSpPr>
          <p:spPr>
            <a:xfrm flipH="1" flipV="1">
              <a:off x="3215112" y="3963475"/>
              <a:ext cx="1842891" cy="343769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53" name="Rett pilkobling 34">
              <a:extLst>
                <a:ext uri="{FF2B5EF4-FFF2-40B4-BE49-F238E27FC236}">
                  <a16:creationId xmlns:a16="http://schemas.microsoft.com/office/drawing/2014/main" id="{E96360B7-DA7F-8ECB-5983-C5527325D1E9}"/>
                </a:ext>
              </a:extLst>
            </p:cNvPr>
            <p:cNvCxnSpPr/>
            <p:nvPr/>
          </p:nvCxnSpPr>
          <p:spPr>
            <a:xfrm flipH="1" flipV="1">
              <a:off x="3095801" y="3995708"/>
              <a:ext cx="2951363" cy="341812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54" name="Rett pilkobling 34">
              <a:extLst>
                <a:ext uri="{FF2B5EF4-FFF2-40B4-BE49-F238E27FC236}">
                  <a16:creationId xmlns:a16="http://schemas.microsoft.com/office/drawing/2014/main" id="{3E15DAD7-50C6-6BAE-35CF-9EAC2F373AC6}"/>
                </a:ext>
              </a:extLst>
            </p:cNvPr>
            <p:cNvCxnSpPr/>
            <p:nvPr/>
          </p:nvCxnSpPr>
          <p:spPr>
            <a:xfrm flipV="1">
              <a:off x="2954362" y="3995708"/>
              <a:ext cx="823454" cy="274668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55" name="Rett pilkobling 34">
              <a:extLst>
                <a:ext uri="{FF2B5EF4-FFF2-40B4-BE49-F238E27FC236}">
                  <a16:creationId xmlns:a16="http://schemas.microsoft.com/office/drawing/2014/main" id="{4C903D1C-8BED-F826-27F6-E51E50ECD269}"/>
                </a:ext>
              </a:extLst>
            </p:cNvPr>
            <p:cNvCxnSpPr/>
            <p:nvPr/>
          </p:nvCxnSpPr>
          <p:spPr>
            <a:xfrm flipV="1">
              <a:off x="2906978" y="4018413"/>
              <a:ext cx="2270345" cy="279651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56" name="Rett pilkobling 34">
              <a:extLst>
                <a:ext uri="{FF2B5EF4-FFF2-40B4-BE49-F238E27FC236}">
                  <a16:creationId xmlns:a16="http://schemas.microsoft.com/office/drawing/2014/main" id="{04421A18-9371-A6B8-91D5-C47BFC1D420E}"/>
                </a:ext>
              </a:extLst>
            </p:cNvPr>
            <p:cNvCxnSpPr/>
            <p:nvPr/>
          </p:nvCxnSpPr>
          <p:spPr>
            <a:xfrm flipV="1">
              <a:off x="2976637" y="4018413"/>
              <a:ext cx="3063413" cy="291391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57" name="Rett pilkobling 34">
              <a:extLst>
                <a:ext uri="{FF2B5EF4-FFF2-40B4-BE49-F238E27FC236}">
                  <a16:creationId xmlns:a16="http://schemas.microsoft.com/office/drawing/2014/main" id="{55B9EFD6-CB3A-DC5A-BEFC-1EF9F802801E}"/>
                </a:ext>
              </a:extLst>
            </p:cNvPr>
            <p:cNvCxnSpPr/>
            <p:nvPr/>
          </p:nvCxnSpPr>
          <p:spPr>
            <a:xfrm flipV="1">
              <a:off x="3853190" y="3971833"/>
              <a:ext cx="1176906" cy="318687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58" name="Rett pilkobling 34">
              <a:extLst>
                <a:ext uri="{FF2B5EF4-FFF2-40B4-BE49-F238E27FC236}">
                  <a16:creationId xmlns:a16="http://schemas.microsoft.com/office/drawing/2014/main" id="{56CC3188-3AF1-5081-ECB8-3CD940366815}"/>
                </a:ext>
              </a:extLst>
            </p:cNvPr>
            <p:cNvCxnSpPr/>
            <p:nvPr/>
          </p:nvCxnSpPr>
          <p:spPr>
            <a:xfrm flipV="1">
              <a:off x="3966566" y="3984754"/>
              <a:ext cx="1936580" cy="312276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59" name="Rett pilkobling 34">
              <a:extLst>
                <a:ext uri="{FF2B5EF4-FFF2-40B4-BE49-F238E27FC236}">
                  <a16:creationId xmlns:a16="http://schemas.microsoft.com/office/drawing/2014/main" id="{1C177678-469E-A2D5-C925-AE9DDA66E491}"/>
                </a:ext>
              </a:extLst>
            </p:cNvPr>
            <p:cNvCxnSpPr/>
            <p:nvPr/>
          </p:nvCxnSpPr>
          <p:spPr>
            <a:xfrm flipH="1" flipV="1">
              <a:off x="3890854" y="3976990"/>
              <a:ext cx="1280526" cy="335484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60" name="Rett pilkobling 34">
              <a:extLst>
                <a:ext uri="{FF2B5EF4-FFF2-40B4-BE49-F238E27FC236}">
                  <a16:creationId xmlns:a16="http://schemas.microsoft.com/office/drawing/2014/main" id="{5D4987EE-5B4A-12D2-CAB0-478D517031B0}"/>
                </a:ext>
              </a:extLst>
            </p:cNvPr>
            <p:cNvCxnSpPr/>
            <p:nvPr/>
          </p:nvCxnSpPr>
          <p:spPr>
            <a:xfrm flipV="1">
              <a:off x="5281665" y="3984754"/>
              <a:ext cx="818718" cy="327720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61" name="Rett pilkobling 34">
              <a:extLst>
                <a:ext uri="{FF2B5EF4-FFF2-40B4-BE49-F238E27FC236}">
                  <a16:creationId xmlns:a16="http://schemas.microsoft.com/office/drawing/2014/main" id="{81D69416-C59F-EF62-3984-0CF0497C4668}"/>
                </a:ext>
              </a:extLst>
            </p:cNvPr>
            <p:cNvCxnSpPr/>
            <p:nvPr/>
          </p:nvCxnSpPr>
          <p:spPr>
            <a:xfrm flipH="1" flipV="1">
              <a:off x="5283202" y="3994711"/>
              <a:ext cx="776407" cy="320251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62" name="Rett pilkobling 34">
              <a:extLst>
                <a:ext uri="{FF2B5EF4-FFF2-40B4-BE49-F238E27FC236}">
                  <a16:creationId xmlns:a16="http://schemas.microsoft.com/office/drawing/2014/main" id="{A820A619-8E96-BC9D-395B-50E067F5BB69}"/>
                </a:ext>
              </a:extLst>
            </p:cNvPr>
            <p:cNvCxnSpPr/>
            <p:nvPr/>
          </p:nvCxnSpPr>
          <p:spPr>
            <a:xfrm flipH="1" flipV="1">
              <a:off x="4087340" y="3964874"/>
              <a:ext cx="1920149" cy="332156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63" name="Rett pilkobling 33">
              <a:extLst>
                <a:ext uri="{FF2B5EF4-FFF2-40B4-BE49-F238E27FC236}">
                  <a16:creationId xmlns:a16="http://schemas.microsoft.com/office/drawing/2014/main" id="{72F55FC6-0DB3-E926-00CC-D3DC3F08C5DF}"/>
                </a:ext>
              </a:extLst>
            </p:cNvPr>
            <p:cNvCxnSpPr/>
            <p:nvPr/>
          </p:nvCxnSpPr>
          <p:spPr>
            <a:xfrm flipV="1">
              <a:off x="1929813" y="3956736"/>
              <a:ext cx="0" cy="355738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sp>
          <p:nvSpPr>
            <p:cNvPr id="64" name="Rektangel 12">
              <a:extLst>
                <a:ext uri="{FF2B5EF4-FFF2-40B4-BE49-F238E27FC236}">
                  <a16:creationId xmlns:a16="http://schemas.microsoft.com/office/drawing/2014/main" id="{A1610809-CA19-1AC0-D146-D836BB619081}"/>
                </a:ext>
              </a:extLst>
            </p:cNvPr>
            <p:cNvSpPr/>
            <p:nvPr/>
          </p:nvSpPr>
          <p:spPr>
            <a:xfrm>
              <a:off x="1785795" y="3776325"/>
              <a:ext cx="552919" cy="153564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5" name="Ellipse 13">
              <a:extLst>
                <a:ext uri="{FF2B5EF4-FFF2-40B4-BE49-F238E27FC236}">
                  <a16:creationId xmlns:a16="http://schemas.microsoft.com/office/drawing/2014/main" id="{0580040A-893D-A1E7-08C0-6995ED06305C}"/>
                </a:ext>
              </a:extLst>
            </p:cNvPr>
            <p:cNvSpPr/>
            <p:nvPr/>
          </p:nvSpPr>
          <p:spPr>
            <a:xfrm>
              <a:off x="1785795" y="3776325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6" name="Ellipse 14">
              <a:extLst>
                <a:ext uri="{FF2B5EF4-FFF2-40B4-BE49-F238E27FC236}">
                  <a16:creationId xmlns:a16="http://schemas.microsoft.com/office/drawing/2014/main" id="{7690DE36-29E8-8FAD-DE85-9DCC7BC6EC03}"/>
                </a:ext>
              </a:extLst>
            </p:cNvPr>
            <p:cNvSpPr/>
            <p:nvPr/>
          </p:nvSpPr>
          <p:spPr>
            <a:xfrm>
              <a:off x="1945559" y="3776325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7" name="Ellipse 15">
              <a:extLst>
                <a:ext uri="{FF2B5EF4-FFF2-40B4-BE49-F238E27FC236}">
                  <a16:creationId xmlns:a16="http://schemas.microsoft.com/office/drawing/2014/main" id="{5CCE4746-8A52-6633-AD8D-3141E28A3DD8}"/>
                </a:ext>
              </a:extLst>
            </p:cNvPr>
            <p:cNvSpPr/>
            <p:nvPr/>
          </p:nvSpPr>
          <p:spPr>
            <a:xfrm>
              <a:off x="2187555" y="3769815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cxnSp>
          <p:nvCxnSpPr>
            <p:cNvPr id="68" name="Rett pilkobling 33">
              <a:extLst>
                <a:ext uri="{FF2B5EF4-FFF2-40B4-BE49-F238E27FC236}">
                  <a16:creationId xmlns:a16="http://schemas.microsoft.com/office/drawing/2014/main" id="{492E70B1-6571-E4BE-B233-BCD1705A8B72}"/>
                </a:ext>
              </a:extLst>
            </p:cNvPr>
            <p:cNvCxnSpPr/>
            <p:nvPr/>
          </p:nvCxnSpPr>
          <p:spPr>
            <a:xfrm flipH="1" flipV="1">
              <a:off x="2089486" y="3971385"/>
              <a:ext cx="758303" cy="341089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69" name="Rett pilkobling 33">
              <a:extLst>
                <a:ext uri="{FF2B5EF4-FFF2-40B4-BE49-F238E27FC236}">
                  <a16:creationId xmlns:a16="http://schemas.microsoft.com/office/drawing/2014/main" id="{64A59144-5A62-2995-B0E1-EE8F52BBD0D1}"/>
                </a:ext>
              </a:extLst>
            </p:cNvPr>
            <p:cNvCxnSpPr/>
            <p:nvPr/>
          </p:nvCxnSpPr>
          <p:spPr>
            <a:xfrm flipV="1">
              <a:off x="2108688" y="3971833"/>
              <a:ext cx="681640" cy="317736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70" name="Rett pilkobling 33">
              <a:extLst>
                <a:ext uri="{FF2B5EF4-FFF2-40B4-BE49-F238E27FC236}">
                  <a16:creationId xmlns:a16="http://schemas.microsoft.com/office/drawing/2014/main" id="{4FF7B02F-E446-6799-8890-1EBF4C97BE0D}"/>
                </a:ext>
              </a:extLst>
            </p:cNvPr>
            <p:cNvCxnSpPr/>
            <p:nvPr/>
          </p:nvCxnSpPr>
          <p:spPr>
            <a:xfrm flipV="1">
              <a:off x="2172340" y="3969163"/>
              <a:ext cx="1467557" cy="327867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71" name="Rett pilkobling 33">
              <a:extLst>
                <a:ext uri="{FF2B5EF4-FFF2-40B4-BE49-F238E27FC236}">
                  <a16:creationId xmlns:a16="http://schemas.microsoft.com/office/drawing/2014/main" id="{35629326-61D8-D45B-DD98-BD4E131E4CBB}"/>
                </a:ext>
              </a:extLst>
            </p:cNvPr>
            <p:cNvCxnSpPr/>
            <p:nvPr/>
          </p:nvCxnSpPr>
          <p:spPr>
            <a:xfrm flipH="1" flipV="1">
              <a:off x="2009796" y="4012579"/>
              <a:ext cx="1712397" cy="294519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72" name="Rett pilkobling 33">
              <a:extLst>
                <a:ext uri="{FF2B5EF4-FFF2-40B4-BE49-F238E27FC236}">
                  <a16:creationId xmlns:a16="http://schemas.microsoft.com/office/drawing/2014/main" id="{0643E5D5-271D-E3ED-658A-79374B05F831}"/>
                </a:ext>
              </a:extLst>
            </p:cNvPr>
            <p:cNvCxnSpPr/>
            <p:nvPr/>
          </p:nvCxnSpPr>
          <p:spPr>
            <a:xfrm flipV="1">
              <a:off x="2146782" y="3956736"/>
              <a:ext cx="2805379" cy="340294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73" name="Rett pilkobling 33">
              <a:extLst>
                <a:ext uri="{FF2B5EF4-FFF2-40B4-BE49-F238E27FC236}">
                  <a16:creationId xmlns:a16="http://schemas.microsoft.com/office/drawing/2014/main" id="{4B372E62-FDF4-39FA-5F0C-F958552B90F4}"/>
                </a:ext>
              </a:extLst>
            </p:cNvPr>
            <p:cNvCxnSpPr/>
            <p:nvPr/>
          </p:nvCxnSpPr>
          <p:spPr>
            <a:xfrm flipV="1">
              <a:off x="2145228" y="3975207"/>
              <a:ext cx="3655204" cy="342562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74" name="Rett pilkobling 33">
              <a:extLst>
                <a:ext uri="{FF2B5EF4-FFF2-40B4-BE49-F238E27FC236}">
                  <a16:creationId xmlns:a16="http://schemas.microsoft.com/office/drawing/2014/main" id="{0F1DE5EF-E304-248D-082F-B906D9492771}"/>
                </a:ext>
              </a:extLst>
            </p:cNvPr>
            <p:cNvCxnSpPr/>
            <p:nvPr/>
          </p:nvCxnSpPr>
          <p:spPr>
            <a:xfrm flipH="1" flipV="1">
              <a:off x="2168929" y="3968678"/>
              <a:ext cx="2783232" cy="354129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75" name="Rett pilkobling 33">
              <a:extLst>
                <a:ext uri="{FF2B5EF4-FFF2-40B4-BE49-F238E27FC236}">
                  <a16:creationId xmlns:a16="http://schemas.microsoft.com/office/drawing/2014/main" id="{B8287868-F173-8415-84D6-50DBF93C4B5B}"/>
                </a:ext>
              </a:extLst>
            </p:cNvPr>
            <p:cNvCxnSpPr/>
            <p:nvPr/>
          </p:nvCxnSpPr>
          <p:spPr>
            <a:xfrm flipH="1" flipV="1">
              <a:off x="2271387" y="3975161"/>
              <a:ext cx="3818965" cy="340468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</p:grpSp>
      <p:grpSp>
        <p:nvGrpSpPr>
          <p:cNvPr id="76" name="Group 240">
            <a:extLst>
              <a:ext uri="{FF2B5EF4-FFF2-40B4-BE49-F238E27FC236}">
                <a16:creationId xmlns:a16="http://schemas.microsoft.com/office/drawing/2014/main" id="{AAB865B2-8EF1-54F0-F234-ADD65A8498AF}"/>
              </a:ext>
            </a:extLst>
          </p:cNvPr>
          <p:cNvGrpSpPr/>
          <p:nvPr/>
        </p:nvGrpSpPr>
        <p:grpSpPr>
          <a:xfrm>
            <a:off x="284655" y="2338499"/>
            <a:ext cx="6757690" cy="914409"/>
            <a:chOff x="-140470" y="2755452"/>
            <a:chExt cx="6757690" cy="914409"/>
          </a:xfrm>
        </p:grpSpPr>
        <p:cxnSp>
          <p:nvCxnSpPr>
            <p:cNvPr id="77" name="Rett pilkobling 36">
              <a:extLst>
                <a:ext uri="{FF2B5EF4-FFF2-40B4-BE49-F238E27FC236}">
                  <a16:creationId xmlns:a16="http://schemas.microsoft.com/office/drawing/2014/main" id="{117CAC03-F093-2A37-70D8-1ED935DFC190}"/>
                </a:ext>
              </a:extLst>
            </p:cNvPr>
            <p:cNvCxnSpPr/>
            <p:nvPr/>
          </p:nvCxnSpPr>
          <p:spPr>
            <a:xfrm flipV="1">
              <a:off x="6088459" y="3318074"/>
              <a:ext cx="0" cy="323121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sp>
          <p:nvSpPr>
            <p:cNvPr id="78" name="TextBox 100">
              <a:extLst>
                <a:ext uri="{FF2B5EF4-FFF2-40B4-BE49-F238E27FC236}">
                  <a16:creationId xmlns:a16="http://schemas.microsoft.com/office/drawing/2014/main" id="{80BB2365-6EF2-0312-861F-7506CD4191C3}"/>
                </a:ext>
              </a:extLst>
            </p:cNvPr>
            <p:cNvSpPr txBox="1"/>
            <p:nvPr/>
          </p:nvSpPr>
          <p:spPr>
            <a:xfrm>
              <a:off x="6028374" y="3240258"/>
              <a:ext cx="588846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800">
                  <a:solidFill>
                    <a:srgbClr val="000000"/>
                  </a:solidFill>
                  <a:latin typeface="Calibri"/>
                </a:rPr>
                <a:t>…</a:t>
              </a:r>
              <a:endParaRPr lang="nb-NO" sz="1800">
                <a:solidFill>
                  <a:srgbClr val="000000"/>
                </a:solidFill>
                <a:latin typeface="Calibri"/>
              </a:endParaRPr>
            </a:p>
          </p:txBody>
        </p:sp>
        <p:cxnSp>
          <p:nvCxnSpPr>
            <p:cNvPr id="79" name="Rett pilkobling 35">
              <a:extLst>
                <a:ext uri="{FF2B5EF4-FFF2-40B4-BE49-F238E27FC236}">
                  <a16:creationId xmlns:a16="http://schemas.microsoft.com/office/drawing/2014/main" id="{DF786262-FDEA-905E-34CD-45EAB517A5E0}"/>
                </a:ext>
              </a:extLst>
            </p:cNvPr>
            <p:cNvCxnSpPr/>
            <p:nvPr/>
          </p:nvCxnSpPr>
          <p:spPr>
            <a:xfrm flipV="1">
              <a:off x="5225731" y="3318074"/>
              <a:ext cx="0" cy="322755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sp>
          <p:nvSpPr>
            <p:cNvPr id="80" name="TextBox 102">
              <a:extLst>
                <a:ext uri="{FF2B5EF4-FFF2-40B4-BE49-F238E27FC236}">
                  <a16:creationId xmlns:a16="http://schemas.microsoft.com/office/drawing/2014/main" id="{8B53D068-A8B0-1B8E-A2DF-DCBDB19CFB82}"/>
                </a:ext>
              </a:extLst>
            </p:cNvPr>
            <p:cNvSpPr txBox="1"/>
            <p:nvPr/>
          </p:nvSpPr>
          <p:spPr>
            <a:xfrm>
              <a:off x="5165281" y="3240258"/>
              <a:ext cx="588846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800">
                  <a:solidFill>
                    <a:srgbClr val="000000"/>
                  </a:solidFill>
                  <a:latin typeface="Calibri"/>
                </a:rPr>
                <a:t>…</a:t>
              </a:r>
              <a:endParaRPr lang="nb-NO" sz="1800">
                <a:solidFill>
                  <a:srgbClr val="000000"/>
                </a:solidFill>
                <a:latin typeface="Calibri"/>
              </a:endParaRPr>
            </a:p>
          </p:txBody>
        </p:sp>
        <p:cxnSp>
          <p:nvCxnSpPr>
            <p:cNvPr id="81" name="Rett pilkobling 33">
              <a:extLst>
                <a:ext uri="{FF2B5EF4-FFF2-40B4-BE49-F238E27FC236}">
                  <a16:creationId xmlns:a16="http://schemas.microsoft.com/office/drawing/2014/main" id="{C358C265-A84F-E34A-5A7A-CB8F49A566F4}"/>
                </a:ext>
              </a:extLst>
            </p:cNvPr>
            <p:cNvCxnSpPr/>
            <p:nvPr/>
          </p:nvCxnSpPr>
          <p:spPr>
            <a:xfrm flipV="1">
              <a:off x="2884712" y="3285082"/>
              <a:ext cx="0" cy="355738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82" name="Rett pilkobling 34">
              <a:extLst>
                <a:ext uri="{FF2B5EF4-FFF2-40B4-BE49-F238E27FC236}">
                  <a16:creationId xmlns:a16="http://schemas.microsoft.com/office/drawing/2014/main" id="{060A97E6-6D42-B738-2299-CB177664CAB6}"/>
                </a:ext>
              </a:extLst>
            </p:cNvPr>
            <p:cNvCxnSpPr/>
            <p:nvPr/>
          </p:nvCxnSpPr>
          <p:spPr>
            <a:xfrm flipV="1">
              <a:off x="3823380" y="3285082"/>
              <a:ext cx="0" cy="369875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sp>
          <p:nvSpPr>
            <p:cNvPr id="83" name="TextBox 105">
              <a:extLst>
                <a:ext uri="{FF2B5EF4-FFF2-40B4-BE49-F238E27FC236}">
                  <a16:creationId xmlns:a16="http://schemas.microsoft.com/office/drawing/2014/main" id="{F95DCA74-017C-0047-B62B-F004B1DCB3C3}"/>
                </a:ext>
              </a:extLst>
            </p:cNvPr>
            <p:cNvSpPr txBox="1"/>
            <p:nvPr/>
          </p:nvSpPr>
          <p:spPr>
            <a:xfrm>
              <a:off x="2888361" y="3300526"/>
              <a:ext cx="588846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800">
                  <a:solidFill>
                    <a:srgbClr val="000000"/>
                  </a:solidFill>
                  <a:latin typeface="Calibri"/>
                </a:rPr>
                <a:t>…</a:t>
              </a:r>
              <a:endParaRPr lang="nb-NO" sz="180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84" name="Rektangel 12">
              <a:extLst>
                <a:ext uri="{FF2B5EF4-FFF2-40B4-BE49-F238E27FC236}">
                  <a16:creationId xmlns:a16="http://schemas.microsoft.com/office/drawing/2014/main" id="{3B750DE1-3398-A246-F194-25BBC3D47A8F}"/>
                </a:ext>
              </a:extLst>
            </p:cNvPr>
            <p:cNvSpPr/>
            <p:nvPr/>
          </p:nvSpPr>
          <p:spPr>
            <a:xfrm>
              <a:off x="1830482" y="3054681"/>
              <a:ext cx="552919" cy="153564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5" name="Ellipse 13">
              <a:extLst>
                <a:ext uri="{FF2B5EF4-FFF2-40B4-BE49-F238E27FC236}">
                  <a16:creationId xmlns:a16="http://schemas.microsoft.com/office/drawing/2014/main" id="{2C9A055A-1A75-5E74-D1C3-DE19728757B3}"/>
                </a:ext>
              </a:extLst>
            </p:cNvPr>
            <p:cNvSpPr/>
            <p:nvPr/>
          </p:nvSpPr>
          <p:spPr>
            <a:xfrm>
              <a:off x="1830482" y="3054681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6" name="Ellipse 14">
              <a:extLst>
                <a:ext uri="{FF2B5EF4-FFF2-40B4-BE49-F238E27FC236}">
                  <a16:creationId xmlns:a16="http://schemas.microsoft.com/office/drawing/2014/main" id="{E515D8BE-6DF9-5023-37F3-571AEDB0E0CD}"/>
                </a:ext>
              </a:extLst>
            </p:cNvPr>
            <p:cNvSpPr/>
            <p:nvPr/>
          </p:nvSpPr>
          <p:spPr>
            <a:xfrm>
              <a:off x="1990246" y="3054681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7F7F7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7" name="Ellipse 15">
              <a:extLst>
                <a:ext uri="{FF2B5EF4-FFF2-40B4-BE49-F238E27FC236}">
                  <a16:creationId xmlns:a16="http://schemas.microsoft.com/office/drawing/2014/main" id="{8018F21F-AE92-0744-37F7-5399CCC8D2A2}"/>
                </a:ext>
              </a:extLst>
            </p:cNvPr>
            <p:cNvSpPr/>
            <p:nvPr/>
          </p:nvSpPr>
          <p:spPr>
            <a:xfrm>
              <a:off x="2232242" y="3048161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8" name="Rektangel 8">
              <a:extLst>
                <a:ext uri="{FF2B5EF4-FFF2-40B4-BE49-F238E27FC236}">
                  <a16:creationId xmlns:a16="http://schemas.microsoft.com/office/drawing/2014/main" id="{117162DB-AF3D-1113-CB35-C4491A4C4BEF}"/>
                </a:ext>
              </a:extLst>
            </p:cNvPr>
            <p:cNvSpPr/>
            <p:nvPr/>
          </p:nvSpPr>
          <p:spPr>
            <a:xfrm>
              <a:off x="3471519" y="3049496"/>
              <a:ext cx="588846" cy="157798"/>
            </a:xfrm>
            <a:prstGeom prst="rect">
              <a:avLst/>
            </a:prstGeom>
            <a:solidFill>
              <a:srgbClr val="8396CC">
                <a:alpha val="20000"/>
              </a:srgbClr>
            </a:solidFill>
            <a:ln w="9528" cap="flat">
              <a:solidFill>
                <a:srgbClr val="000000">
                  <a:alpha val="20000"/>
                </a:srgbClr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9" name="Ellipse 9">
              <a:extLst>
                <a:ext uri="{FF2B5EF4-FFF2-40B4-BE49-F238E27FC236}">
                  <a16:creationId xmlns:a16="http://schemas.microsoft.com/office/drawing/2014/main" id="{326D7C6C-4E15-0D02-6675-45A4455F6AC0}"/>
                </a:ext>
              </a:extLst>
            </p:cNvPr>
            <p:cNvSpPr/>
            <p:nvPr/>
          </p:nvSpPr>
          <p:spPr>
            <a:xfrm>
              <a:off x="3471519" y="3049496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7F7F7F">
                <a:alpha val="20000"/>
              </a:srgbClr>
            </a:solidFill>
            <a:ln w="9528" cap="flat">
              <a:solidFill>
                <a:srgbClr val="000000">
                  <a:alpha val="20000"/>
                </a:srgbClr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0" name="Ellipse 10">
              <a:extLst>
                <a:ext uri="{FF2B5EF4-FFF2-40B4-BE49-F238E27FC236}">
                  <a16:creationId xmlns:a16="http://schemas.microsoft.com/office/drawing/2014/main" id="{3B4FE930-0C8A-1C0E-9E8D-BF0510EF996C}"/>
                </a:ext>
              </a:extLst>
            </p:cNvPr>
            <p:cNvSpPr/>
            <p:nvPr/>
          </p:nvSpPr>
          <p:spPr>
            <a:xfrm>
              <a:off x="3611715" y="3047219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>
                <a:alpha val="20000"/>
              </a:srgbClr>
            </a:solidFill>
            <a:ln w="9528" cap="flat">
              <a:solidFill>
                <a:srgbClr val="000000">
                  <a:alpha val="20000"/>
                </a:srgbClr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1" name="Ellipse 11">
              <a:extLst>
                <a:ext uri="{FF2B5EF4-FFF2-40B4-BE49-F238E27FC236}">
                  <a16:creationId xmlns:a16="http://schemas.microsoft.com/office/drawing/2014/main" id="{366B710D-82DB-87EB-E62A-22189CB65877}"/>
                </a:ext>
              </a:extLst>
            </p:cNvPr>
            <p:cNvSpPr/>
            <p:nvPr/>
          </p:nvSpPr>
          <p:spPr>
            <a:xfrm>
              <a:off x="3891247" y="3047219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D9D9D9">
                <a:alpha val="20000"/>
              </a:srgbClr>
            </a:solidFill>
            <a:ln w="9528" cap="flat">
              <a:solidFill>
                <a:srgbClr val="000000">
                  <a:alpha val="20000"/>
                </a:srgbClr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2" name="Rektangel 12">
              <a:extLst>
                <a:ext uri="{FF2B5EF4-FFF2-40B4-BE49-F238E27FC236}">
                  <a16:creationId xmlns:a16="http://schemas.microsoft.com/office/drawing/2014/main" id="{144D3AEB-3E58-4271-3EBC-6F0C9BAD22F1}"/>
                </a:ext>
              </a:extLst>
            </p:cNvPr>
            <p:cNvSpPr/>
            <p:nvPr/>
          </p:nvSpPr>
          <p:spPr>
            <a:xfrm>
              <a:off x="4958379" y="3050538"/>
              <a:ext cx="552919" cy="153564"/>
            </a:xfrm>
            <a:prstGeom prst="rect">
              <a:avLst/>
            </a:prstGeom>
            <a:solidFill>
              <a:srgbClr val="8396CC">
                <a:alpha val="20000"/>
              </a:srgbClr>
            </a:solidFill>
            <a:ln w="9528" cap="flat">
              <a:solidFill>
                <a:srgbClr val="000000">
                  <a:alpha val="20000"/>
                </a:srgbClr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3" name="Ellipse 13">
              <a:extLst>
                <a:ext uri="{FF2B5EF4-FFF2-40B4-BE49-F238E27FC236}">
                  <a16:creationId xmlns:a16="http://schemas.microsoft.com/office/drawing/2014/main" id="{D4E1D651-5386-0CD4-5392-284732191567}"/>
                </a:ext>
              </a:extLst>
            </p:cNvPr>
            <p:cNvSpPr/>
            <p:nvPr/>
          </p:nvSpPr>
          <p:spPr>
            <a:xfrm>
              <a:off x="4958379" y="305053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F2F2F2">
                <a:alpha val="20000"/>
              </a:srgbClr>
            </a:solidFill>
            <a:ln w="9528" cap="flat">
              <a:solidFill>
                <a:srgbClr val="000000">
                  <a:alpha val="20000"/>
                </a:srgbClr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4" name="Ellipse 14">
              <a:extLst>
                <a:ext uri="{FF2B5EF4-FFF2-40B4-BE49-F238E27FC236}">
                  <a16:creationId xmlns:a16="http://schemas.microsoft.com/office/drawing/2014/main" id="{D5797C7F-96B9-7789-782D-A949FBE80472}"/>
                </a:ext>
              </a:extLst>
            </p:cNvPr>
            <p:cNvSpPr/>
            <p:nvPr/>
          </p:nvSpPr>
          <p:spPr>
            <a:xfrm>
              <a:off x="5118143" y="305053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>
                <a:alpha val="20000"/>
              </a:srgbClr>
            </a:solidFill>
            <a:ln w="9528" cap="flat">
              <a:solidFill>
                <a:srgbClr val="000000">
                  <a:alpha val="20000"/>
                </a:srgbClr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5" name="Ellipse 15">
              <a:extLst>
                <a:ext uri="{FF2B5EF4-FFF2-40B4-BE49-F238E27FC236}">
                  <a16:creationId xmlns:a16="http://schemas.microsoft.com/office/drawing/2014/main" id="{7842A0BD-9CED-3117-B806-1F015745B62C}"/>
                </a:ext>
              </a:extLst>
            </p:cNvPr>
            <p:cNvSpPr/>
            <p:nvPr/>
          </p:nvSpPr>
          <p:spPr>
            <a:xfrm>
              <a:off x="5360139" y="304402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>
                <a:alpha val="20000"/>
              </a:srgbClr>
            </a:solidFill>
            <a:ln w="9528" cap="flat">
              <a:solidFill>
                <a:srgbClr val="000000">
                  <a:alpha val="20000"/>
                </a:srgbClr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6" name="Rektangel 16">
              <a:extLst>
                <a:ext uri="{FF2B5EF4-FFF2-40B4-BE49-F238E27FC236}">
                  <a16:creationId xmlns:a16="http://schemas.microsoft.com/office/drawing/2014/main" id="{99FAFE72-8041-84F1-C56B-03B3819C28D1}"/>
                </a:ext>
              </a:extLst>
            </p:cNvPr>
            <p:cNvSpPr/>
            <p:nvPr/>
          </p:nvSpPr>
          <p:spPr>
            <a:xfrm>
              <a:off x="5863580" y="3054882"/>
              <a:ext cx="516837" cy="152412"/>
            </a:xfrm>
            <a:prstGeom prst="rect">
              <a:avLst/>
            </a:prstGeom>
            <a:solidFill>
              <a:srgbClr val="8396CC">
                <a:alpha val="20000"/>
              </a:srgbClr>
            </a:solidFill>
            <a:ln w="9528" cap="flat">
              <a:solidFill>
                <a:srgbClr val="000000">
                  <a:alpha val="20000"/>
                </a:srgbClr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7" name="Ellipse 17">
              <a:extLst>
                <a:ext uri="{FF2B5EF4-FFF2-40B4-BE49-F238E27FC236}">
                  <a16:creationId xmlns:a16="http://schemas.microsoft.com/office/drawing/2014/main" id="{1A666F17-6E50-066A-8CD6-CD661AFC0EA8}"/>
                </a:ext>
              </a:extLst>
            </p:cNvPr>
            <p:cNvSpPr/>
            <p:nvPr/>
          </p:nvSpPr>
          <p:spPr>
            <a:xfrm>
              <a:off x="5863580" y="3054882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D9D9D9">
                <a:alpha val="20000"/>
              </a:srgbClr>
            </a:solidFill>
            <a:ln w="9528" cap="flat">
              <a:solidFill>
                <a:srgbClr val="000000">
                  <a:alpha val="20000"/>
                </a:srgbClr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8" name="Ellipse 18">
              <a:extLst>
                <a:ext uri="{FF2B5EF4-FFF2-40B4-BE49-F238E27FC236}">
                  <a16:creationId xmlns:a16="http://schemas.microsoft.com/office/drawing/2014/main" id="{DECF1180-5DF8-51C0-7D5F-A2372F20DA32}"/>
                </a:ext>
              </a:extLst>
            </p:cNvPr>
            <p:cNvSpPr/>
            <p:nvPr/>
          </p:nvSpPr>
          <p:spPr>
            <a:xfrm>
              <a:off x="6015234" y="3052322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>
                <a:alpha val="20000"/>
              </a:srgbClr>
            </a:solidFill>
            <a:ln w="9528" cap="flat">
              <a:solidFill>
                <a:srgbClr val="000000">
                  <a:alpha val="20000"/>
                </a:srgbClr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9" name="Ellipse 19">
              <a:extLst>
                <a:ext uri="{FF2B5EF4-FFF2-40B4-BE49-F238E27FC236}">
                  <a16:creationId xmlns:a16="http://schemas.microsoft.com/office/drawing/2014/main" id="{FC3DD4FB-0455-9AD7-0521-CB9A87563887}"/>
                </a:ext>
              </a:extLst>
            </p:cNvPr>
            <p:cNvSpPr/>
            <p:nvPr/>
          </p:nvSpPr>
          <p:spPr>
            <a:xfrm>
              <a:off x="6227429" y="3053730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7F7F7F">
                <a:alpha val="20000"/>
              </a:srgbClr>
            </a:solidFill>
            <a:ln w="9528" cap="flat">
              <a:solidFill>
                <a:srgbClr val="000000">
                  <a:alpha val="20000"/>
                </a:srgbClr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0" name="Rektangel 12">
              <a:extLst>
                <a:ext uri="{FF2B5EF4-FFF2-40B4-BE49-F238E27FC236}">
                  <a16:creationId xmlns:a16="http://schemas.microsoft.com/office/drawing/2014/main" id="{1B3F92C8-9D4C-F1FD-E68F-38AA71600367}"/>
                </a:ext>
              </a:extLst>
            </p:cNvPr>
            <p:cNvSpPr/>
            <p:nvPr/>
          </p:nvSpPr>
          <p:spPr>
            <a:xfrm>
              <a:off x="2663382" y="3062124"/>
              <a:ext cx="552919" cy="153564"/>
            </a:xfrm>
            <a:prstGeom prst="rect">
              <a:avLst/>
            </a:prstGeom>
            <a:solidFill>
              <a:srgbClr val="8396CC">
                <a:alpha val="20000"/>
              </a:srgbClr>
            </a:solidFill>
            <a:ln w="9528" cap="flat">
              <a:solidFill>
                <a:srgbClr val="000000">
                  <a:alpha val="20000"/>
                </a:srgbClr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1" name="Ellipse 13">
              <a:extLst>
                <a:ext uri="{FF2B5EF4-FFF2-40B4-BE49-F238E27FC236}">
                  <a16:creationId xmlns:a16="http://schemas.microsoft.com/office/drawing/2014/main" id="{73A8070D-89BD-EE94-B047-EB31CCC36DA9}"/>
                </a:ext>
              </a:extLst>
            </p:cNvPr>
            <p:cNvSpPr/>
            <p:nvPr/>
          </p:nvSpPr>
          <p:spPr>
            <a:xfrm>
              <a:off x="2663382" y="3062124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>
                <a:alpha val="20000"/>
              </a:srgbClr>
            </a:solidFill>
            <a:ln w="9528" cap="flat">
              <a:solidFill>
                <a:srgbClr val="000000">
                  <a:alpha val="20000"/>
                </a:srgbClr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2" name="Ellipse 14">
              <a:extLst>
                <a:ext uri="{FF2B5EF4-FFF2-40B4-BE49-F238E27FC236}">
                  <a16:creationId xmlns:a16="http://schemas.microsoft.com/office/drawing/2014/main" id="{A5BD5D33-E708-CE83-2335-3D406B96FDDB}"/>
                </a:ext>
              </a:extLst>
            </p:cNvPr>
            <p:cNvSpPr/>
            <p:nvPr/>
          </p:nvSpPr>
          <p:spPr>
            <a:xfrm>
              <a:off x="2823145" y="3062124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>
                <a:alpha val="20000"/>
              </a:srgbClr>
            </a:solidFill>
            <a:ln w="9528" cap="flat">
              <a:solidFill>
                <a:srgbClr val="000000">
                  <a:alpha val="20000"/>
                </a:srgbClr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3" name="Ellipse 15">
              <a:extLst>
                <a:ext uri="{FF2B5EF4-FFF2-40B4-BE49-F238E27FC236}">
                  <a16:creationId xmlns:a16="http://schemas.microsoft.com/office/drawing/2014/main" id="{42DAA069-743E-2856-3021-BB852E80FD68}"/>
                </a:ext>
              </a:extLst>
            </p:cNvPr>
            <p:cNvSpPr/>
            <p:nvPr/>
          </p:nvSpPr>
          <p:spPr>
            <a:xfrm>
              <a:off x="3065141" y="3055613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>
                <a:alpha val="20000"/>
              </a:srgbClr>
            </a:solidFill>
            <a:ln w="9528" cap="flat">
              <a:solidFill>
                <a:srgbClr val="000000">
                  <a:alpha val="20000"/>
                </a:srgbClr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cxnSp>
          <p:nvCxnSpPr>
            <p:cNvPr id="104" name="Rett pilkobling 34">
              <a:extLst>
                <a:ext uri="{FF2B5EF4-FFF2-40B4-BE49-F238E27FC236}">
                  <a16:creationId xmlns:a16="http://schemas.microsoft.com/office/drawing/2014/main" id="{ECC456FC-8A62-EFB3-F276-D54239E70BDB}"/>
                </a:ext>
              </a:extLst>
            </p:cNvPr>
            <p:cNvCxnSpPr/>
            <p:nvPr/>
          </p:nvCxnSpPr>
          <p:spPr>
            <a:xfrm flipV="1">
              <a:off x="2089486" y="3285082"/>
              <a:ext cx="0" cy="369875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sp>
          <p:nvSpPr>
            <p:cNvPr id="105" name="TextBox 210">
              <a:extLst>
                <a:ext uri="{FF2B5EF4-FFF2-40B4-BE49-F238E27FC236}">
                  <a16:creationId xmlns:a16="http://schemas.microsoft.com/office/drawing/2014/main" id="{4CA645AC-EB34-F533-8EB4-72A12C4CEA28}"/>
                </a:ext>
              </a:extLst>
            </p:cNvPr>
            <p:cNvSpPr txBox="1"/>
            <p:nvPr/>
          </p:nvSpPr>
          <p:spPr>
            <a:xfrm>
              <a:off x="2102004" y="3278764"/>
              <a:ext cx="588846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800">
                  <a:solidFill>
                    <a:srgbClr val="000000"/>
                  </a:solidFill>
                  <a:latin typeface="Calibri"/>
                </a:rPr>
                <a:t>…</a:t>
              </a:r>
              <a:endParaRPr lang="nb-NO" sz="180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06" name="TextBox 211">
              <a:extLst>
                <a:ext uri="{FF2B5EF4-FFF2-40B4-BE49-F238E27FC236}">
                  <a16:creationId xmlns:a16="http://schemas.microsoft.com/office/drawing/2014/main" id="{31E5D16C-3716-9C08-7DF9-5FCEA08F0E5F}"/>
                </a:ext>
              </a:extLst>
            </p:cNvPr>
            <p:cNvSpPr txBox="1"/>
            <p:nvPr/>
          </p:nvSpPr>
          <p:spPr>
            <a:xfrm>
              <a:off x="3823298" y="3290148"/>
              <a:ext cx="588846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800">
                  <a:solidFill>
                    <a:srgbClr val="000000"/>
                  </a:solidFill>
                  <a:latin typeface="Calibri"/>
                </a:rPr>
                <a:t>…</a:t>
              </a:r>
              <a:endParaRPr lang="nb-NO" sz="180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07" name="TextBox 212">
              <a:extLst>
                <a:ext uri="{FF2B5EF4-FFF2-40B4-BE49-F238E27FC236}">
                  <a16:creationId xmlns:a16="http://schemas.microsoft.com/office/drawing/2014/main" id="{AB3C10F4-3F89-23B7-33F0-5CFCE1C99FC0}"/>
                </a:ext>
              </a:extLst>
            </p:cNvPr>
            <p:cNvSpPr txBox="1"/>
            <p:nvPr/>
          </p:nvSpPr>
          <p:spPr>
            <a:xfrm>
              <a:off x="-140470" y="2755452"/>
              <a:ext cx="1524853" cy="73866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400">
                  <a:solidFill>
                    <a:srgbClr val="000000"/>
                  </a:solidFill>
                  <a:latin typeface="Arial" pitchFamily="34"/>
                  <a:cs typeface="Arial" pitchFamily="34"/>
                </a:rPr>
                <a:t>Final embeddings</a:t>
              </a:r>
            </a:p>
            <a:p>
              <a:pPr algn="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400">
                  <a:solidFill>
                    <a:srgbClr val="000000"/>
                  </a:solidFill>
                  <a:latin typeface="Arial" pitchFamily="34"/>
                  <a:cs typeface="Arial" pitchFamily="34"/>
                </a:rPr>
                <a:t>(after N layers)</a:t>
              </a:r>
              <a:endParaRPr lang="nb-NO" sz="1400">
                <a:solidFill>
                  <a:srgbClr val="000000"/>
                </a:solidFill>
                <a:latin typeface="Calibri"/>
              </a:endParaRPr>
            </a:p>
          </p:txBody>
        </p:sp>
      </p:grpSp>
      <p:grpSp>
        <p:nvGrpSpPr>
          <p:cNvPr id="108" name="Group 241">
            <a:extLst>
              <a:ext uri="{FF2B5EF4-FFF2-40B4-BE49-F238E27FC236}">
                <a16:creationId xmlns:a16="http://schemas.microsoft.com/office/drawing/2014/main" id="{36F88FE6-2C23-EAA1-3827-B6D7A2674CA4}"/>
              </a:ext>
            </a:extLst>
          </p:cNvPr>
          <p:cNvGrpSpPr/>
          <p:nvPr/>
        </p:nvGrpSpPr>
        <p:grpSpPr>
          <a:xfrm>
            <a:off x="2219681" y="1995014"/>
            <a:ext cx="4834853" cy="599563"/>
            <a:chOff x="1794555" y="2411967"/>
            <a:chExt cx="4834853" cy="599563"/>
          </a:xfrm>
        </p:grpSpPr>
        <p:sp>
          <p:nvSpPr>
            <p:cNvPr id="109" name="TekstSylinder 31">
              <a:extLst>
                <a:ext uri="{FF2B5EF4-FFF2-40B4-BE49-F238E27FC236}">
                  <a16:creationId xmlns:a16="http://schemas.microsoft.com/office/drawing/2014/main" id="{25B5D5C1-2C90-36DF-56DD-C90A0C35D0F1}"/>
                </a:ext>
              </a:extLst>
            </p:cNvPr>
            <p:cNvSpPr txBox="1"/>
            <p:nvPr/>
          </p:nvSpPr>
          <p:spPr>
            <a:xfrm>
              <a:off x="2374468" y="2421056"/>
              <a:ext cx="4254940" cy="30777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400" dirty="0">
                  <a:solidFill>
                    <a:srgbClr val="000000"/>
                  </a:solidFill>
                  <a:latin typeface="Arial"/>
                </a:rPr>
                <a:t>Distribution over </a:t>
              </a:r>
              <a:r>
                <a:rPr lang="nb-NO" sz="1400" dirty="0" err="1">
                  <a:solidFill>
                    <a:srgbClr val="000000"/>
                  </a:solidFill>
                  <a:latin typeface="Arial"/>
                </a:rPr>
                <a:t>intents</a:t>
              </a:r>
              <a:r>
                <a:rPr lang="nb-NO" sz="1400" dirty="0">
                  <a:solidFill>
                    <a:srgbClr val="000000"/>
                  </a:solidFill>
                  <a:latin typeface="Arial"/>
                </a:rPr>
                <a:t>  (linear </a:t>
              </a:r>
              <a:r>
                <a:rPr lang="nb-NO" sz="1400" dirty="0" err="1">
                  <a:solidFill>
                    <a:srgbClr val="000000"/>
                  </a:solidFill>
                  <a:latin typeface="Arial"/>
                </a:rPr>
                <a:t>layer</a:t>
              </a:r>
              <a:r>
                <a:rPr lang="nb-NO" sz="1400" dirty="0">
                  <a:solidFill>
                    <a:srgbClr val="000000"/>
                  </a:solidFill>
                  <a:latin typeface="Arial"/>
                </a:rPr>
                <a:t> + </a:t>
              </a:r>
              <a:r>
                <a:rPr lang="nb-NO" sz="1400" dirty="0" err="1">
                  <a:solidFill>
                    <a:srgbClr val="000000"/>
                  </a:solidFill>
                  <a:latin typeface="Arial"/>
                </a:rPr>
                <a:t>softmax</a:t>
              </a:r>
              <a:r>
                <a:rPr lang="nb-NO" sz="1400" dirty="0">
                  <a:solidFill>
                    <a:srgbClr val="000000"/>
                  </a:solidFill>
                  <a:latin typeface="Arial"/>
                </a:rPr>
                <a:t>)</a:t>
              </a:r>
            </a:p>
          </p:txBody>
        </p:sp>
        <p:sp>
          <p:nvSpPr>
            <p:cNvPr id="110" name="Rectangle: Rounded Corners 217">
              <a:extLst>
                <a:ext uri="{FF2B5EF4-FFF2-40B4-BE49-F238E27FC236}">
                  <a16:creationId xmlns:a16="http://schemas.microsoft.com/office/drawing/2014/main" id="{14057539-BF24-5D99-F719-96BD18CF0747}"/>
                </a:ext>
              </a:extLst>
            </p:cNvPr>
            <p:cNvSpPr/>
            <p:nvPr/>
          </p:nvSpPr>
          <p:spPr>
            <a:xfrm>
              <a:off x="1794555" y="2411967"/>
              <a:ext cx="588846" cy="279861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C5E0B4"/>
            </a:solidFill>
            <a:ln w="12701" cap="flat">
              <a:solidFill>
                <a:srgbClr val="2F528F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sz="1800">
                <a:solidFill>
                  <a:srgbClr val="FFFFFF"/>
                </a:solidFill>
                <a:latin typeface="Calibri"/>
              </a:endParaRPr>
            </a:p>
          </p:txBody>
        </p:sp>
        <p:cxnSp>
          <p:nvCxnSpPr>
            <p:cNvPr id="111" name="Rett pilkobling 33">
              <a:extLst>
                <a:ext uri="{FF2B5EF4-FFF2-40B4-BE49-F238E27FC236}">
                  <a16:creationId xmlns:a16="http://schemas.microsoft.com/office/drawing/2014/main" id="{9A58B049-4434-632B-2F68-D0E551D5D9FA}"/>
                </a:ext>
              </a:extLst>
            </p:cNvPr>
            <p:cNvCxnSpPr/>
            <p:nvPr/>
          </p:nvCxnSpPr>
          <p:spPr>
            <a:xfrm flipH="1" flipV="1">
              <a:off x="2088974" y="2729072"/>
              <a:ext cx="512" cy="282458"/>
            </a:xfrm>
            <a:prstGeom prst="straightConnector1">
              <a:avLst/>
            </a:prstGeom>
            <a:noFill/>
            <a:ln w="28575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</p:grpSp>
      <p:grpSp>
        <p:nvGrpSpPr>
          <p:cNvPr id="112" name="Group 236">
            <a:extLst>
              <a:ext uri="{FF2B5EF4-FFF2-40B4-BE49-F238E27FC236}">
                <a16:creationId xmlns:a16="http://schemas.microsoft.com/office/drawing/2014/main" id="{D1ADA094-3135-B197-965B-2D98826EB881}"/>
              </a:ext>
            </a:extLst>
          </p:cNvPr>
          <p:cNvGrpSpPr/>
          <p:nvPr/>
        </p:nvGrpSpPr>
        <p:grpSpPr>
          <a:xfrm>
            <a:off x="507795" y="4061019"/>
            <a:ext cx="2676156" cy="550807"/>
            <a:chOff x="82670" y="4477972"/>
            <a:chExt cx="2676156" cy="550807"/>
          </a:xfrm>
        </p:grpSpPr>
        <p:sp>
          <p:nvSpPr>
            <p:cNvPr id="113" name="TextBox 141">
              <a:extLst>
                <a:ext uri="{FF2B5EF4-FFF2-40B4-BE49-F238E27FC236}">
                  <a16:creationId xmlns:a16="http://schemas.microsoft.com/office/drawing/2014/main" id="{3FAF4717-0A68-0173-D443-B1A4830275AC}"/>
                </a:ext>
              </a:extLst>
            </p:cNvPr>
            <p:cNvSpPr txBox="1"/>
            <p:nvPr/>
          </p:nvSpPr>
          <p:spPr>
            <a:xfrm>
              <a:off x="82670" y="4751780"/>
              <a:ext cx="2676156" cy="276999"/>
            </a:xfrm>
            <a:prstGeom prst="rect">
              <a:avLst/>
            </a:prstGeom>
            <a:solidFill>
              <a:srgbClr val="FFFFFF"/>
            </a:solidFill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200">
                  <a:solidFill>
                    <a:srgbClr val="000000"/>
                  </a:solidFill>
                  <a:latin typeface="Arial" pitchFamily="34"/>
                  <a:cs typeface="Arial" pitchFamily="34"/>
                </a:rPr>
                <a:t>(special classif. token)</a:t>
              </a:r>
              <a:endParaRPr lang="nb-NO" sz="120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14" name="TextBox 235">
              <a:extLst>
                <a:ext uri="{FF2B5EF4-FFF2-40B4-BE49-F238E27FC236}">
                  <a16:creationId xmlns:a16="http://schemas.microsoft.com/office/drawing/2014/main" id="{AEA6B7F9-588E-6323-AA8B-7DF839EA3AA2}"/>
                </a:ext>
              </a:extLst>
            </p:cNvPr>
            <p:cNvSpPr txBox="1"/>
            <p:nvPr/>
          </p:nvSpPr>
          <p:spPr>
            <a:xfrm>
              <a:off x="1731279" y="4477972"/>
              <a:ext cx="672431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800" b="1">
                  <a:solidFill>
                    <a:srgbClr val="000000"/>
                  </a:solidFill>
                  <a:latin typeface="Calibri"/>
                </a:rPr>
                <a:t>[CLS] </a:t>
              </a:r>
              <a:endParaRPr lang="nb-NO" sz="1800">
                <a:solidFill>
                  <a:srgbClr val="000000"/>
                </a:solidFill>
                <a:latin typeface="Calibri"/>
              </a:endParaRPr>
            </a:p>
          </p:txBody>
        </p:sp>
      </p:grpSp>
      <p:grpSp>
        <p:nvGrpSpPr>
          <p:cNvPr id="115" name="Group 245">
            <a:extLst>
              <a:ext uri="{FF2B5EF4-FFF2-40B4-BE49-F238E27FC236}">
                <a16:creationId xmlns:a16="http://schemas.microsoft.com/office/drawing/2014/main" id="{ED9951F3-C447-8046-3782-0F3C3A067F43}"/>
              </a:ext>
            </a:extLst>
          </p:cNvPr>
          <p:cNvGrpSpPr/>
          <p:nvPr/>
        </p:nvGrpSpPr>
        <p:grpSpPr>
          <a:xfrm>
            <a:off x="4753703" y="2022839"/>
            <a:ext cx="2756833" cy="540273"/>
            <a:chOff x="4328577" y="2439792"/>
            <a:chExt cx="2756833" cy="540273"/>
          </a:xfrm>
        </p:grpSpPr>
        <p:sp>
          <p:nvSpPr>
            <p:cNvPr id="116" name="Rectangle: Rounded Corners 242">
              <a:extLst>
                <a:ext uri="{FF2B5EF4-FFF2-40B4-BE49-F238E27FC236}">
                  <a16:creationId xmlns:a16="http://schemas.microsoft.com/office/drawing/2014/main" id="{C49BB3E6-A113-D05C-AC63-63CE7FE8A418}"/>
                </a:ext>
              </a:extLst>
            </p:cNvPr>
            <p:cNvSpPr/>
            <p:nvPr/>
          </p:nvSpPr>
          <p:spPr>
            <a:xfrm>
              <a:off x="4403402" y="2439792"/>
              <a:ext cx="1879558" cy="274210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noFill/>
            <a:ln w="12701" cap="flat">
              <a:solidFill>
                <a:srgbClr val="2F528F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sz="1800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117" name="TextBox 243">
              <a:extLst>
                <a:ext uri="{FF2B5EF4-FFF2-40B4-BE49-F238E27FC236}">
                  <a16:creationId xmlns:a16="http://schemas.microsoft.com/office/drawing/2014/main" id="{AA824A88-E49A-6CE0-33A2-ECE3592BE844}"/>
                </a:ext>
              </a:extLst>
            </p:cNvPr>
            <p:cNvSpPr txBox="1"/>
            <p:nvPr/>
          </p:nvSpPr>
          <p:spPr>
            <a:xfrm>
              <a:off x="4328577" y="2672288"/>
              <a:ext cx="2756833" cy="30777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400">
                  <a:solidFill>
                    <a:srgbClr val="44546A"/>
                  </a:solidFill>
                  <a:latin typeface="Calibri"/>
                </a:rPr>
                <a:t>= multinomial logistic regression</a:t>
              </a:r>
              <a:endParaRPr lang="nb-NO" sz="1400">
                <a:solidFill>
                  <a:srgbClr val="44546A"/>
                </a:solidFill>
                <a:latin typeface="Calibri"/>
              </a:endParaRPr>
            </a:p>
          </p:txBody>
        </p:sp>
      </p:grpSp>
      <p:sp>
        <p:nvSpPr>
          <p:cNvPr id="118" name="TextBox 244">
            <a:extLst>
              <a:ext uri="{FF2B5EF4-FFF2-40B4-BE49-F238E27FC236}">
                <a16:creationId xmlns:a16="http://schemas.microsoft.com/office/drawing/2014/main" id="{E9F3DD86-A9CA-D040-4A58-81F2564C669F}"/>
              </a:ext>
            </a:extLst>
          </p:cNvPr>
          <p:cNvSpPr txBox="1"/>
          <p:nvPr/>
        </p:nvSpPr>
        <p:spPr>
          <a:xfrm>
            <a:off x="1402563" y="2883573"/>
            <a:ext cx="588846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>
                <a:solidFill>
                  <a:srgbClr val="000000"/>
                </a:solidFill>
                <a:latin typeface="Calibri"/>
              </a:rPr>
              <a:t>…</a:t>
            </a:r>
            <a:endParaRPr lang="nb-NO" sz="1800">
              <a:solidFill>
                <a:srgbClr val="000000"/>
              </a:solidFill>
              <a:latin typeface="Calibri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92314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2C3F88A-7F7B-0684-3DCC-80BC7B877E9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14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B7BFD4-7350-82DD-9548-769104B77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E7A311E-67D0-0BDE-F11D-BBD06394A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Intent recognition with a decoder LLM:</a:t>
            </a:r>
            <a:endParaRPr lang="en-GB" dirty="0"/>
          </a:p>
        </p:txBody>
      </p:sp>
      <p:sp>
        <p:nvSpPr>
          <p:cNvPr id="8" name="Rectangle 238">
            <a:extLst>
              <a:ext uri="{FF2B5EF4-FFF2-40B4-BE49-F238E27FC236}">
                <a16:creationId xmlns:a16="http://schemas.microsoft.com/office/drawing/2014/main" id="{9272889C-38BF-7A81-75E2-9D6C74E5C2D0}"/>
              </a:ext>
            </a:extLst>
          </p:cNvPr>
          <p:cNvSpPr/>
          <p:nvPr/>
        </p:nvSpPr>
        <p:spPr>
          <a:xfrm>
            <a:off x="467544" y="3723878"/>
            <a:ext cx="1153314" cy="94964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sz="180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9" name="TekstSylinder 38">
            <a:extLst>
              <a:ext uri="{FF2B5EF4-FFF2-40B4-BE49-F238E27FC236}">
                <a16:creationId xmlns:a16="http://schemas.microsoft.com/office/drawing/2014/main" id="{0B150ADC-7D45-EB73-FDAE-B6B185CC104F}"/>
              </a:ext>
            </a:extLst>
          </p:cNvPr>
          <p:cNvSpPr txBox="1"/>
          <p:nvPr/>
        </p:nvSpPr>
        <p:spPr>
          <a:xfrm>
            <a:off x="1983292" y="3931830"/>
            <a:ext cx="4483531" cy="3693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dirty="0">
                <a:solidFill>
                  <a:srgbClr val="000000"/>
                </a:solidFill>
                <a:latin typeface="Calibri"/>
              </a:rPr>
              <a:t>  </a:t>
            </a:r>
            <a:r>
              <a:rPr lang="nb-NO" dirty="0" err="1">
                <a:solidFill>
                  <a:srgbClr val="000000"/>
                </a:solidFill>
                <a:latin typeface="Calibri"/>
              </a:rPr>
              <a:t>When</a:t>
            </a:r>
            <a:r>
              <a:rPr lang="nb-NO" dirty="0">
                <a:solidFill>
                  <a:srgbClr val="000000"/>
                </a:solidFill>
                <a:latin typeface="Calibri"/>
              </a:rPr>
              <a:t>         is         ...          </a:t>
            </a:r>
            <a:r>
              <a:rPr lang="nb-NO" dirty="0" err="1">
                <a:solidFill>
                  <a:srgbClr val="000000"/>
                </a:solidFill>
                <a:latin typeface="Calibri"/>
              </a:rPr>
              <a:t>open</a:t>
            </a:r>
            <a:r>
              <a:rPr lang="nb-NO" dirty="0">
                <a:solidFill>
                  <a:srgbClr val="000000"/>
                </a:solidFill>
                <a:latin typeface="Calibri"/>
              </a:rPr>
              <a:t>          ?</a:t>
            </a:r>
          </a:p>
        </p:txBody>
      </p:sp>
      <p:grpSp>
        <p:nvGrpSpPr>
          <p:cNvPr id="10" name="Group 237">
            <a:extLst>
              <a:ext uri="{FF2B5EF4-FFF2-40B4-BE49-F238E27FC236}">
                <a16:creationId xmlns:a16="http://schemas.microsoft.com/office/drawing/2014/main" id="{5C2E5E50-BEF0-C4B5-CB52-E49284761818}"/>
              </a:ext>
            </a:extLst>
          </p:cNvPr>
          <p:cNvGrpSpPr/>
          <p:nvPr/>
        </p:nvGrpSpPr>
        <p:grpSpPr>
          <a:xfrm>
            <a:off x="421233" y="3584633"/>
            <a:ext cx="5424150" cy="646334"/>
            <a:chOff x="914909" y="4148615"/>
            <a:chExt cx="5424150" cy="646334"/>
          </a:xfrm>
        </p:grpSpPr>
        <p:sp>
          <p:nvSpPr>
            <p:cNvPr id="11" name="Rektangel 8">
              <a:extLst>
                <a:ext uri="{FF2B5EF4-FFF2-40B4-BE49-F238E27FC236}">
                  <a16:creationId xmlns:a16="http://schemas.microsoft.com/office/drawing/2014/main" id="{C3474BA8-81A8-8C31-69D4-2D6EE4DA0BE5}"/>
                </a:ext>
              </a:extLst>
            </p:cNvPr>
            <p:cNvSpPr/>
            <p:nvPr/>
          </p:nvSpPr>
          <p:spPr>
            <a:xfrm>
              <a:off x="2582009" y="4347560"/>
              <a:ext cx="588846" cy="157798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" name="Ellipse 9">
              <a:extLst>
                <a:ext uri="{FF2B5EF4-FFF2-40B4-BE49-F238E27FC236}">
                  <a16:creationId xmlns:a16="http://schemas.microsoft.com/office/drawing/2014/main" id="{5B9A93E4-7EDB-0FD0-2ED9-C7E55D1A8A43}"/>
                </a:ext>
              </a:extLst>
            </p:cNvPr>
            <p:cNvSpPr/>
            <p:nvPr/>
          </p:nvSpPr>
          <p:spPr>
            <a:xfrm>
              <a:off x="2582009" y="4347560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" name="Ellipse 10">
              <a:extLst>
                <a:ext uri="{FF2B5EF4-FFF2-40B4-BE49-F238E27FC236}">
                  <a16:creationId xmlns:a16="http://schemas.microsoft.com/office/drawing/2014/main" id="{17A66A5B-CF69-FE58-64F3-4E89B440117C}"/>
                </a:ext>
              </a:extLst>
            </p:cNvPr>
            <p:cNvSpPr/>
            <p:nvPr/>
          </p:nvSpPr>
          <p:spPr>
            <a:xfrm>
              <a:off x="2722205" y="4345283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A6A6A6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Ellipse 11">
              <a:extLst>
                <a:ext uri="{FF2B5EF4-FFF2-40B4-BE49-F238E27FC236}">
                  <a16:creationId xmlns:a16="http://schemas.microsoft.com/office/drawing/2014/main" id="{4376A55A-BE0E-EFF2-B0AE-F27219B87120}"/>
                </a:ext>
              </a:extLst>
            </p:cNvPr>
            <p:cNvSpPr/>
            <p:nvPr/>
          </p:nvSpPr>
          <p:spPr>
            <a:xfrm>
              <a:off x="3001737" y="4345283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F2F2F2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ktangel 12">
              <a:extLst>
                <a:ext uri="{FF2B5EF4-FFF2-40B4-BE49-F238E27FC236}">
                  <a16:creationId xmlns:a16="http://schemas.microsoft.com/office/drawing/2014/main" id="{C0DF47B0-5F41-8693-401B-411F66C2559E}"/>
                </a:ext>
              </a:extLst>
            </p:cNvPr>
            <p:cNvSpPr/>
            <p:nvPr/>
          </p:nvSpPr>
          <p:spPr>
            <a:xfrm>
              <a:off x="3564806" y="4351794"/>
              <a:ext cx="552919" cy="153564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" name="Ellipse 13">
              <a:extLst>
                <a:ext uri="{FF2B5EF4-FFF2-40B4-BE49-F238E27FC236}">
                  <a16:creationId xmlns:a16="http://schemas.microsoft.com/office/drawing/2014/main" id="{3312B703-2144-4966-911A-9BB7CCA9562B}"/>
                </a:ext>
              </a:extLst>
            </p:cNvPr>
            <p:cNvSpPr/>
            <p:nvPr/>
          </p:nvSpPr>
          <p:spPr>
            <a:xfrm>
              <a:off x="3564806" y="4351794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" name="Ellipse 14">
              <a:extLst>
                <a:ext uri="{FF2B5EF4-FFF2-40B4-BE49-F238E27FC236}">
                  <a16:creationId xmlns:a16="http://schemas.microsoft.com/office/drawing/2014/main" id="{34790704-55C1-063F-517F-A430B545C593}"/>
                </a:ext>
              </a:extLst>
            </p:cNvPr>
            <p:cNvSpPr/>
            <p:nvPr/>
          </p:nvSpPr>
          <p:spPr>
            <a:xfrm>
              <a:off x="3724570" y="4351794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D9D9D9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" name="Ellipse 15">
              <a:extLst>
                <a:ext uri="{FF2B5EF4-FFF2-40B4-BE49-F238E27FC236}">
                  <a16:creationId xmlns:a16="http://schemas.microsoft.com/office/drawing/2014/main" id="{82E685B0-C22D-738D-5117-CB756A19F002}"/>
                </a:ext>
              </a:extLst>
            </p:cNvPr>
            <p:cNvSpPr/>
            <p:nvPr/>
          </p:nvSpPr>
          <p:spPr>
            <a:xfrm>
              <a:off x="3966566" y="4345283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A6A6A6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" name="Rektangel 16">
              <a:extLst>
                <a:ext uri="{FF2B5EF4-FFF2-40B4-BE49-F238E27FC236}">
                  <a16:creationId xmlns:a16="http://schemas.microsoft.com/office/drawing/2014/main" id="{FEF37276-6B86-4D49-F618-30E5F94F28FF}"/>
                </a:ext>
              </a:extLst>
            </p:cNvPr>
            <p:cNvSpPr/>
            <p:nvPr/>
          </p:nvSpPr>
          <p:spPr>
            <a:xfrm>
              <a:off x="4974070" y="4352946"/>
              <a:ext cx="516837" cy="152412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0" name="Ellipse 17">
              <a:extLst>
                <a:ext uri="{FF2B5EF4-FFF2-40B4-BE49-F238E27FC236}">
                  <a16:creationId xmlns:a16="http://schemas.microsoft.com/office/drawing/2014/main" id="{02EA6D48-2A79-648B-F267-B0D10B988C28}"/>
                </a:ext>
              </a:extLst>
            </p:cNvPr>
            <p:cNvSpPr/>
            <p:nvPr/>
          </p:nvSpPr>
          <p:spPr>
            <a:xfrm>
              <a:off x="4974070" y="4352946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" name="Ellipse 18">
              <a:extLst>
                <a:ext uri="{FF2B5EF4-FFF2-40B4-BE49-F238E27FC236}">
                  <a16:creationId xmlns:a16="http://schemas.microsoft.com/office/drawing/2014/main" id="{756BD7AB-8E56-E68E-158D-B776630F89FF}"/>
                </a:ext>
              </a:extLst>
            </p:cNvPr>
            <p:cNvSpPr/>
            <p:nvPr/>
          </p:nvSpPr>
          <p:spPr>
            <a:xfrm>
              <a:off x="5125724" y="4350386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" name="Ellipse 19">
              <a:extLst>
                <a:ext uri="{FF2B5EF4-FFF2-40B4-BE49-F238E27FC236}">
                  <a16:creationId xmlns:a16="http://schemas.microsoft.com/office/drawing/2014/main" id="{53E59412-E8D2-CDEC-844F-15276C11853A}"/>
                </a:ext>
              </a:extLst>
            </p:cNvPr>
            <p:cNvSpPr/>
            <p:nvPr/>
          </p:nvSpPr>
          <p:spPr>
            <a:xfrm>
              <a:off x="5337919" y="4351794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D9D9D9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3" name="Rektangel 20">
              <a:extLst>
                <a:ext uri="{FF2B5EF4-FFF2-40B4-BE49-F238E27FC236}">
                  <a16:creationId xmlns:a16="http://schemas.microsoft.com/office/drawing/2014/main" id="{3A2BF503-0E08-2737-3E49-E7B7A9469C58}"/>
                </a:ext>
              </a:extLst>
            </p:cNvPr>
            <p:cNvSpPr/>
            <p:nvPr/>
          </p:nvSpPr>
          <p:spPr>
            <a:xfrm>
              <a:off x="5800432" y="4351794"/>
              <a:ext cx="538627" cy="162927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" name="Ellipse 21">
              <a:extLst>
                <a:ext uri="{FF2B5EF4-FFF2-40B4-BE49-F238E27FC236}">
                  <a16:creationId xmlns:a16="http://schemas.microsoft.com/office/drawing/2014/main" id="{268E936D-A783-A4AF-F001-846A0E9C66CC}"/>
                </a:ext>
              </a:extLst>
            </p:cNvPr>
            <p:cNvSpPr/>
            <p:nvPr/>
          </p:nvSpPr>
          <p:spPr>
            <a:xfrm>
              <a:off x="5800432" y="4351794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5" name="Ellipse 22">
              <a:extLst>
                <a:ext uri="{FF2B5EF4-FFF2-40B4-BE49-F238E27FC236}">
                  <a16:creationId xmlns:a16="http://schemas.microsoft.com/office/drawing/2014/main" id="{0059D84C-71EA-D92C-73B8-2647980815D2}"/>
                </a:ext>
              </a:extLst>
            </p:cNvPr>
            <p:cNvSpPr/>
            <p:nvPr/>
          </p:nvSpPr>
          <p:spPr>
            <a:xfrm>
              <a:off x="5944441" y="4357500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7F7F7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" name="Ellipse 23">
              <a:extLst>
                <a:ext uri="{FF2B5EF4-FFF2-40B4-BE49-F238E27FC236}">
                  <a16:creationId xmlns:a16="http://schemas.microsoft.com/office/drawing/2014/main" id="{173300BC-5A96-2438-E369-8E5B60C2AB85}"/>
                </a:ext>
              </a:extLst>
            </p:cNvPr>
            <p:cNvSpPr/>
            <p:nvPr/>
          </p:nvSpPr>
          <p:spPr>
            <a:xfrm>
              <a:off x="6173132" y="436018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" name="TextBox 41">
              <a:extLst>
                <a:ext uri="{FF2B5EF4-FFF2-40B4-BE49-F238E27FC236}">
                  <a16:creationId xmlns:a16="http://schemas.microsoft.com/office/drawing/2014/main" id="{1F92B1B3-CC9F-BBBD-4F77-827077A87EAE}"/>
                </a:ext>
              </a:extLst>
            </p:cNvPr>
            <p:cNvSpPr txBox="1"/>
            <p:nvPr/>
          </p:nvSpPr>
          <p:spPr>
            <a:xfrm>
              <a:off x="914909" y="4148615"/>
              <a:ext cx="1194928" cy="646334"/>
            </a:xfrm>
            <a:prstGeom prst="rect">
              <a:avLst/>
            </a:prstGeom>
            <a:solidFill>
              <a:srgbClr val="FFFFFF"/>
            </a:solidFill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400" dirty="0">
                  <a:solidFill>
                    <a:srgbClr val="000000"/>
                  </a:solidFill>
                  <a:latin typeface="Arial" pitchFamily="34"/>
                  <a:cs typeface="Arial" pitchFamily="34"/>
                </a:rPr>
                <a:t>Initial </a:t>
              </a:r>
              <a:r>
                <a:rPr lang="nb-NO" sz="1400" dirty="0" err="1">
                  <a:solidFill>
                    <a:srgbClr val="000000"/>
                  </a:solidFill>
                  <a:latin typeface="Arial" pitchFamily="34"/>
                  <a:cs typeface="Arial" pitchFamily="34"/>
                </a:rPr>
                <a:t>embeddings</a:t>
              </a:r>
              <a:endParaRPr lang="nb-NO" sz="1400" dirty="0">
                <a:solidFill>
                  <a:srgbClr val="000000"/>
                </a:solidFill>
                <a:latin typeface="Arial" pitchFamily="34"/>
                <a:cs typeface="Arial" pitchFamily="34"/>
              </a:endParaRPr>
            </a:p>
            <a:p>
              <a:pPr algn="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sz="700" dirty="0">
                <a:solidFill>
                  <a:srgbClr val="000000"/>
                </a:solidFill>
                <a:latin typeface="Calibri"/>
              </a:endParaRPr>
            </a:p>
          </p:txBody>
        </p:sp>
      </p:grpSp>
      <p:grpSp>
        <p:nvGrpSpPr>
          <p:cNvPr id="32" name="Group 239">
            <a:extLst>
              <a:ext uri="{FF2B5EF4-FFF2-40B4-BE49-F238E27FC236}">
                <a16:creationId xmlns:a16="http://schemas.microsoft.com/office/drawing/2014/main" id="{7C703891-0DB7-2D0B-B72F-C79A85CF1DCD}"/>
              </a:ext>
            </a:extLst>
          </p:cNvPr>
          <p:cNvGrpSpPr/>
          <p:nvPr/>
        </p:nvGrpSpPr>
        <p:grpSpPr>
          <a:xfrm>
            <a:off x="209685" y="3005994"/>
            <a:ext cx="5647621" cy="747840"/>
            <a:chOff x="703362" y="3569975"/>
            <a:chExt cx="5647621" cy="747840"/>
          </a:xfrm>
        </p:grpSpPr>
        <p:cxnSp>
          <p:nvCxnSpPr>
            <p:cNvPr id="33" name="Rett pilkobling 36">
              <a:extLst>
                <a:ext uri="{FF2B5EF4-FFF2-40B4-BE49-F238E27FC236}">
                  <a16:creationId xmlns:a16="http://schemas.microsoft.com/office/drawing/2014/main" id="{C3C1A696-F707-2195-28BD-0C7B115A0767}"/>
                </a:ext>
              </a:extLst>
            </p:cNvPr>
            <p:cNvCxnSpPr/>
            <p:nvPr/>
          </p:nvCxnSpPr>
          <p:spPr>
            <a:xfrm flipV="1">
              <a:off x="6128345" y="3967215"/>
              <a:ext cx="0" cy="323122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34" name="Rett pilkobling 35">
              <a:extLst>
                <a:ext uri="{FF2B5EF4-FFF2-40B4-BE49-F238E27FC236}">
                  <a16:creationId xmlns:a16="http://schemas.microsoft.com/office/drawing/2014/main" id="{2403160A-0875-D491-0BB2-1942678925B1}"/>
                </a:ext>
              </a:extLst>
            </p:cNvPr>
            <p:cNvCxnSpPr/>
            <p:nvPr/>
          </p:nvCxnSpPr>
          <p:spPr>
            <a:xfrm flipV="1">
              <a:off x="5225731" y="3980931"/>
              <a:ext cx="0" cy="322747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35" name="Rett pilkobling 33">
              <a:extLst>
                <a:ext uri="{FF2B5EF4-FFF2-40B4-BE49-F238E27FC236}">
                  <a16:creationId xmlns:a16="http://schemas.microsoft.com/office/drawing/2014/main" id="{BE3AAF34-1644-DC55-A360-385F49A24B8D}"/>
                </a:ext>
              </a:extLst>
            </p:cNvPr>
            <p:cNvCxnSpPr/>
            <p:nvPr/>
          </p:nvCxnSpPr>
          <p:spPr>
            <a:xfrm flipV="1">
              <a:off x="2884712" y="3947940"/>
              <a:ext cx="0" cy="355729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36" name="Rett pilkobling 34">
              <a:extLst>
                <a:ext uri="{FF2B5EF4-FFF2-40B4-BE49-F238E27FC236}">
                  <a16:creationId xmlns:a16="http://schemas.microsoft.com/office/drawing/2014/main" id="{01E530F0-7808-BEAD-80F0-57B8DF9B999F}"/>
                </a:ext>
              </a:extLst>
            </p:cNvPr>
            <p:cNvCxnSpPr/>
            <p:nvPr/>
          </p:nvCxnSpPr>
          <p:spPr>
            <a:xfrm flipV="1">
              <a:off x="3823380" y="3947940"/>
              <a:ext cx="0" cy="369875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sp>
          <p:nvSpPr>
            <p:cNvPr id="37" name="Rektangel 8">
              <a:extLst>
                <a:ext uri="{FF2B5EF4-FFF2-40B4-BE49-F238E27FC236}">
                  <a16:creationId xmlns:a16="http://schemas.microsoft.com/office/drawing/2014/main" id="{6D652117-B7B9-6EB3-D6A8-3BC9A60C63C3}"/>
                </a:ext>
              </a:extLst>
            </p:cNvPr>
            <p:cNvSpPr/>
            <p:nvPr/>
          </p:nvSpPr>
          <p:spPr>
            <a:xfrm>
              <a:off x="2593933" y="3763697"/>
              <a:ext cx="588846" cy="157798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8" name="Ellipse 9">
              <a:extLst>
                <a:ext uri="{FF2B5EF4-FFF2-40B4-BE49-F238E27FC236}">
                  <a16:creationId xmlns:a16="http://schemas.microsoft.com/office/drawing/2014/main" id="{4D35CFC5-8D85-9F07-6A2B-BF2F56E98A46}"/>
                </a:ext>
              </a:extLst>
            </p:cNvPr>
            <p:cNvSpPr/>
            <p:nvPr/>
          </p:nvSpPr>
          <p:spPr>
            <a:xfrm>
              <a:off x="2593933" y="3763697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7F7F7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9" name="Ellipse 10">
              <a:extLst>
                <a:ext uri="{FF2B5EF4-FFF2-40B4-BE49-F238E27FC236}">
                  <a16:creationId xmlns:a16="http://schemas.microsoft.com/office/drawing/2014/main" id="{08BE8C81-67D7-0153-F7F2-663F3BE61DD5}"/>
                </a:ext>
              </a:extLst>
            </p:cNvPr>
            <p:cNvSpPr/>
            <p:nvPr/>
          </p:nvSpPr>
          <p:spPr>
            <a:xfrm>
              <a:off x="2734129" y="3761420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0" name="Ellipse 11">
              <a:extLst>
                <a:ext uri="{FF2B5EF4-FFF2-40B4-BE49-F238E27FC236}">
                  <a16:creationId xmlns:a16="http://schemas.microsoft.com/office/drawing/2014/main" id="{B6861262-22C7-C17E-4CE1-6BC24615C6BC}"/>
                </a:ext>
              </a:extLst>
            </p:cNvPr>
            <p:cNvSpPr/>
            <p:nvPr/>
          </p:nvSpPr>
          <p:spPr>
            <a:xfrm>
              <a:off x="3013661" y="3761420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D9D9D9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1" name="Rektangel 12">
              <a:extLst>
                <a:ext uri="{FF2B5EF4-FFF2-40B4-BE49-F238E27FC236}">
                  <a16:creationId xmlns:a16="http://schemas.microsoft.com/office/drawing/2014/main" id="{908D3113-3899-D624-B489-52F60925DFDD}"/>
                </a:ext>
              </a:extLst>
            </p:cNvPr>
            <p:cNvSpPr/>
            <p:nvPr/>
          </p:nvSpPr>
          <p:spPr>
            <a:xfrm>
              <a:off x="3576730" y="3767931"/>
              <a:ext cx="552919" cy="153564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2" name="Ellipse 13">
              <a:extLst>
                <a:ext uri="{FF2B5EF4-FFF2-40B4-BE49-F238E27FC236}">
                  <a16:creationId xmlns:a16="http://schemas.microsoft.com/office/drawing/2014/main" id="{52E14F77-5512-7C83-238E-9E628B8D7F13}"/>
                </a:ext>
              </a:extLst>
            </p:cNvPr>
            <p:cNvSpPr/>
            <p:nvPr/>
          </p:nvSpPr>
          <p:spPr>
            <a:xfrm>
              <a:off x="3576730" y="3767931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F2F2F2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3" name="Ellipse 14">
              <a:extLst>
                <a:ext uri="{FF2B5EF4-FFF2-40B4-BE49-F238E27FC236}">
                  <a16:creationId xmlns:a16="http://schemas.microsoft.com/office/drawing/2014/main" id="{3BF11889-F447-3897-3113-1BF186B64B2A}"/>
                </a:ext>
              </a:extLst>
            </p:cNvPr>
            <p:cNvSpPr/>
            <p:nvPr/>
          </p:nvSpPr>
          <p:spPr>
            <a:xfrm>
              <a:off x="3736494" y="3767931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4" name="Ellipse 15">
              <a:extLst>
                <a:ext uri="{FF2B5EF4-FFF2-40B4-BE49-F238E27FC236}">
                  <a16:creationId xmlns:a16="http://schemas.microsoft.com/office/drawing/2014/main" id="{877DB7EF-C659-563D-0A95-7DB3B532B472}"/>
                </a:ext>
              </a:extLst>
            </p:cNvPr>
            <p:cNvSpPr/>
            <p:nvPr/>
          </p:nvSpPr>
          <p:spPr>
            <a:xfrm>
              <a:off x="3978490" y="3761420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5" name="Rektangel 16">
              <a:extLst>
                <a:ext uri="{FF2B5EF4-FFF2-40B4-BE49-F238E27FC236}">
                  <a16:creationId xmlns:a16="http://schemas.microsoft.com/office/drawing/2014/main" id="{C33E41B0-6116-272D-B2A1-1E020000DB88}"/>
                </a:ext>
              </a:extLst>
            </p:cNvPr>
            <p:cNvSpPr/>
            <p:nvPr/>
          </p:nvSpPr>
          <p:spPr>
            <a:xfrm>
              <a:off x="4985994" y="3769083"/>
              <a:ext cx="516837" cy="152412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6" name="Ellipse 17">
              <a:extLst>
                <a:ext uri="{FF2B5EF4-FFF2-40B4-BE49-F238E27FC236}">
                  <a16:creationId xmlns:a16="http://schemas.microsoft.com/office/drawing/2014/main" id="{F8374F07-8CDC-4618-C7DF-E9A04FFEE295}"/>
                </a:ext>
              </a:extLst>
            </p:cNvPr>
            <p:cNvSpPr/>
            <p:nvPr/>
          </p:nvSpPr>
          <p:spPr>
            <a:xfrm>
              <a:off x="4985994" y="3769083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D9D9D9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7" name="Ellipse 18">
              <a:extLst>
                <a:ext uri="{FF2B5EF4-FFF2-40B4-BE49-F238E27FC236}">
                  <a16:creationId xmlns:a16="http://schemas.microsoft.com/office/drawing/2014/main" id="{DEA45A94-3C5B-9AFF-9040-C482DD20D842}"/>
                </a:ext>
              </a:extLst>
            </p:cNvPr>
            <p:cNvSpPr/>
            <p:nvPr/>
          </p:nvSpPr>
          <p:spPr>
            <a:xfrm>
              <a:off x="5137647" y="3766523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8" name="Ellipse 19">
              <a:extLst>
                <a:ext uri="{FF2B5EF4-FFF2-40B4-BE49-F238E27FC236}">
                  <a16:creationId xmlns:a16="http://schemas.microsoft.com/office/drawing/2014/main" id="{7C801CEA-A47F-75AD-3379-6B14154D06E4}"/>
                </a:ext>
              </a:extLst>
            </p:cNvPr>
            <p:cNvSpPr/>
            <p:nvPr/>
          </p:nvSpPr>
          <p:spPr>
            <a:xfrm>
              <a:off x="5349843" y="3767931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7F7F7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9" name="Rektangel 20">
              <a:extLst>
                <a:ext uri="{FF2B5EF4-FFF2-40B4-BE49-F238E27FC236}">
                  <a16:creationId xmlns:a16="http://schemas.microsoft.com/office/drawing/2014/main" id="{C33BB95E-F5F6-B6CB-E0BA-462884D663DE}"/>
                </a:ext>
              </a:extLst>
            </p:cNvPr>
            <p:cNvSpPr/>
            <p:nvPr/>
          </p:nvSpPr>
          <p:spPr>
            <a:xfrm>
              <a:off x="5812356" y="3767931"/>
              <a:ext cx="538627" cy="162927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0" name="Ellipse 21">
              <a:extLst>
                <a:ext uri="{FF2B5EF4-FFF2-40B4-BE49-F238E27FC236}">
                  <a16:creationId xmlns:a16="http://schemas.microsoft.com/office/drawing/2014/main" id="{984A611D-9FD6-DA14-5EE7-88E2581DA800}"/>
                </a:ext>
              </a:extLst>
            </p:cNvPr>
            <p:cNvSpPr/>
            <p:nvPr/>
          </p:nvSpPr>
          <p:spPr>
            <a:xfrm>
              <a:off x="5812356" y="3767931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D9D9D9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1" name="Ellipse 22">
              <a:extLst>
                <a:ext uri="{FF2B5EF4-FFF2-40B4-BE49-F238E27FC236}">
                  <a16:creationId xmlns:a16="http://schemas.microsoft.com/office/drawing/2014/main" id="{9ED3B73E-B2D8-D789-EF25-F0B743097EC0}"/>
                </a:ext>
              </a:extLst>
            </p:cNvPr>
            <p:cNvSpPr/>
            <p:nvPr/>
          </p:nvSpPr>
          <p:spPr>
            <a:xfrm>
              <a:off x="5956365" y="376892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D9D9D9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2" name="Ellipse 23">
              <a:extLst>
                <a:ext uri="{FF2B5EF4-FFF2-40B4-BE49-F238E27FC236}">
                  <a16:creationId xmlns:a16="http://schemas.microsoft.com/office/drawing/2014/main" id="{73D12169-18A8-4002-EBED-0707D311E86A}"/>
                </a:ext>
              </a:extLst>
            </p:cNvPr>
            <p:cNvSpPr/>
            <p:nvPr/>
          </p:nvSpPr>
          <p:spPr>
            <a:xfrm>
              <a:off x="6185056" y="3776325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3" name="TextBox 65">
              <a:extLst>
                <a:ext uri="{FF2B5EF4-FFF2-40B4-BE49-F238E27FC236}">
                  <a16:creationId xmlns:a16="http://schemas.microsoft.com/office/drawing/2014/main" id="{8DE8D187-5524-FBEC-6AF3-312B653EF1DD}"/>
                </a:ext>
              </a:extLst>
            </p:cNvPr>
            <p:cNvSpPr txBox="1"/>
            <p:nvPr/>
          </p:nvSpPr>
          <p:spPr>
            <a:xfrm>
              <a:off x="703362" y="3569975"/>
              <a:ext cx="1446132" cy="52321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400" dirty="0" err="1">
                  <a:solidFill>
                    <a:srgbClr val="000000"/>
                  </a:solidFill>
                  <a:latin typeface="Arial" pitchFamily="34"/>
                  <a:cs typeface="Arial" pitchFamily="34"/>
                </a:rPr>
                <a:t>Embeddings</a:t>
              </a:r>
              <a:r>
                <a:rPr lang="nb-NO" sz="1400" dirty="0">
                  <a:solidFill>
                    <a:srgbClr val="000000"/>
                  </a:solidFill>
                  <a:latin typeface="Arial" pitchFamily="34"/>
                  <a:cs typeface="Arial" pitchFamily="34"/>
                </a:rPr>
                <a:t> </a:t>
              </a:r>
              <a:r>
                <a:rPr lang="nb-NO" sz="1400" dirty="0" err="1">
                  <a:solidFill>
                    <a:srgbClr val="000000"/>
                  </a:solidFill>
                  <a:latin typeface="Arial" pitchFamily="34"/>
                  <a:cs typeface="Arial" pitchFamily="34"/>
                </a:rPr>
                <a:t>after</a:t>
              </a:r>
              <a:r>
                <a:rPr lang="nb-NO" sz="1400" dirty="0">
                  <a:solidFill>
                    <a:srgbClr val="000000"/>
                  </a:solidFill>
                  <a:latin typeface="Arial" pitchFamily="34"/>
                  <a:cs typeface="Arial" pitchFamily="34"/>
                </a:rPr>
                <a:t> </a:t>
              </a:r>
              <a:r>
                <a:rPr lang="nb-NO" sz="1400" dirty="0" err="1">
                  <a:solidFill>
                    <a:srgbClr val="000000"/>
                  </a:solidFill>
                  <a:latin typeface="Arial" pitchFamily="34"/>
                  <a:cs typeface="Arial" pitchFamily="34"/>
                </a:rPr>
                <a:t>one</a:t>
              </a:r>
              <a:r>
                <a:rPr lang="nb-NO" sz="1400" dirty="0">
                  <a:solidFill>
                    <a:srgbClr val="000000"/>
                  </a:solidFill>
                  <a:latin typeface="Arial" pitchFamily="34"/>
                  <a:cs typeface="Arial" pitchFamily="34"/>
                </a:rPr>
                <a:t> </a:t>
              </a:r>
              <a:r>
                <a:rPr lang="nb-NO" sz="1400" dirty="0" err="1">
                  <a:solidFill>
                    <a:srgbClr val="000000"/>
                  </a:solidFill>
                  <a:latin typeface="Arial" pitchFamily="34"/>
                  <a:cs typeface="Arial" pitchFamily="34"/>
                </a:rPr>
                <a:t>layer</a:t>
              </a:r>
              <a:endParaRPr lang="nb-NO" sz="1400" dirty="0">
                <a:solidFill>
                  <a:srgbClr val="000000"/>
                </a:solidFill>
                <a:latin typeface="Calibri"/>
              </a:endParaRPr>
            </a:p>
          </p:txBody>
        </p:sp>
        <p:cxnSp>
          <p:nvCxnSpPr>
            <p:cNvPr id="57" name="Rett pilkobling 34">
              <a:extLst>
                <a:ext uri="{FF2B5EF4-FFF2-40B4-BE49-F238E27FC236}">
                  <a16:creationId xmlns:a16="http://schemas.microsoft.com/office/drawing/2014/main" id="{E918F777-D4C9-55E3-AAAC-2AE10F61DFDC}"/>
                </a:ext>
              </a:extLst>
            </p:cNvPr>
            <p:cNvCxnSpPr/>
            <p:nvPr/>
          </p:nvCxnSpPr>
          <p:spPr>
            <a:xfrm flipV="1">
              <a:off x="2954362" y="3995708"/>
              <a:ext cx="823454" cy="274668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58" name="Rett pilkobling 34">
              <a:extLst>
                <a:ext uri="{FF2B5EF4-FFF2-40B4-BE49-F238E27FC236}">
                  <a16:creationId xmlns:a16="http://schemas.microsoft.com/office/drawing/2014/main" id="{BF829082-9C75-16C7-7C87-B1F53767E97A}"/>
                </a:ext>
              </a:extLst>
            </p:cNvPr>
            <p:cNvCxnSpPr/>
            <p:nvPr/>
          </p:nvCxnSpPr>
          <p:spPr>
            <a:xfrm flipV="1">
              <a:off x="2906978" y="4018413"/>
              <a:ext cx="2270345" cy="279651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59" name="Rett pilkobling 34">
              <a:extLst>
                <a:ext uri="{FF2B5EF4-FFF2-40B4-BE49-F238E27FC236}">
                  <a16:creationId xmlns:a16="http://schemas.microsoft.com/office/drawing/2014/main" id="{F8A82ACE-7EA9-48F2-C79A-9C3B331E5B1D}"/>
                </a:ext>
              </a:extLst>
            </p:cNvPr>
            <p:cNvCxnSpPr/>
            <p:nvPr/>
          </p:nvCxnSpPr>
          <p:spPr>
            <a:xfrm flipV="1">
              <a:off x="2976637" y="4018413"/>
              <a:ext cx="3063413" cy="291391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60" name="Rett pilkobling 34">
              <a:extLst>
                <a:ext uri="{FF2B5EF4-FFF2-40B4-BE49-F238E27FC236}">
                  <a16:creationId xmlns:a16="http://schemas.microsoft.com/office/drawing/2014/main" id="{AABDF2BF-9C1B-87FB-B62A-070D234F83FC}"/>
                </a:ext>
              </a:extLst>
            </p:cNvPr>
            <p:cNvCxnSpPr/>
            <p:nvPr/>
          </p:nvCxnSpPr>
          <p:spPr>
            <a:xfrm flipV="1">
              <a:off x="3853190" y="3971833"/>
              <a:ext cx="1176906" cy="318687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61" name="Rett pilkobling 34">
              <a:extLst>
                <a:ext uri="{FF2B5EF4-FFF2-40B4-BE49-F238E27FC236}">
                  <a16:creationId xmlns:a16="http://schemas.microsoft.com/office/drawing/2014/main" id="{558D23C5-AB59-53AD-91D1-4608FE8674CD}"/>
                </a:ext>
              </a:extLst>
            </p:cNvPr>
            <p:cNvCxnSpPr/>
            <p:nvPr/>
          </p:nvCxnSpPr>
          <p:spPr>
            <a:xfrm flipV="1">
              <a:off x="3966566" y="3984754"/>
              <a:ext cx="1936580" cy="312276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63" name="Rett pilkobling 34">
              <a:extLst>
                <a:ext uri="{FF2B5EF4-FFF2-40B4-BE49-F238E27FC236}">
                  <a16:creationId xmlns:a16="http://schemas.microsoft.com/office/drawing/2014/main" id="{DB05A4C5-37C7-C738-6C89-48719FBEDAEA}"/>
                </a:ext>
              </a:extLst>
            </p:cNvPr>
            <p:cNvCxnSpPr/>
            <p:nvPr/>
          </p:nvCxnSpPr>
          <p:spPr>
            <a:xfrm flipV="1">
              <a:off x="5281665" y="3984754"/>
              <a:ext cx="818718" cy="327720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</p:grpSp>
      <p:grpSp>
        <p:nvGrpSpPr>
          <p:cNvPr id="79" name="Group 240">
            <a:extLst>
              <a:ext uri="{FF2B5EF4-FFF2-40B4-BE49-F238E27FC236}">
                <a16:creationId xmlns:a16="http://schemas.microsoft.com/office/drawing/2014/main" id="{14571FF3-CE79-0777-26FE-5120F3B5E20E}"/>
              </a:ext>
            </a:extLst>
          </p:cNvPr>
          <p:cNvGrpSpPr/>
          <p:nvPr/>
        </p:nvGrpSpPr>
        <p:grpSpPr>
          <a:xfrm>
            <a:off x="107504" y="2197981"/>
            <a:ext cx="6016039" cy="907899"/>
            <a:chOff x="601181" y="2761962"/>
            <a:chExt cx="6016039" cy="907899"/>
          </a:xfrm>
        </p:grpSpPr>
        <p:cxnSp>
          <p:nvCxnSpPr>
            <p:cNvPr id="80" name="Rett pilkobling 36">
              <a:extLst>
                <a:ext uri="{FF2B5EF4-FFF2-40B4-BE49-F238E27FC236}">
                  <a16:creationId xmlns:a16="http://schemas.microsoft.com/office/drawing/2014/main" id="{B7E356BF-CA43-45C7-BF6B-2BB5C90865BD}"/>
                </a:ext>
              </a:extLst>
            </p:cNvPr>
            <p:cNvCxnSpPr/>
            <p:nvPr/>
          </p:nvCxnSpPr>
          <p:spPr>
            <a:xfrm flipV="1">
              <a:off x="6088459" y="3318074"/>
              <a:ext cx="0" cy="323121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sp>
          <p:nvSpPr>
            <p:cNvPr id="81" name="TextBox 100">
              <a:extLst>
                <a:ext uri="{FF2B5EF4-FFF2-40B4-BE49-F238E27FC236}">
                  <a16:creationId xmlns:a16="http://schemas.microsoft.com/office/drawing/2014/main" id="{155E0F6D-CAE6-780B-AB0D-C82FD3530FCC}"/>
                </a:ext>
              </a:extLst>
            </p:cNvPr>
            <p:cNvSpPr txBox="1"/>
            <p:nvPr/>
          </p:nvSpPr>
          <p:spPr>
            <a:xfrm>
              <a:off x="6028374" y="3240258"/>
              <a:ext cx="588846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800">
                  <a:solidFill>
                    <a:srgbClr val="000000"/>
                  </a:solidFill>
                  <a:latin typeface="Calibri"/>
                </a:rPr>
                <a:t>…</a:t>
              </a:r>
              <a:endParaRPr lang="nb-NO" sz="1800">
                <a:solidFill>
                  <a:srgbClr val="000000"/>
                </a:solidFill>
                <a:latin typeface="Calibri"/>
              </a:endParaRPr>
            </a:p>
          </p:txBody>
        </p:sp>
        <p:cxnSp>
          <p:nvCxnSpPr>
            <p:cNvPr id="82" name="Rett pilkobling 35">
              <a:extLst>
                <a:ext uri="{FF2B5EF4-FFF2-40B4-BE49-F238E27FC236}">
                  <a16:creationId xmlns:a16="http://schemas.microsoft.com/office/drawing/2014/main" id="{D4C36FC5-8CED-C61E-DEA6-674DDD0EF048}"/>
                </a:ext>
              </a:extLst>
            </p:cNvPr>
            <p:cNvCxnSpPr/>
            <p:nvPr/>
          </p:nvCxnSpPr>
          <p:spPr>
            <a:xfrm flipV="1">
              <a:off x="5225731" y="3318074"/>
              <a:ext cx="0" cy="322755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sp>
          <p:nvSpPr>
            <p:cNvPr id="83" name="TextBox 102">
              <a:extLst>
                <a:ext uri="{FF2B5EF4-FFF2-40B4-BE49-F238E27FC236}">
                  <a16:creationId xmlns:a16="http://schemas.microsoft.com/office/drawing/2014/main" id="{2A1249A6-59E8-64E9-1593-76A3D020B2D2}"/>
                </a:ext>
              </a:extLst>
            </p:cNvPr>
            <p:cNvSpPr txBox="1"/>
            <p:nvPr/>
          </p:nvSpPr>
          <p:spPr>
            <a:xfrm>
              <a:off x="5165281" y="3240258"/>
              <a:ext cx="588846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800">
                  <a:solidFill>
                    <a:srgbClr val="000000"/>
                  </a:solidFill>
                  <a:latin typeface="Calibri"/>
                </a:rPr>
                <a:t>…</a:t>
              </a:r>
              <a:endParaRPr lang="nb-NO" sz="1800">
                <a:solidFill>
                  <a:srgbClr val="000000"/>
                </a:solidFill>
                <a:latin typeface="Calibri"/>
              </a:endParaRPr>
            </a:p>
          </p:txBody>
        </p:sp>
        <p:cxnSp>
          <p:nvCxnSpPr>
            <p:cNvPr id="84" name="Rett pilkobling 33">
              <a:extLst>
                <a:ext uri="{FF2B5EF4-FFF2-40B4-BE49-F238E27FC236}">
                  <a16:creationId xmlns:a16="http://schemas.microsoft.com/office/drawing/2014/main" id="{CAF98EE7-BD9D-4933-432A-A783293A078F}"/>
                </a:ext>
              </a:extLst>
            </p:cNvPr>
            <p:cNvCxnSpPr/>
            <p:nvPr/>
          </p:nvCxnSpPr>
          <p:spPr>
            <a:xfrm flipV="1">
              <a:off x="2884712" y="3285082"/>
              <a:ext cx="0" cy="355738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85" name="Rett pilkobling 34">
              <a:extLst>
                <a:ext uri="{FF2B5EF4-FFF2-40B4-BE49-F238E27FC236}">
                  <a16:creationId xmlns:a16="http://schemas.microsoft.com/office/drawing/2014/main" id="{987CC88D-C7DD-AE77-7A58-5B4A3D4F2490}"/>
                </a:ext>
              </a:extLst>
            </p:cNvPr>
            <p:cNvCxnSpPr/>
            <p:nvPr/>
          </p:nvCxnSpPr>
          <p:spPr>
            <a:xfrm flipV="1">
              <a:off x="3823380" y="3285082"/>
              <a:ext cx="0" cy="369875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sp>
          <p:nvSpPr>
            <p:cNvPr id="86" name="TextBox 105">
              <a:extLst>
                <a:ext uri="{FF2B5EF4-FFF2-40B4-BE49-F238E27FC236}">
                  <a16:creationId xmlns:a16="http://schemas.microsoft.com/office/drawing/2014/main" id="{D3226185-C7BB-6FDF-DAE7-39D59C88FB82}"/>
                </a:ext>
              </a:extLst>
            </p:cNvPr>
            <p:cNvSpPr txBox="1"/>
            <p:nvPr/>
          </p:nvSpPr>
          <p:spPr>
            <a:xfrm>
              <a:off x="2888361" y="3300526"/>
              <a:ext cx="588846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800">
                  <a:solidFill>
                    <a:srgbClr val="000000"/>
                  </a:solidFill>
                  <a:latin typeface="Calibri"/>
                </a:rPr>
                <a:t>…</a:t>
              </a:r>
              <a:endParaRPr lang="nb-NO" sz="180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91" name="Rektangel 8">
              <a:extLst>
                <a:ext uri="{FF2B5EF4-FFF2-40B4-BE49-F238E27FC236}">
                  <a16:creationId xmlns:a16="http://schemas.microsoft.com/office/drawing/2014/main" id="{3C42C7CE-6DC9-1554-3D83-56527D1C4C1C}"/>
                </a:ext>
              </a:extLst>
            </p:cNvPr>
            <p:cNvSpPr/>
            <p:nvPr/>
          </p:nvSpPr>
          <p:spPr>
            <a:xfrm>
              <a:off x="3471519" y="3049496"/>
              <a:ext cx="588846" cy="157798"/>
            </a:xfrm>
            <a:prstGeom prst="rect">
              <a:avLst/>
            </a:prstGeom>
            <a:solidFill>
              <a:srgbClr val="8396CC">
                <a:alpha val="20000"/>
              </a:srgbClr>
            </a:solidFill>
            <a:ln w="9528" cap="flat">
              <a:solidFill>
                <a:srgbClr val="000000">
                  <a:alpha val="20000"/>
                </a:srgbClr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2" name="Ellipse 9">
              <a:extLst>
                <a:ext uri="{FF2B5EF4-FFF2-40B4-BE49-F238E27FC236}">
                  <a16:creationId xmlns:a16="http://schemas.microsoft.com/office/drawing/2014/main" id="{6DCE45C9-B87F-DBB4-AA6C-BD51173DE8E6}"/>
                </a:ext>
              </a:extLst>
            </p:cNvPr>
            <p:cNvSpPr/>
            <p:nvPr/>
          </p:nvSpPr>
          <p:spPr>
            <a:xfrm>
              <a:off x="3471519" y="3049496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7F7F7F">
                <a:alpha val="20000"/>
              </a:srgbClr>
            </a:solidFill>
            <a:ln w="9528" cap="flat">
              <a:solidFill>
                <a:srgbClr val="000000">
                  <a:alpha val="20000"/>
                </a:srgbClr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3" name="Ellipse 10">
              <a:extLst>
                <a:ext uri="{FF2B5EF4-FFF2-40B4-BE49-F238E27FC236}">
                  <a16:creationId xmlns:a16="http://schemas.microsoft.com/office/drawing/2014/main" id="{81F3071F-161F-78FF-ED0A-1121EA09E95E}"/>
                </a:ext>
              </a:extLst>
            </p:cNvPr>
            <p:cNvSpPr/>
            <p:nvPr/>
          </p:nvSpPr>
          <p:spPr>
            <a:xfrm>
              <a:off x="3611715" y="3047219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>
                <a:alpha val="20000"/>
              </a:srgbClr>
            </a:solidFill>
            <a:ln w="9528" cap="flat">
              <a:solidFill>
                <a:srgbClr val="000000">
                  <a:alpha val="20000"/>
                </a:srgbClr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4" name="Ellipse 11">
              <a:extLst>
                <a:ext uri="{FF2B5EF4-FFF2-40B4-BE49-F238E27FC236}">
                  <a16:creationId xmlns:a16="http://schemas.microsoft.com/office/drawing/2014/main" id="{5F8C08C4-1D0F-428D-68BF-F90ACFF36FAD}"/>
                </a:ext>
              </a:extLst>
            </p:cNvPr>
            <p:cNvSpPr/>
            <p:nvPr/>
          </p:nvSpPr>
          <p:spPr>
            <a:xfrm>
              <a:off x="3891247" y="3047219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D9D9D9">
                <a:alpha val="20000"/>
              </a:srgbClr>
            </a:solidFill>
            <a:ln w="9528" cap="flat">
              <a:solidFill>
                <a:srgbClr val="000000">
                  <a:alpha val="20000"/>
                </a:srgbClr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5" name="Rektangel 12">
              <a:extLst>
                <a:ext uri="{FF2B5EF4-FFF2-40B4-BE49-F238E27FC236}">
                  <a16:creationId xmlns:a16="http://schemas.microsoft.com/office/drawing/2014/main" id="{D78EFE55-C303-C6EC-370F-4FAA414E7A1E}"/>
                </a:ext>
              </a:extLst>
            </p:cNvPr>
            <p:cNvSpPr/>
            <p:nvPr/>
          </p:nvSpPr>
          <p:spPr>
            <a:xfrm>
              <a:off x="4958379" y="3050538"/>
              <a:ext cx="552919" cy="153564"/>
            </a:xfrm>
            <a:prstGeom prst="rect">
              <a:avLst/>
            </a:prstGeom>
            <a:solidFill>
              <a:srgbClr val="8396CC">
                <a:alpha val="20000"/>
              </a:srgbClr>
            </a:solidFill>
            <a:ln w="9528" cap="flat">
              <a:solidFill>
                <a:srgbClr val="000000">
                  <a:alpha val="20000"/>
                </a:srgbClr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6" name="Ellipse 13">
              <a:extLst>
                <a:ext uri="{FF2B5EF4-FFF2-40B4-BE49-F238E27FC236}">
                  <a16:creationId xmlns:a16="http://schemas.microsoft.com/office/drawing/2014/main" id="{FC3E8081-B452-03A6-CE2C-B2787E61ECBC}"/>
                </a:ext>
              </a:extLst>
            </p:cNvPr>
            <p:cNvSpPr/>
            <p:nvPr/>
          </p:nvSpPr>
          <p:spPr>
            <a:xfrm>
              <a:off x="4958379" y="305053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F2F2F2">
                <a:alpha val="20000"/>
              </a:srgbClr>
            </a:solidFill>
            <a:ln w="9528" cap="flat">
              <a:solidFill>
                <a:srgbClr val="000000">
                  <a:alpha val="20000"/>
                </a:srgbClr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7" name="Ellipse 14">
              <a:extLst>
                <a:ext uri="{FF2B5EF4-FFF2-40B4-BE49-F238E27FC236}">
                  <a16:creationId xmlns:a16="http://schemas.microsoft.com/office/drawing/2014/main" id="{03D7F0CF-C4A8-1893-21EA-F005D81825E4}"/>
                </a:ext>
              </a:extLst>
            </p:cNvPr>
            <p:cNvSpPr/>
            <p:nvPr/>
          </p:nvSpPr>
          <p:spPr>
            <a:xfrm>
              <a:off x="5118143" y="305053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>
                <a:alpha val="20000"/>
              </a:srgbClr>
            </a:solidFill>
            <a:ln w="9528" cap="flat">
              <a:solidFill>
                <a:srgbClr val="000000">
                  <a:alpha val="20000"/>
                </a:srgbClr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8" name="Ellipse 15">
              <a:extLst>
                <a:ext uri="{FF2B5EF4-FFF2-40B4-BE49-F238E27FC236}">
                  <a16:creationId xmlns:a16="http://schemas.microsoft.com/office/drawing/2014/main" id="{DF016416-4E83-2E22-913A-428F462AC5A6}"/>
                </a:ext>
              </a:extLst>
            </p:cNvPr>
            <p:cNvSpPr/>
            <p:nvPr/>
          </p:nvSpPr>
          <p:spPr>
            <a:xfrm>
              <a:off x="5360139" y="304402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>
                <a:alpha val="20000"/>
              </a:srgbClr>
            </a:solidFill>
            <a:ln w="9528" cap="flat">
              <a:solidFill>
                <a:srgbClr val="000000">
                  <a:alpha val="20000"/>
                </a:srgbClr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9" name="Rektangel 16">
              <a:extLst>
                <a:ext uri="{FF2B5EF4-FFF2-40B4-BE49-F238E27FC236}">
                  <a16:creationId xmlns:a16="http://schemas.microsoft.com/office/drawing/2014/main" id="{8F9E9F29-827B-A1D4-DA6B-3571EF5FD8ED}"/>
                </a:ext>
              </a:extLst>
            </p:cNvPr>
            <p:cNvSpPr/>
            <p:nvPr/>
          </p:nvSpPr>
          <p:spPr>
            <a:xfrm>
              <a:off x="5863580" y="3054882"/>
              <a:ext cx="516837" cy="152412"/>
            </a:xfrm>
            <a:prstGeom prst="rect">
              <a:avLst/>
            </a:prstGeom>
            <a:solidFill>
              <a:srgbClr val="8396CC"/>
            </a:solidFill>
            <a:ln w="19050" cap="flat">
              <a:solidFill>
                <a:schemeClr val="tx1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0" name="Ellipse 17">
              <a:extLst>
                <a:ext uri="{FF2B5EF4-FFF2-40B4-BE49-F238E27FC236}">
                  <a16:creationId xmlns:a16="http://schemas.microsoft.com/office/drawing/2014/main" id="{6C4672FE-C881-BC79-97BF-4F44FD8C6310}"/>
                </a:ext>
              </a:extLst>
            </p:cNvPr>
            <p:cNvSpPr/>
            <p:nvPr/>
          </p:nvSpPr>
          <p:spPr>
            <a:xfrm>
              <a:off x="5863580" y="3054882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D9D9D9"/>
            </a:solidFill>
            <a:ln w="9528" cap="flat">
              <a:solidFill>
                <a:srgbClr val="000000">
                  <a:alpha val="20000"/>
                </a:srgbClr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1" name="Ellipse 18">
              <a:extLst>
                <a:ext uri="{FF2B5EF4-FFF2-40B4-BE49-F238E27FC236}">
                  <a16:creationId xmlns:a16="http://schemas.microsoft.com/office/drawing/2014/main" id="{CF3895A9-E234-CD13-D0ED-8FE6F4FF4FC6}"/>
                </a:ext>
              </a:extLst>
            </p:cNvPr>
            <p:cNvSpPr/>
            <p:nvPr/>
          </p:nvSpPr>
          <p:spPr>
            <a:xfrm>
              <a:off x="6015234" y="3052322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>
                  <a:alpha val="20000"/>
                </a:srgbClr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2" name="Ellipse 19">
              <a:extLst>
                <a:ext uri="{FF2B5EF4-FFF2-40B4-BE49-F238E27FC236}">
                  <a16:creationId xmlns:a16="http://schemas.microsoft.com/office/drawing/2014/main" id="{7F09CC75-9959-9FE5-8CF4-782605D5A812}"/>
                </a:ext>
              </a:extLst>
            </p:cNvPr>
            <p:cNvSpPr/>
            <p:nvPr/>
          </p:nvSpPr>
          <p:spPr>
            <a:xfrm>
              <a:off x="6227429" y="3053730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7F7F7F">
                <a:alpha val="20000"/>
              </a:srgbClr>
            </a:solidFill>
            <a:ln w="9528" cap="flat">
              <a:solidFill>
                <a:srgbClr val="000000">
                  <a:alpha val="20000"/>
                </a:srgbClr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3" name="Rektangel 12">
              <a:extLst>
                <a:ext uri="{FF2B5EF4-FFF2-40B4-BE49-F238E27FC236}">
                  <a16:creationId xmlns:a16="http://schemas.microsoft.com/office/drawing/2014/main" id="{4E54995F-7ED8-D0CF-61CB-FA46B14D2C06}"/>
                </a:ext>
              </a:extLst>
            </p:cNvPr>
            <p:cNvSpPr/>
            <p:nvPr/>
          </p:nvSpPr>
          <p:spPr>
            <a:xfrm>
              <a:off x="2663382" y="3062124"/>
              <a:ext cx="552919" cy="153564"/>
            </a:xfrm>
            <a:prstGeom prst="rect">
              <a:avLst/>
            </a:prstGeom>
            <a:solidFill>
              <a:srgbClr val="8396CC">
                <a:alpha val="20000"/>
              </a:srgbClr>
            </a:solidFill>
            <a:ln w="9528" cap="flat">
              <a:solidFill>
                <a:srgbClr val="000000">
                  <a:alpha val="20000"/>
                </a:srgbClr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4" name="Ellipse 13">
              <a:extLst>
                <a:ext uri="{FF2B5EF4-FFF2-40B4-BE49-F238E27FC236}">
                  <a16:creationId xmlns:a16="http://schemas.microsoft.com/office/drawing/2014/main" id="{3E48EB03-A258-0AE5-9843-D6A3D9C20A17}"/>
                </a:ext>
              </a:extLst>
            </p:cNvPr>
            <p:cNvSpPr/>
            <p:nvPr/>
          </p:nvSpPr>
          <p:spPr>
            <a:xfrm>
              <a:off x="2663382" y="3062124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>
                <a:alpha val="20000"/>
              </a:srgbClr>
            </a:solidFill>
            <a:ln w="9528" cap="flat">
              <a:solidFill>
                <a:srgbClr val="000000">
                  <a:alpha val="20000"/>
                </a:srgbClr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5" name="Ellipse 14">
              <a:extLst>
                <a:ext uri="{FF2B5EF4-FFF2-40B4-BE49-F238E27FC236}">
                  <a16:creationId xmlns:a16="http://schemas.microsoft.com/office/drawing/2014/main" id="{C90ACE25-238D-28C2-0F5A-9E8242397C45}"/>
                </a:ext>
              </a:extLst>
            </p:cNvPr>
            <p:cNvSpPr/>
            <p:nvPr/>
          </p:nvSpPr>
          <p:spPr>
            <a:xfrm>
              <a:off x="2823145" y="3062124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>
                <a:alpha val="20000"/>
              </a:srgbClr>
            </a:solidFill>
            <a:ln w="9528" cap="flat">
              <a:solidFill>
                <a:srgbClr val="000000">
                  <a:alpha val="20000"/>
                </a:srgbClr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6" name="Ellipse 15">
              <a:extLst>
                <a:ext uri="{FF2B5EF4-FFF2-40B4-BE49-F238E27FC236}">
                  <a16:creationId xmlns:a16="http://schemas.microsoft.com/office/drawing/2014/main" id="{F0FD7D05-D63B-98B7-0A0E-413D60341CB2}"/>
                </a:ext>
              </a:extLst>
            </p:cNvPr>
            <p:cNvSpPr/>
            <p:nvPr/>
          </p:nvSpPr>
          <p:spPr>
            <a:xfrm>
              <a:off x="3065141" y="3055613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>
                <a:alpha val="20000"/>
              </a:srgbClr>
            </a:solidFill>
            <a:ln w="9528" cap="flat">
              <a:solidFill>
                <a:srgbClr val="000000">
                  <a:alpha val="20000"/>
                </a:srgbClr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9" name="TextBox 211">
              <a:extLst>
                <a:ext uri="{FF2B5EF4-FFF2-40B4-BE49-F238E27FC236}">
                  <a16:creationId xmlns:a16="http://schemas.microsoft.com/office/drawing/2014/main" id="{3D765C29-D4DD-1588-5E61-6E498E7746C9}"/>
                </a:ext>
              </a:extLst>
            </p:cNvPr>
            <p:cNvSpPr txBox="1"/>
            <p:nvPr/>
          </p:nvSpPr>
          <p:spPr>
            <a:xfrm>
              <a:off x="3823298" y="3290148"/>
              <a:ext cx="588846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800">
                  <a:solidFill>
                    <a:srgbClr val="000000"/>
                  </a:solidFill>
                  <a:latin typeface="Calibri"/>
                </a:rPr>
                <a:t>…</a:t>
              </a:r>
              <a:endParaRPr lang="nb-NO" sz="180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10" name="TextBox 212">
              <a:extLst>
                <a:ext uri="{FF2B5EF4-FFF2-40B4-BE49-F238E27FC236}">
                  <a16:creationId xmlns:a16="http://schemas.microsoft.com/office/drawing/2014/main" id="{1046F9BF-D5CB-EACB-1495-CE8782E818FC}"/>
                </a:ext>
              </a:extLst>
            </p:cNvPr>
            <p:cNvSpPr txBox="1"/>
            <p:nvPr/>
          </p:nvSpPr>
          <p:spPr>
            <a:xfrm>
              <a:off x="601181" y="2761962"/>
              <a:ext cx="1524853" cy="73866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400" dirty="0">
                  <a:solidFill>
                    <a:srgbClr val="000000"/>
                  </a:solidFill>
                  <a:latin typeface="Arial" pitchFamily="34"/>
                  <a:cs typeface="Arial" pitchFamily="34"/>
                </a:rPr>
                <a:t>Final </a:t>
              </a:r>
              <a:r>
                <a:rPr lang="nb-NO" sz="1400" dirty="0" err="1">
                  <a:solidFill>
                    <a:srgbClr val="000000"/>
                  </a:solidFill>
                  <a:latin typeface="Arial" pitchFamily="34"/>
                  <a:cs typeface="Arial" pitchFamily="34"/>
                </a:rPr>
                <a:t>embeddings</a:t>
              </a:r>
              <a:endParaRPr lang="nb-NO" sz="1400" dirty="0">
                <a:solidFill>
                  <a:srgbClr val="000000"/>
                </a:solidFill>
                <a:latin typeface="Arial" pitchFamily="34"/>
                <a:cs typeface="Arial" pitchFamily="34"/>
              </a:endParaRPr>
            </a:p>
            <a:p>
              <a:pPr algn="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400" dirty="0">
                  <a:solidFill>
                    <a:srgbClr val="000000"/>
                  </a:solidFill>
                  <a:latin typeface="Arial" pitchFamily="34"/>
                  <a:cs typeface="Arial" pitchFamily="34"/>
                </a:rPr>
                <a:t>(</a:t>
              </a:r>
              <a:r>
                <a:rPr lang="nb-NO" sz="1400" dirty="0" err="1">
                  <a:solidFill>
                    <a:srgbClr val="000000"/>
                  </a:solidFill>
                  <a:latin typeface="Arial" pitchFamily="34"/>
                  <a:cs typeface="Arial" pitchFamily="34"/>
                </a:rPr>
                <a:t>after</a:t>
              </a:r>
              <a:r>
                <a:rPr lang="nb-NO" sz="1400" dirty="0">
                  <a:solidFill>
                    <a:srgbClr val="000000"/>
                  </a:solidFill>
                  <a:latin typeface="Arial" pitchFamily="34"/>
                  <a:cs typeface="Arial" pitchFamily="34"/>
                </a:rPr>
                <a:t> N </a:t>
              </a:r>
              <a:r>
                <a:rPr lang="nb-NO" sz="1400" dirty="0" err="1">
                  <a:solidFill>
                    <a:srgbClr val="000000"/>
                  </a:solidFill>
                  <a:latin typeface="Arial" pitchFamily="34"/>
                  <a:cs typeface="Arial" pitchFamily="34"/>
                </a:rPr>
                <a:t>layers</a:t>
              </a:r>
              <a:r>
                <a:rPr lang="nb-NO" sz="1400" dirty="0">
                  <a:solidFill>
                    <a:srgbClr val="000000"/>
                  </a:solidFill>
                  <a:latin typeface="Arial" pitchFamily="34"/>
                  <a:cs typeface="Arial" pitchFamily="34"/>
                </a:rPr>
                <a:t>)</a:t>
              </a:r>
              <a:endParaRPr lang="nb-NO" sz="1400" dirty="0">
                <a:solidFill>
                  <a:srgbClr val="000000"/>
                </a:solidFill>
                <a:latin typeface="Calibri"/>
              </a:endParaRPr>
            </a:p>
          </p:txBody>
        </p:sp>
      </p:grpSp>
      <p:sp>
        <p:nvSpPr>
          <p:cNvPr id="121" name="TextBox 244">
            <a:extLst>
              <a:ext uri="{FF2B5EF4-FFF2-40B4-BE49-F238E27FC236}">
                <a16:creationId xmlns:a16="http://schemas.microsoft.com/office/drawing/2014/main" id="{9FDDC81B-ADFF-4314-7499-1F0718F4F197}"/>
              </a:ext>
            </a:extLst>
          </p:cNvPr>
          <p:cNvSpPr txBox="1"/>
          <p:nvPr/>
        </p:nvSpPr>
        <p:spPr>
          <a:xfrm>
            <a:off x="483761" y="2736545"/>
            <a:ext cx="588846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>
                <a:solidFill>
                  <a:srgbClr val="000000"/>
                </a:solidFill>
                <a:latin typeface="Calibri"/>
              </a:rPr>
              <a:t>…</a:t>
            </a:r>
            <a:endParaRPr lang="nb-NO" sz="1800">
              <a:solidFill>
                <a:srgbClr val="000000"/>
              </a:solidFill>
              <a:latin typeface="Calibri"/>
            </a:endParaRPr>
          </a:p>
        </p:txBody>
      </p:sp>
      <p:grpSp>
        <p:nvGrpSpPr>
          <p:cNvPr id="123" name="Group 241">
            <a:extLst>
              <a:ext uri="{FF2B5EF4-FFF2-40B4-BE49-F238E27FC236}">
                <a16:creationId xmlns:a16="http://schemas.microsoft.com/office/drawing/2014/main" id="{A509EDE2-5A61-188F-98A0-89CE5271BEAD}"/>
              </a:ext>
            </a:extLst>
          </p:cNvPr>
          <p:cNvGrpSpPr/>
          <p:nvPr/>
        </p:nvGrpSpPr>
        <p:grpSpPr>
          <a:xfrm>
            <a:off x="2963147" y="1787556"/>
            <a:ext cx="4254940" cy="629675"/>
            <a:chOff x="-583954" y="2381855"/>
            <a:chExt cx="4254940" cy="629675"/>
          </a:xfrm>
        </p:grpSpPr>
        <p:sp>
          <p:nvSpPr>
            <p:cNvPr id="124" name="TekstSylinder 31">
              <a:extLst>
                <a:ext uri="{FF2B5EF4-FFF2-40B4-BE49-F238E27FC236}">
                  <a16:creationId xmlns:a16="http://schemas.microsoft.com/office/drawing/2014/main" id="{15541ED5-07B9-D92A-3FAC-F0680D5BD151}"/>
                </a:ext>
              </a:extLst>
            </p:cNvPr>
            <p:cNvSpPr txBox="1"/>
            <p:nvPr/>
          </p:nvSpPr>
          <p:spPr>
            <a:xfrm>
              <a:off x="-583954" y="2381855"/>
              <a:ext cx="4254940" cy="30777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400" dirty="0">
                  <a:solidFill>
                    <a:srgbClr val="000000"/>
                  </a:solidFill>
                  <a:latin typeface="Arial"/>
                </a:rPr>
                <a:t>Distribution over </a:t>
              </a:r>
              <a:r>
                <a:rPr lang="nb-NO" sz="1400" dirty="0" err="1">
                  <a:solidFill>
                    <a:srgbClr val="000000"/>
                  </a:solidFill>
                  <a:latin typeface="Arial"/>
                </a:rPr>
                <a:t>next</a:t>
              </a:r>
              <a:r>
                <a:rPr lang="nb-NO" sz="1400" dirty="0">
                  <a:solidFill>
                    <a:srgbClr val="000000"/>
                  </a:solidFill>
                  <a:latin typeface="Arial"/>
                </a:rPr>
                <a:t> token</a:t>
              </a:r>
            </a:p>
          </p:txBody>
        </p:sp>
        <p:sp>
          <p:nvSpPr>
            <p:cNvPr id="125" name="Rectangle: Rounded Corners 217">
              <a:extLst>
                <a:ext uri="{FF2B5EF4-FFF2-40B4-BE49-F238E27FC236}">
                  <a16:creationId xmlns:a16="http://schemas.microsoft.com/office/drawing/2014/main" id="{6304C494-383B-4037-9196-778BB3B5E379}"/>
                </a:ext>
              </a:extLst>
            </p:cNvPr>
            <p:cNvSpPr/>
            <p:nvPr/>
          </p:nvSpPr>
          <p:spPr>
            <a:xfrm>
              <a:off x="1794555" y="2411967"/>
              <a:ext cx="588846" cy="279861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C5E0B4"/>
            </a:solidFill>
            <a:ln w="12701" cap="flat">
              <a:solidFill>
                <a:srgbClr val="2F528F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sz="1800">
                <a:solidFill>
                  <a:srgbClr val="FFFFFF"/>
                </a:solidFill>
                <a:latin typeface="Calibri"/>
              </a:endParaRPr>
            </a:p>
          </p:txBody>
        </p:sp>
        <p:cxnSp>
          <p:nvCxnSpPr>
            <p:cNvPr id="126" name="Rett pilkobling 33">
              <a:extLst>
                <a:ext uri="{FF2B5EF4-FFF2-40B4-BE49-F238E27FC236}">
                  <a16:creationId xmlns:a16="http://schemas.microsoft.com/office/drawing/2014/main" id="{F89E841E-D134-4506-15E1-475BF967C52C}"/>
                </a:ext>
              </a:extLst>
            </p:cNvPr>
            <p:cNvCxnSpPr/>
            <p:nvPr/>
          </p:nvCxnSpPr>
          <p:spPr>
            <a:xfrm flipH="1" flipV="1">
              <a:off x="2088974" y="2729072"/>
              <a:ext cx="512" cy="282458"/>
            </a:xfrm>
            <a:prstGeom prst="straightConnector1">
              <a:avLst/>
            </a:prstGeom>
            <a:noFill/>
            <a:ln w="28575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</p:grpSp>
      <p:sp>
        <p:nvSpPr>
          <p:cNvPr id="129" name="TextBox 128">
            <a:extLst>
              <a:ext uri="{FF2B5EF4-FFF2-40B4-BE49-F238E27FC236}">
                <a16:creationId xmlns:a16="http://schemas.microsoft.com/office/drawing/2014/main" id="{E8BAA91E-37DF-349F-5F69-A4E1CB746A2C}"/>
              </a:ext>
            </a:extLst>
          </p:cNvPr>
          <p:cNvSpPr txBox="1"/>
          <p:nvPr/>
        </p:nvSpPr>
        <p:spPr bwMode="white">
          <a:xfrm>
            <a:off x="6012160" y="1573749"/>
            <a:ext cx="3446833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nb-NO" sz="2000" dirty="0">
                <a:solidFill>
                  <a:srgbClr val="000000"/>
                </a:solidFill>
                <a:latin typeface="Calibri"/>
              </a:rPr>
              <a:t>P(</a:t>
            </a:r>
            <a:r>
              <a:rPr lang="nb-NO" sz="2000" dirty="0" err="1">
                <a:solidFill>
                  <a:srgbClr val="000000"/>
                </a:solidFill>
                <a:latin typeface="Calibri"/>
              </a:rPr>
              <a:t>GetInfo</a:t>
            </a:r>
            <a:r>
              <a:rPr lang="nb-NO" sz="2000" dirty="0">
                <a:solidFill>
                  <a:srgbClr val="000000"/>
                </a:solidFill>
                <a:latin typeface="Calibri"/>
              </a:rPr>
              <a:t>) = 0.78</a:t>
            </a:r>
          </a:p>
          <a:p>
            <a:r>
              <a:rPr lang="nb-NO" dirty="0">
                <a:solidFill>
                  <a:srgbClr val="000000"/>
                </a:solidFill>
                <a:latin typeface="Calibri"/>
              </a:rPr>
              <a:t>…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852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1" grpId="0"/>
      <p:bldP spid="12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2">
            <a:extLst>
              <a:ext uri="{FF2B5EF4-FFF2-40B4-BE49-F238E27FC236}">
                <a16:creationId xmlns:a16="http://schemas.microsoft.com/office/drawing/2014/main" id="{6AA8FA08-8D27-8FE8-7978-9E05E556D97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67544" y="1183710"/>
            <a:ext cx="8136903" cy="3289307"/>
          </a:xfrm>
          <a:solidFill>
            <a:srgbClr val="FFFFFF"/>
          </a:solidFill>
        </p:spPr>
        <p:txBody>
          <a:bodyPr/>
          <a:lstStyle/>
          <a:p>
            <a:pPr lvl="0"/>
            <a:r>
              <a:rPr lang="nb-NO" sz="2200" dirty="0" err="1"/>
              <a:t>Need</a:t>
            </a:r>
            <a:r>
              <a:rPr lang="nb-NO" sz="2200" dirty="0"/>
              <a:t> to </a:t>
            </a:r>
            <a:r>
              <a:rPr lang="nb-NO" sz="2200" dirty="0" err="1"/>
              <a:t>collect</a:t>
            </a:r>
            <a:r>
              <a:rPr lang="nb-NO" sz="2200" dirty="0"/>
              <a:t> </a:t>
            </a:r>
            <a:r>
              <a:rPr lang="nb-NO" sz="2200" i="1" dirty="0"/>
              <a:t>training data</a:t>
            </a:r>
            <a:r>
              <a:rPr lang="nb-NO" sz="2200" dirty="0"/>
              <a:t> to </a:t>
            </a:r>
            <a:r>
              <a:rPr lang="nb-NO" sz="2200" dirty="0" err="1"/>
              <a:t>learn</a:t>
            </a:r>
            <a:r>
              <a:rPr lang="nb-NO" sz="2200" dirty="0"/>
              <a:t> </a:t>
            </a:r>
            <a:r>
              <a:rPr lang="nb-NO" sz="2200" dirty="0" err="1"/>
              <a:t>this</a:t>
            </a:r>
            <a:r>
              <a:rPr lang="nb-NO" sz="2200" dirty="0"/>
              <a:t> </a:t>
            </a:r>
            <a:r>
              <a:rPr lang="nb-NO" sz="2200" dirty="0" err="1"/>
              <a:t>classification</a:t>
            </a:r>
            <a:r>
              <a:rPr lang="nb-NO" sz="2200" dirty="0"/>
              <a:t> </a:t>
            </a:r>
            <a:r>
              <a:rPr lang="nb-NO" sz="2200" dirty="0" err="1"/>
              <a:t>model</a:t>
            </a:r>
            <a:endParaRPr lang="nb-NO" sz="2200" dirty="0"/>
          </a:p>
          <a:p>
            <a:pPr lvl="1"/>
            <a:r>
              <a:rPr lang="nb-NO" sz="2000" b="1" dirty="0"/>
              <a:t>Data</a:t>
            </a:r>
            <a:r>
              <a:rPr lang="nb-NO" sz="2000" dirty="0"/>
              <a:t>: </a:t>
            </a:r>
            <a:r>
              <a:rPr lang="nb-NO" sz="2000" dirty="0" err="1"/>
              <a:t>user</a:t>
            </a:r>
            <a:r>
              <a:rPr lang="nb-NO" sz="2000" dirty="0"/>
              <a:t> </a:t>
            </a:r>
            <a:r>
              <a:rPr lang="nb-NO" sz="2000" dirty="0" err="1"/>
              <a:t>utterances</a:t>
            </a:r>
            <a:r>
              <a:rPr lang="nb-NO" sz="2000" dirty="0"/>
              <a:t> (+ </a:t>
            </a:r>
            <a:r>
              <a:rPr lang="nb-NO" sz="2000" dirty="0" err="1"/>
              <a:t>context</a:t>
            </a:r>
            <a:r>
              <a:rPr lang="nb-NO" sz="2000" dirty="0"/>
              <a:t>) </a:t>
            </a:r>
            <a:r>
              <a:rPr lang="nb-NO" sz="2000" dirty="0" err="1"/>
              <a:t>manually</a:t>
            </a:r>
            <a:r>
              <a:rPr lang="nb-NO" sz="2000" dirty="0"/>
              <a:t> </a:t>
            </a:r>
            <a:r>
              <a:rPr lang="nb-NO" sz="2000" dirty="0" err="1"/>
              <a:t>annotated</a:t>
            </a:r>
            <a:r>
              <a:rPr lang="nb-NO" sz="2000" dirty="0"/>
              <a:t> </a:t>
            </a:r>
            <a:r>
              <a:rPr lang="nb-NO" sz="2000" dirty="0" err="1"/>
              <a:t>with</a:t>
            </a:r>
            <a:r>
              <a:rPr lang="nb-NO" sz="2000" dirty="0"/>
              <a:t> </a:t>
            </a:r>
            <a:r>
              <a:rPr lang="nb-NO" sz="2000" dirty="0" err="1"/>
              <a:t>their</a:t>
            </a:r>
            <a:r>
              <a:rPr lang="nb-NO" sz="2000" dirty="0"/>
              <a:t> </a:t>
            </a:r>
            <a:r>
              <a:rPr lang="nb-NO" sz="2000" dirty="0" err="1"/>
              <a:t>intent</a:t>
            </a:r>
            <a:r>
              <a:rPr lang="nb-NO" sz="2000" dirty="0"/>
              <a:t>(s)</a:t>
            </a:r>
          </a:p>
          <a:p>
            <a:pPr lvl="1"/>
            <a:r>
              <a:rPr lang="nb-NO" sz="2000" dirty="0" err="1"/>
              <a:t>Often</a:t>
            </a:r>
            <a:r>
              <a:rPr lang="nb-NO" sz="2000" dirty="0"/>
              <a:t> </a:t>
            </a:r>
            <a:r>
              <a:rPr lang="nb-NO" sz="2000" dirty="0" err="1"/>
              <a:t>annotated</a:t>
            </a:r>
            <a:r>
              <a:rPr lang="nb-NO" sz="2000" dirty="0"/>
              <a:t> by "chatbot </a:t>
            </a:r>
            <a:r>
              <a:rPr lang="nb-NO" sz="2000" dirty="0" err="1"/>
              <a:t>trainers</a:t>
            </a:r>
            <a:r>
              <a:rPr lang="nb-NO" sz="2000" dirty="0"/>
              <a:t>" in </a:t>
            </a:r>
            <a:r>
              <a:rPr lang="nb-NO" sz="2000" dirty="0" err="1"/>
              <a:t>industry</a:t>
            </a:r>
            <a:endParaRPr lang="nb-NO" sz="2000" dirty="0"/>
          </a:p>
          <a:p>
            <a:pPr lvl="1"/>
            <a:endParaRPr lang="nb-NO" sz="1000" dirty="0"/>
          </a:p>
          <a:p>
            <a:r>
              <a:rPr lang="nb-NO" dirty="0" err="1"/>
              <a:t>Multiclass</a:t>
            </a:r>
            <a:r>
              <a:rPr lang="nb-NO" dirty="0"/>
              <a:t> or </a:t>
            </a:r>
            <a:r>
              <a:rPr lang="nb-NO" dirty="0" err="1"/>
              <a:t>multilabel</a:t>
            </a:r>
            <a:r>
              <a:rPr lang="nb-NO" dirty="0"/>
              <a:t>?</a:t>
            </a:r>
          </a:p>
          <a:p>
            <a:pPr lvl="1"/>
            <a:r>
              <a:rPr lang="nb-NO" dirty="0"/>
              <a:t>If a </a:t>
            </a:r>
            <a:r>
              <a:rPr lang="nb-NO" dirty="0" err="1"/>
              <a:t>user</a:t>
            </a:r>
            <a:r>
              <a:rPr lang="nb-NO" dirty="0"/>
              <a:t> input </a:t>
            </a:r>
            <a:r>
              <a:rPr lang="nb-NO" dirty="0" err="1"/>
              <a:t>always</a:t>
            </a:r>
            <a:r>
              <a:rPr lang="nb-NO" dirty="0"/>
              <a:t> have </a:t>
            </a:r>
            <a:r>
              <a:rPr lang="nb-NO" dirty="0" err="1"/>
              <a:t>one</a:t>
            </a:r>
            <a:r>
              <a:rPr lang="nb-NO" dirty="0"/>
              <a:t> </a:t>
            </a:r>
            <a:r>
              <a:rPr lang="nb-NO" dirty="0" err="1"/>
              <a:t>intent</a:t>
            </a:r>
            <a:r>
              <a:rPr lang="nb-NO" dirty="0"/>
              <a:t> </a:t>
            </a:r>
            <a:r>
              <a:rPr lang="nb-NO" dirty="0">
                <a:sym typeface="Wingdings" panose="05000000000000000000" pitchFamily="2" charset="2"/>
              </a:rPr>
              <a:t> </a:t>
            </a:r>
            <a:r>
              <a:rPr lang="nb-NO" dirty="0" err="1">
                <a:sym typeface="Wingdings" panose="05000000000000000000" pitchFamily="2" charset="2"/>
              </a:rPr>
              <a:t>Multiclass</a:t>
            </a:r>
            <a:endParaRPr lang="nb-NO" dirty="0">
              <a:sym typeface="Wingdings" panose="05000000000000000000" pitchFamily="2" charset="2"/>
            </a:endParaRPr>
          </a:p>
          <a:p>
            <a:pPr lvl="1"/>
            <a:r>
              <a:rPr lang="nb-NO" dirty="0"/>
              <a:t>If </a:t>
            </a:r>
            <a:r>
              <a:rPr lang="nb-NO" dirty="0" err="1"/>
              <a:t>the</a:t>
            </a:r>
            <a:r>
              <a:rPr lang="nb-NO" dirty="0"/>
              <a:t> input </a:t>
            </a:r>
            <a:r>
              <a:rPr lang="nb-NO" dirty="0" err="1"/>
              <a:t>may</a:t>
            </a:r>
            <a:r>
              <a:rPr lang="nb-NO" dirty="0"/>
              <a:t> have multiple (or zero) </a:t>
            </a:r>
            <a:r>
              <a:rPr lang="nb-NO" dirty="0" err="1"/>
              <a:t>intents</a:t>
            </a:r>
            <a:r>
              <a:rPr lang="nb-NO" dirty="0"/>
              <a:t> </a:t>
            </a:r>
            <a:r>
              <a:rPr lang="nb-NO" dirty="0">
                <a:sym typeface="Wingdings" panose="05000000000000000000" pitchFamily="2" charset="2"/>
              </a:rPr>
              <a:t> </a:t>
            </a:r>
            <a:r>
              <a:rPr lang="nb-NO" dirty="0" err="1">
                <a:sym typeface="Wingdings" panose="05000000000000000000" pitchFamily="2" charset="2"/>
              </a:rPr>
              <a:t>Multilabel</a:t>
            </a:r>
            <a:endParaRPr lang="nb-NO" dirty="0"/>
          </a:p>
          <a:p>
            <a:pPr lvl="1"/>
            <a:endParaRPr lang="nb-NO" dirty="0"/>
          </a:p>
        </p:txBody>
      </p:sp>
      <p:sp>
        <p:nvSpPr>
          <p:cNvPr id="3" name="Tittel 1">
            <a:extLst>
              <a:ext uri="{FF2B5EF4-FFF2-40B4-BE49-F238E27FC236}">
                <a16:creationId xmlns:a16="http://schemas.microsoft.com/office/drawing/2014/main" id="{FF973FC4-78BF-6034-ACAB-BCD4FE0E8D7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 dirty="0" err="1"/>
              <a:t>Intent</a:t>
            </a:r>
            <a:r>
              <a:rPr lang="nb-NO" dirty="0"/>
              <a:t> </a:t>
            </a:r>
            <a:r>
              <a:rPr lang="nb-NO" dirty="0" err="1"/>
              <a:t>recognition</a:t>
            </a:r>
            <a:endParaRPr lang="nb-NO" dirty="0"/>
          </a:p>
        </p:txBody>
      </p:sp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1169D60-5B04-94AF-7AD5-0F6E5769FEAF}"/>
              </a:ext>
            </a:extLst>
          </p:cNvPr>
          <p:cNvSpPr/>
          <p:nvPr/>
        </p:nvSpPr>
        <p:spPr bwMode="auto">
          <a:xfrm>
            <a:off x="683568" y="2426657"/>
            <a:ext cx="5760640" cy="244934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61686A0-BA2B-3DB7-B58F-2E29C57DC1F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16</a:t>
            </a:fld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1B1603B-F1EE-743B-E33C-A5D58674C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Intent</a:t>
            </a:r>
            <a:r>
              <a:rPr lang="nb-NO" dirty="0"/>
              <a:t> </a:t>
            </a:r>
            <a:r>
              <a:rPr lang="nb-NO" dirty="0" err="1"/>
              <a:t>recognition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C939E69-1C97-E6DF-2359-8337C7F5E8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260000"/>
            <a:ext cx="8207376" cy="951710"/>
          </a:xfrm>
        </p:spPr>
        <p:txBody>
          <a:bodyPr/>
          <a:lstStyle/>
          <a:p>
            <a:r>
              <a:rPr lang="en-US" dirty="0"/>
              <a:t>What if we don’t have any data for the fine-tuning?</a:t>
            </a:r>
          </a:p>
          <a:p>
            <a:r>
              <a:rPr lang="en-US" dirty="0"/>
              <a:t>In-context prompting with an instruction-tuned LLM often provides surprisingly good results</a:t>
            </a:r>
          </a:p>
          <a:p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BC5B07-0DA9-1A74-8904-CB39C6D85FCF}"/>
              </a:ext>
            </a:extLst>
          </p:cNvPr>
          <p:cNvSpPr txBox="1"/>
          <p:nvPr/>
        </p:nvSpPr>
        <p:spPr bwMode="white">
          <a:xfrm>
            <a:off x="899592" y="2432257"/>
            <a:ext cx="5689400" cy="2385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400" baseline="0" dirty="0">
                <a:latin typeface="+mn-lt"/>
                <a:cs typeface="Courier New" panose="02070309020205020404" pitchFamily="49" charset="0"/>
              </a:rPr>
              <a:t>Your task is to find the most likely intent for the given user input provided through a chat interface. </a:t>
            </a:r>
          </a:p>
          <a:p>
            <a:r>
              <a:rPr lang="en-US" sz="1400" dirty="0">
                <a:latin typeface="+mn-lt"/>
                <a:cs typeface="Courier New" panose="02070309020205020404" pitchFamily="49" charset="0"/>
              </a:rPr>
              <a:t>Possible intents are:</a:t>
            </a:r>
          </a:p>
          <a:p>
            <a:r>
              <a:rPr lang="en-US" sz="1400" dirty="0">
                <a:latin typeface="+mn-lt"/>
                <a:cs typeface="Courier New" panose="02070309020205020404" pitchFamily="49" charset="0"/>
              </a:rPr>
              <a:t>1) </a:t>
            </a:r>
            <a:r>
              <a:rPr lang="en-US" sz="1400" dirty="0" err="1">
                <a:latin typeface="+mn-lt"/>
                <a:cs typeface="Courier New" panose="02070309020205020404" pitchFamily="49" charset="0"/>
              </a:rPr>
              <a:t>AskForOpeningHours</a:t>
            </a:r>
            <a:endParaRPr lang="en-US" sz="1400" dirty="0">
              <a:latin typeface="+mn-lt"/>
              <a:cs typeface="Courier New" panose="02070309020205020404" pitchFamily="49" charset="0"/>
            </a:endParaRPr>
          </a:p>
          <a:p>
            <a:r>
              <a:rPr lang="en-US" sz="1400" baseline="0" dirty="0">
                <a:latin typeface="+mn-lt"/>
                <a:cs typeface="Courier New" panose="02070309020205020404" pitchFamily="49" charset="0"/>
              </a:rPr>
              <a:t>Examples: </a:t>
            </a:r>
            <a:r>
              <a:rPr lang="en-US" sz="1400" dirty="0">
                <a:latin typeface="+mn-lt"/>
                <a:cs typeface="Courier New" panose="02070309020205020404" pitchFamily="49" charset="0"/>
              </a:rPr>
              <a:t>When is your store open?</a:t>
            </a:r>
          </a:p>
          <a:p>
            <a:endParaRPr lang="en-US" sz="900" dirty="0">
              <a:latin typeface="+mn-lt"/>
              <a:cs typeface="Courier New" panose="02070309020205020404" pitchFamily="49" charset="0"/>
            </a:endParaRPr>
          </a:p>
          <a:p>
            <a:r>
              <a:rPr lang="en-US" sz="1400" dirty="0">
                <a:latin typeface="+mn-lt"/>
                <a:cs typeface="Courier New" panose="02070309020205020404" pitchFamily="49" charset="0"/>
              </a:rPr>
              <a:t>2) …</a:t>
            </a:r>
          </a:p>
          <a:p>
            <a:endParaRPr lang="en-US" sz="1400" dirty="0">
              <a:latin typeface="+mn-lt"/>
              <a:cs typeface="Courier New" panose="02070309020205020404" pitchFamily="49" charset="0"/>
            </a:endParaRPr>
          </a:p>
          <a:p>
            <a:r>
              <a:rPr lang="en-US" sz="1400" dirty="0">
                <a:latin typeface="+mn-lt"/>
                <a:cs typeface="Courier New" panose="02070309020205020404" pitchFamily="49" charset="0"/>
              </a:rPr>
              <a:t>Just print the intent, without any explanation or comment. </a:t>
            </a:r>
          </a:p>
          <a:p>
            <a:r>
              <a:rPr lang="en-US" sz="1400" dirty="0">
                <a:latin typeface="+mn-lt"/>
                <a:cs typeface="Courier New" panose="02070309020205020404" pitchFamily="49" charset="0"/>
              </a:rPr>
              <a:t>User Input: “Are you guys open right now?”</a:t>
            </a:r>
          </a:p>
          <a:p>
            <a:r>
              <a:rPr lang="en-GB" sz="1400" baseline="0" dirty="0">
                <a:latin typeface="+mn-lt"/>
                <a:cs typeface="Courier New" panose="02070309020205020404" pitchFamily="49" charset="0"/>
              </a:rPr>
              <a:t>Corresponding Intent: </a:t>
            </a:r>
          </a:p>
        </p:txBody>
      </p:sp>
    </p:spTree>
    <p:extLst>
      <p:ext uri="{BB962C8B-B14F-4D97-AF65-F5344CB8AC3E}">
        <p14:creationId xmlns:p14="http://schemas.microsoft.com/office/powerpoint/2010/main" val="33852987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573695E3-96BA-044D-DDFD-3AAE53C5D94F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39552" y="1261656"/>
            <a:ext cx="8352928" cy="3372965"/>
          </a:xfrm>
        </p:spPr>
        <p:txBody>
          <a:bodyPr/>
          <a:lstStyle/>
          <a:p>
            <a:pPr lvl="0"/>
            <a:r>
              <a:rPr lang="nb-NO" dirty="0"/>
              <a:t>In </a:t>
            </a:r>
            <a:r>
              <a:rPr lang="nb-NO" dirty="0" err="1"/>
              <a:t>addition</a:t>
            </a:r>
            <a:r>
              <a:rPr lang="nb-NO" dirty="0"/>
              <a:t> to </a:t>
            </a:r>
            <a:r>
              <a:rPr lang="nb-NO" dirty="0" err="1"/>
              <a:t>intents</a:t>
            </a:r>
            <a:r>
              <a:rPr lang="nb-NO" dirty="0"/>
              <a:t>,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also</a:t>
            </a:r>
            <a:r>
              <a:rPr lang="nb-NO" dirty="0"/>
              <a:t> </a:t>
            </a:r>
            <a:r>
              <a:rPr lang="nb-NO" dirty="0" err="1"/>
              <a:t>sometimes</a:t>
            </a:r>
            <a:r>
              <a:rPr lang="nb-NO" dirty="0"/>
              <a:t> </a:t>
            </a:r>
            <a:r>
              <a:rPr lang="nb-NO" dirty="0" err="1"/>
              <a:t>need</a:t>
            </a:r>
            <a:r>
              <a:rPr lang="nb-NO" dirty="0"/>
              <a:t> to </a:t>
            </a:r>
            <a:r>
              <a:rPr lang="nb-NO" dirty="0" err="1"/>
              <a:t>detect</a:t>
            </a:r>
            <a:r>
              <a:rPr lang="nb-NO" dirty="0"/>
              <a:t> </a:t>
            </a:r>
            <a:r>
              <a:rPr lang="nb-NO" dirty="0" err="1"/>
              <a:t>specific</a:t>
            </a:r>
            <a:r>
              <a:rPr lang="nb-NO" dirty="0"/>
              <a:t> </a:t>
            </a:r>
            <a:r>
              <a:rPr lang="nb-NO" dirty="0" err="1"/>
              <a:t>entities</a:t>
            </a:r>
            <a:r>
              <a:rPr lang="nb-NO" dirty="0"/>
              <a:t> ("</a:t>
            </a:r>
            <a:r>
              <a:rPr lang="nb-NO" b="1" dirty="0" err="1"/>
              <a:t>slots</a:t>
            </a:r>
            <a:r>
              <a:rPr lang="nb-NO" dirty="0"/>
              <a:t>"), </a:t>
            </a:r>
            <a:r>
              <a:rPr lang="nb-NO" dirty="0" err="1"/>
              <a:t>such</a:t>
            </a:r>
            <a:r>
              <a:rPr lang="nb-NO" dirty="0"/>
              <a:t> as mentions of </a:t>
            </a:r>
            <a:r>
              <a:rPr lang="nb-NO" dirty="0" err="1"/>
              <a:t>places</a:t>
            </a:r>
            <a:r>
              <a:rPr lang="nb-NO" dirty="0"/>
              <a:t> or times</a:t>
            </a:r>
          </a:p>
          <a:p>
            <a:pPr>
              <a:spcBef>
                <a:spcPts val="1200"/>
              </a:spcBef>
            </a:pPr>
            <a:endParaRPr lang="nb-NO" sz="2000" dirty="0"/>
          </a:p>
          <a:p>
            <a:pPr>
              <a:spcBef>
                <a:spcPts val="1200"/>
              </a:spcBef>
            </a:pPr>
            <a:endParaRPr lang="nb-NO" sz="2000" dirty="0"/>
          </a:p>
          <a:p>
            <a:pPr>
              <a:spcBef>
                <a:spcPts val="1200"/>
              </a:spcBef>
            </a:pPr>
            <a:endParaRPr lang="nb-NO" sz="2000" dirty="0"/>
          </a:p>
          <a:p>
            <a:pPr lvl="0"/>
            <a:endParaRPr lang="nb-NO" sz="1600" dirty="0"/>
          </a:p>
          <a:p>
            <a:pPr lvl="0"/>
            <a:r>
              <a:rPr lang="nb-NO" dirty="0" err="1"/>
              <a:t>Slots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domain-specific</a:t>
            </a:r>
            <a:endParaRPr lang="nb-NO" dirty="0"/>
          </a:p>
          <a:p>
            <a:pPr lvl="1"/>
            <a:r>
              <a:rPr lang="nb-NO" dirty="0"/>
              <a:t>And so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ontologies</a:t>
            </a:r>
            <a:r>
              <a:rPr lang="nb-NO" dirty="0"/>
              <a:t> listing all </a:t>
            </a:r>
            <a:r>
              <a:rPr lang="nb-NO" dirty="0" err="1"/>
              <a:t>possible</a:t>
            </a:r>
            <a:r>
              <a:rPr lang="nb-NO" dirty="0"/>
              <a:t> </a:t>
            </a:r>
            <a:r>
              <a:rPr lang="nb-NO" dirty="0" err="1"/>
              <a:t>values</a:t>
            </a:r>
            <a:r>
              <a:rPr lang="nb-NO" dirty="0"/>
              <a:t> for </a:t>
            </a:r>
            <a:r>
              <a:rPr lang="nb-NO" dirty="0" err="1"/>
              <a:t>each</a:t>
            </a:r>
            <a:r>
              <a:rPr lang="nb-NO" dirty="0"/>
              <a:t> </a:t>
            </a:r>
            <a:r>
              <a:rPr lang="nb-NO" dirty="0" err="1"/>
              <a:t>slot</a:t>
            </a:r>
            <a:endParaRPr lang="nb-NO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28C2DFD-51CE-AA46-675C-577A3FF91E83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Slot filling</a:t>
            </a:r>
          </a:p>
        </p:txBody>
      </p:sp>
      <p:sp>
        <p:nvSpPr>
          <p:cNvPr id="4" name="TekstSylinder 4">
            <a:extLst>
              <a:ext uri="{FF2B5EF4-FFF2-40B4-BE49-F238E27FC236}">
                <a16:creationId xmlns:a16="http://schemas.microsoft.com/office/drawing/2014/main" id="{D356279B-B02F-1A7F-D5FE-A0C7D0DF99D2}"/>
              </a:ext>
            </a:extLst>
          </p:cNvPr>
          <p:cNvSpPr txBox="1"/>
          <p:nvPr/>
        </p:nvSpPr>
        <p:spPr>
          <a:xfrm>
            <a:off x="895197" y="2390741"/>
            <a:ext cx="3240359" cy="923330"/>
          </a:xfrm>
          <a:prstGeom prst="rect">
            <a:avLst/>
          </a:prstGeom>
          <a:noFill/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dirty="0">
                <a:solidFill>
                  <a:srgbClr val="000000"/>
                </a:solidFill>
                <a:latin typeface="Arial"/>
              </a:rPr>
              <a:t>«Show </a:t>
            </a:r>
            <a:r>
              <a:rPr lang="nb-NO" dirty="0" err="1">
                <a:solidFill>
                  <a:srgbClr val="000000"/>
                </a:solidFill>
                <a:latin typeface="Arial"/>
              </a:rPr>
              <a:t>me</a:t>
            </a:r>
            <a:r>
              <a:rPr lang="nb-NO" dirty="0">
                <a:solidFill>
                  <a:srgbClr val="000000"/>
                </a:solidFill>
                <a:latin typeface="Arial"/>
              </a:rPr>
              <a:t> </a:t>
            </a:r>
            <a:r>
              <a:rPr lang="nb-NO" dirty="0" err="1">
                <a:solidFill>
                  <a:srgbClr val="00B050"/>
                </a:solidFill>
                <a:latin typeface="Arial"/>
              </a:rPr>
              <a:t>morning</a:t>
            </a:r>
            <a:r>
              <a:rPr lang="nb-NO" dirty="0">
                <a:solidFill>
                  <a:srgbClr val="000000"/>
                </a:solidFill>
                <a:latin typeface="Arial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Arial"/>
              </a:rPr>
              <a:t>flights</a:t>
            </a:r>
            <a:r>
              <a:rPr lang="nb-NO" dirty="0">
                <a:solidFill>
                  <a:srgbClr val="000000"/>
                </a:solidFill>
                <a:latin typeface="Arial"/>
              </a:rPr>
              <a:t> from </a:t>
            </a:r>
            <a:r>
              <a:rPr lang="nb-NO" dirty="0">
                <a:solidFill>
                  <a:srgbClr val="FF0000"/>
                </a:solidFill>
                <a:latin typeface="Arial"/>
              </a:rPr>
              <a:t>Boston</a:t>
            </a:r>
            <a:r>
              <a:rPr lang="nb-NO" dirty="0">
                <a:solidFill>
                  <a:srgbClr val="000000"/>
                </a:solidFill>
                <a:latin typeface="Arial"/>
              </a:rPr>
              <a:t> to </a:t>
            </a:r>
            <a:r>
              <a:rPr lang="nb-NO" dirty="0">
                <a:solidFill>
                  <a:srgbClr val="0070C0"/>
                </a:solidFill>
                <a:latin typeface="Arial"/>
              </a:rPr>
              <a:t>San Francisco</a:t>
            </a:r>
            <a:r>
              <a:rPr lang="nb-NO" dirty="0">
                <a:solidFill>
                  <a:srgbClr val="000000"/>
                </a:solidFill>
                <a:latin typeface="Arial"/>
              </a:rPr>
              <a:t> on </a:t>
            </a:r>
            <a:r>
              <a:rPr lang="nb-NO" dirty="0" err="1">
                <a:solidFill>
                  <a:srgbClr val="7030A0"/>
                </a:solidFill>
                <a:latin typeface="Arial"/>
              </a:rPr>
              <a:t>Tuesday</a:t>
            </a:r>
            <a:r>
              <a:rPr lang="nb-NO" dirty="0">
                <a:solidFill>
                  <a:srgbClr val="000000"/>
                </a:solidFill>
                <a:latin typeface="Arial"/>
              </a:rPr>
              <a:t>»</a:t>
            </a:r>
          </a:p>
        </p:txBody>
      </p:sp>
      <p:pic>
        <p:nvPicPr>
          <p:cNvPr id="5" name="Bilde 5">
            <a:extLst>
              <a:ext uri="{FF2B5EF4-FFF2-40B4-BE49-F238E27FC236}">
                <a16:creationId xmlns:a16="http://schemas.microsoft.com/office/drawing/2014/main" id="{889358DB-B7D7-91D7-2802-90A18B0127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1874" y="2280447"/>
            <a:ext cx="2466978" cy="1238253"/>
          </a:xfrm>
          <a:prstGeom prst="rect">
            <a:avLst/>
          </a:prstGeom>
          <a:noFill/>
          <a:ln cap="flat">
            <a:noFill/>
          </a:ln>
        </p:spPr>
      </p:pic>
      <p:cxnSp>
        <p:nvCxnSpPr>
          <p:cNvPr id="6" name="Rett pilkobling 6">
            <a:extLst>
              <a:ext uri="{FF2B5EF4-FFF2-40B4-BE49-F238E27FC236}">
                <a16:creationId xmlns:a16="http://schemas.microsoft.com/office/drawing/2014/main" id="{F3C4B269-A40B-CFCD-4B53-03548A08A5E2}"/>
              </a:ext>
            </a:extLst>
          </p:cNvPr>
          <p:cNvCxnSpPr/>
          <p:nvPr/>
        </p:nvCxnSpPr>
        <p:spPr>
          <a:xfrm>
            <a:off x="4393158" y="2859782"/>
            <a:ext cx="504053" cy="0"/>
          </a:xfrm>
          <a:prstGeom prst="straightConnector1">
            <a:avLst/>
          </a:prstGeom>
          <a:noFill/>
          <a:ln w="19046" cap="flat">
            <a:solidFill>
              <a:srgbClr val="000000"/>
            </a:solidFill>
            <a:prstDash val="solid"/>
            <a:round/>
            <a:tailEnd type="arrow"/>
          </a:ln>
        </p:spPr>
      </p:cxnSp>
      <p:sp>
        <p:nvSpPr>
          <p:cNvPr id="7" name="Rektangel 8">
            <a:extLst>
              <a:ext uri="{FF2B5EF4-FFF2-40B4-BE49-F238E27FC236}">
                <a16:creationId xmlns:a16="http://schemas.microsoft.com/office/drawing/2014/main" id="{9529BD5E-60D0-81F0-CF47-41202BC9A3AF}"/>
              </a:ext>
            </a:extLst>
          </p:cNvPr>
          <p:cNvSpPr/>
          <p:nvPr/>
        </p:nvSpPr>
        <p:spPr>
          <a:xfrm>
            <a:off x="5031874" y="3099245"/>
            <a:ext cx="1872206" cy="191466"/>
          </a:xfrm>
          <a:prstGeom prst="rect">
            <a:avLst/>
          </a:prstGeom>
          <a:noFill/>
          <a:ln w="28575" cap="flat">
            <a:solidFill>
              <a:srgbClr val="00B05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Rektangel 10">
            <a:extLst>
              <a:ext uri="{FF2B5EF4-FFF2-40B4-BE49-F238E27FC236}">
                <a16:creationId xmlns:a16="http://schemas.microsoft.com/office/drawing/2014/main" id="{19CDEA64-F5E4-EB80-6E79-A34A711DBEE7}"/>
              </a:ext>
            </a:extLst>
          </p:cNvPr>
          <p:cNvSpPr/>
          <p:nvPr/>
        </p:nvSpPr>
        <p:spPr>
          <a:xfrm>
            <a:off x="5031874" y="3251639"/>
            <a:ext cx="2376260" cy="191466"/>
          </a:xfrm>
          <a:prstGeom prst="rect">
            <a:avLst/>
          </a:prstGeom>
          <a:noFill/>
          <a:ln w="28575" cap="flat">
            <a:solidFill>
              <a:srgbClr val="8396CC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Rektangel 11">
            <a:extLst>
              <a:ext uri="{FF2B5EF4-FFF2-40B4-BE49-F238E27FC236}">
                <a16:creationId xmlns:a16="http://schemas.microsoft.com/office/drawing/2014/main" id="{436D2D58-15E2-1BAA-CB66-AAE5DB431796}"/>
              </a:ext>
            </a:extLst>
          </p:cNvPr>
          <p:cNvSpPr/>
          <p:nvPr/>
        </p:nvSpPr>
        <p:spPr>
          <a:xfrm>
            <a:off x="5031874" y="2906608"/>
            <a:ext cx="1872206" cy="191466"/>
          </a:xfrm>
          <a:prstGeom prst="rect">
            <a:avLst/>
          </a:prstGeom>
          <a:noFill/>
          <a:ln w="28575" cap="flat">
            <a:solidFill>
              <a:srgbClr val="7030A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7030A0"/>
              </a:solidFill>
              <a:latin typeface="Arial"/>
            </a:endParaRPr>
          </a:p>
        </p:txBody>
      </p:sp>
      <p:sp>
        <p:nvSpPr>
          <p:cNvPr id="10" name="Rektangel 12">
            <a:extLst>
              <a:ext uri="{FF2B5EF4-FFF2-40B4-BE49-F238E27FC236}">
                <a16:creationId xmlns:a16="http://schemas.microsoft.com/office/drawing/2014/main" id="{BBA28D6F-A0AE-9597-2A48-1C01B7138F9C}"/>
              </a:ext>
            </a:extLst>
          </p:cNvPr>
          <p:cNvSpPr/>
          <p:nvPr/>
        </p:nvSpPr>
        <p:spPr>
          <a:xfrm>
            <a:off x="5027202" y="2708101"/>
            <a:ext cx="1872206" cy="191466"/>
          </a:xfrm>
          <a:prstGeom prst="rect">
            <a:avLst/>
          </a:prstGeom>
          <a:noFill/>
          <a:ln w="28575" cap="flat">
            <a:solidFill>
              <a:srgbClr val="FF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ktangel 15">
            <a:extLst>
              <a:ext uri="{FF2B5EF4-FFF2-40B4-BE49-F238E27FC236}">
                <a16:creationId xmlns:a16="http://schemas.microsoft.com/office/drawing/2014/main" id="{465DAB8A-CAB1-7931-F5D2-93873FEFF141}"/>
              </a:ext>
            </a:extLst>
          </p:cNvPr>
          <p:cNvSpPr/>
          <p:nvPr/>
        </p:nvSpPr>
        <p:spPr>
          <a:xfrm>
            <a:off x="1259632" y="4299939"/>
            <a:ext cx="1008107" cy="648071"/>
          </a:xfrm>
          <a:prstGeom prst="rect">
            <a:avLst/>
          </a:prstGeom>
          <a:solidFill>
            <a:srgbClr val="FFFFFF"/>
          </a:solidFill>
          <a:ln w="9528" cap="flat">
            <a:solidFill>
              <a:srgbClr val="FFFFFF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DA23443-D316-0E61-9FDD-0FB1F936D97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Slot filling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39E4AAF-E511-65D7-FA50-8FA405D1AA0E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39552" y="1143001"/>
            <a:ext cx="8208912" cy="852687"/>
          </a:xfrm>
        </p:spPr>
        <p:txBody>
          <a:bodyPr/>
          <a:lstStyle/>
          <a:p>
            <a:pPr marL="0" indent="0">
              <a:buNone/>
            </a:pPr>
            <a:r>
              <a:rPr lang="nb-NO" dirty="0" err="1"/>
              <a:t>Can</a:t>
            </a:r>
            <a:r>
              <a:rPr lang="nb-NO" dirty="0"/>
              <a:t> be </a:t>
            </a:r>
            <a:r>
              <a:rPr lang="nb-NO" dirty="0" err="1"/>
              <a:t>framed</a:t>
            </a:r>
            <a:r>
              <a:rPr lang="nb-NO" dirty="0"/>
              <a:t> as a </a:t>
            </a:r>
            <a:r>
              <a:rPr lang="nb-NO" i="1" dirty="0" err="1"/>
              <a:t>sequence</a:t>
            </a:r>
            <a:r>
              <a:rPr lang="nb-NO" i="1" dirty="0"/>
              <a:t> </a:t>
            </a:r>
            <a:r>
              <a:rPr lang="nb-NO" i="1" dirty="0" err="1"/>
              <a:t>labelling</a:t>
            </a:r>
            <a:r>
              <a:rPr lang="nb-NO" i="1" dirty="0"/>
              <a:t> </a:t>
            </a:r>
            <a:r>
              <a:rPr lang="nb-NO" i="1" dirty="0" err="1"/>
              <a:t>task</a:t>
            </a:r>
            <a:r>
              <a:rPr lang="nb-NO" i="1" dirty="0"/>
              <a:t> </a:t>
            </a:r>
            <a:r>
              <a:rPr lang="nb-NO" dirty="0"/>
              <a:t>(as in NER), </a:t>
            </a:r>
            <a:r>
              <a:rPr lang="nb-NO" dirty="0" err="1"/>
              <a:t>using</a:t>
            </a:r>
            <a:r>
              <a:rPr lang="nb-NO" dirty="0"/>
              <a:t> e.g. </a:t>
            </a:r>
            <a:r>
              <a:rPr lang="nb-NO" b="1" dirty="0"/>
              <a:t>BIO </a:t>
            </a:r>
            <a:r>
              <a:rPr lang="nb-NO" dirty="0" err="1"/>
              <a:t>schemes</a:t>
            </a:r>
            <a:endParaRPr lang="nb-NO" dirty="0"/>
          </a:p>
        </p:txBody>
      </p:sp>
      <p:sp>
        <p:nvSpPr>
          <p:cNvPr id="5" name="Rektangel 7">
            <a:extLst>
              <a:ext uri="{FF2B5EF4-FFF2-40B4-BE49-F238E27FC236}">
                <a16:creationId xmlns:a16="http://schemas.microsoft.com/office/drawing/2014/main" id="{8F5DACA0-E6A7-69B8-44BF-52E2F48125A8}"/>
              </a:ext>
            </a:extLst>
          </p:cNvPr>
          <p:cNvSpPr/>
          <p:nvPr/>
        </p:nvSpPr>
        <p:spPr>
          <a:xfrm>
            <a:off x="1259632" y="4299939"/>
            <a:ext cx="1008107" cy="648071"/>
          </a:xfrm>
          <a:prstGeom prst="rect">
            <a:avLst/>
          </a:prstGeom>
          <a:solidFill>
            <a:srgbClr val="FFFFFF"/>
          </a:solidFill>
          <a:ln w="9528" cap="flat">
            <a:solidFill>
              <a:srgbClr val="FFFFFF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60948ED1-E185-70C1-9197-2B272432C8A6}"/>
              </a:ext>
            </a:extLst>
          </p:cNvPr>
          <p:cNvSpPr/>
          <p:nvPr/>
        </p:nvSpPr>
        <p:spPr>
          <a:xfrm>
            <a:off x="1225369" y="3998369"/>
            <a:ext cx="1153314" cy="94964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sz="180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" name="TekstSylinder 38">
            <a:extLst>
              <a:ext uri="{FF2B5EF4-FFF2-40B4-BE49-F238E27FC236}">
                <a16:creationId xmlns:a16="http://schemas.microsoft.com/office/drawing/2014/main" id="{D71B7D95-E98B-8AB7-5859-FF8C1409AD8B}"/>
              </a:ext>
            </a:extLst>
          </p:cNvPr>
          <p:cNvSpPr txBox="1"/>
          <p:nvPr/>
        </p:nvSpPr>
        <p:spPr>
          <a:xfrm>
            <a:off x="1915154" y="4228161"/>
            <a:ext cx="5115437" cy="3693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>
                <a:solidFill>
                  <a:srgbClr val="000000"/>
                </a:solidFill>
                <a:latin typeface="Calibri"/>
              </a:rPr>
              <a:t>  Where       is          Norsk      Regnesentral   ?</a:t>
            </a:r>
          </a:p>
        </p:txBody>
      </p:sp>
      <p:sp>
        <p:nvSpPr>
          <p:cNvPr id="8" name="Rektangel 8">
            <a:extLst>
              <a:ext uri="{FF2B5EF4-FFF2-40B4-BE49-F238E27FC236}">
                <a16:creationId xmlns:a16="http://schemas.microsoft.com/office/drawing/2014/main" id="{DD99720D-7887-A62A-0C89-A7D355A7500C}"/>
              </a:ext>
            </a:extLst>
          </p:cNvPr>
          <p:cNvSpPr/>
          <p:nvPr/>
        </p:nvSpPr>
        <p:spPr>
          <a:xfrm>
            <a:off x="2983190" y="4108558"/>
            <a:ext cx="588846" cy="157798"/>
          </a:xfrm>
          <a:prstGeom prst="rect">
            <a:avLst/>
          </a:prstGeom>
          <a:solidFill>
            <a:srgbClr val="8396CC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Ellipse 9">
            <a:extLst>
              <a:ext uri="{FF2B5EF4-FFF2-40B4-BE49-F238E27FC236}">
                <a16:creationId xmlns:a16="http://schemas.microsoft.com/office/drawing/2014/main" id="{822129F3-82B0-87CA-3F34-68D48C6E49C1}"/>
              </a:ext>
            </a:extLst>
          </p:cNvPr>
          <p:cNvSpPr/>
          <p:nvPr/>
        </p:nvSpPr>
        <p:spPr>
          <a:xfrm>
            <a:off x="2983190" y="4108558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Ellipse 10">
            <a:extLst>
              <a:ext uri="{FF2B5EF4-FFF2-40B4-BE49-F238E27FC236}">
                <a16:creationId xmlns:a16="http://schemas.microsoft.com/office/drawing/2014/main" id="{903E92AE-4065-E4DB-77B6-DDCEAF9F2921}"/>
              </a:ext>
            </a:extLst>
          </p:cNvPr>
          <p:cNvSpPr/>
          <p:nvPr/>
        </p:nvSpPr>
        <p:spPr>
          <a:xfrm>
            <a:off x="3123386" y="4106281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A6A6A6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Ellipse 11">
            <a:extLst>
              <a:ext uri="{FF2B5EF4-FFF2-40B4-BE49-F238E27FC236}">
                <a16:creationId xmlns:a16="http://schemas.microsoft.com/office/drawing/2014/main" id="{2DE4C2A4-6BDA-7423-FFB1-DA57B77BAD88}"/>
              </a:ext>
            </a:extLst>
          </p:cNvPr>
          <p:cNvSpPr/>
          <p:nvPr/>
        </p:nvSpPr>
        <p:spPr>
          <a:xfrm>
            <a:off x="3402918" y="4106281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F2F2F2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Rektangel 12">
            <a:extLst>
              <a:ext uri="{FF2B5EF4-FFF2-40B4-BE49-F238E27FC236}">
                <a16:creationId xmlns:a16="http://schemas.microsoft.com/office/drawing/2014/main" id="{2AC23119-7301-0DB4-90AC-EF6FDFDB0AF9}"/>
              </a:ext>
            </a:extLst>
          </p:cNvPr>
          <p:cNvSpPr/>
          <p:nvPr/>
        </p:nvSpPr>
        <p:spPr>
          <a:xfrm>
            <a:off x="3965988" y="4112791"/>
            <a:ext cx="552919" cy="153564"/>
          </a:xfrm>
          <a:prstGeom prst="rect">
            <a:avLst/>
          </a:prstGeom>
          <a:solidFill>
            <a:srgbClr val="8396CC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Ellipse 13">
            <a:extLst>
              <a:ext uri="{FF2B5EF4-FFF2-40B4-BE49-F238E27FC236}">
                <a16:creationId xmlns:a16="http://schemas.microsoft.com/office/drawing/2014/main" id="{6BCB9DAB-20A1-13EE-5B9F-903B233A8C24}"/>
              </a:ext>
            </a:extLst>
          </p:cNvPr>
          <p:cNvSpPr/>
          <p:nvPr/>
        </p:nvSpPr>
        <p:spPr>
          <a:xfrm>
            <a:off x="3965987" y="4112791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Ellipse 14">
            <a:extLst>
              <a:ext uri="{FF2B5EF4-FFF2-40B4-BE49-F238E27FC236}">
                <a16:creationId xmlns:a16="http://schemas.microsoft.com/office/drawing/2014/main" id="{F8A1DE27-EA1D-96F9-9E4C-EAB6237F7945}"/>
              </a:ext>
            </a:extLst>
          </p:cNvPr>
          <p:cNvSpPr/>
          <p:nvPr/>
        </p:nvSpPr>
        <p:spPr>
          <a:xfrm>
            <a:off x="4125751" y="4112791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D9D9D9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Ellipse 15">
            <a:extLst>
              <a:ext uri="{FF2B5EF4-FFF2-40B4-BE49-F238E27FC236}">
                <a16:creationId xmlns:a16="http://schemas.microsoft.com/office/drawing/2014/main" id="{CAA8B132-A972-3508-C2D0-F3D62DCFB0CB}"/>
              </a:ext>
            </a:extLst>
          </p:cNvPr>
          <p:cNvSpPr/>
          <p:nvPr/>
        </p:nvSpPr>
        <p:spPr>
          <a:xfrm>
            <a:off x="4367747" y="4106281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A6A6A6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Rektangel 16">
            <a:extLst>
              <a:ext uri="{FF2B5EF4-FFF2-40B4-BE49-F238E27FC236}">
                <a16:creationId xmlns:a16="http://schemas.microsoft.com/office/drawing/2014/main" id="{1A5F3073-45FB-F7AB-83CF-1FA73C4A8DA7}"/>
              </a:ext>
            </a:extLst>
          </p:cNvPr>
          <p:cNvSpPr/>
          <p:nvPr/>
        </p:nvSpPr>
        <p:spPr>
          <a:xfrm>
            <a:off x="5375252" y="4113943"/>
            <a:ext cx="516837" cy="152412"/>
          </a:xfrm>
          <a:prstGeom prst="rect">
            <a:avLst/>
          </a:prstGeom>
          <a:solidFill>
            <a:srgbClr val="8396CC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Ellipse 17">
            <a:extLst>
              <a:ext uri="{FF2B5EF4-FFF2-40B4-BE49-F238E27FC236}">
                <a16:creationId xmlns:a16="http://schemas.microsoft.com/office/drawing/2014/main" id="{616485FD-D531-1B9E-9229-1852C5697CF7}"/>
              </a:ext>
            </a:extLst>
          </p:cNvPr>
          <p:cNvSpPr/>
          <p:nvPr/>
        </p:nvSpPr>
        <p:spPr>
          <a:xfrm>
            <a:off x="5375251" y="4113943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Ellipse 18">
            <a:extLst>
              <a:ext uri="{FF2B5EF4-FFF2-40B4-BE49-F238E27FC236}">
                <a16:creationId xmlns:a16="http://schemas.microsoft.com/office/drawing/2014/main" id="{C93B4294-1F00-83AE-7DCE-05CDBC8A1CAF}"/>
              </a:ext>
            </a:extLst>
          </p:cNvPr>
          <p:cNvSpPr/>
          <p:nvPr/>
        </p:nvSpPr>
        <p:spPr>
          <a:xfrm>
            <a:off x="5526905" y="4111383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Ellipse 19">
            <a:extLst>
              <a:ext uri="{FF2B5EF4-FFF2-40B4-BE49-F238E27FC236}">
                <a16:creationId xmlns:a16="http://schemas.microsoft.com/office/drawing/2014/main" id="{A7ED269B-F4DE-D6FC-B7A2-EDD5D6D5DCE9}"/>
              </a:ext>
            </a:extLst>
          </p:cNvPr>
          <p:cNvSpPr/>
          <p:nvPr/>
        </p:nvSpPr>
        <p:spPr>
          <a:xfrm>
            <a:off x="5739100" y="4112791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D9D9D9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Rektangel 20">
            <a:extLst>
              <a:ext uri="{FF2B5EF4-FFF2-40B4-BE49-F238E27FC236}">
                <a16:creationId xmlns:a16="http://schemas.microsoft.com/office/drawing/2014/main" id="{3B2C61D7-398B-5B73-A4A8-4392E57724EE}"/>
              </a:ext>
            </a:extLst>
          </p:cNvPr>
          <p:cNvSpPr/>
          <p:nvPr/>
        </p:nvSpPr>
        <p:spPr>
          <a:xfrm>
            <a:off x="6201614" y="4112792"/>
            <a:ext cx="538627" cy="162927"/>
          </a:xfrm>
          <a:prstGeom prst="rect">
            <a:avLst/>
          </a:prstGeom>
          <a:solidFill>
            <a:srgbClr val="8396CC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Ellipse 21">
            <a:extLst>
              <a:ext uri="{FF2B5EF4-FFF2-40B4-BE49-F238E27FC236}">
                <a16:creationId xmlns:a16="http://schemas.microsoft.com/office/drawing/2014/main" id="{BC0F5754-7D16-111F-DC3F-4DF76532FF29}"/>
              </a:ext>
            </a:extLst>
          </p:cNvPr>
          <p:cNvSpPr/>
          <p:nvPr/>
        </p:nvSpPr>
        <p:spPr>
          <a:xfrm>
            <a:off x="6201613" y="4112791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Ellipse 22">
            <a:extLst>
              <a:ext uri="{FF2B5EF4-FFF2-40B4-BE49-F238E27FC236}">
                <a16:creationId xmlns:a16="http://schemas.microsoft.com/office/drawing/2014/main" id="{31AC5AD4-9670-00E2-1BE0-A3B6D0054B22}"/>
              </a:ext>
            </a:extLst>
          </p:cNvPr>
          <p:cNvSpPr/>
          <p:nvPr/>
        </p:nvSpPr>
        <p:spPr>
          <a:xfrm>
            <a:off x="6345622" y="4118497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7F7F7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Ellipse 23">
            <a:extLst>
              <a:ext uri="{FF2B5EF4-FFF2-40B4-BE49-F238E27FC236}">
                <a16:creationId xmlns:a16="http://schemas.microsoft.com/office/drawing/2014/main" id="{ABD82F9A-293E-822C-6BAD-E67931F564AB}"/>
              </a:ext>
            </a:extLst>
          </p:cNvPr>
          <p:cNvSpPr/>
          <p:nvPr/>
        </p:nvSpPr>
        <p:spPr>
          <a:xfrm>
            <a:off x="6574313" y="4121185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TextBox 27">
            <a:extLst>
              <a:ext uri="{FF2B5EF4-FFF2-40B4-BE49-F238E27FC236}">
                <a16:creationId xmlns:a16="http://schemas.microsoft.com/office/drawing/2014/main" id="{B25128C6-29C0-EAA3-1F49-2198CA54BA02}"/>
              </a:ext>
            </a:extLst>
          </p:cNvPr>
          <p:cNvSpPr txBox="1"/>
          <p:nvPr/>
        </p:nvSpPr>
        <p:spPr>
          <a:xfrm>
            <a:off x="483861" y="3932645"/>
            <a:ext cx="1194928" cy="646334"/>
          </a:xfrm>
          <a:prstGeom prst="rect">
            <a:avLst/>
          </a:prstGeom>
          <a:solidFill>
            <a:srgbClr val="FFFFFF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400">
                <a:solidFill>
                  <a:srgbClr val="000000"/>
                </a:solidFill>
                <a:latin typeface="Arial" pitchFamily="34"/>
                <a:cs typeface="Arial" pitchFamily="34"/>
              </a:rPr>
              <a:t>Initial embeddings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sz="70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Rektangel 12">
            <a:extLst>
              <a:ext uri="{FF2B5EF4-FFF2-40B4-BE49-F238E27FC236}">
                <a16:creationId xmlns:a16="http://schemas.microsoft.com/office/drawing/2014/main" id="{DEC0E833-8F03-323A-07C5-C4F10824D763}"/>
              </a:ext>
            </a:extLst>
          </p:cNvPr>
          <p:cNvSpPr/>
          <p:nvPr/>
        </p:nvSpPr>
        <p:spPr>
          <a:xfrm>
            <a:off x="2186977" y="4108183"/>
            <a:ext cx="552919" cy="153564"/>
          </a:xfrm>
          <a:prstGeom prst="rect">
            <a:avLst/>
          </a:prstGeom>
          <a:solidFill>
            <a:srgbClr val="8396CC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Ellipse 13">
            <a:extLst>
              <a:ext uri="{FF2B5EF4-FFF2-40B4-BE49-F238E27FC236}">
                <a16:creationId xmlns:a16="http://schemas.microsoft.com/office/drawing/2014/main" id="{985BD272-2163-54E6-CB82-68EBF7456640}"/>
              </a:ext>
            </a:extLst>
          </p:cNvPr>
          <p:cNvSpPr/>
          <p:nvPr/>
        </p:nvSpPr>
        <p:spPr>
          <a:xfrm>
            <a:off x="2186976" y="4108183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A6A6A6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Ellipse 14">
            <a:extLst>
              <a:ext uri="{FF2B5EF4-FFF2-40B4-BE49-F238E27FC236}">
                <a16:creationId xmlns:a16="http://schemas.microsoft.com/office/drawing/2014/main" id="{BAD0224D-49C2-92F5-3833-9824F5E5744A}"/>
              </a:ext>
            </a:extLst>
          </p:cNvPr>
          <p:cNvSpPr/>
          <p:nvPr/>
        </p:nvSpPr>
        <p:spPr>
          <a:xfrm>
            <a:off x="2346740" y="4108183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D9D9D9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Ellipse 15">
            <a:extLst>
              <a:ext uri="{FF2B5EF4-FFF2-40B4-BE49-F238E27FC236}">
                <a16:creationId xmlns:a16="http://schemas.microsoft.com/office/drawing/2014/main" id="{3C09B5A7-4BB5-6896-3DFC-CDA4CED734DA}"/>
              </a:ext>
            </a:extLst>
          </p:cNvPr>
          <p:cNvSpPr/>
          <p:nvPr/>
        </p:nvSpPr>
        <p:spPr>
          <a:xfrm>
            <a:off x="2588736" y="4101672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D9D9D9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9" name="Rett pilkobling 36">
            <a:extLst>
              <a:ext uri="{FF2B5EF4-FFF2-40B4-BE49-F238E27FC236}">
                <a16:creationId xmlns:a16="http://schemas.microsoft.com/office/drawing/2014/main" id="{8B93BA6A-8EB9-6C7E-002E-144DB9589337}"/>
              </a:ext>
            </a:extLst>
          </p:cNvPr>
          <p:cNvCxnSpPr/>
          <p:nvPr/>
        </p:nvCxnSpPr>
        <p:spPr>
          <a:xfrm flipV="1">
            <a:off x="6529526" y="3728214"/>
            <a:ext cx="0" cy="323121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30" name="Rett pilkobling 35">
            <a:extLst>
              <a:ext uri="{FF2B5EF4-FFF2-40B4-BE49-F238E27FC236}">
                <a16:creationId xmlns:a16="http://schemas.microsoft.com/office/drawing/2014/main" id="{1CE942DF-2777-8299-1BBE-FF252A1A93E3}"/>
              </a:ext>
            </a:extLst>
          </p:cNvPr>
          <p:cNvCxnSpPr/>
          <p:nvPr/>
        </p:nvCxnSpPr>
        <p:spPr>
          <a:xfrm flipV="1">
            <a:off x="5626913" y="3741929"/>
            <a:ext cx="0" cy="322746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31" name="Rett pilkobling 33">
            <a:extLst>
              <a:ext uri="{FF2B5EF4-FFF2-40B4-BE49-F238E27FC236}">
                <a16:creationId xmlns:a16="http://schemas.microsoft.com/office/drawing/2014/main" id="{AF86CB9C-8E52-67B9-C387-C2AFF98F55E9}"/>
              </a:ext>
            </a:extLst>
          </p:cNvPr>
          <p:cNvCxnSpPr/>
          <p:nvPr/>
        </p:nvCxnSpPr>
        <p:spPr>
          <a:xfrm flipV="1">
            <a:off x="3285893" y="3708928"/>
            <a:ext cx="0" cy="355738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32" name="Rett pilkobling 34">
            <a:extLst>
              <a:ext uri="{FF2B5EF4-FFF2-40B4-BE49-F238E27FC236}">
                <a16:creationId xmlns:a16="http://schemas.microsoft.com/office/drawing/2014/main" id="{59FCEECB-4838-A1FA-1964-91E457C589C4}"/>
              </a:ext>
            </a:extLst>
          </p:cNvPr>
          <p:cNvCxnSpPr/>
          <p:nvPr/>
        </p:nvCxnSpPr>
        <p:spPr>
          <a:xfrm flipV="1">
            <a:off x="4224561" y="3708928"/>
            <a:ext cx="0" cy="369884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sp>
        <p:nvSpPr>
          <p:cNvPr id="33" name="Rektangel 8">
            <a:extLst>
              <a:ext uri="{FF2B5EF4-FFF2-40B4-BE49-F238E27FC236}">
                <a16:creationId xmlns:a16="http://schemas.microsoft.com/office/drawing/2014/main" id="{1274ACB3-1E91-A684-A828-CE1095E4CEC0}"/>
              </a:ext>
            </a:extLst>
          </p:cNvPr>
          <p:cNvSpPr/>
          <p:nvPr/>
        </p:nvSpPr>
        <p:spPr>
          <a:xfrm>
            <a:off x="2995114" y="3524695"/>
            <a:ext cx="588846" cy="157798"/>
          </a:xfrm>
          <a:prstGeom prst="rect">
            <a:avLst/>
          </a:prstGeom>
          <a:solidFill>
            <a:srgbClr val="8396CC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Ellipse 9">
            <a:extLst>
              <a:ext uri="{FF2B5EF4-FFF2-40B4-BE49-F238E27FC236}">
                <a16:creationId xmlns:a16="http://schemas.microsoft.com/office/drawing/2014/main" id="{AA85FDAB-B1AB-AB91-EF6F-7566AD1B008C}"/>
              </a:ext>
            </a:extLst>
          </p:cNvPr>
          <p:cNvSpPr/>
          <p:nvPr/>
        </p:nvSpPr>
        <p:spPr>
          <a:xfrm>
            <a:off x="2995114" y="3524695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7F7F7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Ellipse 10">
            <a:extLst>
              <a:ext uri="{FF2B5EF4-FFF2-40B4-BE49-F238E27FC236}">
                <a16:creationId xmlns:a16="http://schemas.microsoft.com/office/drawing/2014/main" id="{A8CBEEE1-7DF2-39D0-EE2D-F38D04A57876}"/>
              </a:ext>
            </a:extLst>
          </p:cNvPr>
          <p:cNvSpPr/>
          <p:nvPr/>
        </p:nvSpPr>
        <p:spPr>
          <a:xfrm>
            <a:off x="3135310" y="3522418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Ellipse 11">
            <a:extLst>
              <a:ext uri="{FF2B5EF4-FFF2-40B4-BE49-F238E27FC236}">
                <a16:creationId xmlns:a16="http://schemas.microsoft.com/office/drawing/2014/main" id="{5FD556CA-0B39-3CFF-906D-653A52338485}"/>
              </a:ext>
            </a:extLst>
          </p:cNvPr>
          <p:cNvSpPr/>
          <p:nvPr/>
        </p:nvSpPr>
        <p:spPr>
          <a:xfrm>
            <a:off x="3414842" y="3522418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D9D9D9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Rektangel 12">
            <a:extLst>
              <a:ext uri="{FF2B5EF4-FFF2-40B4-BE49-F238E27FC236}">
                <a16:creationId xmlns:a16="http://schemas.microsoft.com/office/drawing/2014/main" id="{773ACC3E-5F3F-CD5A-657E-C839B0F6FBA0}"/>
              </a:ext>
            </a:extLst>
          </p:cNvPr>
          <p:cNvSpPr/>
          <p:nvPr/>
        </p:nvSpPr>
        <p:spPr>
          <a:xfrm>
            <a:off x="3977912" y="3528928"/>
            <a:ext cx="552919" cy="153564"/>
          </a:xfrm>
          <a:prstGeom prst="rect">
            <a:avLst/>
          </a:prstGeom>
          <a:solidFill>
            <a:srgbClr val="8396CC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Ellipse 13">
            <a:extLst>
              <a:ext uri="{FF2B5EF4-FFF2-40B4-BE49-F238E27FC236}">
                <a16:creationId xmlns:a16="http://schemas.microsoft.com/office/drawing/2014/main" id="{D483E010-3790-89D1-0697-65E5FEE3F445}"/>
              </a:ext>
            </a:extLst>
          </p:cNvPr>
          <p:cNvSpPr/>
          <p:nvPr/>
        </p:nvSpPr>
        <p:spPr>
          <a:xfrm>
            <a:off x="3977911" y="3528928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F2F2F2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Ellipse 14">
            <a:extLst>
              <a:ext uri="{FF2B5EF4-FFF2-40B4-BE49-F238E27FC236}">
                <a16:creationId xmlns:a16="http://schemas.microsoft.com/office/drawing/2014/main" id="{7EEE33F7-1CE8-1F98-E004-A0F15DFF7561}"/>
              </a:ext>
            </a:extLst>
          </p:cNvPr>
          <p:cNvSpPr/>
          <p:nvPr/>
        </p:nvSpPr>
        <p:spPr>
          <a:xfrm>
            <a:off x="4137675" y="3528928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Ellipse 15">
            <a:extLst>
              <a:ext uri="{FF2B5EF4-FFF2-40B4-BE49-F238E27FC236}">
                <a16:creationId xmlns:a16="http://schemas.microsoft.com/office/drawing/2014/main" id="{23678001-A35D-252A-B257-AE5D2DBA4366}"/>
              </a:ext>
            </a:extLst>
          </p:cNvPr>
          <p:cNvSpPr/>
          <p:nvPr/>
        </p:nvSpPr>
        <p:spPr>
          <a:xfrm>
            <a:off x="4379671" y="3522418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Rektangel 16">
            <a:extLst>
              <a:ext uri="{FF2B5EF4-FFF2-40B4-BE49-F238E27FC236}">
                <a16:creationId xmlns:a16="http://schemas.microsoft.com/office/drawing/2014/main" id="{F2801CA0-7D27-C222-7BD9-C13778A76190}"/>
              </a:ext>
            </a:extLst>
          </p:cNvPr>
          <p:cNvSpPr/>
          <p:nvPr/>
        </p:nvSpPr>
        <p:spPr>
          <a:xfrm>
            <a:off x="5387176" y="3530081"/>
            <a:ext cx="516837" cy="152412"/>
          </a:xfrm>
          <a:prstGeom prst="rect">
            <a:avLst/>
          </a:prstGeom>
          <a:solidFill>
            <a:srgbClr val="8396CC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Ellipse 17">
            <a:extLst>
              <a:ext uri="{FF2B5EF4-FFF2-40B4-BE49-F238E27FC236}">
                <a16:creationId xmlns:a16="http://schemas.microsoft.com/office/drawing/2014/main" id="{9360F69F-0618-4D8F-1751-97791D44854D}"/>
              </a:ext>
            </a:extLst>
          </p:cNvPr>
          <p:cNvSpPr/>
          <p:nvPr/>
        </p:nvSpPr>
        <p:spPr>
          <a:xfrm>
            <a:off x="5387175" y="3530081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D9D9D9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Ellipse 18">
            <a:extLst>
              <a:ext uri="{FF2B5EF4-FFF2-40B4-BE49-F238E27FC236}">
                <a16:creationId xmlns:a16="http://schemas.microsoft.com/office/drawing/2014/main" id="{BE7E9FB9-F3A3-9F9C-24F9-1CBF853B43F1}"/>
              </a:ext>
            </a:extLst>
          </p:cNvPr>
          <p:cNvSpPr/>
          <p:nvPr/>
        </p:nvSpPr>
        <p:spPr>
          <a:xfrm>
            <a:off x="5538828" y="3527520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Ellipse 19">
            <a:extLst>
              <a:ext uri="{FF2B5EF4-FFF2-40B4-BE49-F238E27FC236}">
                <a16:creationId xmlns:a16="http://schemas.microsoft.com/office/drawing/2014/main" id="{C1587473-5AE3-C994-218F-629DC084EDCD}"/>
              </a:ext>
            </a:extLst>
          </p:cNvPr>
          <p:cNvSpPr/>
          <p:nvPr/>
        </p:nvSpPr>
        <p:spPr>
          <a:xfrm>
            <a:off x="5751024" y="3528928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7F7F7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Rektangel 20">
            <a:extLst>
              <a:ext uri="{FF2B5EF4-FFF2-40B4-BE49-F238E27FC236}">
                <a16:creationId xmlns:a16="http://schemas.microsoft.com/office/drawing/2014/main" id="{37EB3DF5-AFB4-57B8-072F-4AD7FAD77071}"/>
              </a:ext>
            </a:extLst>
          </p:cNvPr>
          <p:cNvSpPr/>
          <p:nvPr/>
        </p:nvSpPr>
        <p:spPr>
          <a:xfrm>
            <a:off x="6213538" y="3528929"/>
            <a:ext cx="538627" cy="162927"/>
          </a:xfrm>
          <a:prstGeom prst="rect">
            <a:avLst/>
          </a:prstGeom>
          <a:solidFill>
            <a:srgbClr val="8396CC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Ellipse 21">
            <a:extLst>
              <a:ext uri="{FF2B5EF4-FFF2-40B4-BE49-F238E27FC236}">
                <a16:creationId xmlns:a16="http://schemas.microsoft.com/office/drawing/2014/main" id="{9A184F48-04A4-B65C-57AE-4D14E714E907}"/>
              </a:ext>
            </a:extLst>
          </p:cNvPr>
          <p:cNvSpPr/>
          <p:nvPr/>
        </p:nvSpPr>
        <p:spPr>
          <a:xfrm>
            <a:off x="6213537" y="3528928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D9D9D9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Ellipse 22">
            <a:extLst>
              <a:ext uri="{FF2B5EF4-FFF2-40B4-BE49-F238E27FC236}">
                <a16:creationId xmlns:a16="http://schemas.microsoft.com/office/drawing/2014/main" id="{935ED5F6-68F7-3A59-7CAE-C888D9CEF125}"/>
              </a:ext>
            </a:extLst>
          </p:cNvPr>
          <p:cNvSpPr/>
          <p:nvPr/>
        </p:nvSpPr>
        <p:spPr>
          <a:xfrm>
            <a:off x="6357546" y="3529916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D9D9D9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" name="Ellipse 23">
            <a:extLst>
              <a:ext uri="{FF2B5EF4-FFF2-40B4-BE49-F238E27FC236}">
                <a16:creationId xmlns:a16="http://schemas.microsoft.com/office/drawing/2014/main" id="{2A16B5AF-040C-820A-6042-CEC46E6C9393}"/>
              </a:ext>
            </a:extLst>
          </p:cNvPr>
          <p:cNvSpPr/>
          <p:nvPr/>
        </p:nvSpPr>
        <p:spPr>
          <a:xfrm>
            <a:off x="6586237" y="3537323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TextBox 53">
            <a:extLst>
              <a:ext uri="{FF2B5EF4-FFF2-40B4-BE49-F238E27FC236}">
                <a16:creationId xmlns:a16="http://schemas.microsoft.com/office/drawing/2014/main" id="{BC8390B4-0575-1829-A165-05C0E9BC0F4C}"/>
              </a:ext>
            </a:extLst>
          </p:cNvPr>
          <p:cNvSpPr txBox="1"/>
          <p:nvPr/>
        </p:nvSpPr>
        <p:spPr>
          <a:xfrm>
            <a:off x="354172" y="3378611"/>
            <a:ext cx="1446132" cy="5232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400">
                <a:solidFill>
                  <a:srgbClr val="000000"/>
                </a:solidFill>
                <a:latin typeface="Arial" pitchFamily="34"/>
                <a:cs typeface="Arial" pitchFamily="34"/>
              </a:rPr>
              <a:t>Embeddings after one layer</a:t>
            </a:r>
            <a:endParaRPr lang="nb-NO" sz="1400">
              <a:solidFill>
                <a:srgbClr val="000000"/>
              </a:solidFill>
              <a:latin typeface="Calibri"/>
            </a:endParaRPr>
          </a:p>
        </p:txBody>
      </p:sp>
      <p:cxnSp>
        <p:nvCxnSpPr>
          <p:cNvPr id="50" name="Rett pilkobling 34">
            <a:extLst>
              <a:ext uri="{FF2B5EF4-FFF2-40B4-BE49-F238E27FC236}">
                <a16:creationId xmlns:a16="http://schemas.microsoft.com/office/drawing/2014/main" id="{B4DD99D2-1FE5-4D95-073D-C48675BE4385}"/>
              </a:ext>
            </a:extLst>
          </p:cNvPr>
          <p:cNvCxnSpPr/>
          <p:nvPr/>
        </p:nvCxnSpPr>
        <p:spPr>
          <a:xfrm flipH="1" flipV="1">
            <a:off x="3355544" y="3741929"/>
            <a:ext cx="823463" cy="319802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51" name="Rett pilkobling 34">
            <a:extLst>
              <a:ext uri="{FF2B5EF4-FFF2-40B4-BE49-F238E27FC236}">
                <a16:creationId xmlns:a16="http://schemas.microsoft.com/office/drawing/2014/main" id="{6E7C4910-B123-3D19-98C0-5BC9B3D00175}"/>
              </a:ext>
            </a:extLst>
          </p:cNvPr>
          <p:cNvCxnSpPr/>
          <p:nvPr/>
        </p:nvCxnSpPr>
        <p:spPr>
          <a:xfrm flipH="1" flipV="1">
            <a:off x="3616302" y="3724474"/>
            <a:ext cx="1842882" cy="343769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52" name="Rett pilkobling 34">
            <a:extLst>
              <a:ext uri="{FF2B5EF4-FFF2-40B4-BE49-F238E27FC236}">
                <a16:creationId xmlns:a16="http://schemas.microsoft.com/office/drawing/2014/main" id="{44BA67F0-8CEE-72A2-35AD-66B38A30D756}"/>
              </a:ext>
            </a:extLst>
          </p:cNvPr>
          <p:cNvCxnSpPr/>
          <p:nvPr/>
        </p:nvCxnSpPr>
        <p:spPr>
          <a:xfrm flipH="1" flipV="1">
            <a:off x="3496982" y="3756706"/>
            <a:ext cx="2951364" cy="341802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53" name="Rett pilkobling 34">
            <a:extLst>
              <a:ext uri="{FF2B5EF4-FFF2-40B4-BE49-F238E27FC236}">
                <a16:creationId xmlns:a16="http://schemas.microsoft.com/office/drawing/2014/main" id="{F65BAA8D-70DC-7428-1FA0-8B394F7FBED4}"/>
              </a:ext>
            </a:extLst>
          </p:cNvPr>
          <p:cNvCxnSpPr/>
          <p:nvPr/>
        </p:nvCxnSpPr>
        <p:spPr>
          <a:xfrm flipV="1">
            <a:off x="3355544" y="3756707"/>
            <a:ext cx="823463" cy="274667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54" name="Rett pilkobling 34">
            <a:extLst>
              <a:ext uri="{FF2B5EF4-FFF2-40B4-BE49-F238E27FC236}">
                <a16:creationId xmlns:a16="http://schemas.microsoft.com/office/drawing/2014/main" id="{05934C66-8B96-EC0D-0464-91DB8080EB6B}"/>
              </a:ext>
            </a:extLst>
          </p:cNvPr>
          <p:cNvCxnSpPr/>
          <p:nvPr/>
        </p:nvCxnSpPr>
        <p:spPr>
          <a:xfrm flipV="1">
            <a:off x="3308160" y="3779402"/>
            <a:ext cx="2270345" cy="279651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55" name="Rett pilkobling 34">
            <a:extLst>
              <a:ext uri="{FF2B5EF4-FFF2-40B4-BE49-F238E27FC236}">
                <a16:creationId xmlns:a16="http://schemas.microsoft.com/office/drawing/2014/main" id="{2AEB35DC-906D-E98F-5FB9-0F3C3126EF15}"/>
              </a:ext>
            </a:extLst>
          </p:cNvPr>
          <p:cNvCxnSpPr/>
          <p:nvPr/>
        </p:nvCxnSpPr>
        <p:spPr>
          <a:xfrm flipV="1">
            <a:off x="3377818" y="3779402"/>
            <a:ext cx="3063414" cy="291401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56" name="Rett pilkobling 34">
            <a:extLst>
              <a:ext uri="{FF2B5EF4-FFF2-40B4-BE49-F238E27FC236}">
                <a16:creationId xmlns:a16="http://schemas.microsoft.com/office/drawing/2014/main" id="{9D26D5BD-A622-E784-5BDF-50DBE3D2A88E}"/>
              </a:ext>
            </a:extLst>
          </p:cNvPr>
          <p:cNvCxnSpPr/>
          <p:nvPr/>
        </p:nvCxnSpPr>
        <p:spPr>
          <a:xfrm flipV="1">
            <a:off x="4254371" y="3732831"/>
            <a:ext cx="1176906" cy="318686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57" name="Rett pilkobling 34">
            <a:extLst>
              <a:ext uri="{FF2B5EF4-FFF2-40B4-BE49-F238E27FC236}">
                <a16:creationId xmlns:a16="http://schemas.microsoft.com/office/drawing/2014/main" id="{DD91D23D-C3A9-3862-7C41-A005D802DC13}"/>
              </a:ext>
            </a:extLst>
          </p:cNvPr>
          <p:cNvCxnSpPr/>
          <p:nvPr/>
        </p:nvCxnSpPr>
        <p:spPr>
          <a:xfrm flipV="1">
            <a:off x="4367748" y="3745752"/>
            <a:ext cx="1936581" cy="312277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58" name="Rett pilkobling 34">
            <a:extLst>
              <a:ext uri="{FF2B5EF4-FFF2-40B4-BE49-F238E27FC236}">
                <a16:creationId xmlns:a16="http://schemas.microsoft.com/office/drawing/2014/main" id="{6BCD92B9-0FE3-2F8A-33CD-18716B06DAB7}"/>
              </a:ext>
            </a:extLst>
          </p:cNvPr>
          <p:cNvCxnSpPr/>
          <p:nvPr/>
        </p:nvCxnSpPr>
        <p:spPr>
          <a:xfrm flipH="1" flipV="1">
            <a:off x="4292035" y="3737980"/>
            <a:ext cx="1280526" cy="335493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59" name="Rett pilkobling 34">
            <a:extLst>
              <a:ext uri="{FF2B5EF4-FFF2-40B4-BE49-F238E27FC236}">
                <a16:creationId xmlns:a16="http://schemas.microsoft.com/office/drawing/2014/main" id="{1568FB41-3738-738C-6FDC-3FA8AC6D1DF5}"/>
              </a:ext>
            </a:extLst>
          </p:cNvPr>
          <p:cNvCxnSpPr/>
          <p:nvPr/>
        </p:nvCxnSpPr>
        <p:spPr>
          <a:xfrm flipV="1">
            <a:off x="5682846" y="3745752"/>
            <a:ext cx="818718" cy="327721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60" name="Rett pilkobling 34">
            <a:extLst>
              <a:ext uri="{FF2B5EF4-FFF2-40B4-BE49-F238E27FC236}">
                <a16:creationId xmlns:a16="http://schemas.microsoft.com/office/drawing/2014/main" id="{EF6D610D-4116-88B8-3FB9-A264FD9D8B71}"/>
              </a:ext>
            </a:extLst>
          </p:cNvPr>
          <p:cNvCxnSpPr/>
          <p:nvPr/>
        </p:nvCxnSpPr>
        <p:spPr>
          <a:xfrm flipH="1" flipV="1">
            <a:off x="5684383" y="3755710"/>
            <a:ext cx="776408" cy="320241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61" name="Rett pilkobling 34">
            <a:extLst>
              <a:ext uri="{FF2B5EF4-FFF2-40B4-BE49-F238E27FC236}">
                <a16:creationId xmlns:a16="http://schemas.microsoft.com/office/drawing/2014/main" id="{39BD529D-44D4-44C3-EB30-60439FD20181}"/>
              </a:ext>
            </a:extLst>
          </p:cNvPr>
          <p:cNvCxnSpPr/>
          <p:nvPr/>
        </p:nvCxnSpPr>
        <p:spPr>
          <a:xfrm flipH="1" flipV="1">
            <a:off x="4488522" y="3725872"/>
            <a:ext cx="1920149" cy="332156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62" name="Rett pilkobling 33">
            <a:extLst>
              <a:ext uri="{FF2B5EF4-FFF2-40B4-BE49-F238E27FC236}">
                <a16:creationId xmlns:a16="http://schemas.microsoft.com/office/drawing/2014/main" id="{15CDD460-BFAC-FC64-15B5-45341C8C78CE}"/>
              </a:ext>
            </a:extLst>
          </p:cNvPr>
          <p:cNvCxnSpPr/>
          <p:nvPr/>
        </p:nvCxnSpPr>
        <p:spPr>
          <a:xfrm flipV="1">
            <a:off x="2330994" y="3717734"/>
            <a:ext cx="0" cy="355738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sp>
        <p:nvSpPr>
          <p:cNvPr id="63" name="Rektangel 12">
            <a:extLst>
              <a:ext uri="{FF2B5EF4-FFF2-40B4-BE49-F238E27FC236}">
                <a16:creationId xmlns:a16="http://schemas.microsoft.com/office/drawing/2014/main" id="{60EDD5E5-0D67-3DCE-1EF4-DD84082CCBC1}"/>
              </a:ext>
            </a:extLst>
          </p:cNvPr>
          <p:cNvSpPr/>
          <p:nvPr/>
        </p:nvSpPr>
        <p:spPr>
          <a:xfrm>
            <a:off x="2186977" y="3537323"/>
            <a:ext cx="552919" cy="153564"/>
          </a:xfrm>
          <a:prstGeom prst="rect">
            <a:avLst/>
          </a:prstGeom>
          <a:solidFill>
            <a:srgbClr val="8396CC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Ellipse 13">
            <a:extLst>
              <a:ext uri="{FF2B5EF4-FFF2-40B4-BE49-F238E27FC236}">
                <a16:creationId xmlns:a16="http://schemas.microsoft.com/office/drawing/2014/main" id="{3574685F-CC36-805B-40E2-F47C147F8D8F}"/>
              </a:ext>
            </a:extLst>
          </p:cNvPr>
          <p:cNvSpPr/>
          <p:nvPr/>
        </p:nvSpPr>
        <p:spPr>
          <a:xfrm>
            <a:off x="2186976" y="3537323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Ellipse 14">
            <a:extLst>
              <a:ext uri="{FF2B5EF4-FFF2-40B4-BE49-F238E27FC236}">
                <a16:creationId xmlns:a16="http://schemas.microsoft.com/office/drawing/2014/main" id="{8F47E638-5E60-855C-3D15-49D814E02874}"/>
              </a:ext>
            </a:extLst>
          </p:cNvPr>
          <p:cNvSpPr/>
          <p:nvPr/>
        </p:nvSpPr>
        <p:spPr>
          <a:xfrm>
            <a:off x="2346740" y="3537323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Ellipse 15">
            <a:extLst>
              <a:ext uri="{FF2B5EF4-FFF2-40B4-BE49-F238E27FC236}">
                <a16:creationId xmlns:a16="http://schemas.microsoft.com/office/drawing/2014/main" id="{82082AC0-6B6B-3532-5D76-B94328162821}"/>
              </a:ext>
            </a:extLst>
          </p:cNvPr>
          <p:cNvSpPr/>
          <p:nvPr/>
        </p:nvSpPr>
        <p:spPr>
          <a:xfrm>
            <a:off x="2588736" y="3530812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67" name="Rett pilkobling 33">
            <a:extLst>
              <a:ext uri="{FF2B5EF4-FFF2-40B4-BE49-F238E27FC236}">
                <a16:creationId xmlns:a16="http://schemas.microsoft.com/office/drawing/2014/main" id="{B67C2252-28A7-CAED-E973-7D0509CDCDD8}"/>
              </a:ext>
            </a:extLst>
          </p:cNvPr>
          <p:cNvCxnSpPr/>
          <p:nvPr/>
        </p:nvCxnSpPr>
        <p:spPr>
          <a:xfrm flipH="1" flipV="1">
            <a:off x="2490668" y="3732382"/>
            <a:ext cx="758303" cy="341090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68" name="Rett pilkobling 33">
            <a:extLst>
              <a:ext uri="{FF2B5EF4-FFF2-40B4-BE49-F238E27FC236}">
                <a16:creationId xmlns:a16="http://schemas.microsoft.com/office/drawing/2014/main" id="{8782CD3E-F0FE-6606-7821-C30E01C60957}"/>
              </a:ext>
            </a:extLst>
          </p:cNvPr>
          <p:cNvCxnSpPr/>
          <p:nvPr/>
        </p:nvCxnSpPr>
        <p:spPr>
          <a:xfrm flipV="1">
            <a:off x="2509870" y="3732832"/>
            <a:ext cx="681649" cy="317735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69" name="Rett pilkobling 33">
            <a:extLst>
              <a:ext uri="{FF2B5EF4-FFF2-40B4-BE49-F238E27FC236}">
                <a16:creationId xmlns:a16="http://schemas.microsoft.com/office/drawing/2014/main" id="{66AF7998-7E9A-D2CE-367E-DFB476E856C5}"/>
              </a:ext>
            </a:extLst>
          </p:cNvPr>
          <p:cNvCxnSpPr/>
          <p:nvPr/>
        </p:nvCxnSpPr>
        <p:spPr>
          <a:xfrm flipV="1">
            <a:off x="2573522" y="3730152"/>
            <a:ext cx="1467557" cy="327877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70" name="Rett pilkobling 33">
            <a:extLst>
              <a:ext uri="{FF2B5EF4-FFF2-40B4-BE49-F238E27FC236}">
                <a16:creationId xmlns:a16="http://schemas.microsoft.com/office/drawing/2014/main" id="{4C99883F-9681-1F3B-1BE6-026E4B7C6DA6}"/>
              </a:ext>
            </a:extLst>
          </p:cNvPr>
          <p:cNvCxnSpPr/>
          <p:nvPr/>
        </p:nvCxnSpPr>
        <p:spPr>
          <a:xfrm flipH="1" flipV="1">
            <a:off x="2410978" y="3773577"/>
            <a:ext cx="1712397" cy="294519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71" name="Rett pilkobling 33">
            <a:extLst>
              <a:ext uri="{FF2B5EF4-FFF2-40B4-BE49-F238E27FC236}">
                <a16:creationId xmlns:a16="http://schemas.microsoft.com/office/drawing/2014/main" id="{C8FA398C-3138-8588-0AD4-E00FF4561C96}"/>
              </a:ext>
            </a:extLst>
          </p:cNvPr>
          <p:cNvCxnSpPr/>
          <p:nvPr/>
        </p:nvCxnSpPr>
        <p:spPr>
          <a:xfrm flipV="1">
            <a:off x="2547964" y="3717734"/>
            <a:ext cx="2805379" cy="340294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72" name="Rett pilkobling 33">
            <a:extLst>
              <a:ext uri="{FF2B5EF4-FFF2-40B4-BE49-F238E27FC236}">
                <a16:creationId xmlns:a16="http://schemas.microsoft.com/office/drawing/2014/main" id="{79EC466C-3FDF-06A2-3F2A-5F9EBBF8473B}"/>
              </a:ext>
            </a:extLst>
          </p:cNvPr>
          <p:cNvCxnSpPr/>
          <p:nvPr/>
        </p:nvCxnSpPr>
        <p:spPr>
          <a:xfrm flipV="1">
            <a:off x="2546409" y="3736206"/>
            <a:ext cx="3655204" cy="342561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73" name="Rett pilkobling 33">
            <a:extLst>
              <a:ext uri="{FF2B5EF4-FFF2-40B4-BE49-F238E27FC236}">
                <a16:creationId xmlns:a16="http://schemas.microsoft.com/office/drawing/2014/main" id="{CB6A5799-794A-8222-9563-9BA3FD42EAFE}"/>
              </a:ext>
            </a:extLst>
          </p:cNvPr>
          <p:cNvCxnSpPr/>
          <p:nvPr/>
        </p:nvCxnSpPr>
        <p:spPr>
          <a:xfrm flipH="1" flipV="1">
            <a:off x="2570110" y="3729667"/>
            <a:ext cx="2783232" cy="354138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74" name="Rett pilkobling 33">
            <a:extLst>
              <a:ext uri="{FF2B5EF4-FFF2-40B4-BE49-F238E27FC236}">
                <a16:creationId xmlns:a16="http://schemas.microsoft.com/office/drawing/2014/main" id="{644E95D6-F1A5-F113-2333-BD38C177D2E9}"/>
              </a:ext>
            </a:extLst>
          </p:cNvPr>
          <p:cNvCxnSpPr/>
          <p:nvPr/>
        </p:nvCxnSpPr>
        <p:spPr>
          <a:xfrm flipH="1" flipV="1">
            <a:off x="2672569" y="3736159"/>
            <a:ext cx="3818964" cy="340468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75" name="Rett pilkobling 36">
            <a:extLst>
              <a:ext uri="{FF2B5EF4-FFF2-40B4-BE49-F238E27FC236}">
                <a16:creationId xmlns:a16="http://schemas.microsoft.com/office/drawing/2014/main" id="{7313B727-8D34-DCC7-F080-E84662CC7DA8}"/>
              </a:ext>
            </a:extLst>
          </p:cNvPr>
          <p:cNvCxnSpPr/>
          <p:nvPr/>
        </p:nvCxnSpPr>
        <p:spPr>
          <a:xfrm flipV="1">
            <a:off x="6489640" y="3079071"/>
            <a:ext cx="0" cy="323122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sp>
        <p:nvSpPr>
          <p:cNvPr id="76" name="TextBox 81">
            <a:extLst>
              <a:ext uri="{FF2B5EF4-FFF2-40B4-BE49-F238E27FC236}">
                <a16:creationId xmlns:a16="http://schemas.microsoft.com/office/drawing/2014/main" id="{773EA027-3B8A-0EBE-DE62-601366B1AF91}"/>
              </a:ext>
            </a:extLst>
          </p:cNvPr>
          <p:cNvSpPr txBox="1"/>
          <p:nvPr/>
        </p:nvSpPr>
        <p:spPr>
          <a:xfrm>
            <a:off x="6429555" y="3001257"/>
            <a:ext cx="588846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>
                <a:solidFill>
                  <a:srgbClr val="000000"/>
                </a:solidFill>
                <a:latin typeface="Calibri"/>
              </a:rPr>
              <a:t>…</a:t>
            </a:r>
            <a:endParaRPr lang="nb-NO" sz="1800">
              <a:solidFill>
                <a:srgbClr val="000000"/>
              </a:solidFill>
              <a:latin typeface="Calibri"/>
            </a:endParaRPr>
          </a:p>
        </p:txBody>
      </p:sp>
      <p:cxnSp>
        <p:nvCxnSpPr>
          <p:cNvPr id="77" name="Rett pilkobling 35">
            <a:extLst>
              <a:ext uri="{FF2B5EF4-FFF2-40B4-BE49-F238E27FC236}">
                <a16:creationId xmlns:a16="http://schemas.microsoft.com/office/drawing/2014/main" id="{2B58F897-8981-2D08-9B6D-E017E96DCA9B}"/>
              </a:ext>
            </a:extLst>
          </p:cNvPr>
          <p:cNvCxnSpPr/>
          <p:nvPr/>
        </p:nvCxnSpPr>
        <p:spPr>
          <a:xfrm flipV="1">
            <a:off x="5626913" y="3079071"/>
            <a:ext cx="0" cy="322756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sp>
        <p:nvSpPr>
          <p:cNvPr id="78" name="TextBox 83">
            <a:extLst>
              <a:ext uri="{FF2B5EF4-FFF2-40B4-BE49-F238E27FC236}">
                <a16:creationId xmlns:a16="http://schemas.microsoft.com/office/drawing/2014/main" id="{1C31CEEC-03F4-9F6B-F9FD-CB5A6276C3D2}"/>
              </a:ext>
            </a:extLst>
          </p:cNvPr>
          <p:cNvSpPr txBox="1"/>
          <p:nvPr/>
        </p:nvSpPr>
        <p:spPr>
          <a:xfrm>
            <a:off x="5566462" y="3001257"/>
            <a:ext cx="588846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>
                <a:solidFill>
                  <a:srgbClr val="000000"/>
                </a:solidFill>
                <a:latin typeface="Calibri"/>
              </a:rPr>
              <a:t>…</a:t>
            </a:r>
            <a:endParaRPr lang="nb-NO" sz="1800">
              <a:solidFill>
                <a:srgbClr val="000000"/>
              </a:solidFill>
              <a:latin typeface="Calibri"/>
            </a:endParaRPr>
          </a:p>
        </p:txBody>
      </p:sp>
      <p:cxnSp>
        <p:nvCxnSpPr>
          <p:cNvPr id="79" name="Rett pilkobling 33">
            <a:extLst>
              <a:ext uri="{FF2B5EF4-FFF2-40B4-BE49-F238E27FC236}">
                <a16:creationId xmlns:a16="http://schemas.microsoft.com/office/drawing/2014/main" id="{2315BC2C-C088-ED80-4D63-7DD7885CE721}"/>
              </a:ext>
            </a:extLst>
          </p:cNvPr>
          <p:cNvCxnSpPr/>
          <p:nvPr/>
        </p:nvCxnSpPr>
        <p:spPr>
          <a:xfrm flipV="1">
            <a:off x="3285893" y="3046080"/>
            <a:ext cx="0" cy="355738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80" name="Rett pilkobling 34">
            <a:extLst>
              <a:ext uri="{FF2B5EF4-FFF2-40B4-BE49-F238E27FC236}">
                <a16:creationId xmlns:a16="http://schemas.microsoft.com/office/drawing/2014/main" id="{94BCD531-650C-3DD6-165D-1A63F60FE6CC}"/>
              </a:ext>
            </a:extLst>
          </p:cNvPr>
          <p:cNvCxnSpPr/>
          <p:nvPr/>
        </p:nvCxnSpPr>
        <p:spPr>
          <a:xfrm flipV="1">
            <a:off x="4224561" y="3046080"/>
            <a:ext cx="0" cy="369874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sp>
        <p:nvSpPr>
          <p:cNvPr id="81" name="TextBox 86">
            <a:extLst>
              <a:ext uri="{FF2B5EF4-FFF2-40B4-BE49-F238E27FC236}">
                <a16:creationId xmlns:a16="http://schemas.microsoft.com/office/drawing/2014/main" id="{1E38658A-938E-2CE4-C586-B322F75A6DE4}"/>
              </a:ext>
            </a:extLst>
          </p:cNvPr>
          <p:cNvSpPr txBox="1"/>
          <p:nvPr/>
        </p:nvSpPr>
        <p:spPr>
          <a:xfrm>
            <a:off x="3289542" y="3061525"/>
            <a:ext cx="588846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>
                <a:solidFill>
                  <a:srgbClr val="000000"/>
                </a:solidFill>
                <a:latin typeface="Calibri"/>
              </a:rPr>
              <a:t>…</a:t>
            </a:r>
            <a:endParaRPr lang="nb-NO" sz="180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2" name="Rektangel 12">
            <a:extLst>
              <a:ext uri="{FF2B5EF4-FFF2-40B4-BE49-F238E27FC236}">
                <a16:creationId xmlns:a16="http://schemas.microsoft.com/office/drawing/2014/main" id="{4F48193B-0C25-4B4C-7A3C-E63C25C91F8A}"/>
              </a:ext>
            </a:extLst>
          </p:cNvPr>
          <p:cNvSpPr/>
          <p:nvPr/>
        </p:nvSpPr>
        <p:spPr>
          <a:xfrm>
            <a:off x="2231664" y="2815669"/>
            <a:ext cx="552919" cy="153564"/>
          </a:xfrm>
          <a:prstGeom prst="rect">
            <a:avLst/>
          </a:prstGeom>
          <a:solidFill>
            <a:srgbClr val="8396CC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Ellipse 13">
            <a:extLst>
              <a:ext uri="{FF2B5EF4-FFF2-40B4-BE49-F238E27FC236}">
                <a16:creationId xmlns:a16="http://schemas.microsoft.com/office/drawing/2014/main" id="{67220AE3-CBB2-2C7D-7B15-3BDF02838EFC}"/>
              </a:ext>
            </a:extLst>
          </p:cNvPr>
          <p:cNvSpPr/>
          <p:nvPr/>
        </p:nvSpPr>
        <p:spPr>
          <a:xfrm>
            <a:off x="2231663" y="2815669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Ellipse 14">
            <a:extLst>
              <a:ext uri="{FF2B5EF4-FFF2-40B4-BE49-F238E27FC236}">
                <a16:creationId xmlns:a16="http://schemas.microsoft.com/office/drawing/2014/main" id="{DA9F5F17-E7F9-12B8-9546-F55A563F6793}"/>
              </a:ext>
            </a:extLst>
          </p:cNvPr>
          <p:cNvSpPr/>
          <p:nvPr/>
        </p:nvSpPr>
        <p:spPr>
          <a:xfrm>
            <a:off x="2391427" y="2815669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7F7F7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Ellipse 15">
            <a:extLst>
              <a:ext uri="{FF2B5EF4-FFF2-40B4-BE49-F238E27FC236}">
                <a16:creationId xmlns:a16="http://schemas.microsoft.com/office/drawing/2014/main" id="{0335FB85-E6F5-330B-B0F8-99D907782F3C}"/>
              </a:ext>
            </a:extLst>
          </p:cNvPr>
          <p:cNvSpPr/>
          <p:nvPr/>
        </p:nvSpPr>
        <p:spPr>
          <a:xfrm>
            <a:off x="2633423" y="2809159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Rektangel 8">
            <a:extLst>
              <a:ext uri="{FF2B5EF4-FFF2-40B4-BE49-F238E27FC236}">
                <a16:creationId xmlns:a16="http://schemas.microsoft.com/office/drawing/2014/main" id="{F344A7A6-C6B5-F07B-44E0-8BE26D1CF3E1}"/>
              </a:ext>
            </a:extLst>
          </p:cNvPr>
          <p:cNvSpPr/>
          <p:nvPr/>
        </p:nvSpPr>
        <p:spPr>
          <a:xfrm>
            <a:off x="3872700" y="2810494"/>
            <a:ext cx="588846" cy="157798"/>
          </a:xfrm>
          <a:prstGeom prst="rect">
            <a:avLst/>
          </a:prstGeom>
          <a:solidFill>
            <a:srgbClr val="8396CC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Ellipse 9">
            <a:extLst>
              <a:ext uri="{FF2B5EF4-FFF2-40B4-BE49-F238E27FC236}">
                <a16:creationId xmlns:a16="http://schemas.microsoft.com/office/drawing/2014/main" id="{1FFF2A4C-B0BB-F3E2-0EC3-86F9EC22E90C}"/>
              </a:ext>
            </a:extLst>
          </p:cNvPr>
          <p:cNvSpPr/>
          <p:nvPr/>
        </p:nvSpPr>
        <p:spPr>
          <a:xfrm>
            <a:off x="3872700" y="2810494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7F7F7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Ellipse 10">
            <a:extLst>
              <a:ext uri="{FF2B5EF4-FFF2-40B4-BE49-F238E27FC236}">
                <a16:creationId xmlns:a16="http://schemas.microsoft.com/office/drawing/2014/main" id="{6039541E-0E5A-D051-C51C-0D97E7639DD7}"/>
              </a:ext>
            </a:extLst>
          </p:cNvPr>
          <p:cNvSpPr/>
          <p:nvPr/>
        </p:nvSpPr>
        <p:spPr>
          <a:xfrm>
            <a:off x="4012896" y="2808217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Ellipse 11">
            <a:extLst>
              <a:ext uri="{FF2B5EF4-FFF2-40B4-BE49-F238E27FC236}">
                <a16:creationId xmlns:a16="http://schemas.microsoft.com/office/drawing/2014/main" id="{EBE4F759-1D3B-F40C-7149-F9972D9ADC36}"/>
              </a:ext>
            </a:extLst>
          </p:cNvPr>
          <p:cNvSpPr/>
          <p:nvPr/>
        </p:nvSpPr>
        <p:spPr>
          <a:xfrm>
            <a:off x="4292428" y="2808217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D9D9D9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Rektangel 12">
            <a:extLst>
              <a:ext uri="{FF2B5EF4-FFF2-40B4-BE49-F238E27FC236}">
                <a16:creationId xmlns:a16="http://schemas.microsoft.com/office/drawing/2014/main" id="{9C433218-05AE-0294-DDDA-33352265C365}"/>
              </a:ext>
            </a:extLst>
          </p:cNvPr>
          <p:cNvSpPr/>
          <p:nvPr/>
        </p:nvSpPr>
        <p:spPr>
          <a:xfrm>
            <a:off x="5359561" y="2811536"/>
            <a:ext cx="552919" cy="153564"/>
          </a:xfrm>
          <a:prstGeom prst="rect">
            <a:avLst/>
          </a:prstGeom>
          <a:solidFill>
            <a:srgbClr val="8396CC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Ellipse 13">
            <a:extLst>
              <a:ext uri="{FF2B5EF4-FFF2-40B4-BE49-F238E27FC236}">
                <a16:creationId xmlns:a16="http://schemas.microsoft.com/office/drawing/2014/main" id="{88B99D12-A2BB-E5BC-BCDB-33D1EB34D4C3}"/>
              </a:ext>
            </a:extLst>
          </p:cNvPr>
          <p:cNvSpPr/>
          <p:nvPr/>
        </p:nvSpPr>
        <p:spPr>
          <a:xfrm>
            <a:off x="5359560" y="2811536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F2F2F2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Ellipse 14">
            <a:extLst>
              <a:ext uri="{FF2B5EF4-FFF2-40B4-BE49-F238E27FC236}">
                <a16:creationId xmlns:a16="http://schemas.microsoft.com/office/drawing/2014/main" id="{85D60856-AEFD-CBE2-CE8B-A68F04F932EB}"/>
              </a:ext>
            </a:extLst>
          </p:cNvPr>
          <p:cNvSpPr/>
          <p:nvPr/>
        </p:nvSpPr>
        <p:spPr>
          <a:xfrm>
            <a:off x="5519324" y="2811536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Ellipse 15">
            <a:extLst>
              <a:ext uri="{FF2B5EF4-FFF2-40B4-BE49-F238E27FC236}">
                <a16:creationId xmlns:a16="http://schemas.microsoft.com/office/drawing/2014/main" id="{96A1A3ED-C065-4DA6-4CE7-FB1E7BB097C2}"/>
              </a:ext>
            </a:extLst>
          </p:cNvPr>
          <p:cNvSpPr/>
          <p:nvPr/>
        </p:nvSpPr>
        <p:spPr>
          <a:xfrm>
            <a:off x="5761320" y="2805025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Rektangel 16">
            <a:extLst>
              <a:ext uri="{FF2B5EF4-FFF2-40B4-BE49-F238E27FC236}">
                <a16:creationId xmlns:a16="http://schemas.microsoft.com/office/drawing/2014/main" id="{64064730-1DD6-A3F1-CF79-FE09399C04D1}"/>
              </a:ext>
            </a:extLst>
          </p:cNvPr>
          <p:cNvSpPr/>
          <p:nvPr/>
        </p:nvSpPr>
        <p:spPr>
          <a:xfrm>
            <a:off x="6264762" y="2815879"/>
            <a:ext cx="516837" cy="152412"/>
          </a:xfrm>
          <a:prstGeom prst="rect">
            <a:avLst/>
          </a:prstGeom>
          <a:solidFill>
            <a:srgbClr val="8396CC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Ellipse 17">
            <a:extLst>
              <a:ext uri="{FF2B5EF4-FFF2-40B4-BE49-F238E27FC236}">
                <a16:creationId xmlns:a16="http://schemas.microsoft.com/office/drawing/2014/main" id="{224EAA10-2712-C392-712F-F07043121485}"/>
              </a:ext>
            </a:extLst>
          </p:cNvPr>
          <p:cNvSpPr/>
          <p:nvPr/>
        </p:nvSpPr>
        <p:spPr>
          <a:xfrm>
            <a:off x="6264761" y="2815879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D9D9D9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Ellipse 18">
            <a:extLst>
              <a:ext uri="{FF2B5EF4-FFF2-40B4-BE49-F238E27FC236}">
                <a16:creationId xmlns:a16="http://schemas.microsoft.com/office/drawing/2014/main" id="{8F2C23FC-281B-BA4F-537F-CABB59CA9E6F}"/>
              </a:ext>
            </a:extLst>
          </p:cNvPr>
          <p:cNvSpPr/>
          <p:nvPr/>
        </p:nvSpPr>
        <p:spPr>
          <a:xfrm>
            <a:off x="6416415" y="2813319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Ellipse 19">
            <a:extLst>
              <a:ext uri="{FF2B5EF4-FFF2-40B4-BE49-F238E27FC236}">
                <a16:creationId xmlns:a16="http://schemas.microsoft.com/office/drawing/2014/main" id="{86604B55-E0BF-EF00-7A5D-D3BFD9EE9BC4}"/>
              </a:ext>
            </a:extLst>
          </p:cNvPr>
          <p:cNvSpPr/>
          <p:nvPr/>
        </p:nvSpPr>
        <p:spPr>
          <a:xfrm>
            <a:off x="6628610" y="2814727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7F7F7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Rektangel 12">
            <a:extLst>
              <a:ext uri="{FF2B5EF4-FFF2-40B4-BE49-F238E27FC236}">
                <a16:creationId xmlns:a16="http://schemas.microsoft.com/office/drawing/2014/main" id="{16065B2E-EEE3-D2D2-C9E7-83211E9CA09C}"/>
              </a:ext>
            </a:extLst>
          </p:cNvPr>
          <p:cNvSpPr/>
          <p:nvPr/>
        </p:nvSpPr>
        <p:spPr>
          <a:xfrm>
            <a:off x="3064564" y="2823121"/>
            <a:ext cx="552919" cy="153564"/>
          </a:xfrm>
          <a:prstGeom prst="rect">
            <a:avLst/>
          </a:prstGeom>
          <a:solidFill>
            <a:srgbClr val="8396CC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Ellipse 13">
            <a:extLst>
              <a:ext uri="{FF2B5EF4-FFF2-40B4-BE49-F238E27FC236}">
                <a16:creationId xmlns:a16="http://schemas.microsoft.com/office/drawing/2014/main" id="{3C3D3696-F16E-D327-5B7A-DA60B5B5F226}"/>
              </a:ext>
            </a:extLst>
          </p:cNvPr>
          <p:cNvSpPr/>
          <p:nvPr/>
        </p:nvSpPr>
        <p:spPr>
          <a:xfrm>
            <a:off x="3064563" y="2823121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Ellipse 14">
            <a:extLst>
              <a:ext uri="{FF2B5EF4-FFF2-40B4-BE49-F238E27FC236}">
                <a16:creationId xmlns:a16="http://schemas.microsoft.com/office/drawing/2014/main" id="{C11AD261-CBC1-101E-4429-6DFA680C6E08}"/>
              </a:ext>
            </a:extLst>
          </p:cNvPr>
          <p:cNvSpPr/>
          <p:nvPr/>
        </p:nvSpPr>
        <p:spPr>
          <a:xfrm>
            <a:off x="3224327" y="2823121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Ellipse 15">
            <a:extLst>
              <a:ext uri="{FF2B5EF4-FFF2-40B4-BE49-F238E27FC236}">
                <a16:creationId xmlns:a16="http://schemas.microsoft.com/office/drawing/2014/main" id="{D9667E3E-AAD9-2862-6206-68CA40E22D1A}"/>
              </a:ext>
            </a:extLst>
          </p:cNvPr>
          <p:cNvSpPr/>
          <p:nvPr/>
        </p:nvSpPr>
        <p:spPr>
          <a:xfrm>
            <a:off x="3466323" y="2816611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02" name="Rett pilkobling 34">
            <a:extLst>
              <a:ext uri="{FF2B5EF4-FFF2-40B4-BE49-F238E27FC236}">
                <a16:creationId xmlns:a16="http://schemas.microsoft.com/office/drawing/2014/main" id="{BB61569F-EB0A-F912-8FE0-22208A38A52D}"/>
              </a:ext>
            </a:extLst>
          </p:cNvPr>
          <p:cNvCxnSpPr/>
          <p:nvPr/>
        </p:nvCxnSpPr>
        <p:spPr>
          <a:xfrm flipV="1">
            <a:off x="2490667" y="3046080"/>
            <a:ext cx="0" cy="369874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sp>
        <p:nvSpPr>
          <p:cNvPr id="103" name="TextBox 108">
            <a:extLst>
              <a:ext uri="{FF2B5EF4-FFF2-40B4-BE49-F238E27FC236}">
                <a16:creationId xmlns:a16="http://schemas.microsoft.com/office/drawing/2014/main" id="{24C5512D-AB6B-0D76-5E51-2850381DF24F}"/>
              </a:ext>
            </a:extLst>
          </p:cNvPr>
          <p:cNvSpPr txBox="1"/>
          <p:nvPr/>
        </p:nvSpPr>
        <p:spPr>
          <a:xfrm>
            <a:off x="2503185" y="3039762"/>
            <a:ext cx="588846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>
                <a:solidFill>
                  <a:srgbClr val="000000"/>
                </a:solidFill>
                <a:latin typeface="Calibri"/>
              </a:rPr>
              <a:t>…</a:t>
            </a:r>
            <a:endParaRPr lang="nb-NO" sz="180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" name="TextBox 109">
            <a:extLst>
              <a:ext uri="{FF2B5EF4-FFF2-40B4-BE49-F238E27FC236}">
                <a16:creationId xmlns:a16="http://schemas.microsoft.com/office/drawing/2014/main" id="{57AFFD3F-586F-DDC2-129A-362D600B1522}"/>
              </a:ext>
            </a:extLst>
          </p:cNvPr>
          <p:cNvSpPr txBox="1"/>
          <p:nvPr/>
        </p:nvSpPr>
        <p:spPr>
          <a:xfrm>
            <a:off x="4224479" y="3051137"/>
            <a:ext cx="588846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>
                <a:solidFill>
                  <a:srgbClr val="000000"/>
                </a:solidFill>
                <a:latin typeface="Calibri"/>
              </a:rPr>
              <a:t>…</a:t>
            </a:r>
            <a:endParaRPr lang="nb-NO" sz="180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5" name="TextBox 110">
            <a:extLst>
              <a:ext uri="{FF2B5EF4-FFF2-40B4-BE49-F238E27FC236}">
                <a16:creationId xmlns:a16="http://schemas.microsoft.com/office/drawing/2014/main" id="{14DF32A2-1920-8605-610A-890E4EC3B10D}"/>
              </a:ext>
            </a:extLst>
          </p:cNvPr>
          <p:cNvSpPr txBox="1"/>
          <p:nvPr/>
        </p:nvSpPr>
        <p:spPr>
          <a:xfrm>
            <a:off x="260713" y="2516451"/>
            <a:ext cx="1524853" cy="73866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400">
                <a:solidFill>
                  <a:srgbClr val="000000"/>
                </a:solidFill>
                <a:latin typeface="Arial" pitchFamily="34"/>
                <a:cs typeface="Arial" pitchFamily="34"/>
              </a:rPr>
              <a:t>Final embeddings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400">
                <a:solidFill>
                  <a:srgbClr val="000000"/>
                </a:solidFill>
                <a:latin typeface="Arial" pitchFamily="34"/>
                <a:cs typeface="Arial" pitchFamily="34"/>
              </a:rPr>
              <a:t>(after N layers)</a:t>
            </a:r>
            <a:endParaRPr lang="nb-NO" sz="140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6" name="TextBox 121">
            <a:extLst>
              <a:ext uri="{FF2B5EF4-FFF2-40B4-BE49-F238E27FC236}">
                <a16:creationId xmlns:a16="http://schemas.microsoft.com/office/drawing/2014/main" id="{7A285E8C-8801-2979-BE68-E0C0A87C886D}"/>
              </a:ext>
            </a:extLst>
          </p:cNvPr>
          <p:cNvSpPr txBox="1"/>
          <p:nvPr/>
        </p:nvSpPr>
        <p:spPr>
          <a:xfrm>
            <a:off x="1378619" y="3061525"/>
            <a:ext cx="588846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>
                <a:solidFill>
                  <a:srgbClr val="000000"/>
                </a:solidFill>
                <a:latin typeface="Calibri"/>
              </a:rPr>
              <a:t>…</a:t>
            </a:r>
            <a:endParaRPr lang="nb-NO" sz="180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7" name="Rectangle: Rounded Corners 122">
            <a:extLst>
              <a:ext uri="{FF2B5EF4-FFF2-40B4-BE49-F238E27FC236}">
                <a16:creationId xmlns:a16="http://schemas.microsoft.com/office/drawing/2014/main" id="{6C8C7350-15FA-8E59-3E3C-8F44165C19AD}"/>
              </a:ext>
            </a:extLst>
          </p:cNvPr>
          <p:cNvSpPr/>
          <p:nvPr/>
        </p:nvSpPr>
        <p:spPr>
          <a:xfrm>
            <a:off x="2195736" y="2107028"/>
            <a:ext cx="588846" cy="279861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C5E0B4"/>
          </a:solidFill>
          <a:ln w="12701" cap="flat">
            <a:solidFill>
              <a:srgbClr val="2F528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>
                <a:solidFill>
                  <a:srgbClr val="44546A"/>
                </a:solidFill>
                <a:latin typeface="Calibri"/>
              </a:rPr>
              <a:t>O</a:t>
            </a:r>
            <a:endParaRPr lang="nb-NO" sz="1200">
              <a:solidFill>
                <a:srgbClr val="44546A"/>
              </a:solidFill>
              <a:latin typeface="Calibri"/>
            </a:endParaRPr>
          </a:p>
        </p:txBody>
      </p:sp>
      <p:cxnSp>
        <p:nvCxnSpPr>
          <p:cNvPr id="108" name="Rett pilkobling 34">
            <a:extLst>
              <a:ext uri="{FF2B5EF4-FFF2-40B4-BE49-F238E27FC236}">
                <a16:creationId xmlns:a16="http://schemas.microsoft.com/office/drawing/2014/main" id="{FF8E30D0-14E0-7F57-DC7D-D185D70A3C21}"/>
              </a:ext>
            </a:extLst>
          </p:cNvPr>
          <p:cNvCxnSpPr/>
          <p:nvPr/>
        </p:nvCxnSpPr>
        <p:spPr>
          <a:xfrm flipV="1">
            <a:off x="2503185" y="2420421"/>
            <a:ext cx="0" cy="336343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sp>
        <p:nvSpPr>
          <p:cNvPr id="109" name="Rectangle: Rounded Corners 125">
            <a:extLst>
              <a:ext uri="{FF2B5EF4-FFF2-40B4-BE49-F238E27FC236}">
                <a16:creationId xmlns:a16="http://schemas.microsoft.com/office/drawing/2014/main" id="{0EAE768B-CE6A-247C-A0D3-A81168D6A6CD}"/>
              </a:ext>
            </a:extLst>
          </p:cNvPr>
          <p:cNvSpPr/>
          <p:nvPr/>
        </p:nvSpPr>
        <p:spPr>
          <a:xfrm>
            <a:off x="3029221" y="2122765"/>
            <a:ext cx="588846" cy="279861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C5E0B4"/>
          </a:solidFill>
          <a:ln w="12701" cap="flat">
            <a:solidFill>
              <a:srgbClr val="2F528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>
                <a:solidFill>
                  <a:srgbClr val="44546A"/>
                </a:solidFill>
                <a:latin typeface="Calibri"/>
              </a:rPr>
              <a:t>O</a:t>
            </a:r>
            <a:endParaRPr lang="nb-NO" sz="1800">
              <a:solidFill>
                <a:srgbClr val="FFFFFF"/>
              </a:solidFill>
              <a:latin typeface="Calibri"/>
            </a:endParaRPr>
          </a:p>
        </p:txBody>
      </p:sp>
      <p:cxnSp>
        <p:nvCxnSpPr>
          <p:cNvPr id="110" name="Rett pilkobling 34">
            <a:extLst>
              <a:ext uri="{FF2B5EF4-FFF2-40B4-BE49-F238E27FC236}">
                <a16:creationId xmlns:a16="http://schemas.microsoft.com/office/drawing/2014/main" id="{BE9F8FF5-BEA8-E6F0-C4E0-0E331E92BC16}"/>
              </a:ext>
            </a:extLst>
          </p:cNvPr>
          <p:cNvCxnSpPr/>
          <p:nvPr/>
        </p:nvCxnSpPr>
        <p:spPr>
          <a:xfrm flipV="1">
            <a:off x="3336670" y="2436147"/>
            <a:ext cx="0" cy="336344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sp>
        <p:nvSpPr>
          <p:cNvPr id="111" name="Rectangle: Rounded Corners 127">
            <a:extLst>
              <a:ext uri="{FF2B5EF4-FFF2-40B4-BE49-F238E27FC236}">
                <a16:creationId xmlns:a16="http://schemas.microsoft.com/office/drawing/2014/main" id="{102F4BC3-E479-9A25-E183-D1E551D9AE24}"/>
              </a:ext>
            </a:extLst>
          </p:cNvPr>
          <p:cNvSpPr/>
          <p:nvPr/>
        </p:nvSpPr>
        <p:spPr>
          <a:xfrm>
            <a:off x="3861014" y="2137432"/>
            <a:ext cx="646252" cy="279861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C5E0B4"/>
          </a:solidFill>
          <a:ln w="12701" cap="flat">
            <a:solidFill>
              <a:srgbClr val="2F528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>
                <a:solidFill>
                  <a:srgbClr val="44546A"/>
                </a:solidFill>
                <a:latin typeface="Calibri"/>
              </a:rPr>
              <a:t>B-ORG</a:t>
            </a:r>
            <a:endParaRPr lang="nb-NO" sz="1200">
              <a:solidFill>
                <a:srgbClr val="44546A"/>
              </a:solidFill>
              <a:latin typeface="Calibri"/>
            </a:endParaRPr>
          </a:p>
        </p:txBody>
      </p:sp>
      <p:cxnSp>
        <p:nvCxnSpPr>
          <p:cNvPr id="112" name="Rett pilkobling 34">
            <a:extLst>
              <a:ext uri="{FF2B5EF4-FFF2-40B4-BE49-F238E27FC236}">
                <a16:creationId xmlns:a16="http://schemas.microsoft.com/office/drawing/2014/main" id="{5F475DD7-9475-EB6F-BDB5-73731A612430}"/>
              </a:ext>
            </a:extLst>
          </p:cNvPr>
          <p:cNvCxnSpPr/>
          <p:nvPr/>
        </p:nvCxnSpPr>
        <p:spPr>
          <a:xfrm flipV="1">
            <a:off x="4192027" y="2450823"/>
            <a:ext cx="0" cy="336344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sp>
        <p:nvSpPr>
          <p:cNvPr id="113" name="Rectangle: Rounded Corners 129">
            <a:extLst>
              <a:ext uri="{FF2B5EF4-FFF2-40B4-BE49-F238E27FC236}">
                <a16:creationId xmlns:a16="http://schemas.microsoft.com/office/drawing/2014/main" id="{9D7FD309-6872-4EF5-B8D0-27C00011985B}"/>
              </a:ext>
            </a:extLst>
          </p:cNvPr>
          <p:cNvSpPr/>
          <p:nvPr/>
        </p:nvSpPr>
        <p:spPr>
          <a:xfrm>
            <a:off x="5299219" y="2109205"/>
            <a:ext cx="646252" cy="279861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C5E0B4"/>
          </a:solidFill>
          <a:ln w="12701" cap="flat">
            <a:solidFill>
              <a:srgbClr val="2F528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>
                <a:solidFill>
                  <a:srgbClr val="44546A"/>
                </a:solidFill>
                <a:latin typeface="Calibri"/>
              </a:rPr>
              <a:t>I-ORG</a:t>
            </a:r>
            <a:endParaRPr lang="nb-NO" sz="1200">
              <a:solidFill>
                <a:srgbClr val="FFFFFF"/>
              </a:solidFill>
              <a:latin typeface="Calibri"/>
            </a:endParaRPr>
          </a:p>
        </p:txBody>
      </p:sp>
      <p:cxnSp>
        <p:nvCxnSpPr>
          <p:cNvPr id="114" name="Rett pilkobling 34">
            <a:extLst>
              <a:ext uri="{FF2B5EF4-FFF2-40B4-BE49-F238E27FC236}">
                <a16:creationId xmlns:a16="http://schemas.microsoft.com/office/drawing/2014/main" id="{D3A2739B-15AF-8030-37CA-79CA3C14764D}"/>
              </a:ext>
            </a:extLst>
          </p:cNvPr>
          <p:cNvCxnSpPr/>
          <p:nvPr/>
        </p:nvCxnSpPr>
        <p:spPr>
          <a:xfrm flipV="1">
            <a:off x="5631082" y="2422596"/>
            <a:ext cx="0" cy="336344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sp>
        <p:nvSpPr>
          <p:cNvPr id="115" name="Rectangle: Rounded Corners 131">
            <a:extLst>
              <a:ext uri="{FF2B5EF4-FFF2-40B4-BE49-F238E27FC236}">
                <a16:creationId xmlns:a16="http://schemas.microsoft.com/office/drawing/2014/main" id="{AF104D52-2ADB-8918-BBB7-FEC4B5EBC3A5}"/>
              </a:ext>
            </a:extLst>
          </p:cNvPr>
          <p:cNvSpPr/>
          <p:nvPr/>
        </p:nvSpPr>
        <p:spPr>
          <a:xfrm>
            <a:off x="6213537" y="2108866"/>
            <a:ext cx="588846" cy="279861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C5E0B4"/>
          </a:solidFill>
          <a:ln w="12701" cap="flat">
            <a:solidFill>
              <a:srgbClr val="2F528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>
                <a:solidFill>
                  <a:srgbClr val="44546A"/>
                </a:solidFill>
                <a:latin typeface="Calibri"/>
              </a:rPr>
              <a:t>O</a:t>
            </a:r>
            <a:endParaRPr lang="nb-NO" sz="1800">
              <a:solidFill>
                <a:srgbClr val="FFFFFF"/>
              </a:solidFill>
              <a:latin typeface="Calibri"/>
            </a:endParaRPr>
          </a:p>
        </p:txBody>
      </p:sp>
      <p:cxnSp>
        <p:nvCxnSpPr>
          <p:cNvPr id="116" name="Rett pilkobling 34">
            <a:extLst>
              <a:ext uri="{FF2B5EF4-FFF2-40B4-BE49-F238E27FC236}">
                <a16:creationId xmlns:a16="http://schemas.microsoft.com/office/drawing/2014/main" id="{D74FADEE-831E-F590-24E6-B0A004B6429B}"/>
              </a:ext>
            </a:extLst>
          </p:cNvPr>
          <p:cNvCxnSpPr/>
          <p:nvPr/>
        </p:nvCxnSpPr>
        <p:spPr>
          <a:xfrm flipV="1">
            <a:off x="6520986" y="2422259"/>
            <a:ext cx="0" cy="336343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A54ED-AB5C-F58E-C10F-4840AE93A886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/>
              <a:t>Slot filling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4963DF-4F4F-B341-02AC-0A3A8964AF3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41695" y="2218030"/>
            <a:ext cx="7602713" cy="2502337"/>
          </a:xfrm>
        </p:spPr>
        <p:txBody>
          <a:bodyPr/>
          <a:lstStyle/>
          <a:p>
            <a:pPr lvl="0"/>
            <a:r>
              <a:rPr lang="en-US" sz="2200" i="1" dirty="0"/>
              <a:t>Token-level </a:t>
            </a:r>
            <a:r>
              <a:rPr lang="en-US" sz="2200" dirty="0"/>
              <a:t>classification task</a:t>
            </a:r>
          </a:p>
          <a:p>
            <a:pPr lvl="1"/>
            <a:r>
              <a:rPr lang="en-US" dirty="0"/>
              <a:t>Output classes: BIO-prefixed categories</a:t>
            </a:r>
          </a:p>
          <a:p>
            <a:pPr lvl="0"/>
            <a:r>
              <a:rPr lang="en-US" sz="2200" dirty="0"/>
              <a:t>Slot-filling models also need to be trained / fine-tuned              on annotated training data</a:t>
            </a:r>
          </a:p>
          <a:p>
            <a:pPr lvl="0"/>
            <a:r>
              <a:rPr lang="en-US" sz="2200" dirty="0"/>
              <a:t>Possible to fine-tune intent classifier and                                    slot filler with the same model</a:t>
            </a:r>
            <a:endParaRPr lang="nb-NO" sz="22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F813482-80BC-A942-85FC-56CDB52F57F9}"/>
              </a:ext>
            </a:extLst>
          </p:cNvPr>
          <p:cNvGrpSpPr/>
          <p:nvPr/>
        </p:nvGrpSpPr>
        <p:grpSpPr>
          <a:xfrm>
            <a:off x="3059832" y="423133"/>
            <a:ext cx="4018958" cy="1624631"/>
            <a:chOff x="2955304" y="443063"/>
            <a:chExt cx="3556549" cy="1432370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061E48F2-7D37-C2CB-E089-9F7545602557}"/>
                </a:ext>
              </a:extLst>
            </p:cNvPr>
            <p:cNvGrpSpPr/>
            <p:nvPr/>
          </p:nvGrpSpPr>
          <p:grpSpPr>
            <a:xfrm>
              <a:off x="3076617" y="1490709"/>
              <a:ext cx="3401449" cy="384724"/>
              <a:chOff x="3076617" y="1490709"/>
              <a:chExt cx="3401449" cy="384724"/>
            </a:xfrm>
          </p:grpSpPr>
          <p:sp>
            <p:nvSpPr>
              <p:cNvPr id="6" name="Rektangel 8">
                <a:extLst>
                  <a:ext uri="{FF2B5EF4-FFF2-40B4-BE49-F238E27FC236}">
                    <a16:creationId xmlns:a16="http://schemas.microsoft.com/office/drawing/2014/main" id="{84C56D81-3FA2-BF57-0498-4385DC3B6F90}"/>
                  </a:ext>
                </a:extLst>
              </p:cNvPr>
              <p:cNvSpPr/>
              <p:nvPr/>
            </p:nvSpPr>
            <p:spPr>
              <a:xfrm>
                <a:off x="4435443" y="1591659"/>
                <a:ext cx="320140" cy="90553"/>
              </a:xfrm>
              <a:prstGeom prst="rect">
                <a:avLst/>
              </a:prstGeom>
              <a:solidFill>
                <a:srgbClr val="8396CC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7" name="Ellipse 9">
                <a:extLst>
                  <a:ext uri="{FF2B5EF4-FFF2-40B4-BE49-F238E27FC236}">
                    <a16:creationId xmlns:a16="http://schemas.microsoft.com/office/drawing/2014/main" id="{4661DEAE-684E-C6F4-7EF9-0E1ADC5A7439}"/>
                  </a:ext>
                </a:extLst>
              </p:cNvPr>
              <p:cNvSpPr/>
              <p:nvPr/>
            </p:nvSpPr>
            <p:spPr>
              <a:xfrm>
                <a:off x="4435443" y="1591659"/>
                <a:ext cx="78300" cy="82643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BFBFBF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8" name="Ellipse 10">
                <a:extLst>
                  <a:ext uri="{FF2B5EF4-FFF2-40B4-BE49-F238E27FC236}">
                    <a16:creationId xmlns:a16="http://schemas.microsoft.com/office/drawing/2014/main" id="{5E25AF7C-8F9E-EFA9-59E9-EEBA3C41E205}"/>
                  </a:ext>
                </a:extLst>
              </p:cNvPr>
              <p:cNvSpPr/>
              <p:nvPr/>
            </p:nvSpPr>
            <p:spPr>
              <a:xfrm>
                <a:off x="4511667" y="1590351"/>
                <a:ext cx="78300" cy="82643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A6A6A6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9" name="Ellipse 11">
                <a:extLst>
                  <a:ext uri="{FF2B5EF4-FFF2-40B4-BE49-F238E27FC236}">
                    <a16:creationId xmlns:a16="http://schemas.microsoft.com/office/drawing/2014/main" id="{6065CDCC-E53C-63C0-3BC4-6D06207EADE7}"/>
                  </a:ext>
                </a:extLst>
              </p:cNvPr>
              <p:cNvSpPr/>
              <p:nvPr/>
            </p:nvSpPr>
            <p:spPr>
              <a:xfrm>
                <a:off x="4663641" y="1590351"/>
                <a:ext cx="78300" cy="82643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F2F2F2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0" name="Rektangel 12">
                <a:extLst>
                  <a:ext uri="{FF2B5EF4-FFF2-40B4-BE49-F238E27FC236}">
                    <a16:creationId xmlns:a16="http://schemas.microsoft.com/office/drawing/2014/main" id="{E9E9BC5B-625B-43D8-79F5-A6B8CF6667B5}"/>
                  </a:ext>
                </a:extLst>
              </p:cNvPr>
              <p:cNvSpPr/>
              <p:nvPr/>
            </p:nvSpPr>
            <p:spPr>
              <a:xfrm>
                <a:off x="4969773" y="1594082"/>
                <a:ext cx="300609" cy="88120"/>
              </a:xfrm>
              <a:prstGeom prst="rect">
                <a:avLst/>
              </a:prstGeom>
              <a:solidFill>
                <a:srgbClr val="8396CC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1" name="Ellipse 13">
                <a:extLst>
                  <a:ext uri="{FF2B5EF4-FFF2-40B4-BE49-F238E27FC236}">
                    <a16:creationId xmlns:a16="http://schemas.microsoft.com/office/drawing/2014/main" id="{1E969910-6DAC-8F7F-8E4F-B41C8DEA85AB}"/>
                  </a:ext>
                </a:extLst>
              </p:cNvPr>
              <p:cNvSpPr/>
              <p:nvPr/>
            </p:nvSpPr>
            <p:spPr>
              <a:xfrm>
                <a:off x="4969773" y="1594082"/>
                <a:ext cx="78300" cy="82643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BFBFBF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2" name="Ellipse 14">
                <a:extLst>
                  <a:ext uri="{FF2B5EF4-FFF2-40B4-BE49-F238E27FC236}">
                    <a16:creationId xmlns:a16="http://schemas.microsoft.com/office/drawing/2014/main" id="{0BE15A68-FDA9-35B8-DFC8-EE0CF93E25CE}"/>
                  </a:ext>
                </a:extLst>
              </p:cNvPr>
              <p:cNvSpPr/>
              <p:nvPr/>
            </p:nvSpPr>
            <p:spPr>
              <a:xfrm>
                <a:off x="5056632" y="1594082"/>
                <a:ext cx="78300" cy="82643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D9D9D9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3" name="Ellipse 15">
                <a:extLst>
                  <a:ext uri="{FF2B5EF4-FFF2-40B4-BE49-F238E27FC236}">
                    <a16:creationId xmlns:a16="http://schemas.microsoft.com/office/drawing/2014/main" id="{1B7A1923-C249-0A68-39C3-6471F6059AB7}"/>
                  </a:ext>
                </a:extLst>
              </p:cNvPr>
              <p:cNvSpPr/>
              <p:nvPr/>
            </p:nvSpPr>
            <p:spPr>
              <a:xfrm>
                <a:off x="5188195" y="1590351"/>
                <a:ext cx="78300" cy="82643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A6A6A6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4" name="Rektangel 16">
                <a:extLst>
                  <a:ext uri="{FF2B5EF4-FFF2-40B4-BE49-F238E27FC236}">
                    <a16:creationId xmlns:a16="http://schemas.microsoft.com/office/drawing/2014/main" id="{21D2E141-5583-6D87-903B-DB55844760A1}"/>
                  </a:ext>
                </a:extLst>
              </p:cNvPr>
              <p:cNvSpPr/>
              <p:nvPr/>
            </p:nvSpPr>
            <p:spPr>
              <a:xfrm>
                <a:off x="5735958" y="1594750"/>
                <a:ext cx="280995" cy="87462"/>
              </a:xfrm>
              <a:prstGeom prst="rect">
                <a:avLst/>
              </a:prstGeom>
              <a:solidFill>
                <a:srgbClr val="8396CC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5" name="Ellipse 17">
                <a:extLst>
                  <a:ext uri="{FF2B5EF4-FFF2-40B4-BE49-F238E27FC236}">
                    <a16:creationId xmlns:a16="http://schemas.microsoft.com/office/drawing/2014/main" id="{A048B0F6-0ACF-C9B5-095F-432BB22D290B}"/>
                  </a:ext>
                </a:extLst>
              </p:cNvPr>
              <p:cNvSpPr/>
              <p:nvPr/>
            </p:nvSpPr>
            <p:spPr>
              <a:xfrm>
                <a:off x="5735958" y="1594750"/>
                <a:ext cx="78300" cy="82643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FFFFFF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6" name="Ellipse 18">
                <a:extLst>
                  <a:ext uri="{FF2B5EF4-FFF2-40B4-BE49-F238E27FC236}">
                    <a16:creationId xmlns:a16="http://schemas.microsoft.com/office/drawing/2014/main" id="{AEC4CD14-5BAA-ECAB-03D6-F74054A0086B}"/>
                  </a:ext>
                </a:extLst>
              </p:cNvPr>
              <p:cNvSpPr/>
              <p:nvPr/>
            </p:nvSpPr>
            <p:spPr>
              <a:xfrm>
                <a:off x="5818409" y="1593277"/>
                <a:ext cx="78300" cy="82643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BFBFBF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7" name="Ellipse 19">
                <a:extLst>
                  <a:ext uri="{FF2B5EF4-FFF2-40B4-BE49-F238E27FC236}">
                    <a16:creationId xmlns:a16="http://schemas.microsoft.com/office/drawing/2014/main" id="{B44DDD44-F8CF-16EA-5C19-241DD1C2E9A0}"/>
                  </a:ext>
                </a:extLst>
              </p:cNvPr>
              <p:cNvSpPr/>
              <p:nvPr/>
            </p:nvSpPr>
            <p:spPr>
              <a:xfrm>
                <a:off x="5933770" y="1594082"/>
                <a:ext cx="78300" cy="82643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D9D9D9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8" name="Rektangel 20">
                <a:extLst>
                  <a:ext uri="{FF2B5EF4-FFF2-40B4-BE49-F238E27FC236}">
                    <a16:creationId xmlns:a16="http://schemas.microsoft.com/office/drawing/2014/main" id="{A20C814F-39C0-F249-64D9-247881BCFE81}"/>
                  </a:ext>
                </a:extLst>
              </p:cNvPr>
              <p:cNvSpPr/>
              <p:nvPr/>
            </p:nvSpPr>
            <p:spPr>
              <a:xfrm>
                <a:off x="6185230" y="1594082"/>
                <a:ext cx="292836" cy="93497"/>
              </a:xfrm>
              <a:prstGeom prst="rect">
                <a:avLst/>
              </a:prstGeom>
              <a:solidFill>
                <a:srgbClr val="8396CC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9" name="Ellipse 21">
                <a:extLst>
                  <a:ext uri="{FF2B5EF4-FFF2-40B4-BE49-F238E27FC236}">
                    <a16:creationId xmlns:a16="http://schemas.microsoft.com/office/drawing/2014/main" id="{07C4DB3F-A908-CF21-522A-6F03881077D3}"/>
                  </a:ext>
                </a:extLst>
              </p:cNvPr>
              <p:cNvSpPr/>
              <p:nvPr/>
            </p:nvSpPr>
            <p:spPr>
              <a:xfrm>
                <a:off x="6185230" y="1594082"/>
                <a:ext cx="78300" cy="82643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BFBFBF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20" name="Ellipse 22">
                <a:extLst>
                  <a:ext uri="{FF2B5EF4-FFF2-40B4-BE49-F238E27FC236}">
                    <a16:creationId xmlns:a16="http://schemas.microsoft.com/office/drawing/2014/main" id="{082772B9-BA61-6092-1D92-DB04131C173D}"/>
                  </a:ext>
                </a:extLst>
              </p:cNvPr>
              <p:cNvSpPr/>
              <p:nvPr/>
            </p:nvSpPr>
            <p:spPr>
              <a:xfrm>
                <a:off x="6263521" y="1597356"/>
                <a:ext cx="78300" cy="82643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7F7F7F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21" name="Ellipse 23">
                <a:extLst>
                  <a:ext uri="{FF2B5EF4-FFF2-40B4-BE49-F238E27FC236}">
                    <a16:creationId xmlns:a16="http://schemas.microsoft.com/office/drawing/2014/main" id="{0D5A93BA-44E2-8656-B683-E0B9231D569D}"/>
                  </a:ext>
                </a:extLst>
              </p:cNvPr>
              <p:cNvSpPr/>
              <p:nvPr/>
            </p:nvSpPr>
            <p:spPr>
              <a:xfrm>
                <a:off x="6387861" y="1598901"/>
                <a:ext cx="78300" cy="82643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FFFFFF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22" name="TextBox 109">
                <a:extLst>
                  <a:ext uri="{FF2B5EF4-FFF2-40B4-BE49-F238E27FC236}">
                    <a16:creationId xmlns:a16="http://schemas.microsoft.com/office/drawing/2014/main" id="{6816D0BD-F765-0691-D8D4-718D6D3ADCE7}"/>
                  </a:ext>
                </a:extLst>
              </p:cNvPr>
              <p:cNvSpPr txBox="1"/>
              <p:nvPr/>
            </p:nvSpPr>
            <p:spPr>
              <a:xfrm>
                <a:off x="3076617" y="1490709"/>
                <a:ext cx="757013" cy="384724"/>
              </a:xfrm>
              <a:prstGeom prst="rect">
                <a:avLst/>
              </a:prstGeom>
              <a:solidFill>
                <a:srgbClr val="FFFFFF"/>
              </a:solidFill>
              <a:ln cap="flat">
                <a:noFill/>
              </a:ln>
            </p:spPr>
            <p:txBody>
              <a:bodyPr vert="horz" wrap="square" lIns="91440" tIns="45720" rIns="91440" bIns="45720" anchor="t" anchorCtr="0" compatLnSpc="1">
                <a:spAutoFit/>
              </a:bodyPr>
              <a:lstStyle/>
              <a:p>
                <a:pPr algn="r"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nb-NO" sz="800">
                    <a:solidFill>
                      <a:srgbClr val="000000"/>
                    </a:solidFill>
                    <a:latin typeface="Arial" pitchFamily="34"/>
                    <a:cs typeface="Arial" pitchFamily="34"/>
                  </a:rPr>
                  <a:t>Initial embeddings</a:t>
                </a:r>
              </a:p>
              <a:p>
                <a:pPr algn="r"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 sz="300">
                  <a:solidFill>
                    <a:srgbClr val="000000"/>
                  </a:solidFill>
                  <a:latin typeface="Calibri"/>
                </a:endParaRPr>
              </a:p>
            </p:txBody>
          </p:sp>
          <p:sp>
            <p:nvSpPr>
              <p:cNvPr id="23" name="Rektangel 12">
                <a:extLst>
                  <a:ext uri="{FF2B5EF4-FFF2-40B4-BE49-F238E27FC236}">
                    <a16:creationId xmlns:a16="http://schemas.microsoft.com/office/drawing/2014/main" id="{B0F18159-9731-12E9-0668-1F15B2C82107}"/>
                  </a:ext>
                </a:extLst>
              </p:cNvPr>
              <p:cNvSpPr/>
              <p:nvPr/>
            </p:nvSpPr>
            <p:spPr>
              <a:xfrm>
                <a:off x="4002566" y="1591440"/>
                <a:ext cx="300609" cy="88120"/>
              </a:xfrm>
              <a:prstGeom prst="rect">
                <a:avLst/>
              </a:prstGeom>
              <a:solidFill>
                <a:srgbClr val="8396CC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24" name="Ellipse 13">
                <a:extLst>
                  <a:ext uri="{FF2B5EF4-FFF2-40B4-BE49-F238E27FC236}">
                    <a16:creationId xmlns:a16="http://schemas.microsoft.com/office/drawing/2014/main" id="{77A918FC-C72C-E752-BFA2-30D394A71F9D}"/>
                  </a:ext>
                </a:extLst>
              </p:cNvPr>
              <p:cNvSpPr/>
              <p:nvPr/>
            </p:nvSpPr>
            <p:spPr>
              <a:xfrm>
                <a:off x="4002566" y="1591440"/>
                <a:ext cx="78300" cy="82643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A6A6A6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25" name="Ellipse 14">
                <a:extLst>
                  <a:ext uri="{FF2B5EF4-FFF2-40B4-BE49-F238E27FC236}">
                    <a16:creationId xmlns:a16="http://schemas.microsoft.com/office/drawing/2014/main" id="{2D20B1BF-7D57-91AB-0430-8F8BA2C69591}"/>
                  </a:ext>
                </a:extLst>
              </p:cNvPr>
              <p:cNvSpPr/>
              <p:nvPr/>
            </p:nvSpPr>
            <p:spPr>
              <a:xfrm>
                <a:off x="4089425" y="1591440"/>
                <a:ext cx="78300" cy="82643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D9D9D9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26" name="Ellipse 15">
                <a:extLst>
                  <a:ext uri="{FF2B5EF4-FFF2-40B4-BE49-F238E27FC236}">
                    <a16:creationId xmlns:a16="http://schemas.microsoft.com/office/drawing/2014/main" id="{AE94F3A8-3D9E-CE46-D8B2-BE4A9233CB03}"/>
                  </a:ext>
                </a:extLst>
              </p:cNvPr>
              <p:cNvSpPr/>
              <p:nvPr/>
            </p:nvSpPr>
            <p:spPr>
              <a:xfrm>
                <a:off x="4220998" y="1587709"/>
                <a:ext cx="78300" cy="82643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D9D9D9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27" name="Group 5">
              <a:extLst>
                <a:ext uri="{FF2B5EF4-FFF2-40B4-BE49-F238E27FC236}">
                  <a16:creationId xmlns:a16="http://schemas.microsoft.com/office/drawing/2014/main" id="{8DE29BAA-35E9-37D2-2CC5-25DFF9F03863}"/>
                </a:ext>
              </a:extLst>
            </p:cNvPr>
            <p:cNvGrpSpPr/>
            <p:nvPr/>
          </p:nvGrpSpPr>
          <p:grpSpPr>
            <a:xfrm>
              <a:off x="3006117" y="1172763"/>
              <a:ext cx="3478432" cy="413126"/>
              <a:chOff x="3006117" y="1172763"/>
              <a:chExt cx="3478432" cy="413126"/>
            </a:xfrm>
          </p:grpSpPr>
          <p:cxnSp>
            <p:nvCxnSpPr>
              <p:cNvPr id="28" name="Rett pilkobling 36">
                <a:extLst>
                  <a:ext uri="{FF2B5EF4-FFF2-40B4-BE49-F238E27FC236}">
                    <a16:creationId xmlns:a16="http://schemas.microsoft.com/office/drawing/2014/main" id="{DE63A5CB-06A1-B3F1-9748-5111E31B5DEC}"/>
                  </a:ext>
                </a:extLst>
              </p:cNvPr>
              <p:cNvCxnSpPr/>
              <p:nvPr/>
            </p:nvCxnSpPr>
            <p:spPr>
              <a:xfrm flipV="1">
                <a:off x="6363510" y="1373392"/>
                <a:ext cx="0" cy="185422"/>
              </a:xfrm>
              <a:prstGeom prst="straightConnector1">
                <a:avLst/>
              </a:prstGeom>
              <a:noFill/>
              <a:ln w="9528" cap="flat">
                <a:solidFill>
                  <a:srgbClr val="000000"/>
                </a:solidFill>
                <a:prstDash val="solid"/>
                <a:round/>
                <a:tailEnd type="arrow"/>
              </a:ln>
            </p:spPr>
          </p:cxnSp>
          <p:cxnSp>
            <p:nvCxnSpPr>
              <p:cNvPr id="29" name="Rett pilkobling 35">
                <a:extLst>
                  <a:ext uri="{FF2B5EF4-FFF2-40B4-BE49-F238E27FC236}">
                    <a16:creationId xmlns:a16="http://schemas.microsoft.com/office/drawing/2014/main" id="{AE3EE88C-0E85-3F18-B775-9181B631B08F}"/>
                  </a:ext>
                </a:extLst>
              </p:cNvPr>
              <p:cNvCxnSpPr/>
              <p:nvPr/>
            </p:nvCxnSpPr>
            <p:spPr>
              <a:xfrm flipV="1">
                <a:off x="5872779" y="1381265"/>
                <a:ext cx="0" cy="185211"/>
              </a:xfrm>
              <a:prstGeom prst="straightConnector1">
                <a:avLst/>
              </a:prstGeom>
              <a:noFill/>
              <a:ln w="9528" cap="flat">
                <a:solidFill>
                  <a:srgbClr val="000000"/>
                </a:solidFill>
                <a:prstDash val="solid"/>
                <a:round/>
                <a:tailEnd type="arrow"/>
              </a:ln>
            </p:spPr>
          </p:cxnSp>
          <p:cxnSp>
            <p:nvCxnSpPr>
              <p:cNvPr id="30" name="Rett pilkobling 33">
                <a:extLst>
                  <a:ext uri="{FF2B5EF4-FFF2-40B4-BE49-F238E27FC236}">
                    <a16:creationId xmlns:a16="http://schemas.microsoft.com/office/drawing/2014/main" id="{54D77254-9B7B-9B70-7909-E07FEB1C1271}"/>
                  </a:ext>
                </a:extLst>
              </p:cNvPr>
              <p:cNvCxnSpPr/>
              <p:nvPr/>
            </p:nvCxnSpPr>
            <p:spPr>
              <a:xfrm flipV="1">
                <a:off x="4600017" y="1362327"/>
                <a:ext cx="0" cy="204140"/>
              </a:xfrm>
              <a:prstGeom prst="straightConnector1">
                <a:avLst/>
              </a:prstGeom>
              <a:noFill/>
              <a:ln w="9528" cap="flat">
                <a:solidFill>
                  <a:srgbClr val="000000"/>
                </a:solidFill>
                <a:prstDash val="solid"/>
                <a:round/>
                <a:tailEnd type="arrow"/>
              </a:ln>
            </p:spPr>
          </p:cxnSp>
          <p:cxnSp>
            <p:nvCxnSpPr>
              <p:cNvPr id="31" name="Rett pilkobling 34">
                <a:extLst>
                  <a:ext uri="{FF2B5EF4-FFF2-40B4-BE49-F238E27FC236}">
                    <a16:creationId xmlns:a16="http://schemas.microsoft.com/office/drawing/2014/main" id="{C5AF5E91-A9A7-1D87-CFBD-A5E571818C2C}"/>
                  </a:ext>
                </a:extLst>
              </p:cNvPr>
              <p:cNvCxnSpPr/>
              <p:nvPr/>
            </p:nvCxnSpPr>
            <p:spPr>
              <a:xfrm flipV="1">
                <a:off x="5110353" y="1362327"/>
                <a:ext cx="0" cy="212260"/>
              </a:xfrm>
              <a:prstGeom prst="straightConnector1">
                <a:avLst/>
              </a:prstGeom>
              <a:noFill/>
              <a:ln w="9528" cap="flat">
                <a:solidFill>
                  <a:srgbClr val="000000"/>
                </a:solidFill>
                <a:prstDash val="solid"/>
                <a:round/>
                <a:tailEnd type="arrow"/>
              </a:ln>
            </p:spPr>
          </p:cxnSp>
          <p:sp>
            <p:nvSpPr>
              <p:cNvPr id="32" name="Rektangel 8">
                <a:extLst>
                  <a:ext uri="{FF2B5EF4-FFF2-40B4-BE49-F238E27FC236}">
                    <a16:creationId xmlns:a16="http://schemas.microsoft.com/office/drawing/2014/main" id="{2C4FF2DC-8F6F-EF3F-4081-2DA0023D7C06}"/>
                  </a:ext>
                </a:extLst>
              </p:cNvPr>
              <p:cNvSpPr/>
              <p:nvPr/>
            </p:nvSpPr>
            <p:spPr>
              <a:xfrm>
                <a:off x="4441935" y="1256595"/>
                <a:ext cx="320140" cy="90553"/>
              </a:xfrm>
              <a:prstGeom prst="rect">
                <a:avLst/>
              </a:prstGeom>
              <a:solidFill>
                <a:srgbClr val="8396CC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3" name="Ellipse 9">
                <a:extLst>
                  <a:ext uri="{FF2B5EF4-FFF2-40B4-BE49-F238E27FC236}">
                    <a16:creationId xmlns:a16="http://schemas.microsoft.com/office/drawing/2014/main" id="{CB5812AF-780A-FF51-B607-B077A2E4D5CE}"/>
                  </a:ext>
                </a:extLst>
              </p:cNvPr>
              <p:cNvSpPr/>
              <p:nvPr/>
            </p:nvSpPr>
            <p:spPr>
              <a:xfrm>
                <a:off x="4441935" y="1256595"/>
                <a:ext cx="78300" cy="82643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7F7F7F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4" name="Ellipse 10">
                <a:extLst>
                  <a:ext uri="{FF2B5EF4-FFF2-40B4-BE49-F238E27FC236}">
                    <a16:creationId xmlns:a16="http://schemas.microsoft.com/office/drawing/2014/main" id="{D27D20A8-6CAA-28EB-F3C6-3CE4DCB0115A}"/>
                  </a:ext>
                </a:extLst>
              </p:cNvPr>
              <p:cNvSpPr/>
              <p:nvPr/>
            </p:nvSpPr>
            <p:spPr>
              <a:xfrm>
                <a:off x="4518160" y="1255297"/>
                <a:ext cx="78300" cy="82643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BFBFBF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5" name="Ellipse 11">
                <a:extLst>
                  <a:ext uri="{FF2B5EF4-FFF2-40B4-BE49-F238E27FC236}">
                    <a16:creationId xmlns:a16="http://schemas.microsoft.com/office/drawing/2014/main" id="{3EE126DE-754A-0A5D-F7C3-DE09635FFEE9}"/>
                  </a:ext>
                </a:extLst>
              </p:cNvPr>
              <p:cNvSpPr/>
              <p:nvPr/>
            </p:nvSpPr>
            <p:spPr>
              <a:xfrm>
                <a:off x="4670133" y="1255297"/>
                <a:ext cx="78300" cy="82643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D9D9D9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6" name="Rektangel 12">
                <a:extLst>
                  <a:ext uri="{FF2B5EF4-FFF2-40B4-BE49-F238E27FC236}">
                    <a16:creationId xmlns:a16="http://schemas.microsoft.com/office/drawing/2014/main" id="{7950BDCD-635D-A557-0287-C6EF474C4630}"/>
                  </a:ext>
                </a:extLst>
              </p:cNvPr>
              <p:cNvSpPr/>
              <p:nvPr/>
            </p:nvSpPr>
            <p:spPr>
              <a:xfrm>
                <a:off x="4976256" y="1259028"/>
                <a:ext cx="300609" cy="88120"/>
              </a:xfrm>
              <a:prstGeom prst="rect">
                <a:avLst/>
              </a:prstGeom>
              <a:solidFill>
                <a:srgbClr val="8396CC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7" name="Ellipse 13">
                <a:extLst>
                  <a:ext uri="{FF2B5EF4-FFF2-40B4-BE49-F238E27FC236}">
                    <a16:creationId xmlns:a16="http://schemas.microsoft.com/office/drawing/2014/main" id="{C6087C9A-12F5-94A7-67D6-007D3D6B9D48}"/>
                  </a:ext>
                </a:extLst>
              </p:cNvPr>
              <p:cNvSpPr/>
              <p:nvPr/>
            </p:nvSpPr>
            <p:spPr>
              <a:xfrm>
                <a:off x="4976256" y="1259028"/>
                <a:ext cx="78300" cy="82643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F2F2F2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8" name="Ellipse 14">
                <a:extLst>
                  <a:ext uri="{FF2B5EF4-FFF2-40B4-BE49-F238E27FC236}">
                    <a16:creationId xmlns:a16="http://schemas.microsoft.com/office/drawing/2014/main" id="{927A53EB-EC48-1454-06E7-1BB63A19D259}"/>
                  </a:ext>
                </a:extLst>
              </p:cNvPr>
              <p:cNvSpPr/>
              <p:nvPr/>
            </p:nvSpPr>
            <p:spPr>
              <a:xfrm>
                <a:off x="5063115" y="1259028"/>
                <a:ext cx="78300" cy="82643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BFBFBF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9" name="Ellipse 15">
                <a:extLst>
                  <a:ext uri="{FF2B5EF4-FFF2-40B4-BE49-F238E27FC236}">
                    <a16:creationId xmlns:a16="http://schemas.microsoft.com/office/drawing/2014/main" id="{B3DC5893-7F64-5046-2C1C-2EC31B0CA35A}"/>
                  </a:ext>
                </a:extLst>
              </p:cNvPr>
              <p:cNvSpPr/>
              <p:nvPr/>
            </p:nvSpPr>
            <p:spPr>
              <a:xfrm>
                <a:off x="5194688" y="1255297"/>
                <a:ext cx="78300" cy="82643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BFBFBF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40" name="Rektangel 16">
                <a:extLst>
                  <a:ext uri="{FF2B5EF4-FFF2-40B4-BE49-F238E27FC236}">
                    <a16:creationId xmlns:a16="http://schemas.microsoft.com/office/drawing/2014/main" id="{0FBBB8F1-4CC5-F56C-F5EE-3F28D094C27E}"/>
                  </a:ext>
                </a:extLst>
              </p:cNvPr>
              <p:cNvSpPr/>
              <p:nvPr/>
            </p:nvSpPr>
            <p:spPr>
              <a:xfrm>
                <a:off x="5742441" y="1259686"/>
                <a:ext cx="280995" cy="87462"/>
              </a:xfrm>
              <a:prstGeom prst="rect">
                <a:avLst/>
              </a:prstGeom>
              <a:solidFill>
                <a:srgbClr val="8396CC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41" name="Ellipse 17">
                <a:extLst>
                  <a:ext uri="{FF2B5EF4-FFF2-40B4-BE49-F238E27FC236}">
                    <a16:creationId xmlns:a16="http://schemas.microsoft.com/office/drawing/2014/main" id="{CA300D41-E9A5-ED98-FDC7-9CFEA085B434}"/>
                  </a:ext>
                </a:extLst>
              </p:cNvPr>
              <p:cNvSpPr/>
              <p:nvPr/>
            </p:nvSpPr>
            <p:spPr>
              <a:xfrm>
                <a:off x="5742441" y="1259686"/>
                <a:ext cx="78300" cy="82643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D9D9D9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42" name="Ellipse 18">
                <a:extLst>
                  <a:ext uri="{FF2B5EF4-FFF2-40B4-BE49-F238E27FC236}">
                    <a16:creationId xmlns:a16="http://schemas.microsoft.com/office/drawing/2014/main" id="{2ED6478E-6FA4-5518-70FA-4F4215FD1C02}"/>
                  </a:ext>
                </a:extLst>
              </p:cNvPr>
              <p:cNvSpPr/>
              <p:nvPr/>
            </p:nvSpPr>
            <p:spPr>
              <a:xfrm>
                <a:off x="5824892" y="1258223"/>
                <a:ext cx="78300" cy="82643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BFBFBF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43" name="Ellipse 19">
                <a:extLst>
                  <a:ext uri="{FF2B5EF4-FFF2-40B4-BE49-F238E27FC236}">
                    <a16:creationId xmlns:a16="http://schemas.microsoft.com/office/drawing/2014/main" id="{30EFEFF8-FEEB-53BD-CB2C-BAD318E3A37C}"/>
                  </a:ext>
                </a:extLst>
              </p:cNvPr>
              <p:cNvSpPr/>
              <p:nvPr/>
            </p:nvSpPr>
            <p:spPr>
              <a:xfrm>
                <a:off x="5940262" y="1259028"/>
                <a:ext cx="78300" cy="82643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7F7F7F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44" name="Rektangel 20">
                <a:extLst>
                  <a:ext uri="{FF2B5EF4-FFF2-40B4-BE49-F238E27FC236}">
                    <a16:creationId xmlns:a16="http://schemas.microsoft.com/office/drawing/2014/main" id="{FC5F3ECC-8C45-C172-1429-CF749D396B7A}"/>
                  </a:ext>
                </a:extLst>
              </p:cNvPr>
              <p:cNvSpPr/>
              <p:nvPr/>
            </p:nvSpPr>
            <p:spPr>
              <a:xfrm>
                <a:off x="6191713" y="1259028"/>
                <a:ext cx="292836" cy="93497"/>
              </a:xfrm>
              <a:prstGeom prst="rect">
                <a:avLst/>
              </a:prstGeom>
              <a:solidFill>
                <a:srgbClr val="8396CC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45" name="Ellipse 21">
                <a:extLst>
                  <a:ext uri="{FF2B5EF4-FFF2-40B4-BE49-F238E27FC236}">
                    <a16:creationId xmlns:a16="http://schemas.microsoft.com/office/drawing/2014/main" id="{DBFB56B2-0B1A-5331-1301-036BC39FC2C7}"/>
                  </a:ext>
                </a:extLst>
              </p:cNvPr>
              <p:cNvSpPr/>
              <p:nvPr/>
            </p:nvSpPr>
            <p:spPr>
              <a:xfrm>
                <a:off x="6191713" y="1259028"/>
                <a:ext cx="78300" cy="82643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D9D9D9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46" name="Ellipse 22">
                <a:extLst>
                  <a:ext uri="{FF2B5EF4-FFF2-40B4-BE49-F238E27FC236}">
                    <a16:creationId xmlns:a16="http://schemas.microsoft.com/office/drawing/2014/main" id="{904B7255-7BD2-3549-4FA1-0776D3B6A616}"/>
                  </a:ext>
                </a:extLst>
              </p:cNvPr>
              <p:cNvSpPr/>
              <p:nvPr/>
            </p:nvSpPr>
            <p:spPr>
              <a:xfrm>
                <a:off x="6270013" y="1259604"/>
                <a:ext cx="78300" cy="82643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D9D9D9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47" name="Ellipse 23">
                <a:extLst>
                  <a:ext uri="{FF2B5EF4-FFF2-40B4-BE49-F238E27FC236}">
                    <a16:creationId xmlns:a16="http://schemas.microsoft.com/office/drawing/2014/main" id="{17D8CB52-529E-9DD1-DE79-E1AE35D480FB}"/>
                  </a:ext>
                </a:extLst>
              </p:cNvPr>
              <p:cNvSpPr/>
              <p:nvPr/>
            </p:nvSpPr>
            <p:spPr>
              <a:xfrm>
                <a:off x="6394344" y="1263847"/>
                <a:ext cx="78300" cy="82643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BFBFBF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48" name="TextBox 67">
                <a:extLst>
                  <a:ext uri="{FF2B5EF4-FFF2-40B4-BE49-F238E27FC236}">
                    <a16:creationId xmlns:a16="http://schemas.microsoft.com/office/drawing/2014/main" id="{87A95677-5820-86A3-935E-0EA1E6EBA633}"/>
                  </a:ext>
                </a:extLst>
              </p:cNvPr>
              <p:cNvSpPr txBox="1"/>
              <p:nvPr/>
            </p:nvSpPr>
            <p:spPr>
              <a:xfrm>
                <a:off x="3006117" y="1172763"/>
                <a:ext cx="893633" cy="338556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91440" tIns="45720" rIns="91440" bIns="45720" anchor="t" anchorCtr="0" compatLnSpc="1">
                <a:spAutoFit/>
              </a:bodyPr>
              <a:lstStyle/>
              <a:p>
                <a:pPr algn="r"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nb-NO" sz="800">
                    <a:solidFill>
                      <a:srgbClr val="000000"/>
                    </a:solidFill>
                    <a:latin typeface="Arial" pitchFamily="34"/>
                    <a:cs typeface="Arial" pitchFamily="34"/>
                  </a:rPr>
                  <a:t>Embeddings after one layer</a:t>
                </a:r>
                <a:endParaRPr lang="nb-NO" sz="800">
                  <a:solidFill>
                    <a:srgbClr val="000000"/>
                  </a:solidFill>
                  <a:latin typeface="Calibri"/>
                </a:endParaRPr>
              </a:p>
            </p:txBody>
          </p:sp>
          <p:cxnSp>
            <p:nvCxnSpPr>
              <p:cNvPr id="49" name="Rett pilkobling 34">
                <a:extLst>
                  <a:ext uri="{FF2B5EF4-FFF2-40B4-BE49-F238E27FC236}">
                    <a16:creationId xmlns:a16="http://schemas.microsoft.com/office/drawing/2014/main" id="{0CE2C4EB-EB47-1989-DC3D-65EFD7869471}"/>
                  </a:ext>
                </a:extLst>
              </p:cNvPr>
              <p:cNvCxnSpPr/>
              <p:nvPr/>
            </p:nvCxnSpPr>
            <p:spPr>
              <a:xfrm flipH="1" flipV="1">
                <a:off x="4637891" y="1381265"/>
                <a:ext cx="447690" cy="183520"/>
              </a:xfrm>
              <a:prstGeom prst="straightConnector1">
                <a:avLst/>
              </a:prstGeom>
              <a:noFill/>
              <a:ln w="9528" cap="flat">
                <a:solidFill>
                  <a:srgbClr val="000000"/>
                </a:solidFill>
                <a:prstDash val="solid"/>
                <a:round/>
                <a:tailEnd type="arrow"/>
              </a:ln>
            </p:spPr>
          </p:cxnSp>
          <p:cxnSp>
            <p:nvCxnSpPr>
              <p:cNvPr id="50" name="Rett pilkobling 34">
                <a:extLst>
                  <a:ext uri="{FF2B5EF4-FFF2-40B4-BE49-F238E27FC236}">
                    <a16:creationId xmlns:a16="http://schemas.microsoft.com/office/drawing/2014/main" id="{E7B6AB0A-3B7F-86BF-3CFB-7821E840D8D7}"/>
                  </a:ext>
                </a:extLst>
              </p:cNvPr>
              <p:cNvCxnSpPr/>
              <p:nvPr/>
            </p:nvCxnSpPr>
            <p:spPr>
              <a:xfrm flipH="1" flipV="1">
                <a:off x="4779660" y="1371252"/>
                <a:ext cx="1001935" cy="197273"/>
              </a:xfrm>
              <a:prstGeom prst="straightConnector1">
                <a:avLst/>
              </a:prstGeom>
              <a:noFill/>
              <a:ln w="9528" cap="flat">
                <a:solidFill>
                  <a:srgbClr val="000000"/>
                </a:solidFill>
                <a:prstDash val="solid"/>
                <a:round/>
                <a:tailEnd type="arrow"/>
              </a:ln>
            </p:spPr>
          </p:cxnSp>
          <p:cxnSp>
            <p:nvCxnSpPr>
              <p:cNvPr id="51" name="Rett pilkobling 34">
                <a:extLst>
                  <a:ext uri="{FF2B5EF4-FFF2-40B4-BE49-F238E27FC236}">
                    <a16:creationId xmlns:a16="http://schemas.microsoft.com/office/drawing/2014/main" id="{01328AB2-99C5-3ACD-678E-31E42D39032D}"/>
                  </a:ext>
                </a:extLst>
              </p:cNvPr>
              <p:cNvCxnSpPr/>
              <p:nvPr/>
            </p:nvCxnSpPr>
            <p:spPr>
              <a:xfrm flipH="1" flipV="1">
                <a:off x="4714783" y="1389741"/>
                <a:ext cx="1604589" cy="196148"/>
              </a:xfrm>
              <a:prstGeom prst="straightConnector1">
                <a:avLst/>
              </a:prstGeom>
              <a:noFill/>
              <a:ln w="9528" cap="flat">
                <a:solidFill>
                  <a:srgbClr val="000000"/>
                </a:solidFill>
                <a:prstDash val="solid"/>
                <a:round/>
                <a:tailEnd type="arrow"/>
              </a:ln>
            </p:spPr>
          </p:cxnSp>
          <p:cxnSp>
            <p:nvCxnSpPr>
              <p:cNvPr id="52" name="Rett pilkobling 34">
                <a:extLst>
                  <a:ext uri="{FF2B5EF4-FFF2-40B4-BE49-F238E27FC236}">
                    <a16:creationId xmlns:a16="http://schemas.microsoft.com/office/drawing/2014/main" id="{6E20A2BD-2FAD-2708-608C-801C9B318215}"/>
                  </a:ext>
                </a:extLst>
              </p:cNvPr>
              <p:cNvCxnSpPr/>
              <p:nvPr/>
            </p:nvCxnSpPr>
            <p:spPr>
              <a:xfrm flipV="1">
                <a:off x="4637891" y="1389741"/>
                <a:ext cx="447690" cy="157624"/>
              </a:xfrm>
              <a:prstGeom prst="straightConnector1">
                <a:avLst/>
              </a:prstGeom>
              <a:noFill/>
              <a:ln w="9528" cap="flat">
                <a:solidFill>
                  <a:srgbClr val="000000"/>
                </a:solidFill>
                <a:prstDash val="solid"/>
                <a:round/>
                <a:tailEnd type="arrow"/>
              </a:ln>
            </p:spPr>
          </p:cxnSp>
          <p:cxnSp>
            <p:nvCxnSpPr>
              <p:cNvPr id="53" name="Rett pilkobling 34">
                <a:extLst>
                  <a:ext uri="{FF2B5EF4-FFF2-40B4-BE49-F238E27FC236}">
                    <a16:creationId xmlns:a16="http://schemas.microsoft.com/office/drawing/2014/main" id="{44FA977F-B2AC-9841-801E-5BACF85CC9ED}"/>
                  </a:ext>
                </a:extLst>
              </p:cNvPr>
              <p:cNvCxnSpPr/>
              <p:nvPr/>
            </p:nvCxnSpPr>
            <p:spPr>
              <a:xfrm flipV="1">
                <a:off x="4612123" y="1402771"/>
                <a:ext cx="1234340" cy="160478"/>
              </a:xfrm>
              <a:prstGeom prst="straightConnector1">
                <a:avLst/>
              </a:prstGeom>
              <a:noFill/>
              <a:ln w="9528" cap="flat">
                <a:solidFill>
                  <a:srgbClr val="000000"/>
                </a:solidFill>
                <a:prstDash val="solid"/>
                <a:round/>
                <a:tailEnd type="arrow"/>
              </a:ln>
            </p:spPr>
          </p:cxnSp>
          <p:cxnSp>
            <p:nvCxnSpPr>
              <p:cNvPr id="54" name="Rett pilkobling 34">
                <a:extLst>
                  <a:ext uri="{FF2B5EF4-FFF2-40B4-BE49-F238E27FC236}">
                    <a16:creationId xmlns:a16="http://schemas.microsoft.com/office/drawing/2014/main" id="{3ECF2FB9-BBD1-055B-A017-CE393D17C334}"/>
                  </a:ext>
                </a:extLst>
              </p:cNvPr>
              <p:cNvCxnSpPr/>
              <p:nvPr/>
            </p:nvCxnSpPr>
            <p:spPr>
              <a:xfrm flipV="1">
                <a:off x="4649998" y="1402771"/>
                <a:ext cx="1665506" cy="167217"/>
              </a:xfrm>
              <a:prstGeom prst="straightConnector1">
                <a:avLst/>
              </a:prstGeom>
              <a:noFill/>
              <a:ln w="9528" cap="flat">
                <a:solidFill>
                  <a:srgbClr val="000000"/>
                </a:solidFill>
                <a:prstDash val="solid"/>
                <a:round/>
                <a:tailEnd type="arrow"/>
              </a:ln>
            </p:spPr>
          </p:cxnSp>
          <p:cxnSp>
            <p:nvCxnSpPr>
              <p:cNvPr id="55" name="Rett pilkobling 34">
                <a:extLst>
                  <a:ext uri="{FF2B5EF4-FFF2-40B4-BE49-F238E27FC236}">
                    <a16:creationId xmlns:a16="http://schemas.microsoft.com/office/drawing/2014/main" id="{246845B5-ED9F-A6AE-A3DF-F05601345CF2}"/>
                  </a:ext>
                </a:extLst>
              </p:cNvPr>
              <p:cNvCxnSpPr/>
              <p:nvPr/>
            </p:nvCxnSpPr>
            <p:spPr>
              <a:xfrm flipV="1">
                <a:off x="5126565" y="1376043"/>
                <a:ext cx="639851" cy="182880"/>
              </a:xfrm>
              <a:prstGeom prst="straightConnector1">
                <a:avLst/>
              </a:prstGeom>
              <a:noFill/>
              <a:ln w="9528" cap="flat">
                <a:solidFill>
                  <a:srgbClr val="000000"/>
                </a:solidFill>
                <a:prstDash val="solid"/>
                <a:round/>
                <a:tailEnd type="arrow"/>
              </a:ln>
            </p:spPr>
          </p:cxnSp>
          <p:cxnSp>
            <p:nvCxnSpPr>
              <p:cNvPr id="56" name="Rett pilkobling 34">
                <a:extLst>
                  <a:ext uri="{FF2B5EF4-FFF2-40B4-BE49-F238E27FC236}">
                    <a16:creationId xmlns:a16="http://schemas.microsoft.com/office/drawing/2014/main" id="{EF654AB0-88FE-3C7E-2441-985D2E659FF4}"/>
                  </a:ext>
                </a:extLst>
              </p:cNvPr>
              <p:cNvCxnSpPr/>
              <p:nvPr/>
            </p:nvCxnSpPr>
            <p:spPr>
              <a:xfrm flipV="1">
                <a:off x="5188195" y="1383459"/>
                <a:ext cx="1052877" cy="179204"/>
              </a:xfrm>
              <a:prstGeom prst="straightConnector1">
                <a:avLst/>
              </a:prstGeom>
              <a:noFill/>
              <a:ln w="9528" cap="flat">
                <a:solidFill>
                  <a:srgbClr val="000000"/>
                </a:solidFill>
                <a:prstDash val="solid"/>
                <a:round/>
                <a:tailEnd type="arrow"/>
              </a:ln>
            </p:spPr>
          </p:cxnSp>
          <p:cxnSp>
            <p:nvCxnSpPr>
              <p:cNvPr id="57" name="Rett pilkobling 34">
                <a:extLst>
                  <a:ext uri="{FF2B5EF4-FFF2-40B4-BE49-F238E27FC236}">
                    <a16:creationId xmlns:a16="http://schemas.microsoft.com/office/drawing/2014/main" id="{0547A6DB-3A82-4174-19E9-79892CE8AC9B}"/>
                  </a:ext>
                </a:extLst>
              </p:cNvPr>
              <p:cNvCxnSpPr/>
              <p:nvPr/>
            </p:nvCxnSpPr>
            <p:spPr>
              <a:xfrm flipH="1" flipV="1">
                <a:off x="5147038" y="1378997"/>
                <a:ext cx="696188" cy="192527"/>
              </a:xfrm>
              <a:prstGeom prst="straightConnector1">
                <a:avLst/>
              </a:prstGeom>
              <a:noFill/>
              <a:ln w="9528" cap="flat">
                <a:solidFill>
                  <a:srgbClr val="000000"/>
                </a:solidFill>
                <a:prstDash val="solid"/>
                <a:round/>
                <a:tailEnd type="arrow"/>
              </a:ln>
            </p:spPr>
          </p:cxnSp>
          <p:cxnSp>
            <p:nvCxnSpPr>
              <p:cNvPr id="58" name="Rett pilkobling 34">
                <a:extLst>
                  <a:ext uri="{FF2B5EF4-FFF2-40B4-BE49-F238E27FC236}">
                    <a16:creationId xmlns:a16="http://schemas.microsoft.com/office/drawing/2014/main" id="{1E53D611-8636-9259-01BA-4315A5AB07B3}"/>
                  </a:ext>
                </a:extLst>
              </p:cNvPr>
              <p:cNvCxnSpPr/>
              <p:nvPr/>
            </p:nvCxnSpPr>
            <p:spPr>
              <a:xfrm flipV="1">
                <a:off x="5903192" y="1383459"/>
                <a:ext cx="445121" cy="188065"/>
              </a:xfrm>
              <a:prstGeom prst="straightConnector1">
                <a:avLst/>
              </a:prstGeom>
              <a:noFill/>
              <a:ln w="9528" cap="flat">
                <a:solidFill>
                  <a:srgbClr val="000000"/>
                </a:solidFill>
                <a:prstDash val="solid"/>
                <a:round/>
                <a:tailEnd type="arrow"/>
              </a:ln>
            </p:spPr>
          </p:cxnSp>
          <p:cxnSp>
            <p:nvCxnSpPr>
              <p:cNvPr id="59" name="Rett pilkobling 34">
                <a:extLst>
                  <a:ext uri="{FF2B5EF4-FFF2-40B4-BE49-F238E27FC236}">
                    <a16:creationId xmlns:a16="http://schemas.microsoft.com/office/drawing/2014/main" id="{00BBE2EC-6C85-CFC0-0089-D635B61CAF7F}"/>
                  </a:ext>
                </a:extLst>
              </p:cNvPr>
              <p:cNvCxnSpPr/>
              <p:nvPr/>
            </p:nvCxnSpPr>
            <p:spPr>
              <a:xfrm flipH="1" flipV="1">
                <a:off x="5904024" y="1389174"/>
                <a:ext cx="422115" cy="183776"/>
              </a:xfrm>
              <a:prstGeom prst="straightConnector1">
                <a:avLst/>
              </a:prstGeom>
              <a:noFill/>
              <a:ln w="9528" cap="flat">
                <a:solidFill>
                  <a:srgbClr val="000000"/>
                </a:solidFill>
                <a:prstDash val="solid"/>
                <a:round/>
                <a:tailEnd type="arrow"/>
              </a:ln>
            </p:spPr>
          </p:cxnSp>
          <p:cxnSp>
            <p:nvCxnSpPr>
              <p:cNvPr id="60" name="Rett pilkobling 34">
                <a:extLst>
                  <a:ext uri="{FF2B5EF4-FFF2-40B4-BE49-F238E27FC236}">
                    <a16:creationId xmlns:a16="http://schemas.microsoft.com/office/drawing/2014/main" id="{A5DC7AA4-781A-185C-D24B-1FB7D6AD1E21}"/>
                  </a:ext>
                </a:extLst>
              </p:cNvPr>
              <p:cNvCxnSpPr/>
              <p:nvPr/>
            </p:nvCxnSpPr>
            <p:spPr>
              <a:xfrm flipH="1" flipV="1">
                <a:off x="5253868" y="1372048"/>
                <a:ext cx="1043933" cy="190615"/>
              </a:xfrm>
              <a:prstGeom prst="straightConnector1">
                <a:avLst/>
              </a:prstGeom>
              <a:noFill/>
              <a:ln w="9528" cap="flat">
                <a:solidFill>
                  <a:srgbClr val="000000"/>
                </a:solidFill>
                <a:prstDash val="solid"/>
                <a:round/>
                <a:tailEnd type="arrow"/>
              </a:ln>
            </p:spPr>
          </p:cxnSp>
          <p:cxnSp>
            <p:nvCxnSpPr>
              <p:cNvPr id="61" name="Rett pilkobling 33">
                <a:extLst>
                  <a:ext uri="{FF2B5EF4-FFF2-40B4-BE49-F238E27FC236}">
                    <a16:creationId xmlns:a16="http://schemas.microsoft.com/office/drawing/2014/main" id="{51196A71-2E04-1E82-9B65-5DBAC8FB8453}"/>
                  </a:ext>
                </a:extLst>
              </p:cNvPr>
              <p:cNvCxnSpPr/>
              <p:nvPr/>
            </p:nvCxnSpPr>
            <p:spPr>
              <a:xfrm flipV="1">
                <a:off x="4080866" y="1367384"/>
                <a:ext cx="0" cy="204140"/>
              </a:xfrm>
              <a:prstGeom prst="straightConnector1">
                <a:avLst/>
              </a:prstGeom>
              <a:noFill/>
              <a:ln w="9528" cap="flat">
                <a:solidFill>
                  <a:srgbClr val="000000"/>
                </a:solidFill>
                <a:prstDash val="solid"/>
                <a:round/>
                <a:tailEnd type="arrow"/>
              </a:ln>
            </p:spPr>
          </p:cxnSp>
          <p:sp>
            <p:nvSpPr>
              <p:cNvPr id="62" name="Rektangel 12">
                <a:extLst>
                  <a:ext uri="{FF2B5EF4-FFF2-40B4-BE49-F238E27FC236}">
                    <a16:creationId xmlns:a16="http://schemas.microsoft.com/office/drawing/2014/main" id="{93D59F28-834B-8A92-5614-B9097ED743DF}"/>
                  </a:ext>
                </a:extLst>
              </p:cNvPr>
              <p:cNvSpPr/>
              <p:nvPr/>
            </p:nvSpPr>
            <p:spPr>
              <a:xfrm>
                <a:off x="4002566" y="1263847"/>
                <a:ext cx="300609" cy="88120"/>
              </a:xfrm>
              <a:prstGeom prst="rect">
                <a:avLst/>
              </a:prstGeom>
              <a:solidFill>
                <a:srgbClr val="8396CC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63" name="Ellipse 13">
                <a:extLst>
                  <a:ext uri="{FF2B5EF4-FFF2-40B4-BE49-F238E27FC236}">
                    <a16:creationId xmlns:a16="http://schemas.microsoft.com/office/drawing/2014/main" id="{50CBA3F3-39DC-CB58-3D96-48392F213B01}"/>
                  </a:ext>
                </a:extLst>
              </p:cNvPr>
              <p:cNvSpPr/>
              <p:nvPr/>
            </p:nvSpPr>
            <p:spPr>
              <a:xfrm>
                <a:off x="4002566" y="1263847"/>
                <a:ext cx="78300" cy="82643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BFBFBF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64" name="Ellipse 14">
                <a:extLst>
                  <a:ext uri="{FF2B5EF4-FFF2-40B4-BE49-F238E27FC236}">
                    <a16:creationId xmlns:a16="http://schemas.microsoft.com/office/drawing/2014/main" id="{FC43D6B8-173A-230C-5BAE-0417695041FE}"/>
                  </a:ext>
                </a:extLst>
              </p:cNvPr>
              <p:cNvSpPr/>
              <p:nvPr/>
            </p:nvSpPr>
            <p:spPr>
              <a:xfrm>
                <a:off x="4089425" y="1263847"/>
                <a:ext cx="78300" cy="82643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BFBFBF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65" name="Ellipse 15">
                <a:extLst>
                  <a:ext uri="{FF2B5EF4-FFF2-40B4-BE49-F238E27FC236}">
                    <a16:creationId xmlns:a16="http://schemas.microsoft.com/office/drawing/2014/main" id="{AFAF9E6A-9364-46FF-9A4F-F3F5248EC32E}"/>
                  </a:ext>
                </a:extLst>
              </p:cNvPr>
              <p:cNvSpPr/>
              <p:nvPr/>
            </p:nvSpPr>
            <p:spPr>
              <a:xfrm>
                <a:off x="4220998" y="1260107"/>
                <a:ext cx="78300" cy="82643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BFBFBF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cxnSp>
            <p:nvCxnSpPr>
              <p:cNvPr id="66" name="Rett pilkobling 33">
                <a:extLst>
                  <a:ext uri="{FF2B5EF4-FFF2-40B4-BE49-F238E27FC236}">
                    <a16:creationId xmlns:a16="http://schemas.microsoft.com/office/drawing/2014/main" id="{1FCE3EEB-DE51-8397-2914-D515FFD62FF9}"/>
                  </a:ext>
                </a:extLst>
              </p:cNvPr>
              <p:cNvCxnSpPr/>
              <p:nvPr/>
            </p:nvCxnSpPr>
            <p:spPr>
              <a:xfrm flipH="1" flipV="1">
                <a:off x="4167679" y="1375787"/>
                <a:ext cx="412267" cy="195737"/>
              </a:xfrm>
              <a:prstGeom prst="straightConnector1">
                <a:avLst/>
              </a:prstGeom>
              <a:noFill/>
              <a:ln w="9528" cap="flat">
                <a:solidFill>
                  <a:srgbClr val="000000"/>
                </a:solidFill>
                <a:prstDash val="solid"/>
                <a:round/>
                <a:tailEnd type="arrow"/>
              </a:ln>
            </p:spPr>
          </p:cxnSp>
          <p:cxnSp>
            <p:nvCxnSpPr>
              <p:cNvPr id="67" name="Rett pilkobling 33">
                <a:extLst>
                  <a:ext uri="{FF2B5EF4-FFF2-40B4-BE49-F238E27FC236}">
                    <a16:creationId xmlns:a16="http://schemas.microsoft.com/office/drawing/2014/main" id="{AC6AB65A-FCD3-C2F4-6F83-9EC0CE7FA475}"/>
                  </a:ext>
                </a:extLst>
              </p:cNvPr>
              <p:cNvCxnSpPr/>
              <p:nvPr/>
            </p:nvCxnSpPr>
            <p:spPr>
              <a:xfrm flipV="1">
                <a:off x="4178113" y="1376043"/>
                <a:ext cx="370597" cy="182332"/>
              </a:xfrm>
              <a:prstGeom prst="straightConnector1">
                <a:avLst/>
              </a:prstGeom>
              <a:noFill/>
              <a:ln w="9528" cap="flat">
                <a:solidFill>
                  <a:srgbClr val="000000"/>
                </a:solidFill>
                <a:prstDash val="solid"/>
                <a:round/>
                <a:tailEnd type="arrow"/>
              </a:ln>
            </p:spPr>
          </p:cxnSp>
          <p:cxnSp>
            <p:nvCxnSpPr>
              <p:cNvPr id="68" name="Rett pilkobling 33">
                <a:extLst>
                  <a:ext uri="{FF2B5EF4-FFF2-40B4-BE49-F238E27FC236}">
                    <a16:creationId xmlns:a16="http://schemas.microsoft.com/office/drawing/2014/main" id="{F53B0EA3-14D4-1DFA-7161-20FE71E9FBEE}"/>
                  </a:ext>
                </a:extLst>
              </p:cNvPr>
              <p:cNvCxnSpPr/>
              <p:nvPr/>
            </p:nvCxnSpPr>
            <p:spPr>
              <a:xfrm flipV="1">
                <a:off x="4212723" y="1374507"/>
                <a:ext cx="797878" cy="188156"/>
              </a:xfrm>
              <a:prstGeom prst="straightConnector1">
                <a:avLst/>
              </a:prstGeom>
              <a:noFill/>
              <a:ln w="9528" cap="flat">
                <a:solidFill>
                  <a:srgbClr val="000000"/>
                </a:solidFill>
                <a:prstDash val="solid"/>
                <a:round/>
                <a:tailEnd type="arrow"/>
              </a:ln>
            </p:spPr>
          </p:cxnSp>
          <p:cxnSp>
            <p:nvCxnSpPr>
              <p:cNvPr id="69" name="Rett pilkobling 33">
                <a:extLst>
                  <a:ext uri="{FF2B5EF4-FFF2-40B4-BE49-F238E27FC236}">
                    <a16:creationId xmlns:a16="http://schemas.microsoft.com/office/drawing/2014/main" id="{9927DBCA-D052-BFBA-D240-D44B5B60A4ED}"/>
                  </a:ext>
                </a:extLst>
              </p:cNvPr>
              <p:cNvCxnSpPr/>
              <p:nvPr/>
            </p:nvCxnSpPr>
            <p:spPr>
              <a:xfrm flipH="1" flipV="1">
                <a:off x="4124355" y="1399425"/>
                <a:ext cx="930987" cy="169008"/>
              </a:xfrm>
              <a:prstGeom prst="straightConnector1">
                <a:avLst/>
              </a:prstGeom>
              <a:noFill/>
              <a:ln w="9528" cap="flat">
                <a:solidFill>
                  <a:srgbClr val="000000"/>
                </a:solidFill>
                <a:prstDash val="solid"/>
                <a:round/>
                <a:tailEnd type="arrow"/>
              </a:ln>
            </p:spPr>
          </p:cxnSp>
          <p:cxnSp>
            <p:nvCxnSpPr>
              <p:cNvPr id="70" name="Rett pilkobling 33">
                <a:extLst>
                  <a:ext uri="{FF2B5EF4-FFF2-40B4-BE49-F238E27FC236}">
                    <a16:creationId xmlns:a16="http://schemas.microsoft.com/office/drawing/2014/main" id="{2E59676F-7E53-D5BE-CC28-6FEF5E89D45C}"/>
                  </a:ext>
                </a:extLst>
              </p:cNvPr>
              <p:cNvCxnSpPr/>
              <p:nvPr/>
            </p:nvCxnSpPr>
            <p:spPr>
              <a:xfrm flipV="1">
                <a:off x="4198824" y="1367384"/>
                <a:ext cx="1525219" cy="195279"/>
              </a:xfrm>
              <a:prstGeom prst="straightConnector1">
                <a:avLst/>
              </a:prstGeom>
              <a:noFill/>
              <a:ln w="9528" cap="flat">
                <a:solidFill>
                  <a:srgbClr val="000000"/>
                </a:solidFill>
                <a:prstDash val="solid"/>
                <a:round/>
                <a:tailEnd type="arrow"/>
              </a:ln>
            </p:spPr>
          </p:cxnSp>
          <p:cxnSp>
            <p:nvCxnSpPr>
              <p:cNvPr id="71" name="Rett pilkobling 33">
                <a:extLst>
                  <a:ext uri="{FF2B5EF4-FFF2-40B4-BE49-F238E27FC236}">
                    <a16:creationId xmlns:a16="http://schemas.microsoft.com/office/drawing/2014/main" id="{74003031-87ED-38CA-9BA4-5BD529C98F5F}"/>
                  </a:ext>
                </a:extLst>
              </p:cNvPr>
              <p:cNvCxnSpPr/>
              <p:nvPr/>
            </p:nvCxnSpPr>
            <p:spPr>
              <a:xfrm flipV="1">
                <a:off x="4197982" y="1377982"/>
                <a:ext cx="1987248" cy="196578"/>
              </a:xfrm>
              <a:prstGeom prst="straightConnector1">
                <a:avLst/>
              </a:prstGeom>
              <a:noFill/>
              <a:ln w="9528" cap="flat">
                <a:solidFill>
                  <a:srgbClr val="000000"/>
                </a:solidFill>
                <a:prstDash val="solid"/>
                <a:round/>
                <a:tailEnd type="arrow"/>
              </a:ln>
            </p:spPr>
          </p:cxnSp>
          <p:cxnSp>
            <p:nvCxnSpPr>
              <p:cNvPr id="72" name="Rett pilkobling 33">
                <a:extLst>
                  <a:ext uri="{FF2B5EF4-FFF2-40B4-BE49-F238E27FC236}">
                    <a16:creationId xmlns:a16="http://schemas.microsoft.com/office/drawing/2014/main" id="{A5C00CFA-96ED-B257-1B97-1FADB956815A}"/>
                  </a:ext>
                </a:extLst>
              </p:cNvPr>
              <p:cNvCxnSpPr/>
              <p:nvPr/>
            </p:nvCxnSpPr>
            <p:spPr>
              <a:xfrm flipH="1" flipV="1">
                <a:off x="4210866" y="1374233"/>
                <a:ext cx="1513177" cy="203225"/>
              </a:xfrm>
              <a:prstGeom prst="straightConnector1">
                <a:avLst/>
              </a:prstGeom>
              <a:noFill/>
              <a:ln w="9528" cap="flat">
                <a:solidFill>
                  <a:srgbClr val="000000"/>
                </a:solidFill>
                <a:prstDash val="solid"/>
                <a:round/>
                <a:tailEnd type="arrow"/>
              </a:ln>
            </p:spPr>
          </p:cxnSp>
          <p:cxnSp>
            <p:nvCxnSpPr>
              <p:cNvPr id="73" name="Rett pilkobling 33">
                <a:extLst>
                  <a:ext uri="{FF2B5EF4-FFF2-40B4-BE49-F238E27FC236}">
                    <a16:creationId xmlns:a16="http://schemas.microsoft.com/office/drawing/2014/main" id="{20EAA56E-C2C5-C7AD-C235-F7F5BCCB6398}"/>
                  </a:ext>
                </a:extLst>
              </p:cNvPr>
              <p:cNvCxnSpPr/>
              <p:nvPr/>
            </p:nvCxnSpPr>
            <p:spPr>
              <a:xfrm flipH="1" flipV="1">
                <a:off x="4266572" y="1377955"/>
                <a:ext cx="2076282" cy="195379"/>
              </a:xfrm>
              <a:prstGeom prst="straightConnector1">
                <a:avLst/>
              </a:prstGeom>
              <a:noFill/>
              <a:ln w="9528" cap="flat">
                <a:solidFill>
                  <a:srgbClr val="000000"/>
                </a:solidFill>
                <a:prstDash val="solid"/>
                <a:round/>
                <a:tailEnd type="arrow"/>
              </a:ln>
            </p:spPr>
          </p:cxnSp>
        </p:grpSp>
        <p:cxnSp>
          <p:nvCxnSpPr>
            <p:cNvPr id="74" name="Rett pilkobling 36">
              <a:extLst>
                <a:ext uri="{FF2B5EF4-FFF2-40B4-BE49-F238E27FC236}">
                  <a16:creationId xmlns:a16="http://schemas.microsoft.com/office/drawing/2014/main" id="{C7647F14-DDE9-7605-0145-0023EE319C25}"/>
                </a:ext>
              </a:extLst>
            </p:cNvPr>
            <p:cNvCxnSpPr/>
            <p:nvPr/>
          </p:nvCxnSpPr>
          <p:spPr>
            <a:xfrm flipV="1">
              <a:off x="6341821" y="1000874"/>
              <a:ext cx="0" cy="185422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75" name="Rett pilkobling 35">
              <a:extLst>
                <a:ext uri="{FF2B5EF4-FFF2-40B4-BE49-F238E27FC236}">
                  <a16:creationId xmlns:a16="http://schemas.microsoft.com/office/drawing/2014/main" id="{35B47269-BA39-B28F-6BF4-FCB1AC79DCE8}"/>
                </a:ext>
              </a:extLst>
            </p:cNvPr>
            <p:cNvCxnSpPr/>
            <p:nvPr/>
          </p:nvCxnSpPr>
          <p:spPr>
            <a:xfrm flipV="1">
              <a:off x="5872779" y="1000874"/>
              <a:ext cx="0" cy="185212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sp>
          <p:nvSpPr>
            <p:cNvPr id="76" name="TextBox 8">
              <a:extLst>
                <a:ext uri="{FF2B5EF4-FFF2-40B4-BE49-F238E27FC236}">
                  <a16:creationId xmlns:a16="http://schemas.microsoft.com/office/drawing/2014/main" id="{6BE4D158-30B9-8321-0343-045A96C38EBD}"/>
                </a:ext>
              </a:extLst>
            </p:cNvPr>
            <p:cNvSpPr txBox="1"/>
            <p:nvPr/>
          </p:nvSpPr>
          <p:spPr>
            <a:xfrm>
              <a:off x="5839916" y="918514"/>
              <a:ext cx="320140" cy="36933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800">
                  <a:solidFill>
                    <a:srgbClr val="000000"/>
                  </a:solidFill>
                  <a:latin typeface="Calibri"/>
                </a:rPr>
                <a:t>…</a:t>
              </a:r>
              <a:endParaRPr lang="nb-NO" sz="1800">
                <a:solidFill>
                  <a:srgbClr val="000000"/>
                </a:solidFill>
                <a:latin typeface="Calibri"/>
              </a:endParaRPr>
            </a:p>
          </p:txBody>
        </p:sp>
        <p:cxnSp>
          <p:nvCxnSpPr>
            <p:cNvPr id="77" name="Rett pilkobling 33">
              <a:extLst>
                <a:ext uri="{FF2B5EF4-FFF2-40B4-BE49-F238E27FC236}">
                  <a16:creationId xmlns:a16="http://schemas.microsoft.com/office/drawing/2014/main" id="{34D3F73C-15D2-78EE-7543-A08EFAC34533}"/>
                </a:ext>
              </a:extLst>
            </p:cNvPr>
            <p:cNvCxnSpPr/>
            <p:nvPr/>
          </p:nvCxnSpPr>
          <p:spPr>
            <a:xfrm flipV="1">
              <a:off x="4600017" y="981937"/>
              <a:ext cx="0" cy="204149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78" name="Rett pilkobling 34">
              <a:extLst>
                <a:ext uri="{FF2B5EF4-FFF2-40B4-BE49-F238E27FC236}">
                  <a16:creationId xmlns:a16="http://schemas.microsoft.com/office/drawing/2014/main" id="{E2B4EBAA-A98C-FF4E-063D-4DFD464653CB}"/>
                </a:ext>
              </a:extLst>
            </p:cNvPr>
            <p:cNvCxnSpPr/>
            <p:nvPr/>
          </p:nvCxnSpPr>
          <p:spPr>
            <a:xfrm flipV="1">
              <a:off x="5110353" y="981937"/>
              <a:ext cx="0" cy="212260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sp>
          <p:nvSpPr>
            <p:cNvPr id="79" name="TextBox 11">
              <a:extLst>
                <a:ext uri="{FF2B5EF4-FFF2-40B4-BE49-F238E27FC236}">
                  <a16:creationId xmlns:a16="http://schemas.microsoft.com/office/drawing/2014/main" id="{481C5C11-8F7A-14A7-F9F7-0CD230751A51}"/>
                </a:ext>
              </a:extLst>
            </p:cNvPr>
            <p:cNvSpPr txBox="1"/>
            <p:nvPr/>
          </p:nvSpPr>
          <p:spPr>
            <a:xfrm>
              <a:off x="4602001" y="929533"/>
              <a:ext cx="320140" cy="36933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800" dirty="0">
                  <a:solidFill>
                    <a:srgbClr val="000000"/>
                  </a:solidFill>
                  <a:latin typeface="Calibri"/>
                </a:rPr>
                <a:t>…</a:t>
              </a:r>
              <a:endParaRPr lang="nb-NO" sz="1800" dirty="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80" name="Rektangel 12">
              <a:extLst>
                <a:ext uri="{FF2B5EF4-FFF2-40B4-BE49-F238E27FC236}">
                  <a16:creationId xmlns:a16="http://schemas.microsoft.com/office/drawing/2014/main" id="{51E3B0DC-E87D-4088-8BB8-52ADA8E8BAD2}"/>
                </a:ext>
              </a:extLst>
            </p:cNvPr>
            <p:cNvSpPr/>
            <p:nvPr/>
          </p:nvSpPr>
          <p:spPr>
            <a:xfrm>
              <a:off x="4026862" y="849724"/>
              <a:ext cx="300609" cy="88120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1" name="Ellipse 13">
              <a:extLst>
                <a:ext uri="{FF2B5EF4-FFF2-40B4-BE49-F238E27FC236}">
                  <a16:creationId xmlns:a16="http://schemas.microsoft.com/office/drawing/2014/main" id="{8C7F60D3-23C3-7005-E559-B3A291D09DA8}"/>
                </a:ext>
              </a:extLst>
            </p:cNvPr>
            <p:cNvSpPr/>
            <p:nvPr/>
          </p:nvSpPr>
          <p:spPr>
            <a:xfrm>
              <a:off x="4026862" y="849724"/>
              <a:ext cx="78300" cy="82643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2" name="Ellipse 14">
              <a:extLst>
                <a:ext uri="{FF2B5EF4-FFF2-40B4-BE49-F238E27FC236}">
                  <a16:creationId xmlns:a16="http://schemas.microsoft.com/office/drawing/2014/main" id="{B3E015C7-25C8-9E28-6271-45912DC9E620}"/>
                </a:ext>
              </a:extLst>
            </p:cNvPr>
            <p:cNvSpPr/>
            <p:nvPr/>
          </p:nvSpPr>
          <p:spPr>
            <a:xfrm>
              <a:off x="4113721" y="849724"/>
              <a:ext cx="78300" cy="82643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7F7F7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3" name="Ellipse 15">
              <a:extLst>
                <a:ext uri="{FF2B5EF4-FFF2-40B4-BE49-F238E27FC236}">
                  <a16:creationId xmlns:a16="http://schemas.microsoft.com/office/drawing/2014/main" id="{149367E7-729B-0A02-F3C3-366799C55BC0}"/>
                </a:ext>
              </a:extLst>
            </p:cNvPr>
            <p:cNvSpPr/>
            <p:nvPr/>
          </p:nvSpPr>
          <p:spPr>
            <a:xfrm>
              <a:off x="4245294" y="845984"/>
              <a:ext cx="78300" cy="82643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4" name="Rektangel 8">
              <a:extLst>
                <a:ext uri="{FF2B5EF4-FFF2-40B4-BE49-F238E27FC236}">
                  <a16:creationId xmlns:a16="http://schemas.microsoft.com/office/drawing/2014/main" id="{701D108F-F48B-4E2C-21E2-B16FC1AF5360}"/>
                </a:ext>
              </a:extLst>
            </p:cNvPr>
            <p:cNvSpPr/>
            <p:nvPr/>
          </p:nvSpPr>
          <p:spPr>
            <a:xfrm>
              <a:off x="4919060" y="846752"/>
              <a:ext cx="320140" cy="90553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5" name="Ellipse 9">
              <a:extLst>
                <a:ext uri="{FF2B5EF4-FFF2-40B4-BE49-F238E27FC236}">
                  <a16:creationId xmlns:a16="http://schemas.microsoft.com/office/drawing/2014/main" id="{63C5BC23-AE83-2E99-23C3-FC2CC18236F7}"/>
                </a:ext>
              </a:extLst>
            </p:cNvPr>
            <p:cNvSpPr/>
            <p:nvPr/>
          </p:nvSpPr>
          <p:spPr>
            <a:xfrm>
              <a:off x="4919060" y="846752"/>
              <a:ext cx="78300" cy="82643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7F7F7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6" name="Ellipse 10">
              <a:extLst>
                <a:ext uri="{FF2B5EF4-FFF2-40B4-BE49-F238E27FC236}">
                  <a16:creationId xmlns:a16="http://schemas.microsoft.com/office/drawing/2014/main" id="{0320B070-A7AF-192E-9753-CEDFBC956B6C}"/>
                </a:ext>
              </a:extLst>
            </p:cNvPr>
            <p:cNvSpPr/>
            <p:nvPr/>
          </p:nvSpPr>
          <p:spPr>
            <a:xfrm>
              <a:off x="4995275" y="845445"/>
              <a:ext cx="78300" cy="82643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7" name="Ellipse 11">
              <a:extLst>
                <a:ext uri="{FF2B5EF4-FFF2-40B4-BE49-F238E27FC236}">
                  <a16:creationId xmlns:a16="http://schemas.microsoft.com/office/drawing/2014/main" id="{9FAB61C5-CF66-1CBE-1D5D-6E7C52630E5A}"/>
                </a:ext>
              </a:extLst>
            </p:cNvPr>
            <p:cNvSpPr/>
            <p:nvPr/>
          </p:nvSpPr>
          <p:spPr>
            <a:xfrm>
              <a:off x="5147249" y="845445"/>
              <a:ext cx="78300" cy="82643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D9D9D9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8" name="Rektangel 12">
              <a:extLst>
                <a:ext uri="{FF2B5EF4-FFF2-40B4-BE49-F238E27FC236}">
                  <a16:creationId xmlns:a16="http://schemas.microsoft.com/office/drawing/2014/main" id="{F2966D74-CFAD-6634-35E1-CAB07EB179B6}"/>
                </a:ext>
              </a:extLst>
            </p:cNvPr>
            <p:cNvSpPr/>
            <p:nvPr/>
          </p:nvSpPr>
          <p:spPr>
            <a:xfrm>
              <a:off x="5727426" y="847347"/>
              <a:ext cx="300609" cy="88120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9" name="Ellipse 13">
              <a:extLst>
                <a:ext uri="{FF2B5EF4-FFF2-40B4-BE49-F238E27FC236}">
                  <a16:creationId xmlns:a16="http://schemas.microsoft.com/office/drawing/2014/main" id="{491EBCF5-E7C9-5BB5-716B-90A3E4CEB4E5}"/>
                </a:ext>
              </a:extLst>
            </p:cNvPr>
            <p:cNvSpPr/>
            <p:nvPr/>
          </p:nvSpPr>
          <p:spPr>
            <a:xfrm>
              <a:off x="5727426" y="847347"/>
              <a:ext cx="78300" cy="82643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F2F2F2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0" name="Ellipse 14">
              <a:extLst>
                <a:ext uri="{FF2B5EF4-FFF2-40B4-BE49-F238E27FC236}">
                  <a16:creationId xmlns:a16="http://schemas.microsoft.com/office/drawing/2014/main" id="{013D57E4-2CBE-BD7E-76A7-EB5062D94A05}"/>
                </a:ext>
              </a:extLst>
            </p:cNvPr>
            <p:cNvSpPr/>
            <p:nvPr/>
          </p:nvSpPr>
          <p:spPr>
            <a:xfrm>
              <a:off x="5814285" y="847347"/>
              <a:ext cx="78300" cy="82643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1" name="Ellipse 15">
              <a:extLst>
                <a:ext uri="{FF2B5EF4-FFF2-40B4-BE49-F238E27FC236}">
                  <a16:creationId xmlns:a16="http://schemas.microsoft.com/office/drawing/2014/main" id="{6BBAAC66-4DD4-5DE2-24D3-8E3071095DB8}"/>
                </a:ext>
              </a:extLst>
            </p:cNvPr>
            <p:cNvSpPr/>
            <p:nvPr/>
          </p:nvSpPr>
          <p:spPr>
            <a:xfrm>
              <a:off x="5945849" y="843616"/>
              <a:ext cx="78300" cy="82643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2" name="Rektangel 16">
              <a:extLst>
                <a:ext uri="{FF2B5EF4-FFF2-40B4-BE49-F238E27FC236}">
                  <a16:creationId xmlns:a16="http://schemas.microsoft.com/office/drawing/2014/main" id="{0EC709A0-30DC-DCD9-9780-43C27B09A960}"/>
                </a:ext>
              </a:extLst>
            </p:cNvPr>
            <p:cNvSpPr/>
            <p:nvPr/>
          </p:nvSpPr>
          <p:spPr>
            <a:xfrm>
              <a:off x="6219565" y="849843"/>
              <a:ext cx="280995" cy="87462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3" name="Ellipse 17">
              <a:extLst>
                <a:ext uri="{FF2B5EF4-FFF2-40B4-BE49-F238E27FC236}">
                  <a16:creationId xmlns:a16="http://schemas.microsoft.com/office/drawing/2014/main" id="{7809C868-9E98-A5AD-C0F1-A96939135D0D}"/>
                </a:ext>
              </a:extLst>
            </p:cNvPr>
            <p:cNvSpPr/>
            <p:nvPr/>
          </p:nvSpPr>
          <p:spPr>
            <a:xfrm>
              <a:off x="6219565" y="849843"/>
              <a:ext cx="78300" cy="82643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D9D9D9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4" name="Ellipse 18">
              <a:extLst>
                <a:ext uri="{FF2B5EF4-FFF2-40B4-BE49-F238E27FC236}">
                  <a16:creationId xmlns:a16="http://schemas.microsoft.com/office/drawing/2014/main" id="{C09E46C7-D5D5-2141-9050-FCB8BE67EEF0}"/>
                </a:ext>
              </a:extLst>
            </p:cNvPr>
            <p:cNvSpPr/>
            <p:nvPr/>
          </p:nvSpPr>
          <p:spPr>
            <a:xfrm>
              <a:off x="6302017" y="848371"/>
              <a:ext cx="78300" cy="82643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5" name="Ellipse 19">
              <a:extLst>
                <a:ext uri="{FF2B5EF4-FFF2-40B4-BE49-F238E27FC236}">
                  <a16:creationId xmlns:a16="http://schemas.microsoft.com/office/drawing/2014/main" id="{84E5E207-C6AD-4BDD-7680-84412E70BA2E}"/>
                </a:ext>
              </a:extLst>
            </p:cNvPr>
            <p:cNvSpPr/>
            <p:nvPr/>
          </p:nvSpPr>
          <p:spPr>
            <a:xfrm>
              <a:off x="6417378" y="849175"/>
              <a:ext cx="78300" cy="82643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7F7F7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6" name="Rektangel 12">
              <a:extLst>
                <a:ext uri="{FF2B5EF4-FFF2-40B4-BE49-F238E27FC236}">
                  <a16:creationId xmlns:a16="http://schemas.microsoft.com/office/drawing/2014/main" id="{194AA26C-8870-7F84-9A3A-FCA1BA8862CF}"/>
                </a:ext>
              </a:extLst>
            </p:cNvPr>
            <p:cNvSpPr/>
            <p:nvPr/>
          </p:nvSpPr>
          <p:spPr>
            <a:xfrm>
              <a:off x="4479691" y="853994"/>
              <a:ext cx="300609" cy="88120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7" name="Ellipse 13">
              <a:extLst>
                <a:ext uri="{FF2B5EF4-FFF2-40B4-BE49-F238E27FC236}">
                  <a16:creationId xmlns:a16="http://schemas.microsoft.com/office/drawing/2014/main" id="{DC66BB7C-A944-91E7-AD5C-6FA8E6521327}"/>
                </a:ext>
              </a:extLst>
            </p:cNvPr>
            <p:cNvSpPr/>
            <p:nvPr/>
          </p:nvSpPr>
          <p:spPr>
            <a:xfrm>
              <a:off x="4479691" y="853994"/>
              <a:ext cx="78300" cy="82643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8" name="Ellipse 14">
              <a:extLst>
                <a:ext uri="{FF2B5EF4-FFF2-40B4-BE49-F238E27FC236}">
                  <a16:creationId xmlns:a16="http://schemas.microsoft.com/office/drawing/2014/main" id="{BBA6123F-11CD-EE62-C2A0-65B7C5CD6EE9}"/>
                </a:ext>
              </a:extLst>
            </p:cNvPr>
            <p:cNvSpPr/>
            <p:nvPr/>
          </p:nvSpPr>
          <p:spPr>
            <a:xfrm>
              <a:off x="4566550" y="853994"/>
              <a:ext cx="78300" cy="82643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9" name="Ellipse 15">
              <a:extLst>
                <a:ext uri="{FF2B5EF4-FFF2-40B4-BE49-F238E27FC236}">
                  <a16:creationId xmlns:a16="http://schemas.microsoft.com/office/drawing/2014/main" id="{05ADC292-61BB-66F2-BCBB-2EB7E5C320B6}"/>
                </a:ext>
              </a:extLst>
            </p:cNvPr>
            <p:cNvSpPr/>
            <p:nvPr/>
          </p:nvSpPr>
          <p:spPr>
            <a:xfrm>
              <a:off x="4698114" y="850263"/>
              <a:ext cx="78300" cy="82643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cxnSp>
          <p:nvCxnSpPr>
            <p:cNvPr id="100" name="Rett pilkobling 34">
              <a:extLst>
                <a:ext uri="{FF2B5EF4-FFF2-40B4-BE49-F238E27FC236}">
                  <a16:creationId xmlns:a16="http://schemas.microsoft.com/office/drawing/2014/main" id="{0DF6B649-C2BB-24EE-05D6-99C62CA2EADE}"/>
                </a:ext>
              </a:extLst>
            </p:cNvPr>
            <p:cNvCxnSpPr/>
            <p:nvPr/>
          </p:nvCxnSpPr>
          <p:spPr>
            <a:xfrm flipV="1">
              <a:off x="4167679" y="981937"/>
              <a:ext cx="0" cy="212260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sp>
          <p:nvSpPr>
            <p:cNvPr id="101" name="TextBox 33">
              <a:extLst>
                <a:ext uri="{FF2B5EF4-FFF2-40B4-BE49-F238E27FC236}">
                  <a16:creationId xmlns:a16="http://schemas.microsoft.com/office/drawing/2014/main" id="{E623C0EA-AA0E-B5E8-B5D8-760625767F2F}"/>
                </a:ext>
              </a:extLst>
            </p:cNvPr>
            <p:cNvSpPr txBox="1"/>
            <p:nvPr/>
          </p:nvSpPr>
          <p:spPr>
            <a:xfrm>
              <a:off x="4174482" y="926470"/>
              <a:ext cx="320140" cy="36933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800">
                  <a:solidFill>
                    <a:srgbClr val="000000"/>
                  </a:solidFill>
                  <a:latin typeface="Calibri"/>
                </a:rPr>
                <a:t>…</a:t>
              </a:r>
              <a:endParaRPr lang="nb-NO" sz="180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02" name="TextBox 34">
              <a:extLst>
                <a:ext uri="{FF2B5EF4-FFF2-40B4-BE49-F238E27FC236}">
                  <a16:creationId xmlns:a16="http://schemas.microsoft.com/office/drawing/2014/main" id="{4A9E36A6-6AE2-6FCB-1F12-7C1DC454FD26}"/>
                </a:ext>
              </a:extLst>
            </p:cNvPr>
            <p:cNvSpPr txBox="1"/>
            <p:nvPr/>
          </p:nvSpPr>
          <p:spPr>
            <a:xfrm>
              <a:off x="5110307" y="947144"/>
              <a:ext cx="320140" cy="36933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800">
                  <a:solidFill>
                    <a:srgbClr val="000000"/>
                  </a:solidFill>
                  <a:latin typeface="Calibri"/>
                </a:rPr>
                <a:t>…</a:t>
              </a:r>
              <a:endParaRPr lang="nb-NO" sz="180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03" name="TextBox 35">
              <a:extLst>
                <a:ext uri="{FF2B5EF4-FFF2-40B4-BE49-F238E27FC236}">
                  <a16:creationId xmlns:a16="http://schemas.microsoft.com/office/drawing/2014/main" id="{9A1B58BD-D54D-E339-4EE7-0DC2723F91A4}"/>
                </a:ext>
              </a:extLst>
            </p:cNvPr>
            <p:cNvSpPr txBox="1"/>
            <p:nvPr/>
          </p:nvSpPr>
          <p:spPr>
            <a:xfrm>
              <a:off x="2955304" y="678009"/>
              <a:ext cx="911812" cy="46166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800">
                  <a:solidFill>
                    <a:srgbClr val="000000"/>
                  </a:solidFill>
                  <a:latin typeface="Arial" pitchFamily="34"/>
                  <a:cs typeface="Arial" pitchFamily="34"/>
                </a:rPr>
                <a:t>Final embeddings</a:t>
              </a:r>
            </a:p>
            <a:p>
              <a:pPr algn="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800">
                  <a:solidFill>
                    <a:srgbClr val="000000"/>
                  </a:solidFill>
                  <a:latin typeface="Arial" pitchFamily="34"/>
                  <a:cs typeface="Arial" pitchFamily="34"/>
                </a:rPr>
                <a:t>(after N layers)</a:t>
              </a:r>
              <a:endParaRPr lang="nb-NO" sz="80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04" name="TextBox 36">
              <a:extLst>
                <a:ext uri="{FF2B5EF4-FFF2-40B4-BE49-F238E27FC236}">
                  <a16:creationId xmlns:a16="http://schemas.microsoft.com/office/drawing/2014/main" id="{0F70DFF4-C8C4-FEEC-0793-7DEC3394E531}"/>
                </a:ext>
              </a:extLst>
            </p:cNvPr>
            <p:cNvSpPr txBox="1"/>
            <p:nvPr/>
          </p:nvSpPr>
          <p:spPr>
            <a:xfrm>
              <a:off x="3563087" y="943679"/>
              <a:ext cx="320140" cy="36933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800">
                  <a:solidFill>
                    <a:srgbClr val="000000"/>
                  </a:solidFill>
                  <a:latin typeface="Calibri"/>
                </a:rPr>
                <a:t>…</a:t>
              </a:r>
              <a:endParaRPr lang="nb-NO" sz="180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05" name="Rectangle: Rounded Corners 37">
              <a:extLst>
                <a:ext uri="{FF2B5EF4-FFF2-40B4-BE49-F238E27FC236}">
                  <a16:creationId xmlns:a16="http://schemas.microsoft.com/office/drawing/2014/main" id="{49B5BC6F-C3B4-55DE-3453-59549588BF1A}"/>
                </a:ext>
              </a:extLst>
            </p:cNvPr>
            <p:cNvSpPr/>
            <p:nvPr/>
          </p:nvSpPr>
          <p:spPr>
            <a:xfrm>
              <a:off x="4007330" y="443063"/>
              <a:ext cx="320140" cy="160596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C5E0B4"/>
            </a:solidFill>
            <a:ln w="12701" cap="flat">
              <a:solidFill>
                <a:srgbClr val="2F528F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00">
                  <a:solidFill>
                    <a:srgbClr val="44546A"/>
                  </a:solidFill>
                  <a:latin typeface="Calibri"/>
                </a:rPr>
                <a:t>O</a:t>
              </a:r>
              <a:endParaRPr lang="nb-NO" sz="900">
                <a:solidFill>
                  <a:srgbClr val="44546A"/>
                </a:solidFill>
                <a:latin typeface="Calibri"/>
              </a:endParaRPr>
            </a:p>
          </p:txBody>
        </p:sp>
        <p:cxnSp>
          <p:nvCxnSpPr>
            <p:cNvPr id="106" name="Rett pilkobling 34">
              <a:extLst>
                <a:ext uri="{FF2B5EF4-FFF2-40B4-BE49-F238E27FC236}">
                  <a16:creationId xmlns:a16="http://schemas.microsoft.com/office/drawing/2014/main" id="{4A30DDE0-823D-7330-FF08-D565E2A53F81}"/>
                </a:ext>
              </a:extLst>
            </p:cNvPr>
            <p:cNvCxnSpPr/>
            <p:nvPr/>
          </p:nvCxnSpPr>
          <p:spPr>
            <a:xfrm flipV="1">
              <a:off x="4174482" y="622898"/>
              <a:ext cx="0" cy="193021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sp>
          <p:nvSpPr>
            <p:cNvPr id="107" name="Rectangle: Rounded Corners 39">
              <a:extLst>
                <a:ext uri="{FF2B5EF4-FFF2-40B4-BE49-F238E27FC236}">
                  <a16:creationId xmlns:a16="http://schemas.microsoft.com/office/drawing/2014/main" id="{2E6BF3D8-5942-ACE6-C261-E6BB34341DF1}"/>
                </a:ext>
              </a:extLst>
            </p:cNvPr>
            <p:cNvSpPr/>
            <p:nvPr/>
          </p:nvSpPr>
          <p:spPr>
            <a:xfrm>
              <a:off x="4460470" y="452088"/>
              <a:ext cx="320140" cy="160596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C5E0B4"/>
            </a:solidFill>
            <a:ln w="12701" cap="flat">
              <a:solidFill>
                <a:srgbClr val="2F528F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00">
                  <a:solidFill>
                    <a:srgbClr val="44546A"/>
                  </a:solidFill>
                  <a:latin typeface="Calibri"/>
                </a:rPr>
                <a:t>O</a:t>
              </a:r>
              <a:endParaRPr lang="nb-NO" sz="1100">
                <a:solidFill>
                  <a:srgbClr val="FFFFFF"/>
                </a:solidFill>
                <a:latin typeface="Calibri"/>
              </a:endParaRPr>
            </a:p>
          </p:txBody>
        </p:sp>
        <p:cxnSp>
          <p:nvCxnSpPr>
            <p:cNvPr id="108" name="Rett pilkobling 34">
              <a:extLst>
                <a:ext uri="{FF2B5EF4-FFF2-40B4-BE49-F238E27FC236}">
                  <a16:creationId xmlns:a16="http://schemas.microsoft.com/office/drawing/2014/main" id="{9454B52B-E9E1-5EDE-6999-214DF2A39AA8}"/>
                </a:ext>
              </a:extLst>
            </p:cNvPr>
            <p:cNvCxnSpPr/>
            <p:nvPr/>
          </p:nvCxnSpPr>
          <p:spPr>
            <a:xfrm flipV="1">
              <a:off x="4627622" y="631932"/>
              <a:ext cx="0" cy="193012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sp>
          <p:nvSpPr>
            <p:cNvPr id="109" name="Rectangle: Rounded Corners 41">
              <a:extLst>
                <a:ext uri="{FF2B5EF4-FFF2-40B4-BE49-F238E27FC236}">
                  <a16:creationId xmlns:a16="http://schemas.microsoft.com/office/drawing/2014/main" id="{FD62EE37-8616-4B5C-590B-6F64A96B788B}"/>
                </a:ext>
              </a:extLst>
            </p:cNvPr>
            <p:cNvSpPr/>
            <p:nvPr/>
          </p:nvSpPr>
          <p:spPr>
            <a:xfrm>
              <a:off x="4912705" y="460510"/>
              <a:ext cx="509192" cy="160596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C5E0B4"/>
            </a:solidFill>
            <a:ln w="12701" cap="flat">
              <a:solidFill>
                <a:srgbClr val="2F528F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00">
                  <a:solidFill>
                    <a:srgbClr val="44546A"/>
                  </a:solidFill>
                  <a:latin typeface="Calibri"/>
                </a:rPr>
                <a:t>B-ORG</a:t>
              </a:r>
              <a:endParaRPr lang="nb-NO" sz="900">
                <a:solidFill>
                  <a:srgbClr val="44546A"/>
                </a:solidFill>
                <a:latin typeface="Calibri"/>
              </a:endParaRPr>
            </a:p>
          </p:txBody>
        </p:sp>
        <p:cxnSp>
          <p:nvCxnSpPr>
            <p:cNvPr id="110" name="Rett pilkobling 34">
              <a:extLst>
                <a:ext uri="{FF2B5EF4-FFF2-40B4-BE49-F238E27FC236}">
                  <a16:creationId xmlns:a16="http://schemas.microsoft.com/office/drawing/2014/main" id="{599BC4BC-0031-C699-22CB-D3EAF3DEA285}"/>
                </a:ext>
              </a:extLst>
            </p:cNvPr>
            <p:cNvCxnSpPr/>
            <p:nvPr/>
          </p:nvCxnSpPr>
          <p:spPr>
            <a:xfrm flipV="1">
              <a:off x="5092668" y="640354"/>
              <a:ext cx="0" cy="193011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sp>
          <p:nvSpPr>
            <p:cNvPr id="111" name="Rectangle: Rounded Corners 43">
              <a:extLst>
                <a:ext uri="{FF2B5EF4-FFF2-40B4-BE49-F238E27FC236}">
                  <a16:creationId xmlns:a16="http://schemas.microsoft.com/office/drawing/2014/main" id="{FB9BF362-F897-E625-FEAA-8D4CD6A9117F}"/>
                </a:ext>
              </a:extLst>
            </p:cNvPr>
            <p:cNvSpPr/>
            <p:nvPr/>
          </p:nvSpPr>
          <p:spPr>
            <a:xfrm>
              <a:off x="5585383" y="444306"/>
              <a:ext cx="509192" cy="160596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C5E0B4"/>
            </a:solidFill>
            <a:ln w="12701" cap="flat">
              <a:solidFill>
                <a:srgbClr val="2F528F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00">
                  <a:solidFill>
                    <a:srgbClr val="44546A"/>
                  </a:solidFill>
                  <a:latin typeface="Calibri"/>
                </a:rPr>
                <a:t>I-ORG</a:t>
              </a:r>
              <a:endParaRPr lang="nb-NO" sz="900">
                <a:solidFill>
                  <a:srgbClr val="FFFFFF"/>
                </a:solidFill>
                <a:latin typeface="Calibri"/>
              </a:endParaRPr>
            </a:p>
          </p:txBody>
        </p:sp>
        <p:cxnSp>
          <p:nvCxnSpPr>
            <p:cNvPr id="112" name="Rett pilkobling 34">
              <a:extLst>
                <a:ext uri="{FF2B5EF4-FFF2-40B4-BE49-F238E27FC236}">
                  <a16:creationId xmlns:a16="http://schemas.microsoft.com/office/drawing/2014/main" id="{ABFD8825-F833-915F-7F69-801191F0E0EF}"/>
                </a:ext>
              </a:extLst>
            </p:cNvPr>
            <p:cNvCxnSpPr/>
            <p:nvPr/>
          </p:nvCxnSpPr>
          <p:spPr>
            <a:xfrm flipV="1">
              <a:off x="5875047" y="624151"/>
              <a:ext cx="0" cy="193011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sp>
          <p:nvSpPr>
            <p:cNvPr id="113" name="Rectangle: Rounded Corners 45">
              <a:extLst>
                <a:ext uri="{FF2B5EF4-FFF2-40B4-BE49-F238E27FC236}">
                  <a16:creationId xmlns:a16="http://schemas.microsoft.com/office/drawing/2014/main" id="{F63A482C-CB65-61DC-4D60-47FE6DA740AC}"/>
                </a:ext>
              </a:extLst>
            </p:cNvPr>
            <p:cNvSpPr/>
            <p:nvPr/>
          </p:nvSpPr>
          <p:spPr>
            <a:xfrm>
              <a:off x="6191713" y="444114"/>
              <a:ext cx="320140" cy="160596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C5E0B4"/>
            </a:solidFill>
            <a:ln w="12701" cap="flat">
              <a:solidFill>
                <a:srgbClr val="2F528F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00">
                  <a:solidFill>
                    <a:srgbClr val="44546A"/>
                  </a:solidFill>
                  <a:latin typeface="Calibri"/>
                </a:rPr>
                <a:t>O</a:t>
              </a:r>
              <a:endParaRPr lang="nb-NO" sz="1100">
                <a:solidFill>
                  <a:srgbClr val="FFFFFF"/>
                </a:solidFill>
                <a:latin typeface="Calibri"/>
              </a:endParaRPr>
            </a:p>
          </p:txBody>
        </p:sp>
        <p:cxnSp>
          <p:nvCxnSpPr>
            <p:cNvPr id="114" name="Rett pilkobling 34">
              <a:extLst>
                <a:ext uri="{FF2B5EF4-FFF2-40B4-BE49-F238E27FC236}">
                  <a16:creationId xmlns:a16="http://schemas.microsoft.com/office/drawing/2014/main" id="{8FF04B11-9C34-F2D2-6D5A-FAF093693CFE}"/>
                </a:ext>
              </a:extLst>
            </p:cNvPr>
            <p:cNvCxnSpPr/>
            <p:nvPr/>
          </p:nvCxnSpPr>
          <p:spPr>
            <a:xfrm flipV="1">
              <a:off x="6358865" y="623959"/>
              <a:ext cx="0" cy="193011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825EDE5-B8AA-65FF-1F64-9C528CA37376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2700438" y="1203598"/>
            <a:ext cx="6120034" cy="3784909"/>
          </a:xfrm>
        </p:spPr>
        <p:txBody>
          <a:bodyPr/>
          <a:lstStyle/>
          <a:p>
            <a:pPr lvl="0"/>
            <a:r>
              <a:rPr lang="nb-NO" sz="2000" dirty="0"/>
              <a:t>Given an </a:t>
            </a:r>
            <a:r>
              <a:rPr lang="nb-NO" sz="2000" dirty="0" err="1"/>
              <a:t>intent</a:t>
            </a:r>
            <a:r>
              <a:rPr lang="nb-NO" sz="2000" dirty="0"/>
              <a:t>, </a:t>
            </a:r>
            <a:r>
              <a:rPr lang="nb-NO" sz="2000" dirty="0" err="1"/>
              <a:t>how</a:t>
            </a:r>
            <a:r>
              <a:rPr lang="nb-NO" sz="2000" dirty="0"/>
              <a:t> to </a:t>
            </a:r>
            <a:r>
              <a:rPr lang="nb-NO" sz="2000" dirty="0" err="1"/>
              <a:t>create</a:t>
            </a:r>
            <a:r>
              <a:rPr lang="nb-NO" sz="2000" dirty="0"/>
              <a:t> a </a:t>
            </a:r>
            <a:r>
              <a:rPr lang="nb-NO" sz="2000" dirty="0" err="1"/>
              <a:t>response</a:t>
            </a:r>
            <a:r>
              <a:rPr lang="nb-NO" sz="2000" dirty="0"/>
              <a:t>?</a:t>
            </a:r>
          </a:p>
          <a:p>
            <a:pPr lvl="0"/>
            <a:r>
              <a:rPr lang="nb-NO" sz="2000" dirty="0"/>
              <a:t>In </a:t>
            </a:r>
            <a:r>
              <a:rPr lang="nb-NO" sz="2000" dirty="0" err="1"/>
              <a:t>commercial</a:t>
            </a:r>
            <a:r>
              <a:rPr lang="nb-NO" sz="2000" dirty="0"/>
              <a:t> systems, </a:t>
            </a:r>
            <a:r>
              <a:rPr lang="nb-NO" sz="2000" dirty="0" err="1"/>
              <a:t>often</a:t>
            </a:r>
            <a:r>
              <a:rPr lang="nb-NO" sz="2000" dirty="0"/>
              <a:t> </a:t>
            </a:r>
            <a:r>
              <a:rPr lang="nb-NO" sz="2000" i="1" dirty="0" err="1"/>
              <a:t>written</a:t>
            </a:r>
            <a:r>
              <a:rPr lang="nb-NO" sz="2000" i="1" dirty="0"/>
              <a:t> by hand</a:t>
            </a:r>
          </a:p>
          <a:p>
            <a:pPr lvl="1">
              <a:spcBef>
                <a:spcPts val="1200"/>
              </a:spcBef>
              <a:spcAft>
                <a:spcPts val="600"/>
              </a:spcAft>
            </a:pPr>
            <a:r>
              <a:rPr lang="nb-NO" sz="2000" dirty="0" err="1"/>
              <a:t>Need</a:t>
            </a:r>
            <a:r>
              <a:rPr lang="nb-NO" sz="2000" dirty="0"/>
              <a:t> to </a:t>
            </a:r>
            <a:r>
              <a:rPr lang="nb-NO" sz="2000" b="1" dirty="0" err="1"/>
              <a:t>retain</a:t>
            </a:r>
            <a:r>
              <a:rPr lang="nb-NO" sz="2000" b="1" dirty="0"/>
              <a:t> </a:t>
            </a:r>
            <a:r>
              <a:rPr lang="nb-NO" sz="2000" b="1" dirty="0" err="1"/>
              <a:t>control</a:t>
            </a:r>
            <a:r>
              <a:rPr lang="nb-NO" sz="2000" b="1" dirty="0"/>
              <a:t> </a:t>
            </a:r>
            <a:r>
              <a:rPr lang="nb-NO" sz="2000" dirty="0"/>
              <a:t>over </a:t>
            </a:r>
            <a:r>
              <a:rPr lang="nb-NO" sz="2000" dirty="0" err="1"/>
              <a:t>the</a:t>
            </a:r>
            <a:r>
              <a:rPr lang="nb-NO" sz="2000" dirty="0"/>
              <a:t> system                                          </a:t>
            </a:r>
            <a:r>
              <a:rPr lang="nb-NO" sz="2000" dirty="0" err="1"/>
              <a:t>responses</a:t>
            </a:r>
            <a:r>
              <a:rPr lang="nb-NO" sz="2000" dirty="0"/>
              <a:t> (</a:t>
            </a:r>
            <a:r>
              <a:rPr lang="nb-NO" sz="2000" dirty="0" err="1"/>
              <a:t>liability</a:t>
            </a:r>
            <a:r>
              <a:rPr lang="nb-NO" sz="2000" dirty="0"/>
              <a:t> </a:t>
            </a:r>
            <a:r>
              <a:rPr lang="nb-NO" sz="2000" dirty="0" err="1"/>
              <a:t>concerns</a:t>
            </a:r>
            <a:r>
              <a:rPr lang="nb-NO" sz="2000" dirty="0"/>
              <a:t>, etc.)</a:t>
            </a:r>
          </a:p>
          <a:p>
            <a:pPr lvl="1">
              <a:spcBef>
                <a:spcPts val="600"/>
              </a:spcBef>
            </a:pPr>
            <a:r>
              <a:rPr lang="nb-NO" sz="2000" b="0" i="0" u="none" strike="noStrike" kern="0" cap="none" spc="0" baseline="0" dirty="0" err="1">
                <a:solidFill>
                  <a:srgbClr val="000000"/>
                </a:solidFill>
                <a:uFillTx/>
                <a:latin typeface="Arial"/>
              </a:rPr>
              <a:t>Sometimes</a:t>
            </a:r>
            <a:r>
              <a:rPr lang="nb-NO" sz="20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</a:rPr>
              <a:t> in </a:t>
            </a:r>
            <a:r>
              <a:rPr lang="nb-NO" sz="2000" b="0" i="0" u="none" strike="noStrike" kern="0" cap="none" spc="0" baseline="0" dirty="0" err="1">
                <a:solidFill>
                  <a:srgbClr val="000000"/>
                </a:solidFill>
                <a:uFillTx/>
                <a:latin typeface="Arial"/>
              </a:rPr>
              <a:t>templated</a:t>
            </a:r>
            <a:r>
              <a:rPr lang="nb-NO" sz="20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</a:rPr>
              <a:t> form:                                                          "{Place} is </a:t>
            </a:r>
            <a:r>
              <a:rPr lang="nb-NO" sz="2000" b="0" i="0" u="none" strike="noStrike" kern="0" cap="none" spc="0" baseline="0" dirty="0" err="1">
                <a:solidFill>
                  <a:srgbClr val="000000"/>
                </a:solidFill>
                <a:uFillTx/>
                <a:latin typeface="Arial"/>
              </a:rPr>
              <a:t>open</a:t>
            </a:r>
            <a:r>
              <a:rPr lang="nb-NO" sz="2000" dirty="0">
                <a:solidFill>
                  <a:srgbClr val="000000"/>
                </a:solidFill>
                <a:latin typeface="Arial"/>
              </a:rPr>
              <a:t> </a:t>
            </a:r>
            <a:r>
              <a:rPr lang="nb-NO" sz="20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</a:rPr>
              <a:t>from                                              {Start-time}                                                       to {Close-time}"</a:t>
            </a:r>
          </a:p>
          <a:p>
            <a:pPr lvl="1"/>
            <a:endParaRPr lang="nb-NO" sz="2000" dirty="0"/>
          </a:p>
          <a:p>
            <a:pPr lvl="0"/>
            <a:endParaRPr lang="nb-NO" sz="2000" dirty="0"/>
          </a:p>
          <a:p>
            <a:pPr lvl="0"/>
            <a:endParaRPr lang="nb-NO" sz="2000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170C8132-52F2-ED9C-4E1E-845B5F32DFE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 dirty="0" err="1"/>
              <a:t>Response</a:t>
            </a:r>
            <a:r>
              <a:rPr lang="nb-NO" dirty="0"/>
              <a:t> </a:t>
            </a:r>
            <a:r>
              <a:rPr lang="nb-NO" dirty="0" err="1"/>
              <a:t>selection</a:t>
            </a:r>
            <a:endParaRPr lang="nb-NO" dirty="0"/>
          </a:p>
        </p:txBody>
      </p:sp>
      <p:grpSp>
        <p:nvGrpSpPr>
          <p:cNvPr id="4" name="Gruppe 12">
            <a:extLst>
              <a:ext uri="{FF2B5EF4-FFF2-40B4-BE49-F238E27FC236}">
                <a16:creationId xmlns:a16="http://schemas.microsoft.com/office/drawing/2014/main" id="{79D5F3CA-78BA-7DE4-F6CA-E8922EADDF62}"/>
              </a:ext>
            </a:extLst>
          </p:cNvPr>
          <p:cNvGrpSpPr/>
          <p:nvPr/>
        </p:nvGrpSpPr>
        <p:grpSpPr>
          <a:xfrm>
            <a:off x="467544" y="1199158"/>
            <a:ext cx="1892798" cy="2675296"/>
            <a:chOff x="4839745" y="2256858"/>
            <a:chExt cx="1892798" cy="2675296"/>
          </a:xfrm>
        </p:grpSpPr>
        <p:pic>
          <p:nvPicPr>
            <p:cNvPr id="5" name="canstockphoto3857357.jpg" descr="canstockphoto3857357.jpg">
              <a:extLst>
                <a:ext uri="{FF2B5EF4-FFF2-40B4-BE49-F238E27FC236}">
                  <a16:creationId xmlns:a16="http://schemas.microsoft.com/office/drawing/2014/main" id="{683BB00D-EB09-562F-8FEF-1469824FF8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06797" y="3926150"/>
              <a:ext cx="754508" cy="1006004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6" name="Linje">
              <a:extLst>
                <a:ext uri="{FF2B5EF4-FFF2-40B4-BE49-F238E27FC236}">
                  <a16:creationId xmlns:a16="http://schemas.microsoft.com/office/drawing/2014/main" id="{9887A803-A5F3-583E-04F9-312A5B1DBEA0}"/>
                </a:ext>
              </a:extLst>
            </p:cNvPr>
            <p:cNvSpPr/>
            <p:nvPr/>
          </p:nvSpPr>
          <p:spPr>
            <a:xfrm>
              <a:off x="5380567" y="3861566"/>
              <a:ext cx="386654" cy="32287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50804" cap="flat">
              <a:solidFill>
                <a:srgbClr val="7C2A00"/>
              </a:solidFill>
              <a:prstDash val="solid"/>
              <a:miter/>
              <a:headEnd type="arrow"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81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grpSp>
          <p:nvGrpSpPr>
            <p:cNvPr id="7" name="Gruppe 17">
              <a:extLst>
                <a:ext uri="{FF2B5EF4-FFF2-40B4-BE49-F238E27FC236}">
                  <a16:creationId xmlns:a16="http://schemas.microsoft.com/office/drawing/2014/main" id="{EFBABCAE-8E62-499C-D648-70CC73CA5694}"/>
                </a:ext>
              </a:extLst>
            </p:cNvPr>
            <p:cNvGrpSpPr/>
            <p:nvPr/>
          </p:nvGrpSpPr>
          <p:grpSpPr>
            <a:xfrm>
              <a:off x="4839745" y="3456614"/>
              <a:ext cx="754508" cy="369335"/>
              <a:chOff x="4839745" y="3456614"/>
              <a:chExt cx="754508" cy="369335"/>
            </a:xfrm>
          </p:grpSpPr>
          <p:sp>
            <p:nvSpPr>
              <p:cNvPr id="8" name="Rektangel: avrundede hjørner 15">
                <a:extLst>
                  <a:ext uri="{FF2B5EF4-FFF2-40B4-BE49-F238E27FC236}">
                    <a16:creationId xmlns:a16="http://schemas.microsoft.com/office/drawing/2014/main" id="{7BBA0C4D-F1DA-A914-28D0-A5DBBE0C2372}"/>
                  </a:ext>
                </a:extLst>
              </p:cNvPr>
              <p:cNvSpPr/>
              <p:nvPr/>
            </p:nvSpPr>
            <p:spPr>
              <a:xfrm>
                <a:off x="4839745" y="3456614"/>
                <a:ext cx="754508" cy="369335"/>
              </a:xfrm>
              <a:custGeom>
                <a:avLst/>
                <a:gdLst>
                  <a:gd name="f0" fmla="val 10800000"/>
                  <a:gd name="f1" fmla="val 5400000"/>
                  <a:gd name="f2" fmla="val 16200000"/>
                  <a:gd name="f3" fmla="val w"/>
                  <a:gd name="f4" fmla="val h"/>
                  <a:gd name="f5" fmla="val ss"/>
                  <a:gd name="f6" fmla="val 0"/>
                  <a:gd name="f7" fmla="*/ 5419351 1 1725033"/>
                  <a:gd name="f8" fmla="val 45"/>
                  <a:gd name="f9" fmla="val 3600"/>
                  <a:gd name="f10" fmla="abs f3"/>
                  <a:gd name="f11" fmla="abs f4"/>
                  <a:gd name="f12" fmla="abs f5"/>
                  <a:gd name="f13" fmla="*/ f7 1 180"/>
                  <a:gd name="f14" fmla="+- 0 0 f1"/>
                  <a:gd name="f15" fmla="+- f6 f9 0"/>
                  <a:gd name="f16" fmla="?: f10 f3 1"/>
                  <a:gd name="f17" fmla="?: f11 f4 1"/>
                  <a:gd name="f18" fmla="?: f12 f5 1"/>
                  <a:gd name="f19" fmla="*/ f8 f13 1"/>
                  <a:gd name="f20" fmla="+- f6 0 f15"/>
                  <a:gd name="f21" fmla="+- f15 0 f6"/>
                  <a:gd name="f22" fmla="*/ f16 1 21600"/>
                  <a:gd name="f23" fmla="*/ f17 1 21600"/>
                  <a:gd name="f24" fmla="*/ 21600 f16 1"/>
                  <a:gd name="f25" fmla="*/ 21600 f17 1"/>
                  <a:gd name="f26" fmla="+- 0 0 f19"/>
                  <a:gd name="f27" fmla="abs f20"/>
                  <a:gd name="f28" fmla="abs f21"/>
                  <a:gd name="f29" fmla="?: f20 f14 f1"/>
                  <a:gd name="f30" fmla="?: f20 f1 f14"/>
                  <a:gd name="f31" fmla="?: f20 f2 f1"/>
                  <a:gd name="f32" fmla="?: f20 f1 f2"/>
                  <a:gd name="f33" fmla="?: f21 f14 f1"/>
                  <a:gd name="f34" fmla="?: f21 f1 f14"/>
                  <a:gd name="f35" fmla="?: f20 0 f0"/>
                  <a:gd name="f36" fmla="?: f20 f0 0"/>
                  <a:gd name="f37" fmla="min f23 f22"/>
                  <a:gd name="f38" fmla="*/ f24 1 f18"/>
                  <a:gd name="f39" fmla="*/ f25 1 f18"/>
                  <a:gd name="f40" fmla="*/ f26 f0 1"/>
                  <a:gd name="f41" fmla="?: f20 f32 f31"/>
                  <a:gd name="f42" fmla="?: f20 f31 f32"/>
                  <a:gd name="f43" fmla="?: f21 f30 f29"/>
                  <a:gd name="f44" fmla="val f38"/>
                  <a:gd name="f45" fmla="val f39"/>
                  <a:gd name="f46" fmla="*/ f40 1 f7"/>
                  <a:gd name="f47" fmla="?: f21 f42 f41"/>
                  <a:gd name="f48" fmla="*/ f15 f37 1"/>
                  <a:gd name="f49" fmla="*/ f6 f37 1"/>
                  <a:gd name="f50" fmla="*/ f27 f37 1"/>
                  <a:gd name="f51" fmla="*/ f28 f37 1"/>
                  <a:gd name="f52" fmla="+- f45 0 f9"/>
                  <a:gd name="f53" fmla="+- f44 0 f9"/>
                  <a:gd name="f54" fmla="+- f46 0 f1"/>
                  <a:gd name="f55" fmla="*/ f45 f37 1"/>
                  <a:gd name="f56" fmla="*/ f44 f37 1"/>
                  <a:gd name="f57" fmla="+- f45 0 f52"/>
                  <a:gd name="f58" fmla="+- f44 0 f53"/>
                  <a:gd name="f59" fmla="+- f52 0 f45"/>
                  <a:gd name="f60" fmla="+- f53 0 f44"/>
                  <a:gd name="f61" fmla="+- f54 f1 0"/>
                  <a:gd name="f62" fmla="*/ f52 f37 1"/>
                  <a:gd name="f63" fmla="*/ f53 f37 1"/>
                  <a:gd name="f64" fmla="abs f57"/>
                  <a:gd name="f65" fmla="?: f57 0 f0"/>
                  <a:gd name="f66" fmla="?: f57 f0 0"/>
                  <a:gd name="f67" fmla="?: f57 f33 f34"/>
                  <a:gd name="f68" fmla="abs f58"/>
                  <a:gd name="f69" fmla="abs f59"/>
                  <a:gd name="f70" fmla="?: f58 f14 f1"/>
                  <a:gd name="f71" fmla="?: f58 f1 f14"/>
                  <a:gd name="f72" fmla="?: f58 f2 f1"/>
                  <a:gd name="f73" fmla="?: f58 f1 f2"/>
                  <a:gd name="f74" fmla="abs f60"/>
                  <a:gd name="f75" fmla="?: f60 f14 f1"/>
                  <a:gd name="f76" fmla="?: f60 f1 f14"/>
                  <a:gd name="f77" fmla="?: f60 f36 f35"/>
                  <a:gd name="f78" fmla="?: f60 f35 f36"/>
                  <a:gd name="f79" fmla="*/ f61 f7 1"/>
                  <a:gd name="f80" fmla="?: f21 f66 f65"/>
                  <a:gd name="f81" fmla="?: f21 f65 f66"/>
                  <a:gd name="f82" fmla="?: f58 f73 f72"/>
                  <a:gd name="f83" fmla="?: f58 f72 f73"/>
                  <a:gd name="f84" fmla="?: f59 f71 f70"/>
                  <a:gd name="f85" fmla="?: f20 f77 f78"/>
                  <a:gd name="f86" fmla="?: f20 f75 f76"/>
                  <a:gd name="f87" fmla="*/ f79 1 f0"/>
                  <a:gd name="f88" fmla="*/ f64 f37 1"/>
                  <a:gd name="f89" fmla="*/ f68 f37 1"/>
                  <a:gd name="f90" fmla="*/ f69 f37 1"/>
                  <a:gd name="f91" fmla="*/ f74 f37 1"/>
                  <a:gd name="f92" fmla="?: f57 f80 f81"/>
                  <a:gd name="f93" fmla="?: f59 f83 f82"/>
                  <a:gd name="f94" fmla="+- 0 0 f87"/>
                  <a:gd name="f95" fmla="+- 0 0 f94"/>
                  <a:gd name="f96" fmla="*/ f95 f0 1"/>
                  <a:gd name="f97" fmla="*/ f96 1 f7"/>
                  <a:gd name="f98" fmla="+- f97 0 f1"/>
                  <a:gd name="f99" fmla="cos 1 f98"/>
                  <a:gd name="f100" fmla="+- 0 0 f99"/>
                  <a:gd name="f101" fmla="+- 0 0 f100"/>
                  <a:gd name="f102" fmla="val f101"/>
                  <a:gd name="f103" fmla="+- 0 0 f102"/>
                  <a:gd name="f104" fmla="*/ f9 f103 1"/>
                  <a:gd name="f105" fmla="*/ f104 3163 1"/>
                  <a:gd name="f106" fmla="*/ f105 1 7636"/>
                  <a:gd name="f107" fmla="+- f6 f106 0"/>
                  <a:gd name="f108" fmla="+- f44 0 f106"/>
                  <a:gd name="f109" fmla="+- f45 0 f106"/>
                  <a:gd name="f110" fmla="*/ f107 f37 1"/>
                  <a:gd name="f111" fmla="*/ f108 f37 1"/>
                  <a:gd name="f112" fmla="*/ f109 f3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10" t="f110" r="f111" b="f112"/>
                <a:pathLst>
                  <a:path>
                    <a:moveTo>
                      <a:pt x="f48" y="f49"/>
                    </a:moveTo>
                    <a:arcTo wR="f50" hR="f51" stAng="f47" swAng="f43"/>
                    <a:lnTo>
                      <a:pt x="f49" y="f62"/>
                    </a:lnTo>
                    <a:arcTo wR="f51" hR="f88" stAng="f92" swAng="f67"/>
                    <a:lnTo>
                      <a:pt x="f63" y="f55"/>
                    </a:lnTo>
                    <a:arcTo wR="f89" hR="f90" stAng="f93" swAng="f84"/>
                    <a:lnTo>
                      <a:pt x="f56" y="f48"/>
                    </a:lnTo>
                    <a:arcTo wR="f91" hR="f50" stAng="f85" swAng="f86"/>
                    <a:close/>
                  </a:path>
                </a:pathLst>
              </a:custGeom>
              <a:solidFill>
                <a:srgbClr val="E6EAF5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9" name="TekstSylinder 13">
                <a:extLst>
                  <a:ext uri="{FF2B5EF4-FFF2-40B4-BE49-F238E27FC236}">
                    <a16:creationId xmlns:a16="http://schemas.microsoft.com/office/drawing/2014/main" id="{26E51614-5F42-931D-3C16-912058DAB77A}"/>
                  </a:ext>
                </a:extLst>
              </p:cNvPr>
              <p:cNvSpPr txBox="1"/>
              <p:nvPr/>
            </p:nvSpPr>
            <p:spPr>
              <a:xfrm>
                <a:off x="4871118" y="3456614"/>
                <a:ext cx="710278" cy="369335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91440" tIns="45720" rIns="91440" bIns="45720" anchor="t" anchorCtr="0" compatLnSpc="1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nb-NO" sz="1800">
                    <a:solidFill>
                      <a:srgbClr val="000000"/>
                    </a:solidFill>
                    <a:latin typeface="Arial"/>
                  </a:rPr>
                  <a:t>NLU</a:t>
                </a:r>
              </a:p>
            </p:txBody>
          </p:sp>
        </p:grpSp>
        <p:grpSp>
          <p:nvGrpSpPr>
            <p:cNvPr id="10" name="Gruppe 18">
              <a:extLst>
                <a:ext uri="{FF2B5EF4-FFF2-40B4-BE49-F238E27FC236}">
                  <a16:creationId xmlns:a16="http://schemas.microsoft.com/office/drawing/2014/main" id="{2E20F9A5-112A-C376-5F79-C22D33EDD693}"/>
                </a:ext>
              </a:extLst>
            </p:cNvPr>
            <p:cNvGrpSpPr/>
            <p:nvPr/>
          </p:nvGrpSpPr>
          <p:grpSpPr>
            <a:xfrm>
              <a:off x="5506306" y="2256858"/>
              <a:ext cx="1226237" cy="646334"/>
              <a:chOff x="5506306" y="2256858"/>
              <a:chExt cx="1226237" cy="646334"/>
            </a:xfrm>
          </p:grpSpPr>
          <p:sp>
            <p:nvSpPr>
              <p:cNvPr id="11" name="Rektangel: avrundede hjørner 16">
                <a:extLst>
                  <a:ext uri="{FF2B5EF4-FFF2-40B4-BE49-F238E27FC236}">
                    <a16:creationId xmlns:a16="http://schemas.microsoft.com/office/drawing/2014/main" id="{50E3CF2A-8E2F-7430-CAE5-D271F6414034}"/>
                  </a:ext>
                </a:extLst>
              </p:cNvPr>
              <p:cNvSpPr/>
              <p:nvPr/>
            </p:nvSpPr>
            <p:spPr>
              <a:xfrm>
                <a:off x="5506306" y="2256858"/>
                <a:ext cx="1155490" cy="646334"/>
              </a:xfrm>
              <a:custGeom>
                <a:avLst/>
                <a:gdLst>
                  <a:gd name="f0" fmla="val 10800000"/>
                  <a:gd name="f1" fmla="val 5400000"/>
                  <a:gd name="f2" fmla="val 16200000"/>
                  <a:gd name="f3" fmla="val w"/>
                  <a:gd name="f4" fmla="val h"/>
                  <a:gd name="f5" fmla="val ss"/>
                  <a:gd name="f6" fmla="val 0"/>
                  <a:gd name="f7" fmla="*/ 5419351 1 1725033"/>
                  <a:gd name="f8" fmla="val 45"/>
                  <a:gd name="f9" fmla="val 3600"/>
                  <a:gd name="f10" fmla="abs f3"/>
                  <a:gd name="f11" fmla="abs f4"/>
                  <a:gd name="f12" fmla="abs f5"/>
                  <a:gd name="f13" fmla="*/ f7 1 180"/>
                  <a:gd name="f14" fmla="+- 0 0 f1"/>
                  <a:gd name="f15" fmla="+- f6 f9 0"/>
                  <a:gd name="f16" fmla="?: f10 f3 1"/>
                  <a:gd name="f17" fmla="?: f11 f4 1"/>
                  <a:gd name="f18" fmla="?: f12 f5 1"/>
                  <a:gd name="f19" fmla="*/ f8 f13 1"/>
                  <a:gd name="f20" fmla="+- f6 0 f15"/>
                  <a:gd name="f21" fmla="+- f15 0 f6"/>
                  <a:gd name="f22" fmla="*/ f16 1 21600"/>
                  <a:gd name="f23" fmla="*/ f17 1 21600"/>
                  <a:gd name="f24" fmla="*/ 21600 f16 1"/>
                  <a:gd name="f25" fmla="*/ 21600 f17 1"/>
                  <a:gd name="f26" fmla="+- 0 0 f19"/>
                  <a:gd name="f27" fmla="abs f20"/>
                  <a:gd name="f28" fmla="abs f21"/>
                  <a:gd name="f29" fmla="?: f20 f14 f1"/>
                  <a:gd name="f30" fmla="?: f20 f1 f14"/>
                  <a:gd name="f31" fmla="?: f20 f2 f1"/>
                  <a:gd name="f32" fmla="?: f20 f1 f2"/>
                  <a:gd name="f33" fmla="?: f21 f14 f1"/>
                  <a:gd name="f34" fmla="?: f21 f1 f14"/>
                  <a:gd name="f35" fmla="?: f20 0 f0"/>
                  <a:gd name="f36" fmla="?: f20 f0 0"/>
                  <a:gd name="f37" fmla="min f23 f22"/>
                  <a:gd name="f38" fmla="*/ f24 1 f18"/>
                  <a:gd name="f39" fmla="*/ f25 1 f18"/>
                  <a:gd name="f40" fmla="*/ f26 f0 1"/>
                  <a:gd name="f41" fmla="?: f20 f32 f31"/>
                  <a:gd name="f42" fmla="?: f20 f31 f32"/>
                  <a:gd name="f43" fmla="?: f21 f30 f29"/>
                  <a:gd name="f44" fmla="val f38"/>
                  <a:gd name="f45" fmla="val f39"/>
                  <a:gd name="f46" fmla="*/ f40 1 f7"/>
                  <a:gd name="f47" fmla="?: f21 f42 f41"/>
                  <a:gd name="f48" fmla="*/ f15 f37 1"/>
                  <a:gd name="f49" fmla="*/ f6 f37 1"/>
                  <a:gd name="f50" fmla="*/ f27 f37 1"/>
                  <a:gd name="f51" fmla="*/ f28 f37 1"/>
                  <a:gd name="f52" fmla="+- f45 0 f9"/>
                  <a:gd name="f53" fmla="+- f44 0 f9"/>
                  <a:gd name="f54" fmla="+- f46 0 f1"/>
                  <a:gd name="f55" fmla="*/ f45 f37 1"/>
                  <a:gd name="f56" fmla="*/ f44 f37 1"/>
                  <a:gd name="f57" fmla="+- f45 0 f52"/>
                  <a:gd name="f58" fmla="+- f44 0 f53"/>
                  <a:gd name="f59" fmla="+- f52 0 f45"/>
                  <a:gd name="f60" fmla="+- f53 0 f44"/>
                  <a:gd name="f61" fmla="+- f54 f1 0"/>
                  <a:gd name="f62" fmla="*/ f52 f37 1"/>
                  <a:gd name="f63" fmla="*/ f53 f37 1"/>
                  <a:gd name="f64" fmla="abs f57"/>
                  <a:gd name="f65" fmla="?: f57 0 f0"/>
                  <a:gd name="f66" fmla="?: f57 f0 0"/>
                  <a:gd name="f67" fmla="?: f57 f33 f34"/>
                  <a:gd name="f68" fmla="abs f58"/>
                  <a:gd name="f69" fmla="abs f59"/>
                  <a:gd name="f70" fmla="?: f58 f14 f1"/>
                  <a:gd name="f71" fmla="?: f58 f1 f14"/>
                  <a:gd name="f72" fmla="?: f58 f2 f1"/>
                  <a:gd name="f73" fmla="?: f58 f1 f2"/>
                  <a:gd name="f74" fmla="abs f60"/>
                  <a:gd name="f75" fmla="?: f60 f14 f1"/>
                  <a:gd name="f76" fmla="?: f60 f1 f14"/>
                  <a:gd name="f77" fmla="?: f60 f36 f35"/>
                  <a:gd name="f78" fmla="?: f60 f35 f36"/>
                  <a:gd name="f79" fmla="*/ f61 f7 1"/>
                  <a:gd name="f80" fmla="?: f21 f66 f65"/>
                  <a:gd name="f81" fmla="?: f21 f65 f66"/>
                  <a:gd name="f82" fmla="?: f58 f73 f72"/>
                  <a:gd name="f83" fmla="?: f58 f72 f73"/>
                  <a:gd name="f84" fmla="?: f59 f71 f70"/>
                  <a:gd name="f85" fmla="?: f20 f77 f78"/>
                  <a:gd name="f86" fmla="?: f20 f75 f76"/>
                  <a:gd name="f87" fmla="*/ f79 1 f0"/>
                  <a:gd name="f88" fmla="*/ f64 f37 1"/>
                  <a:gd name="f89" fmla="*/ f68 f37 1"/>
                  <a:gd name="f90" fmla="*/ f69 f37 1"/>
                  <a:gd name="f91" fmla="*/ f74 f37 1"/>
                  <a:gd name="f92" fmla="?: f57 f80 f81"/>
                  <a:gd name="f93" fmla="?: f59 f83 f82"/>
                  <a:gd name="f94" fmla="+- 0 0 f87"/>
                  <a:gd name="f95" fmla="+- 0 0 f94"/>
                  <a:gd name="f96" fmla="*/ f95 f0 1"/>
                  <a:gd name="f97" fmla="*/ f96 1 f7"/>
                  <a:gd name="f98" fmla="+- f97 0 f1"/>
                  <a:gd name="f99" fmla="cos 1 f98"/>
                  <a:gd name="f100" fmla="+- 0 0 f99"/>
                  <a:gd name="f101" fmla="+- 0 0 f100"/>
                  <a:gd name="f102" fmla="val f101"/>
                  <a:gd name="f103" fmla="+- 0 0 f102"/>
                  <a:gd name="f104" fmla="*/ f9 f103 1"/>
                  <a:gd name="f105" fmla="*/ f104 3163 1"/>
                  <a:gd name="f106" fmla="*/ f105 1 7636"/>
                  <a:gd name="f107" fmla="+- f6 f106 0"/>
                  <a:gd name="f108" fmla="+- f44 0 f106"/>
                  <a:gd name="f109" fmla="+- f45 0 f106"/>
                  <a:gd name="f110" fmla="*/ f107 f37 1"/>
                  <a:gd name="f111" fmla="*/ f108 f37 1"/>
                  <a:gd name="f112" fmla="*/ f109 f3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10" t="f110" r="f111" b="f112"/>
                <a:pathLst>
                  <a:path>
                    <a:moveTo>
                      <a:pt x="f48" y="f49"/>
                    </a:moveTo>
                    <a:arcTo wR="f50" hR="f51" stAng="f47" swAng="f43"/>
                    <a:lnTo>
                      <a:pt x="f49" y="f62"/>
                    </a:lnTo>
                    <a:arcTo wR="f51" hR="f88" stAng="f92" swAng="f67"/>
                    <a:lnTo>
                      <a:pt x="f63" y="f55"/>
                    </a:lnTo>
                    <a:arcTo wR="f89" hR="f90" stAng="f93" swAng="f84"/>
                    <a:lnTo>
                      <a:pt x="f56" y="f48"/>
                    </a:lnTo>
                    <a:arcTo wR="f91" hR="f50" stAng="f85" swAng="f86"/>
                    <a:close/>
                  </a:path>
                </a:pathLst>
              </a:custGeom>
              <a:solidFill>
                <a:srgbClr val="E6EAF5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2" name="TekstSylinder 14">
                <a:extLst>
                  <a:ext uri="{FF2B5EF4-FFF2-40B4-BE49-F238E27FC236}">
                    <a16:creationId xmlns:a16="http://schemas.microsoft.com/office/drawing/2014/main" id="{F00FDC7E-16BB-DFA5-0808-5F22CDD6B1AD}"/>
                  </a:ext>
                </a:extLst>
              </p:cNvPr>
              <p:cNvSpPr txBox="1"/>
              <p:nvPr/>
            </p:nvSpPr>
            <p:spPr>
              <a:xfrm>
                <a:off x="5506306" y="2256858"/>
                <a:ext cx="1226237" cy="646334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91440" tIns="45720" rIns="91440" bIns="45720" anchor="t" anchorCtr="0" compatLnSpc="1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nb-NO" sz="1800" dirty="0" err="1">
                    <a:solidFill>
                      <a:srgbClr val="000000"/>
                    </a:solidFill>
                    <a:latin typeface="Arial"/>
                  </a:rPr>
                  <a:t>Response</a:t>
                </a:r>
                <a:r>
                  <a:rPr lang="nb-NO" sz="1800" dirty="0">
                    <a:solidFill>
                      <a:srgbClr val="000000"/>
                    </a:solidFill>
                    <a:latin typeface="Arial"/>
                  </a:rPr>
                  <a:t> </a:t>
                </a:r>
                <a:r>
                  <a:rPr lang="nb-NO" sz="1800" dirty="0" err="1">
                    <a:solidFill>
                      <a:srgbClr val="000000"/>
                    </a:solidFill>
                    <a:latin typeface="Arial"/>
                  </a:rPr>
                  <a:t>selection</a:t>
                </a:r>
                <a:endParaRPr lang="nb-NO" sz="1800" dirty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sp>
          <p:nvSpPr>
            <p:cNvPr id="13" name="Frihåndsform: figur 45">
              <a:extLst>
                <a:ext uri="{FF2B5EF4-FFF2-40B4-BE49-F238E27FC236}">
                  <a16:creationId xmlns:a16="http://schemas.microsoft.com/office/drawing/2014/main" id="{24D98FFD-3C0B-25D4-415E-AE7371BA81C1}"/>
                </a:ext>
              </a:extLst>
            </p:cNvPr>
            <p:cNvSpPr/>
            <p:nvPr/>
          </p:nvSpPr>
          <p:spPr>
            <a:xfrm rot="17478880">
              <a:off x="4803103" y="2934460"/>
              <a:ext cx="916384" cy="11197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219200"/>
                <a:gd name="f7" fmla="val 216755"/>
                <a:gd name="f8" fmla="val 209982"/>
                <a:gd name="f9" fmla="val 179493"/>
                <a:gd name="f10" fmla="val 104430"/>
                <a:gd name="f11" fmla="val 358987"/>
                <a:gd name="f12" fmla="+- 0 0 1121"/>
                <a:gd name="f13" fmla="val 562187"/>
                <a:gd name="f14" fmla="val 8"/>
                <a:gd name="f15" fmla="val 765387"/>
                <a:gd name="f16" fmla="val 1137"/>
                <a:gd name="f17" fmla="+- 0 0 -90"/>
                <a:gd name="f18" fmla="*/ f3 1 1219200"/>
                <a:gd name="f19" fmla="*/ f4 1 216755"/>
                <a:gd name="f20" fmla="+- f7 0 f5"/>
                <a:gd name="f21" fmla="+- f6 0 f5"/>
                <a:gd name="f22" fmla="*/ f17 f0 1"/>
                <a:gd name="f23" fmla="*/ f21 1 1219200"/>
                <a:gd name="f24" fmla="*/ f20 1 216755"/>
                <a:gd name="f25" fmla="*/ 0 f21 1"/>
                <a:gd name="f26" fmla="*/ 209982 f20 1"/>
                <a:gd name="f27" fmla="*/ 562187 f21 1"/>
                <a:gd name="f28" fmla="*/ 8 f20 1"/>
                <a:gd name="f29" fmla="*/ 1219200 f21 1"/>
                <a:gd name="f30" fmla="*/ 216755 f20 1"/>
                <a:gd name="f31" fmla="*/ f22 1 f2"/>
                <a:gd name="f32" fmla="*/ f25 1 1219200"/>
                <a:gd name="f33" fmla="*/ f26 1 216755"/>
                <a:gd name="f34" fmla="*/ f27 1 1219200"/>
                <a:gd name="f35" fmla="*/ f28 1 216755"/>
                <a:gd name="f36" fmla="*/ f29 1 1219200"/>
                <a:gd name="f37" fmla="*/ f30 1 216755"/>
                <a:gd name="f38" fmla="*/ f5 1 f23"/>
                <a:gd name="f39" fmla="*/ f6 1 f23"/>
                <a:gd name="f40" fmla="*/ f5 1 f24"/>
                <a:gd name="f41" fmla="*/ f7 1 f24"/>
                <a:gd name="f42" fmla="+- f31 0 f1"/>
                <a:gd name="f43" fmla="*/ f32 1 f23"/>
                <a:gd name="f44" fmla="*/ f33 1 f24"/>
                <a:gd name="f45" fmla="*/ f34 1 f23"/>
                <a:gd name="f46" fmla="*/ f35 1 f24"/>
                <a:gd name="f47" fmla="*/ f36 1 f23"/>
                <a:gd name="f48" fmla="*/ f37 1 f24"/>
                <a:gd name="f49" fmla="*/ f38 f18 1"/>
                <a:gd name="f50" fmla="*/ f39 f18 1"/>
                <a:gd name="f51" fmla="*/ f41 f19 1"/>
                <a:gd name="f52" fmla="*/ f40 f19 1"/>
                <a:gd name="f53" fmla="*/ f43 f18 1"/>
                <a:gd name="f54" fmla="*/ f44 f19 1"/>
                <a:gd name="f55" fmla="*/ f45 f18 1"/>
                <a:gd name="f56" fmla="*/ f46 f19 1"/>
                <a:gd name="f57" fmla="*/ f47 f18 1"/>
                <a:gd name="f58" fmla="*/ f48 f1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2">
                  <a:pos x="f53" y="f54"/>
                </a:cxn>
                <a:cxn ang="f42">
                  <a:pos x="f55" y="f56"/>
                </a:cxn>
                <a:cxn ang="f42">
                  <a:pos x="f57" y="f58"/>
                </a:cxn>
                <a:cxn ang="f42">
                  <a:pos x="f57" y="f58"/>
                </a:cxn>
              </a:cxnLst>
              <a:rect l="f49" t="f52" r="f50" b="f51"/>
              <a:pathLst>
                <a:path w="1219200" h="216755">
                  <a:moveTo>
                    <a:pt x="f5" y="f8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15" y="f16"/>
                    <a:pt x="f6" y="f7"/>
                    <a:pt x="f6" y="f7"/>
                  </a:cubicBezTo>
                  <a:lnTo>
                    <a:pt x="f6" y="f7"/>
                  </a:lnTo>
                </a:path>
              </a:pathLst>
            </a:custGeom>
            <a:noFill/>
            <a:ln w="38103" cap="flat">
              <a:solidFill>
                <a:srgbClr val="000000"/>
              </a:solidFill>
              <a:prstDash val="solid"/>
              <a:round/>
              <a:tailEnd type="arrow"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4" name="TekstSylinder 14">
            <a:extLst>
              <a:ext uri="{FF2B5EF4-FFF2-40B4-BE49-F238E27FC236}">
                <a16:creationId xmlns:a16="http://schemas.microsoft.com/office/drawing/2014/main" id="{49138846-8F5A-9CCE-EE45-10D44AD9638C}"/>
              </a:ext>
            </a:extLst>
          </p:cNvPr>
          <p:cNvSpPr txBox="1"/>
          <p:nvPr/>
        </p:nvSpPr>
        <p:spPr>
          <a:xfrm>
            <a:off x="276664" y="2902410"/>
            <a:ext cx="1351739" cy="64633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>
                <a:solidFill>
                  <a:srgbClr val="000000"/>
                </a:solidFill>
                <a:latin typeface="Arial" pitchFamily="34"/>
                <a:cs typeface="Arial" pitchFamily="34"/>
              </a:rPr>
              <a:t>User utterance</a:t>
            </a:r>
          </a:p>
        </p:txBody>
      </p:sp>
      <p:sp>
        <p:nvSpPr>
          <p:cNvPr id="15" name="TekstSylinder 15">
            <a:extLst>
              <a:ext uri="{FF2B5EF4-FFF2-40B4-BE49-F238E27FC236}">
                <a16:creationId xmlns:a16="http://schemas.microsoft.com/office/drawing/2014/main" id="{56E7F76F-95EC-A2C3-780D-9EA7FCCBA527}"/>
              </a:ext>
            </a:extLst>
          </p:cNvPr>
          <p:cNvSpPr txBox="1"/>
          <p:nvPr/>
        </p:nvSpPr>
        <p:spPr>
          <a:xfrm>
            <a:off x="90290" y="1471952"/>
            <a:ext cx="754508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>
                <a:solidFill>
                  <a:srgbClr val="000000"/>
                </a:solidFill>
                <a:latin typeface="Arial" pitchFamily="34"/>
                <a:cs typeface="Arial" pitchFamily="34"/>
              </a:rPr>
              <a:t>Intent</a:t>
            </a:r>
          </a:p>
        </p:txBody>
      </p:sp>
      <p:sp>
        <p:nvSpPr>
          <p:cNvPr id="16" name="TekstSylinder 16">
            <a:extLst>
              <a:ext uri="{FF2B5EF4-FFF2-40B4-BE49-F238E27FC236}">
                <a16:creationId xmlns:a16="http://schemas.microsoft.com/office/drawing/2014/main" id="{8C0470DD-FD02-603B-7298-E8C11FB7ED0D}"/>
              </a:ext>
            </a:extLst>
          </p:cNvPr>
          <p:cNvSpPr txBox="1"/>
          <p:nvPr/>
        </p:nvSpPr>
        <p:spPr>
          <a:xfrm>
            <a:off x="1250389" y="1969713"/>
            <a:ext cx="1677430" cy="64633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System </a:t>
            </a:r>
            <a:r>
              <a:rPr lang="nb-NO" sz="18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response</a:t>
            </a:r>
            <a:endParaRPr lang="nb-NO" sz="1800" dirty="0">
              <a:solidFill>
                <a:srgbClr val="000000"/>
              </a:solidFill>
              <a:latin typeface="Arial" pitchFamily="34"/>
              <a:cs typeface="Arial" pitchFamily="34"/>
            </a:endParaRPr>
          </a:p>
        </p:txBody>
      </p:sp>
      <p:sp>
        <p:nvSpPr>
          <p:cNvPr id="18" name="Frihåndsform: figur 45">
            <a:extLst>
              <a:ext uri="{FF2B5EF4-FFF2-40B4-BE49-F238E27FC236}">
                <a16:creationId xmlns:a16="http://schemas.microsoft.com/office/drawing/2014/main" id="{4BBFF310-9E89-D6F3-EFAB-541C9B65A4D6}"/>
              </a:ext>
            </a:extLst>
          </p:cNvPr>
          <p:cNvSpPr/>
          <p:nvPr/>
        </p:nvSpPr>
        <p:spPr>
          <a:xfrm rot="5556946">
            <a:off x="1644971" y="2300937"/>
            <a:ext cx="1112760" cy="33956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219200"/>
              <a:gd name="f7" fmla="val 216755"/>
              <a:gd name="f8" fmla="val 209982"/>
              <a:gd name="f9" fmla="val 179493"/>
              <a:gd name="f10" fmla="val 104430"/>
              <a:gd name="f11" fmla="val 358987"/>
              <a:gd name="f12" fmla="+- 0 0 1121"/>
              <a:gd name="f13" fmla="val 562187"/>
              <a:gd name="f14" fmla="val 8"/>
              <a:gd name="f15" fmla="val 765387"/>
              <a:gd name="f16" fmla="val 1137"/>
              <a:gd name="f17" fmla="+- 0 0 -90"/>
              <a:gd name="f18" fmla="*/ f3 1 1219200"/>
              <a:gd name="f19" fmla="*/ f4 1 216755"/>
              <a:gd name="f20" fmla="+- f7 0 f5"/>
              <a:gd name="f21" fmla="+- f6 0 f5"/>
              <a:gd name="f22" fmla="*/ f17 f0 1"/>
              <a:gd name="f23" fmla="*/ f21 1 1219200"/>
              <a:gd name="f24" fmla="*/ f20 1 216755"/>
              <a:gd name="f25" fmla="*/ 0 f21 1"/>
              <a:gd name="f26" fmla="*/ 209982 f20 1"/>
              <a:gd name="f27" fmla="*/ 562187 f21 1"/>
              <a:gd name="f28" fmla="*/ 8 f20 1"/>
              <a:gd name="f29" fmla="*/ 1219200 f21 1"/>
              <a:gd name="f30" fmla="*/ 216755 f20 1"/>
              <a:gd name="f31" fmla="*/ f22 1 f2"/>
              <a:gd name="f32" fmla="*/ f25 1 1219200"/>
              <a:gd name="f33" fmla="*/ f26 1 216755"/>
              <a:gd name="f34" fmla="*/ f27 1 1219200"/>
              <a:gd name="f35" fmla="*/ f28 1 216755"/>
              <a:gd name="f36" fmla="*/ f29 1 1219200"/>
              <a:gd name="f37" fmla="*/ f30 1 216755"/>
              <a:gd name="f38" fmla="*/ f5 1 f23"/>
              <a:gd name="f39" fmla="*/ f6 1 f23"/>
              <a:gd name="f40" fmla="*/ f5 1 f24"/>
              <a:gd name="f41" fmla="*/ f7 1 f24"/>
              <a:gd name="f42" fmla="+- f31 0 f1"/>
              <a:gd name="f43" fmla="*/ f32 1 f23"/>
              <a:gd name="f44" fmla="*/ f33 1 f24"/>
              <a:gd name="f45" fmla="*/ f34 1 f23"/>
              <a:gd name="f46" fmla="*/ f35 1 f24"/>
              <a:gd name="f47" fmla="*/ f36 1 f23"/>
              <a:gd name="f48" fmla="*/ f37 1 f24"/>
              <a:gd name="f49" fmla="*/ f38 f18 1"/>
              <a:gd name="f50" fmla="*/ f39 f18 1"/>
              <a:gd name="f51" fmla="*/ f41 f19 1"/>
              <a:gd name="f52" fmla="*/ f40 f19 1"/>
              <a:gd name="f53" fmla="*/ f43 f18 1"/>
              <a:gd name="f54" fmla="*/ f44 f19 1"/>
              <a:gd name="f55" fmla="*/ f45 f18 1"/>
              <a:gd name="f56" fmla="*/ f46 f19 1"/>
              <a:gd name="f57" fmla="*/ f47 f18 1"/>
              <a:gd name="f58" fmla="*/ f48 f1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2">
                <a:pos x="f53" y="f54"/>
              </a:cxn>
              <a:cxn ang="f42">
                <a:pos x="f55" y="f56"/>
              </a:cxn>
              <a:cxn ang="f42">
                <a:pos x="f57" y="f58"/>
              </a:cxn>
              <a:cxn ang="f42">
                <a:pos x="f57" y="f58"/>
              </a:cxn>
            </a:cxnLst>
            <a:rect l="f49" t="f52" r="f50" b="f51"/>
            <a:pathLst>
              <a:path w="1219200" h="216755">
                <a:moveTo>
                  <a:pt x="f5" y="f8"/>
                </a:moveTo>
                <a:cubicBezTo>
                  <a:pt x="f9" y="f10"/>
                  <a:pt x="f11" y="f12"/>
                  <a:pt x="f13" y="f14"/>
                </a:cubicBezTo>
                <a:cubicBezTo>
                  <a:pt x="f15" y="f16"/>
                  <a:pt x="f6" y="f7"/>
                  <a:pt x="f6" y="f7"/>
                </a:cubicBezTo>
                <a:lnTo>
                  <a:pt x="f6" y="f7"/>
                </a:lnTo>
              </a:path>
            </a:pathLst>
          </a:custGeom>
          <a:noFill/>
          <a:ln w="38103" cap="flat">
            <a:solidFill>
              <a:srgbClr val="843C0C"/>
            </a:solidFill>
            <a:prstDash val="solid"/>
            <a:round/>
            <a:tailEnd type="arrow"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1A3AD-49A6-E9AE-A27B-4B8CA6FF2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DCCEB5-105A-6032-BB32-B9A5DBC23E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260000"/>
            <a:ext cx="4896544" cy="3168352"/>
          </a:xfrm>
        </p:spPr>
        <p:txBody>
          <a:bodyPr/>
          <a:lstStyle/>
          <a:p>
            <a:pPr marL="0" indent="0">
              <a:spcBef>
                <a:spcPts val="1200"/>
              </a:spcBef>
              <a:buNone/>
            </a:pPr>
            <a:r>
              <a:rPr lang="en-US" sz="2000" dirty="0"/>
              <a:t>In the next video, we will see other types of dialogue systems:</a:t>
            </a:r>
          </a:p>
          <a:p>
            <a:pPr lvl="1">
              <a:spcBef>
                <a:spcPts val="1200"/>
              </a:spcBef>
            </a:pPr>
            <a:r>
              <a:rPr lang="en-US" sz="2000" b="1" dirty="0"/>
              <a:t>Retrieval-based systems</a:t>
            </a:r>
            <a:r>
              <a:rPr lang="en-US" sz="2000" dirty="0"/>
              <a:t>, which rely on a </a:t>
            </a:r>
            <a:r>
              <a:rPr lang="en-US" sz="2000" i="1" dirty="0"/>
              <a:t>corpus of dialogues </a:t>
            </a:r>
            <a:r>
              <a:rPr lang="en-US" sz="2000" dirty="0"/>
              <a:t>to find a relevant response to the user query</a:t>
            </a:r>
          </a:p>
          <a:p>
            <a:pPr lvl="1">
              <a:spcBef>
                <a:spcPts val="1200"/>
              </a:spcBef>
            </a:pPr>
            <a:r>
              <a:rPr lang="en-US" sz="2000" b="1" dirty="0"/>
              <a:t>Generative systems</a:t>
            </a:r>
            <a:r>
              <a:rPr lang="en-US" sz="2000" dirty="0"/>
              <a:t>, which use </a:t>
            </a:r>
            <a:r>
              <a:rPr lang="en-US" sz="2000" i="1" dirty="0"/>
              <a:t>LLMs</a:t>
            </a:r>
            <a:r>
              <a:rPr lang="en-US" sz="2000" dirty="0"/>
              <a:t> (encoder-decoders or just decoders) to produce the response token by token</a:t>
            </a:r>
            <a:endParaRPr lang="en-GB" sz="2000" dirty="0"/>
          </a:p>
        </p:txBody>
      </p:sp>
      <p:pic>
        <p:nvPicPr>
          <p:cNvPr id="7" name="Picture 6" descr="A hand holding a phone with a chatbot and a robot&#10;&#10;Description automatically generated">
            <a:extLst>
              <a:ext uri="{FF2B5EF4-FFF2-40B4-BE49-F238E27FC236}">
                <a16:creationId xmlns:a16="http://schemas.microsoft.com/office/drawing/2014/main" id="{10C66F69-4CE2-F744-FDAC-C446563B89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131590"/>
            <a:ext cx="2295525" cy="199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85112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8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8|11.9|21|18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8|13.7|8|6.3|36.6|16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3|3.8|11.9|48.8|3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1.4|66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6.2|11.3|32.6|2.8|7.9|24.4|109.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2|9.7|4.4|38.4|2.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6.3"/>
</p:tagLst>
</file>

<file path=ppt/theme/theme1.xml><?xml version="1.0" encoding="utf-8"?>
<a:theme xmlns:a="http://schemas.openxmlformats.org/drawingml/2006/main" name="NR">
  <a:themeElements>
    <a:clrScheme name="NR">
      <a:dk1>
        <a:srgbClr val="000000"/>
      </a:dk1>
      <a:lt1>
        <a:srgbClr val="FFFFFF"/>
      </a:lt1>
      <a:dk2>
        <a:srgbClr val="BEB3C3"/>
      </a:dk2>
      <a:lt2>
        <a:srgbClr val="D2F3F1"/>
      </a:lt2>
      <a:accent1>
        <a:srgbClr val="AABA9D"/>
      </a:accent1>
      <a:accent2>
        <a:srgbClr val="F0E695"/>
      </a:accent2>
      <a:accent3>
        <a:srgbClr val="DDE3D8"/>
      </a:accent3>
      <a:accent4>
        <a:srgbClr val="E8F9F8"/>
      </a:accent4>
      <a:accent5>
        <a:srgbClr val="E5E1E7"/>
      </a:accent5>
      <a:accent6>
        <a:srgbClr val="F8F3CF"/>
      </a:accent6>
      <a:hlink>
        <a:srgbClr val="082E9A"/>
      </a:hlink>
      <a:folHlink>
        <a:srgbClr val="C1CBE6"/>
      </a:folHlink>
    </a:clrScheme>
    <a:fontScheme name="robotofont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 bwMode="white"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chemeClr val="tx1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defRPr sz="2800" baseline="0" dirty="0" smtClean="0"/>
        </a:defPPr>
      </a:lstStyle>
    </a:txDef>
  </a:objectDefaults>
  <a:extraClrSchemeLst>
    <a:extraClrScheme>
      <a:clrScheme name="NR-slides-white 1">
        <a:dk1>
          <a:srgbClr val="000000"/>
        </a:dk1>
        <a:lt1>
          <a:srgbClr val="C0C0C0"/>
        </a:lt1>
        <a:dk2>
          <a:srgbClr val="FFFFFF"/>
        </a:dk2>
        <a:lt2>
          <a:srgbClr val="808080"/>
        </a:lt2>
        <a:accent1>
          <a:srgbClr val="8396CC"/>
        </a:accent1>
        <a:accent2>
          <a:srgbClr val="4662B3"/>
        </a:accent2>
        <a:accent3>
          <a:srgbClr val="DCDCDC"/>
        </a:accent3>
        <a:accent4>
          <a:srgbClr val="000000"/>
        </a:accent4>
        <a:accent5>
          <a:srgbClr val="C1C9E2"/>
        </a:accent5>
        <a:accent6>
          <a:srgbClr val="3F58A2"/>
        </a:accent6>
        <a:hlink>
          <a:srgbClr val="082E9A"/>
        </a:hlink>
        <a:folHlink>
          <a:srgbClr val="C1CBE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R-slides-white 2">
        <a:dk1>
          <a:srgbClr val="000000"/>
        </a:dk1>
        <a:lt1>
          <a:srgbClr val="C0C0C0"/>
        </a:lt1>
        <a:dk2>
          <a:srgbClr val="FFFFFF"/>
        </a:dk2>
        <a:lt2>
          <a:srgbClr val="808080"/>
        </a:lt2>
        <a:accent1>
          <a:srgbClr val="1ECDFF"/>
        </a:accent1>
        <a:accent2>
          <a:srgbClr val="A0A0A0"/>
        </a:accent2>
        <a:accent3>
          <a:srgbClr val="DCDCDC"/>
        </a:accent3>
        <a:accent4>
          <a:srgbClr val="000000"/>
        </a:accent4>
        <a:accent5>
          <a:srgbClr val="ABE3FF"/>
        </a:accent5>
        <a:accent6>
          <a:srgbClr val="919191"/>
        </a:accent6>
        <a:hlink>
          <a:srgbClr val="C2F1F6"/>
        </a:hlink>
        <a:folHlink>
          <a:srgbClr val="D4D4D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R-slides-white 3">
        <a:dk1>
          <a:srgbClr val="000000"/>
        </a:dk1>
        <a:lt1>
          <a:srgbClr val="C0C0C0"/>
        </a:lt1>
        <a:dk2>
          <a:srgbClr val="FFFFFF"/>
        </a:dk2>
        <a:lt2>
          <a:srgbClr val="808080"/>
        </a:lt2>
        <a:accent1>
          <a:srgbClr val="F0B400"/>
        </a:accent1>
        <a:accent2>
          <a:srgbClr val="A0A0A0"/>
        </a:accent2>
        <a:accent3>
          <a:srgbClr val="DCDCDC"/>
        </a:accent3>
        <a:accent4>
          <a:srgbClr val="000000"/>
        </a:accent4>
        <a:accent5>
          <a:srgbClr val="F6D6AA"/>
        </a:accent5>
        <a:accent6>
          <a:srgbClr val="919191"/>
        </a:accent6>
        <a:hlink>
          <a:srgbClr val="FFE69F"/>
        </a:hlink>
        <a:folHlink>
          <a:srgbClr val="D4D4D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R-slides-white 4">
        <a:dk1>
          <a:srgbClr val="000000"/>
        </a:dk1>
        <a:lt1>
          <a:srgbClr val="C0C0C0"/>
        </a:lt1>
        <a:dk2>
          <a:srgbClr val="FFFFFF"/>
        </a:dk2>
        <a:lt2>
          <a:srgbClr val="808080"/>
        </a:lt2>
        <a:accent1>
          <a:srgbClr val="00C832"/>
        </a:accent1>
        <a:accent2>
          <a:srgbClr val="A0A0A0"/>
        </a:accent2>
        <a:accent3>
          <a:srgbClr val="DCDCDC"/>
        </a:accent3>
        <a:accent4>
          <a:srgbClr val="000000"/>
        </a:accent4>
        <a:accent5>
          <a:srgbClr val="AAE0AD"/>
        </a:accent5>
        <a:accent6>
          <a:srgbClr val="919191"/>
        </a:accent6>
        <a:hlink>
          <a:srgbClr val="9BFFB3"/>
        </a:hlink>
        <a:folHlink>
          <a:srgbClr val="D4D4D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NR_Presentasjonsmal_engelsk" id="{1CD9D371-78BF-4D39-8CC0-F31BB39CB4A3}" vid="{9207E448-1612-4A43-84F8-0FC8388DC094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677B0BB10101C4C9AD3AD4DB7F07B85" ma:contentTypeVersion="4" ma:contentTypeDescription="Create a new document." ma:contentTypeScope="" ma:versionID="62f4229c1c0191d11a43eb05b04b7c40">
  <xsd:schema xmlns:xsd="http://www.w3.org/2001/XMLSchema" xmlns:xs="http://www.w3.org/2001/XMLSchema" xmlns:p="http://schemas.microsoft.com/office/2006/metadata/properties" xmlns:ns2="8dfdd108-b325-4471-a660-54aaa72908c1" targetNamespace="http://schemas.microsoft.com/office/2006/metadata/properties" ma:root="true" ma:fieldsID="3fcd719bc02c659395c9a8a1d3ea4e47" ns2:_="">
    <xsd:import namespace="8dfdd108-b325-4471-a660-54aaa72908c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fdd108-b325-4471-a660-54aaa72908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FDFAF4A-F629-403F-8CB4-1920FF9F6C8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dfdd108-b325-4471-a660-54aaa72908c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A137F60-C025-47C3-A662-B8A29F8BFA1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197671A-A49C-45C0-A14E-64989546C149}">
  <ds:schemaRefs>
    <ds:schemaRef ds:uri="http://schemas.microsoft.com/office/2006/documentManagement/types"/>
    <ds:schemaRef ds:uri="8dfdd108-b325-4471-a660-54aaa72908c1"/>
    <ds:schemaRef ds:uri="http://www.w3.org/XML/1998/namespace"/>
    <ds:schemaRef ds:uri="http://purl.org/dc/dcmitype/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NR_Presentasjonsmal_engelsk</Template>
  <TotalTime>0</TotalTime>
  <Words>1049</Words>
  <Application>Microsoft Office PowerPoint</Application>
  <PresentationFormat>On-screen Show (16:9)</PresentationFormat>
  <Paragraphs>213</Paragraphs>
  <Slides>21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Arial</vt:lpstr>
      <vt:lpstr>Calibri</vt:lpstr>
      <vt:lpstr>Helvetica</vt:lpstr>
      <vt:lpstr>Palatino</vt:lpstr>
      <vt:lpstr>Roboto</vt:lpstr>
      <vt:lpstr>Times New Roman</vt:lpstr>
      <vt:lpstr>Wingdings</vt:lpstr>
      <vt:lpstr>NR</vt:lpstr>
      <vt:lpstr>Dialogue systems</vt:lpstr>
      <vt:lpstr>The next two weeks</vt:lpstr>
      <vt:lpstr>The next 2 weeks</vt:lpstr>
      <vt:lpstr>Obligatory assignment 4</vt:lpstr>
      <vt:lpstr>Dialogue systems?</vt:lpstr>
      <vt:lpstr>What for?</vt:lpstr>
      <vt:lpstr>Applications</vt:lpstr>
      <vt:lpstr>Basic architecture</vt:lpstr>
      <vt:lpstr>Rule-based models</vt:lpstr>
      <vt:lpstr>NLU-based chatbots</vt:lpstr>
      <vt:lpstr>Intent recognition</vt:lpstr>
      <vt:lpstr>Intent recognition</vt:lpstr>
      <vt:lpstr>Intent recognition with an encoder LLM</vt:lpstr>
      <vt:lpstr>Intent recognition with a decoder LLM:</vt:lpstr>
      <vt:lpstr>Intent recognition</vt:lpstr>
      <vt:lpstr>Intent recognition</vt:lpstr>
      <vt:lpstr>Slot filling</vt:lpstr>
      <vt:lpstr>Slot filling</vt:lpstr>
      <vt:lpstr>Slot filling</vt:lpstr>
      <vt:lpstr>Response selection</vt:lpstr>
      <vt:lpstr>Next steps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Pierre Lison</dc:creator>
  <cp:lastModifiedBy>Pierre Lison</cp:lastModifiedBy>
  <cp:revision>3</cp:revision>
  <cp:lastPrinted>2011-03-21T10:03:50Z</cp:lastPrinted>
  <dcterms:created xsi:type="dcterms:W3CDTF">2024-10-03T16:11:06Z</dcterms:created>
  <dcterms:modified xsi:type="dcterms:W3CDTF">2024-10-14T21:39:09Z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0x0101008677B0BB10101C4C9AD3AD4DB7F07B85</vt:lpwstr>
  </property>
</Properties>
</file>