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Playfair Display"/>
      <p:regular r:id="rId31"/>
      <p:bold r:id="rId32"/>
      <p:italic r:id="rId33"/>
      <p:boldItalic r:id="rId34"/>
    </p:embeddedFont>
    <p:embeddedFont>
      <p:font typeface="Lato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layfairDisplay-italic.fntdata"/><Relationship Id="rId10" Type="http://schemas.openxmlformats.org/officeDocument/2006/relationships/slide" Target="slides/slide5.xml"/><Relationship Id="rId32" Type="http://schemas.openxmlformats.org/officeDocument/2006/relationships/font" Target="fonts/PlayfairDisplay-bold.fntdata"/><Relationship Id="rId13" Type="http://schemas.openxmlformats.org/officeDocument/2006/relationships/slide" Target="slides/slide8.xml"/><Relationship Id="rId35" Type="http://schemas.openxmlformats.org/officeDocument/2006/relationships/font" Target="fonts/Lato-regular.fntdata"/><Relationship Id="rId12" Type="http://schemas.openxmlformats.org/officeDocument/2006/relationships/slide" Target="slides/slide7.xml"/><Relationship Id="rId34" Type="http://schemas.openxmlformats.org/officeDocument/2006/relationships/font" Target="fonts/PlayfairDisplay-boldItalic.fntdata"/><Relationship Id="rId15" Type="http://schemas.openxmlformats.org/officeDocument/2006/relationships/slide" Target="slides/slide10.xml"/><Relationship Id="rId37" Type="http://schemas.openxmlformats.org/officeDocument/2006/relationships/font" Target="fonts/Lato-italic.fntdata"/><Relationship Id="rId14" Type="http://schemas.openxmlformats.org/officeDocument/2006/relationships/slide" Target="slides/slide9.xml"/><Relationship Id="rId36" Type="http://schemas.openxmlformats.org/officeDocument/2006/relationships/font" Target="fonts/Lato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La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buzzfeed.com/kristatorres/hand-gesture-phone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103ce17f5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103ce17f5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103ce17f50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103ce17f50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103ce17f50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103ce17f50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103ce17f5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103ce17f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3ce17f50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103ce17f50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03ce17f50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103ce17f50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103ce17f50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103ce17f50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03ce17f5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103ce17f5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103ce17f5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103ce17f5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103ce17f50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103ce17f50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103ce17f50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103ce17f50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09212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092127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92127"/>
              </a:buClr>
              <a:buSzPts val="1800"/>
              <a:buFont typeface="Lato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03ce17f50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103ce17f50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103ce17f50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103ce17f50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103ce17f50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103ce17f50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03ce17f50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3103ce17f50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 u="sng">
                <a:solidFill>
                  <a:schemeClr val="hlink"/>
                </a:solidFill>
                <a:hlinkClick r:id="rId2"/>
              </a:rPr>
              <a:t>https://www.buzzfeed.com/kristatorres/hand-gesture-phone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300">
                <a:solidFill>
                  <a:srgbClr val="092127"/>
                </a:solidFill>
                <a:latin typeface="Lato"/>
                <a:ea typeface="Lato"/>
                <a:cs typeface="Lato"/>
                <a:sym typeface="Lato"/>
              </a:rPr>
              <a:t>Hvordan vil design av digitale ting bli </a:t>
            </a:r>
            <a:endParaRPr sz="1300">
              <a:solidFill>
                <a:srgbClr val="09212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300">
                <a:solidFill>
                  <a:srgbClr val="092127"/>
                </a:solidFill>
                <a:latin typeface="Lato"/>
                <a:ea typeface="Lato"/>
                <a:cs typeface="Lato"/>
                <a:sym typeface="Lato"/>
              </a:rPr>
              <a:t>Eks med telefonikonet på mobilene - den yngre generasjonen har helt annet forhold til en anenn variant av telefoner enn det vi er vant med. </a:t>
            </a:r>
            <a:endParaRPr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10f49394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10f49394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10f49394f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10f49394f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10f49394f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10f49394f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03ce17f50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103ce17f50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103ce17f50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103ce17f50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103ce17f50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103ce17f50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103ce17f50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103ce17f50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109d1c463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109d1c463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10fa6f139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10fa6f139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statisticshowto.com/probability-and-statistics/descriptive-statistics/misleading-graphs/" TargetMode="External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userinyerface.com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rive.google.com/file/d/1f0LzWMaW-MO7dyLyp0ybrWTJwXxy01Uf/view" TargetMode="External"/><Relationship Id="rId4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gapminder.org/dollar-street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49650" y="1315475"/>
            <a:ext cx="30447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representasjoner &amp; målinger, data &amp; indikatorer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1.10.24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650" y="190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Oppsummering og innlevering den 22. November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/>
              <a:t>Levering av gruppeoppgaven (fordypningsoppgaven)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2200"/>
              <a:t>22. November</a:t>
            </a:r>
            <a:r>
              <a:rPr lang="no" sz="2200"/>
              <a:t>! 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2200"/>
              <a:t>3 Uker</a:t>
            </a:r>
            <a:r>
              <a:rPr lang="no" sz="2200"/>
              <a:t> fra i dag.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200"/>
              <a:t>Grupper iløpet av dagen! 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representasjoner &amp; målinger, data &amp; indikatorer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Oppvarming - To og to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640550"/>
            <a:ext cx="8520600" cy="16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Forklar kort til sidemannen hva en representasjon er (slik dere forstår det)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representasjon?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representasjon: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det å være representant, være stedfortreder ...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det å representere, være bilde, eksempel på (def fra NAOB)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representere: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 fra latin repraesentare: vise seg på ny, vise fram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opptre på vegne av, i stedet for ...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være (typisk) eksempel på, tjene som (def fra NAOB</a:t>
            </a:r>
            <a:r>
              <a:rPr lang="no"/>
              <a:t>) →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noe som står i stedet for noe annet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og som uttrykker viktige egenskaper ved dette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og er tilstede i den aktuelle situasjonen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265500" y="795924"/>
            <a:ext cx="42078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4100"/>
              <a:t>RE-presentere</a:t>
            </a:r>
            <a:endParaRPr sz="4100"/>
          </a:p>
        </p:txBody>
      </p:sp>
      <p:sp>
        <p:nvSpPr>
          <p:cNvPr id="96" name="Google Shape;96;p19"/>
          <p:cNvSpPr txBox="1"/>
          <p:nvPr>
            <p:ph idx="1" type="subTitle"/>
          </p:nvPr>
        </p:nvSpPr>
        <p:spPr>
          <a:xfrm>
            <a:off x="265500" y="253317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presenterer noe på en annet måte, eller på nytt gjennom;</a:t>
            </a:r>
            <a:endParaRPr/>
          </a:p>
        </p:txBody>
      </p:sp>
      <p:sp>
        <p:nvSpPr>
          <p:cNvPr id="97" name="Google Shape;97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0000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/>
              <a:t>En indikator,</a:t>
            </a:r>
            <a:endParaRPr b="1"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2400"/>
              <a:t>Data,</a:t>
            </a:r>
            <a:endParaRPr b="1"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no" sz="2400"/>
              <a:t>Målinger</a:t>
            </a:r>
            <a:endParaRPr b="1" sz="2400"/>
          </a:p>
        </p:txBody>
      </p:sp>
      <p:sp>
        <p:nvSpPr>
          <p:cNvPr id="98" name="Google Shape;98;p19"/>
          <p:cNvSpPr txBox="1"/>
          <p:nvPr/>
        </p:nvSpPr>
        <p:spPr>
          <a:xfrm>
            <a:off x="6234550" y="2275600"/>
            <a:ext cx="24861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/>
        </p:nvSpPr>
        <p:spPr>
          <a:xfrm>
            <a:off x="2947825" y="560100"/>
            <a:ext cx="23154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r>
              <a:rPr lang="no" sz="5000">
                <a:solidFill>
                  <a:srgbClr val="E8E8E8"/>
                </a:solidFill>
              </a:rPr>
              <a:t>°</a:t>
            </a:r>
            <a:endParaRPr sz="5000">
              <a:solidFill>
                <a:srgbClr val="E8E8E8"/>
              </a:solidFill>
            </a:endParaRPr>
          </a:p>
        </p:txBody>
      </p:sp>
      <p:sp>
        <p:nvSpPr>
          <p:cNvPr id="104" name="Google Shape;104;p20"/>
          <p:cNvSpPr/>
          <p:nvPr/>
        </p:nvSpPr>
        <p:spPr>
          <a:xfrm>
            <a:off x="4127500" y="2036775"/>
            <a:ext cx="971100" cy="485700"/>
          </a:xfrm>
          <a:prstGeom prst="rightArrow">
            <a:avLst>
              <a:gd fmla="val 50000" name="adj1"/>
              <a:gd fmla="val 80703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1763" y="1395900"/>
            <a:ext cx="3038475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/>
        </p:nvSpPr>
        <p:spPr>
          <a:xfrm>
            <a:off x="509100" y="15681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5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😎</a:t>
            </a:r>
            <a:endParaRPr/>
          </a:p>
        </p:txBody>
      </p:sp>
      <p:sp>
        <p:nvSpPr>
          <p:cNvPr id="107" name="Google Shape;107;p20"/>
          <p:cNvSpPr txBox="1"/>
          <p:nvPr/>
        </p:nvSpPr>
        <p:spPr>
          <a:xfrm>
            <a:off x="1932050" y="3058425"/>
            <a:ext cx="1793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!   ?</a:t>
            </a:r>
            <a:endParaRPr sz="5000">
              <a:solidFill>
                <a:srgbClr val="E8E8E8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Representasjoner vs virkeligheten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Kom med eksempler på representasjoner av verden (virkeligheten)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EKS: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Kart   =  visualisering av verden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no"/>
              <a:t>– Representerer noe på nytt med f. eks. fugleperspektiv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177209"/>
            <a:ext cx="4252749" cy="278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6313" y="389558"/>
            <a:ext cx="4252749" cy="4288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375" y="342925"/>
            <a:ext cx="4382150" cy="438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Representasjoner av oss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no"/>
              <a:t>Diskuter noen eksempler på representasjoner av dere selv som har hatt en betydning for dere. 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Er det en eller flere av disse som du ikke føler at du passer inn i?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Diskuter når en representasjon kan føre med seg noe positivt eller negativt.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Når har en representasjon begrenset eller muliggjort noe for deg?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Målesamfunnet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268813"/>
            <a:ext cx="85206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no"/>
              <a:t>Hvilke typer målinger kommer vi over?</a:t>
            </a:r>
            <a:endParaRPr/>
          </a:p>
        </p:txBody>
      </p:sp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311700" y="2190975"/>
            <a:ext cx="85206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no"/>
              <a:t>Hvorfor bruker vi disse målingene?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3229475"/>
            <a:ext cx="8520600" cy="11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/>
              <a:t>Hva betyr målinger for deg?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Er de noen gang viktigere enn hvordan du føler deg?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391350"/>
            <a:ext cx="39828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Misvisende representasjoner</a:t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617600"/>
            <a:ext cx="8520600" cy="29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09212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no" sz="3200" u="sng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Misvisende grafer</a:t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9948" y="0"/>
            <a:ext cx="438235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Oppgave, se hva som skjer når representasjoner går </a:t>
            </a:r>
            <a:r>
              <a:rPr lang="no"/>
              <a:t>gærent</a:t>
            </a:r>
            <a:r>
              <a:rPr lang="no"/>
              <a:t>!</a:t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500">
                <a:latin typeface="Playfair Display"/>
                <a:ea typeface="Playfair Display"/>
                <a:cs typeface="Playfair Display"/>
                <a:sym typeface="Playfair Display"/>
              </a:rPr>
              <a:t>Gå inn på “userinyerface.com” </a:t>
            </a:r>
            <a:endParaRPr b="1" sz="2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09212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no" sz="2500" u="sng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user inyerface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7" title="TbaneDårligRepresentasj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7625" y="0"/>
            <a:ext cx="2879400" cy="511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Representasjoner over tid</a:t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16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no"/>
              <a:t>Hvordan kan representasjoner endre seg over tid?</a:t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 rotWithShape="1">
          <a:blip r:embed="rId3">
            <a:alphaModFix/>
          </a:blip>
          <a:srcRect b="2332" l="4579" r="4923" t="4757"/>
          <a:stretch/>
        </p:blipFill>
        <p:spPr>
          <a:xfrm>
            <a:off x="1877350" y="2827663"/>
            <a:ext cx="1631600" cy="167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3150" y="2849388"/>
            <a:ext cx="1631601" cy="163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827675"/>
            <a:ext cx="1745900" cy="201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-Miro boarding</a:t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Skriv opp begreper og tanker</a:t>
            </a:r>
            <a:endParaRPr/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3709" l="0" r="0" t="-3709"/>
          <a:stretch/>
        </p:blipFill>
        <p:spPr>
          <a:xfrm>
            <a:off x="5124525" y="1006788"/>
            <a:ext cx="3707775" cy="37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2 – 1 min! </a:t>
            </a:r>
            <a:endParaRPr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11700" y="1152475"/>
            <a:ext cx="5090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Legg inn noe </a:t>
            </a:r>
            <a:r>
              <a:rPr b="1" lang="no"/>
              <a:t>fra ditt eget</a:t>
            </a:r>
            <a:r>
              <a:rPr lang="no"/>
              <a:t> lesenotat.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Supert med eksempler og/eller refleksjoner!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3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1152475"/>
            <a:ext cx="635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Finn koblinger mellom begreper og temaer vi har vært igjennom i bolk 1.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knytt det </a:t>
            </a:r>
            <a:r>
              <a:rPr b="1" lang="no"/>
              <a:t>opp mot representasjoner &amp; målinger, data &amp; indikatorer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Beskriv hvorfor det er en kobling!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no">
                <a:latin typeface="Playfair Display"/>
                <a:ea typeface="Playfair Display"/>
                <a:cs typeface="Playfair Display"/>
                <a:sym typeface="Playfair Display"/>
              </a:rPr>
              <a:t>Hvorfor er representasjoner relevant for oss?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Hvorfor </a:t>
            </a:r>
            <a:r>
              <a:rPr lang="no"/>
              <a:t>representasjoner</a:t>
            </a:r>
            <a:r>
              <a:rPr lang="no"/>
              <a:t>?</a:t>
            </a:r>
            <a:endParaRPr/>
          </a:p>
        </p:txBody>
      </p:sp>
      <p:sp>
        <p:nvSpPr>
          <p:cNvPr id="191" name="Google Shape;19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/>
              <a:t>Hjelper oss å sette ting i perspektiv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Gapminder.org – “Dollar street”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/>
              </a:rPr>
              <a:t>Dollar street</a:t>
            </a:r>
            <a:endParaRPr b="1" sz="100">
              <a:solidFill>
                <a:srgbClr val="09212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3200">
              <a:solidFill>
                <a:srgbClr val="09212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F55E61"/>
                </a:solidFill>
              </a:rPr>
              <a:t>Pssst; 4220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The status of formal constructs in cooperative work. (Schmidt 1999)</a:t>
            </a:r>
            <a:endParaRPr/>
          </a:p>
        </p:txBody>
      </p:sp>
      <p:sp>
        <p:nvSpPr>
          <p:cNvPr id="197" name="Google Shape;197;p34"/>
          <p:cNvSpPr txBox="1"/>
          <p:nvPr>
            <p:ph idx="1" type="body"/>
          </p:nvPr>
        </p:nvSpPr>
        <p:spPr>
          <a:xfrm>
            <a:off x="311700" y="1914850"/>
            <a:ext cx="8520600" cy="28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formelle prosedyrer, arbeidsflyt, prosessmodeller og det vi vanligvis betrakter som trekk ved organisasjonsstrukturer?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Situerte handlinger utspiller seg «løsrevet» fra planer og formelle strukturer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F55E61"/>
                </a:solidFill>
              </a:rPr>
              <a:t>Pssst; 4220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Schmidt: heuristikk som organisasjonsstrategi</a:t>
            </a:r>
            <a:endParaRPr/>
          </a:p>
        </p:txBody>
      </p:sp>
      <p:sp>
        <p:nvSpPr>
          <p:cNvPr id="203" name="Google Shape;203;p35"/>
          <p:cNvSpPr txBox="1"/>
          <p:nvPr>
            <p:ph idx="1" type="body"/>
          </p:nvPr>
        </p:nvSpPr>
        <p:spPr>
          <a:xfrm>
            <a:off x="311700" y="1518750"/>
            <a:ext cx="8520600" cy="31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(…proceeding to a solution by trial and error or by rules that are only loosely defined) =&gt; </a:t>
            </a:r>
            <a:r>
              <a:rPr lang="no" u="sng"/>
              <a:t>Standarder kan fungere som “rettesnorer”</a:t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Representasjoner av hva som er er “</a:t>
            </a:r>
            <a:r>
              <a:rPr lang="no"/>
              <a:t>standard prosedyre</a:t>
            </a:r>
            <a:r>
              <a:rPr lang="no"/>
              <a:t>” … kan hjelpe for å nå målet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MEN, “å følge” prosedyren er ikke nødvendigvis fasiten… for å nå målet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Tillit til tall og data science (muller et al.)</a:t>
            </a:r>
            <a:endParaRPr/>
          </a:p>
        </p:txBody>
      </p:sp>
      <p:sp>
        <p:nvSpPr>
          <p:cNvPr id="209" name="Google Shape;209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Hvordan påvirker data </a:t>
            </a:r>
            <a:r>
              <a:rPr lang="no"/>
              <a:t>scientists data?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og kan det gjøre noe med tilliten til utfallet av dataanalyse? </a:t>
            </a:r>
            <a:r>
              <a:rPr lang="no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7"/>
          <p:cNvSpPr txBox="1"/>
          <p:nvPr>
            <p:ph type="title"/>
          </p:nvPr>
        </p:nvSpPr>
        <p:spPr>
          <a:xfrm>
            <a:off x="509538" y="159350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Takk for i dag!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God helg! </a:t>
            </a:r>
            <a:endParaRPr/>
          </a:p>
        </p:txBody>
      </p:sp>
      <p:pic>
        <p:nvPicPr>
          <p:cNvPr id="215" name="Google Shape;2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0475" y="1045350"/>
            <a:ext cx="4294625" cy="30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3C78D8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