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Playfair Display"/>
      <p:regular r:id="rId32"/>
      <p:bold r:id="rId33"/>
      <p:italic r:id="rId34"/>
      <p:boldItalic r:id="rId35"/>
    </p:embeddedFont>
    <p:embeddedFont>
      <p:font typeface="Lato"/>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PlayfairDisplay-bold.fntdata"/><Relationship Id="rId10" Type="http://schemas.openxmlformats.org/officeDocument/2006/relationships/slide" Target="slides/slide5.xml"/><Relationship Id="rId32" Type="http://schemas.openxmlformats.org/officeDocument/2006/relationships/font" Target="fonts/PlayfairDisplay-regular.fntdata"/><Relationship Id="rId13" Type="http://schemas.openxmlformats.org/officeDocument/2006/relationships/slide" Target="slides/slide8.xml"/><Relationship Id="rId35" Type="http://schemas.openxmlformats.org/officeDocument/2006/relationships/font" Target="fonts/PlayfairDisplay-boldItalic.fntdata"/><Relationship Id="rId12" Type="http://schemas.openxmlformats.org/officeDocument/2006/relationships/slide" Target="slides/slide7.xml"/><Relationship Id="rId34" Type="http://schemas.openxmlformats.org/officeDocument/2006/relationships/font" Target="fonts/PlayfairDisplay-italic.fntdata"/><Relationship Id="rId15" Type="http://schemas.openxmlformats.org/officeDocument/2006/relationships/slide" Target="slides/slide10.xml"/><Relationship Id="rId37" Type="http://schemas.openxmlformats.org/officeDocument/2006/relationships/font" Target="fonts/Lato-bold.fntdata"/><Relationship Id="rId14" Type="http://schemas.openxmlformats.org/officeDocument/2006/relationships/slide" Target="slides/slide9.xml"/><Relationship Id="rId36" Type="http://schemas.openxmlformats.org/officeDocument/2006/relationships/font" Target="fonts/Lato-regular.fntdata"/><Relationship Id="rId17" Type="http://schemas.openxmlformats.org/officeDocument/2006/relationships/slide" Target="slides/slide12.xml"/><Relationship Id="rId39" Type="http://schemas.openxmlformats.org/officeDocument/2006/relationships/font" Target="fonts/Lato-boldItalic.fntdata"/><Relationship Id="rId16" Type="http://schemas.openxmlformats.org/officeDocument/2006/relationships/slide" Target="slides/slide11.xml"/><Relationship Id="rId38" Type="http://schemas.openxmlformats.org/officeDocument/2006/relationships/font" Target="fonts/Lato-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0d7188cd1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0d7188cd1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0d7188cd1b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0d7188cd1b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0d7188cd1b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0d7188cd1b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0d7188cd1b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0d7188cd1b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0dcc692eb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0dcc692eb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Ifjor var eksamen 30-31 mai (ca. en mnd på rapporten) </a:t>
            </a:r>
            <a:endParaRPr/>
          </a:p>
          <a:p>
            <a:pPr indent="-342900" lvl="0" marL="457200" rtl="0" algn="l">
              <a:lnSpc>
                <a:spcPct val="115000"/>
              </a:lnSpc>
              <a:spcBef>
                <a:spcPts val="0"/>
              </a:spcBef>
              <a:spcAft>
                <a:spcPts val="0"/>
              </a:spcAft>
              <a:buClr>
                <a:srgbClr val="092127"/>
              </a:buClr>
              <a:buSzPts val="1800"/>
              <a:buChar char="●"/>
            </a:pPr>
            <a:r>
              <a:rPr lang="no" sz="1800">
                <a:solidFill>
                  <a:srgbClr val="092127"/>
                </a:solidFill>
              </a:rPr>
              <a:t>Siste tema foreleses 3. mai </a:t>
            </a:r>
            <a:endParaRPr sz="1500">
              <a:solidFill>
                <a:srgbClr val="092127"/>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0dcc692eb1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0dcc692eb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0d7188cd1b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0d7188cd1b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o" sz="2200">
                <a:solidFill>
                  <a:srgbClr val="5E696C"/>
                </a:solidFill>
                <a:latin typeface="Lato"/>
                <a:ea typeface="Lato"/>
                <a:cs typeface="Lato"/>
                <a:sym typeface="Lato"/>
              </a:rPr>
              <a:t>JUR1520 (hjemmeeks 5–6. des)</a:t>
            </a:r>
            <a:endParaRPr sz="2200">
              <a:solidFill>
                <a:srgbClr val="5E696C"/>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no" sz="2200">
                <a:solidFill>
                  <a:srgbClr val="5E696C"/>
                </a:solidFill>
                <a:latin typeface="Lato"/>
                <a:ea typeface="Lato"/>
                <a:cs typeface="Lato"/>
                <a:sym typeface="Lato"/>
              </a:rPr>
              <a:t>TEC5510 (5. des)</a:t>
            </a:r>
            <a:endParaRPr sz="2200">
              <a:solidFill>
                <a:srgbClr val="5E696C"/>
              </a:solidFill>
              <a:latin typeface="Lato"/>
              <a:ea typeface="Lato"/>
              <a:cs typeface="Lato"/>
              <a:sym typeface="Lato"/>
            </a:endParaRPr>
          </a:p>
          <a:p>
            <a:pPr indent="0" lvl="0" marL="0" rtl="0" algn="l">
              <a:lnSpc>
                <a:spcPct val="115000"/>
              </a:lnSpc>
              <a:spcBef>
                <a:spcPts val="1200"/>
              </a:spcBef>
              <a:spcAft>
                <a:spcPts val="1200"/>
              </a:spcAft>
              <a:buClr>
                <a:schemeClr val="dk1"/>
              </a:buClr>
              <a:buSzPts val="1100"/>
              <a:buFont typeface="Arial"/>
              <a:buNone/>
            </a:pPr>
            <a:r>
              <a:rPr lang="no" sz="2200">
                <a:solidFill>
                  <a:srgbClr val="5E696C"/>
                </a:solidFill>
                <a:latin typeface="Lato"/>
                <a:ea typeface="Lato"/>
                <a:cs typeface="Lato"/>
                <a:sym typeface="Lato"/>
              </a:rPr>
              <a:t>INEC (4. des)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0e999d7c0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0e999d7c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lang="no" sz="1400">
                <a:solidFill>
                  <a:schemeClr val="dk1"/>
                </a:solidFill>
                <a:latin typeface="Lato"/>
                <a:ea typeface="Lato"/>
                <a:cs typeface="Lato"/>
                <a:sym typeface="Lato"/>
              </a:rPr>
              <a:t>Eventuelle oppfølgingsspørsmål vil typisk dreie seg om andre temaer enn det gruppa har valgt å fordype seg i.</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0dcc692eb1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0dcc692eb1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0dcc692eb1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g30dcc692eb1_0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0dcc692eb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0dcc692eb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0dcc692eb1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30dcc692eb1_0_1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no"/>
              <a:t>Odom artikkelen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no"/>
              <a:t>For each example, we describe the strength of attachment of the owner to the object—how much the owner cares about the durability of the particular object or how easily the owner would readily discard the particular object. Also for each example, we describe function, symbolism, and material qualities according to the theoretical framework based on Verbeek.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no"/>
              <a:t>Verbeek emphasizes material qualities over symbolism and function as explanation and prediction of durable relationships between people and things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0dcc692eb1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0dcc692eb1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0dcc692eb1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30dcc692eb1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0dcc692eb1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g30dcc692eb1_0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0dcc692eb1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g30dcc692eb1_0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sz="1800">
              <a:solidFill>
                <a:srgbClr val="092127"/>
              </a:solidFill>
              <a:latin typeface="Arial"/>
              <a:ea typeface="Arial"/>
              <a:cs typeface="Arial"/>
              <a:sym typeface="Aria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0dcc692eb1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0dcc692eb1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0dcc692eb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30dcc692eb1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dcc692eb1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g30dcc692eb1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no"/>
              <a:t>In this paper, we explore the theoretical and material dimensions of breakdown and repair practices in the ‘wild,’ attending to the points at which obsolescence is thwarted and repairability is not realized, and the social implications of both. In the process, we introduce the notion of negotiated endurance. This refers to the process by which different actors – including consumers, community organizers, and others – drive the ongoing use, maintenance, and repair of a given technology through the sociocultural and socioeconomic infrastructures they inhabit and produce. In this framework, breakdown and repair are not simply planned or avoided through design, but instead actively produced and reconfigured through use.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0dcc692eb1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0dcc692eb1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0dcc692eb1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0dcc692eb1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0dcc692eb1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0dcc692eb1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0e9d32590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0e9d32590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0e9d32590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0e9d32590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0e9d32590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0e9d32590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429700"/>
            <a:ext cx="2951400" cy="1781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no"/>
              <a:t>reparasjon &amp; mestring, gjenbruk, bærekraft</a:t>
            </a: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Gruppetime 25.10.24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7" name="Google Shape;67;p14"/>
          <p:cNvPicPr preferRelativeResize="0"/>
          <p:nvPr/>
        </p:nvPicPr>
        <p:blipFill>
          <a:blip r:embed="rId3">
            <a:alphaModFix/>
          </a:blip>
          <a:stretch>
            <a:fillRect/>
          </a:stretch>
        </p:blipFill>
        <p:spPr>
          <a:xfrm>
            <a:off x="2190750" y="190500"/>
            <a:ext cx="4762500" cy="4762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Litt praktisk først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Oppsummering og innlevering</a:t>
            </a:r>
            <a:r>
              <a:rPr lang="no"/>
              <a:t> den 22. November</a:t>
            </a:r>
            <a:endParaRPr/>
          </a:p>
        </p:txBody>
      </p:sp>
      <p:sp>
        <p:nvSpPr>
          <p:cNvPr id="78" name="Google Shape;78;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sz="2200"/>
              <a:t>Levering av gruppeoppgaven (fordypningsoppgaven)</a:t>
            </a:r>
            <a:endParaRPr sz="2200"/>
          </a:p>
          <a:p>
            <a:pPr indent="0" lvl="0" marL="0" rtl="0" algn="l">
              <a:spcBef>
                <a:spcPts val="1200"/>
              </a:spcBef>
              <a:spcAft>
                <a:spcPts val="0"/>
              </a:spcAft>
              <a:buNone/>
            </a:pPr>
            <a:r>
              <a:rPr b="1" lang="no" sz="2200"/>
              <a:t>22. November</a:t>
            </a:r>
            <a:r>
              <a:rPr lang="no" sz="2200"/>
              <a:t> </a:t>
            </a:r>
            <a:endParaRPr sz="2200"/>
          </a:p>
          <a:p>
            <a:pPr indent="0" lvl="0" marL="0" rtl="0" algn="l">
              <a:spcBef>
                <a:spcPts val="1200"/>
              </a:spcBef>
              <a:spcAft>
                <a:spcPts val="1200"/>
              </a:spcAft>
              <a:buNone/>
            </a:pPr>
            <a:r>
              <a:rPr lang="no" sz="2200"/>
              <a:t>O</a:t>
            </a:r>
            <a:r>
              <a:rPr lang="no" sz="2200"/>
              <a:t>ppsummeringsmøte</a:t>
            </a:r>
            <a:r>
              <a:rPr lang="no" sz="2200"/>
              <a:t> sammen med Tone også.</a:t>
            </a: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Til neste gang:</a:t>
            </a:r>
            <a:endParaRPr/>
          </a:p>
          <a:p>
            <a:pPr indent="0" lvl="0" marL="0" rtl="0" algn="l">
              <a:spcBef>
                <a:spcPts val="0"/>
              </a:spcBef>
              <a:spcAft>
                <a:spcPts val="0"/>
              </a:spcAft>
              <a:buNone/>
            </a:pPr>
            <a:r>
              <a:rPr lang="no"/>
              <a:t>Danne grupper til fordypningsoppgaven</a:t>
            </a:r>
            <a:endParaRPr/>
          </a:p>
        </p:txBody>
      </p:sp>
      <p:sp>
        <p:nvSpPr>
          <p:cNvPr id="84" name="Google Shape;84;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200"/>
          </a:p>
          <a:p>
            <a:pPr indent="0" lvl="0" marL="0" rtl="0" algn="l">
              <a:spcBef>
                <a:spcPts val="1200"/>
              </a:spcBef>
              <a:spcAft>
                <a:spcPts val="0"/>
              </a:spcAft>
              <a:buNone/>
            </a:pPr>
            <a:r>
              <a:rPr lang="no" sz="2200"/>
              <a:t>Lag grupper på 3.</a:t>
            </a:r>
            <a:endParaRPr sz="2200"/>
          </a:p>
          <a:p>
            <a:pPr indent="0" lvl="0" marL="0" rtl="0" algn="l">
              <a:spcBef>
                <a:spcPts val="1200"/>
              </a:spcBef>
              <a:spcAft>
                <a:spcPts val="0"/>
              </a:spcAft>
              <a:buNone/>
            </a:pPr>
            <a:r>
              <a:rPr lang="no" sz="2200"/>
              <a:t>Kan ikke være på tvers av Master og Bachelor!</a:t>
            </a:r>
            <a:endParaRPr sz="2200"/>
          </a:p>
          <a:p>
            <a:pPr indent="0" lvl="0" marL="0" rtl="0" algn="l">
              <a:spcBef>
                <a:spcPts val="1200"/>
              </a:spcBef>
              <a:spcAft>
                <a:spcPts val="0"/>
              </a:spcAft>
              <a:buNone/>
            </a:pPr>
            <a:r>
              <a:rPr lang="no" sz="2200"/>
              <a:t>(kan være MAX 4)</a:t>
            </a:r>
            <a:endParaRPr sz="2200"/>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297575"/>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Fordypningsoppgaven</a:t>
            </a:r>
            <a:endParaRPr>
              <a:latin typeface="Playfair Display"/>
              <a:ea typeface="Playfair Display"/>
              <a:cs typeface="Playfair Display"/>
              <a:sym typeface="Playfair Display"/>
            </a:endParaRPr>
          </a:p>
        </p:txBody>
      </p:sp>
      <p:sp>
        <p:nvSpPr>
          <p:cNvPr id="90" name="Google Shape;90;p18"/>
          <p:cNvSpPr txBox="1"/>
          <p:nvPr>
            <p:ph idx="1" type="body"/>
          </p:nvPr>
        </p:nvSpPr>
        <p:spPr>
          <a:xfrm>
            <a:off x="311700" y="923675"/>
            <a:ext cx="8520600" cy="41412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Font typeface="Lato"/>
              <a:buChar char="●"/>
            </a:pPr>
            <a:r>
              <a:rPr lang="no">
                <a:latin typeface="Lato"/>
                <a:ea typeface="Lato"/>
                <a:cs typeface="Lato"/>
                <a:sym typeface="Lato"/>
              </a:rPr>
              <a:t>Gruppe på 3-4 studentet</a:t>
            </a:r>
            <a:endParaRPr>
              <a:latin typeface="Lato"/>
              <a:ea typeface="Lato"/>
              <a:cs typeface="Lato"/>
              <a:sym typeface="Lato"/>
            </a:endParaRPr>
          </a:p>
          <a:p>
            <a:pPr indent="0" lvl="0" marL="0" rtl="0" algn="l">
              <a:spcBef>
                <a:spcPts val="1200"/>
              </a:spcBef>
              <a:spcAft>
                <a:spcPts val="0"/>
              </a:spcAft>
              <a:buNone/>
            </a:pPr>
            <a:r>
              <a:rPr lang="no">
                <a:latin typeface="Lato"/>
                <a:ea typeface="Lato"/>
                <a:cs typeface="Lato"/>
                <a:sym typeface="Lato"/>
              </a:rPr>
              <a:t> Bruk pensumartiklene og de ekstra artiklene til å:</a:t>
            </a:r>
            <a:endParaRPr>
              <a:latin typeface="Lato"/>
              <a:ea typeface="Lato"/>
              <a:cs typeface="Lato"/>
              <a:sym typeface="Lato"/>
            </a:endParaRPr>
          </a:p>
          <a:p>
            <a:pPr indent="457200" lvl="0" marL="0" rtl="0" algn="l">
              <a:spcBef>
                <a:spcPts val="1200"/>
              </a:spcBef>
              <a:spcAft>
                <a:spcPts val="0"/>
              </a:spcAft>
              <a:buNone/>
            </a:pPr>
            <a:r>
              <a:rPr lang="no">
                <a:latin typeface="Lato"/>
                <a:ea typeface="Lato"/>
                <a:cs typeface="Lato"/>
                <a:sym typeface="Lato"/>
              </a:rPr>
              <a:t>1)  Presentere det valgte temaet / begrepet / området mer presist, og</a:t>
            </a:r>
            <a:endParaRPr b="1">
              <a:latin typeface="Lato"/>
              <a:ea typeface="Lato"/>
              <a:cs typeface="Lato"/>
              <a:sym typeface="Lato"/>
            </a:endParaRPr>
          </a:p>
          <a:p>
            <a:pPr indent="0" lvl="0" marL="457200" rtl="0" algn="l">
              <a:spcBef>
                <a:spcPts val="1200"/>
              </a:spcBef>
              <a:spcAft>
                <a:spcPts val="0"/>
              </a:spcAft>
              <a:buNone/>
            </a:pPr>
            <a:r>
              <a:rPr lang="no"/>
              <a:t>2</a:t>
            </a:r>
            <a:r>
              <a:rPr lang="no">
                <a:latin typeface="Lato"/>
                <a:ea typeface="Lato"/>
                <a:cs typeface="Lato"/>
                <a:sym typeface="Lato"/>
              </a:rPr>
              <a:t>)  Bruke begrepet på et praktisk eksempel der begrepet bidrar til å øke forståelsen</a:t>
            </a:r>
            <a:endParaRPr>
              <a:latin typeface="Lato"/>
              <a:ea typeface="Lato"/>
              <a:cs typeface="Lato"/>
              <a:sym typeface="Lato"/>
            </a:endParaRPr>
          </a:p>
          <a:p>
            <a:pPr indent="0" lvl="0" marL="457200" rtl="0" algn="l">
              <a:spcBef>
                <a:spcPts val="1200"/>
              </a:spcBef>
              <a:spcAft>
                <a:spcPts val="0"/>
              </a:spcAft>
              <a:buNone/>
            </a:pPr>
            <a:r>
              <a:t/>
            </a:r>
            <a:endParaRPr>
              <a:latin typeface="Lato"/>
              <a:ea typeface="Lato"/>
              <a:cs typeface="Lato"/>
              <a:sym typeface="Lato"/>
            </a:endParaRPr>
          </a:p>
          <a:p>
            <a:pPr indent="0" lvl="0" marL="457200" rtl="0" algn="l">
              <a:spcBef>
                <a:spcPts val="1200"/>
              </a:spcBef>
              <a:spcAft>
                <a:spcPts val="0"/>
              </a:spcAft>
              <a:buNone/>
            </a:pPr>
            <a:r>
              <a:rPr lang="no">
                <a:latin typeface="Lato"/>
                <a:ea typeface="Lato"/>
                <a:cs typeface="Lato"/>
                <a:sym typeface="Lato"/>
              </a:rPr>
              <a:t>→ Rapporten skal brukes som utgangspunkt til presentasjonen som skal holdes i begynnelsen av muntlig eksamen.</a:t>
            </a:r>
            <a:endParaRPr>
              <a:latin typeface="Lato"/>
              <a:ea typeface="Lato"/>
              <a:cs typeface="Lato"/>
              <a:sym typeface="Lato"/>
            </a:endParaRPr>
          </a:p>
          <a:p>
            <a:pPr indent="0" lvl="0" marL="0" rtl="0" algn="l">
              <a:spcBef>
                <a:spcPts val="1200"/>
              </a:spcBef>
              <a:spcAft>
                <a:spcPts val="1200"/>
              </a:spcAft>
              <a:buNone/>
            </a:pPr>
            <a:r>
              <a:t/>
            </a:r>
            <a:endParaRPr sz="1500">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555600"/>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no"/>
              <a:t>Velg tema og fordyp dere! </a:t>
            </a:r>
            <a:endParaRPr/>
          </a:p>
        </p:txBody>
      </p:sp>
      <p:sp>
        <p:nvSpPr>
          <p:cNvPr id="96" name="Google Shape;96;p19"/>
          <p:cNvSpPr txBox="1"/>
          <p:nvPr>
            <p:ph idx="1" type="body"/>
          </p:nvPr>
        </p:nvSpPr>
        <p:spPr>
          <a:xfrm>
            <a:off x="311700" y="1391375"/>
            <a:ext cx="3453300" cy="3179400"/>
          </a:xfrm>
          <a:prstGeom prst="rect">
            <a:avLst/>
          </a:prstGeom>
        </p:spPr>
        <p:txBody>
          <a:bodyPr anchorCtr="0" anchor="t" bIns="91425" lIns="91425" spcFirstLastPara="1" rIns="91425" wrap="square" tIns="91425">
            <a:normAutofit lnSpcReduction="10000"/>
          </a:bodyPr>
          <a:lstStyle/>
          <a:p>
            <a:pPr indent="0" lvl="0" marL="0" rtl="0" algn="l">
              <a:lnSpc>
                <a:spcPct val="150000"/>
              </a:lnSpc>
              <a:spcBef>
                <a:spcPts val="0"/>
              </a:spcBef>
              <a:spcAft>
                <a:spcPts val="0"/>
              </a:spcAft>
              <a:buNone/>
            </a:pPr>
            <a:r>
              <a:rPr lang="no" sz="1800"/>
              <a:t>Velge </a:t>
            </a:r>
            <a:r>
              <a:rPr b="1" lang="no" sz="1800"/>
              <a:t>ett</a:t>
            </a:r>
            <a:r>
              <a:rPr lang="no" sz="1800"/>
              <a:t> tema fra de to bolkene - Fordyp dere i temaet ved å lese ekstra artikler. </a:t>
            </a:r>
            <a:endParaRPr sz="1800"/>
          </a:p>
          <a:p>
            <a:pPr indent="0" lvl="0" marL="0" rtl="0" algn="l">
              <a:lnSpc>
                <a:spcPct val="150000"/>
              </a:lnSpc>
              <a:spcBef>
                <a:spcPts val="1200"/>
              </a:spcBef>
              <a:spcAft>
                <a:spcPts val="1200"/>
              </a:spcAft>
              <a:buNone/>
            </a:pPr>
            <a:r>
              <a:rPr lang="no" sz="1508"/>
              <a:t>V</a:t>
            </a:r>
            <a:r>
              <a:rPr lang="no" sz="1616"/>
              <a:t>elg en artikkel fra pensum og finn </a:t>
            </a:r>
            <a:r>
              <a:rPr b="1" lang="no" sz="1616"/>
              <a:t>minst </a:t>
            </a:r>
            <a:r>
              <a:rPr lang="no" sz="1616"/>
              <a:t>1-2 (bachelor) eller 3-4 (master) ekstra artikler om dette temaet fra artikkelens referanseliste eller fra ekstra-pensum.</a:t>
            </a:r>
            <a:endParaRPr/>
          </a:p>
        </p:txBody>
      </p:sp>
      <p:pic>
        <p:nvPicPr>
          <p:cNvPr id="97" name="Google Shape;97;p19"/>
          <p:cNvPicPr preferRelativeResize="0"/>
          <p:nvPr/>
        </p:nvPicPr>
        <p:blipFill>
          <a:blip r:embed="rId3">
            <a:alphaModFix/>
          </a:blip>
          <a:stretch>
            <a:fillRect/>
          </a:stretch>
        </p:blipFill>
        <p:spPr>
          <a:xfrm>
            <a:off x="3870200" y="152400"/>
            <a:ext cx="3262757" cy="4838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Eksamen!</a:t>
            </a:r>
            <a:endParaRPr/>
          </a:p>
        </p:txBody>
      </p:sp>
      <p:sp>
        <p:nvSpPr>
          <p:cNvPr id="103" name="Google Shape;103;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no" sz="2200"/>
              <a:t>Dato: </a:t>
            </a:r>
            <a:r>
              <a:rPr b="1" lang="no" sz="2200"/>
              <a:t>5. og 6. desember! </a:t>
            </a:r>
            <a:endParaRPr b="1" sz="2200"/>
          </a:p>
          <a:p>
            <a:pPr indent="0" lvl="0" marL="0" rtl="0" algn="l">
              <a:spcBef>
                <a:spcPts val="1200"/>
              </a:spcBef>
              <a:spcAft>
                <a:spcPts val="0"/>
              </a:spcAft>
              <a:buNone/>
            </a:pPr>
            <a:r>
              <a:rPr lang="no" sz="2200"/>
              <a:t>(4. hvis nødvendig!)</a:t>
            </a:r>
            <a:endParaRPr sz="2200"/>
          </a:p>
          <a:p>
            <a:pPr indent="0" lvl="0" marL="0" rtl="0" algn="l">
              <a:spcBef>
                <a:spcPts val="1200"/>
              </a:spcBef>
              <a:spcAft>
                <a:spcPts val="0"/>
              </a:spcAft>
              <a:buNone/>
            </a:pPr>
            <a:r>
              <a:t/>
            </a:r>
            <a:endParaRPr sz="2200"/>
          </a:p>
          <a:p>
            <a:pPr indent="0" lvl="0" marL="0" rtl="0" algn="l">
              <a:spcBef>
                <a:spcPts val="1200"/>
              </a:spcBef>
              <a:spcAft>
                <a:spcPts val="0"/>
              </a:spcAft>
              <a:buNone/>
            </a:pPr>
            <a:r>
              <a:rPr lang="no" sz="2200"/>
              <a:t>Muntlig med gruppene</a:t>
            </a:r>
            <a:endParaRPr sz="2200"/>
          </a:p>
          <a:p>
            <a:pPr indent="0" lvl="0" marL="0" rtl="0" algn="l">
              <a:spcBef>
                <a:spcPts val="1200"/>
              </a:spcBef>
              <a:spcAft>
                <a:spcPts val="0"/>
              </a:spcAft>
              <a:buNone/>
            </a:pPr>
            <a:r>
              <a:t/>
            </a:r>
            <a:endParaRPr sz="2200"/>
          </a:p>
          <a:p>
            <a:pPr indent="0" lvl="0" marL="0" rtl="0" algn="l">
              <a:spcBef>
                <a:spcPts val="1200"/>
              </a:spcBef>
              <a:spcAft>
                <a:spcPts val="1200"/>
              </a:spcAft>
              <a:buNone/>
            </a:pPr>
            <a:r>
              <a:t/>
            </a: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latin typeface="Playfair Display"/>
                <a:ea typeface="Playfair Display"/>
                <a:cs typeface="Playfair Display"/>
                <a:sym typeface="Playfair Display"/>
              </a:rPr>
              <a:t>Eksamen</a:t>
            </a:r>
            <a:endParaRPr>
              <a:latin typeface="Playfair Display"/>
              <a:ea typeface="Playfair Display"/>
              <a:cs typeface="Playfair Display"/>
              <a:sym typeface="Playfair Display"/>
            </a:endParaRPr>
          </a:p>
        </p:txBody>
      </p:sp>
      <p:sp>
        <p:nvSpPr>
          <p:cNvPr id="109" name="Google Shape;109;p21"/>
          <p:cNvSpPr txBox="1"/>
          <p:nvPr>
            <p:ph idx="1" type="body"/>
          </p:nvPr>
        </p:nvSpPr>
        <p:spPr>
          <a:xfrm>
            <a:off x="311700" y="1125675"/>
            <a:ext cx="8520600" cy="3657900"/>
          </a:xfrm>
          <a:prstGeom prst="rect">
            <a:avLst/>
          </a:prstGeom>
        </p:spPr>
        <p:txBody>
          <a:bodyPr anchorCtr="0" anchor="t" bIns="91425" lIns="91425" spcFirstLastPara="1" rIns="91425" wrap="square" tIns="91425">
            <a:noAutofit/>
          </a:bodyPr>
          <a:lstStyle/>
          <a:p>
            <a:pPr indent="-330200" lvl="0" marL="457200" rtl="0" algn="l">
              <a:spcBef>
                <a:spcPts val="1200"/>
              </a:spcBef>
              <a:spcAft>
                <a:spcPts val="0"/>
              </a:spcAft>
              <a:buClr>
                <a:srgbClr val="000000"/>
              </a:buClr>
              <a:buSzPts val="1600"/>
              <a:buFont typeface="Lato"/>
              <a:buChar char="●"/>
            </a:pPr>
            <a:r>
              <a:rPr lang="no" sz="1600">
                <a:solidFill>
                  <a:srgbClr val="000000"/>
                </a:solidFill>
                <a:latin typeface="Lato"/>
                <a:ea typeface="Lato"/>
                <a:cs typeface="Lato"/>
                <a:sym typeface="Lato"/>
              </a:rPr>
              <a:t>Eksamen er en muntlig eksamen der hele prosjektgruppa går opp sammen, men der vurderingen er individuell. Det betyr at alle kan få direkte spørsmål under eksamen. Eksamen har karakter bestått / ikke-bestått.</a:t>
            </a:r>
            <a:endParaRPr sz="1600">
              <a:solidFill>
                <a:srgbClr val="000000"/>
              </a:solidFill>
              <a:latin typeface="Lato"/>
              <a:ea typeface="Lato"/>
              <a:cs typeface="Lato"/>
              <a:sym typeface="Lato"/>
            </a:endParaRPr>
          </a:p>
          <a:p>
            <a:pPr indent="0" lvl="0" marL="0" rtl="0" algn="l">
              <a:spcBef>
                <a:spcPts val="1200"/>
              </a:spcBef>
              <a:spcAft>
                <a:spcPts val="0"/>
              </a:spcAft>
              <a:buNone/>
            </a:pPr>
            <a:r>
              <a:rPr b="1" lang="no" sz="1600">
                <a:solidFill>
                  <a:srgbClr val="000000"/>
                </a:solidFill>
                <a:latin typeface="Lato"/>
                <a:ea typeface="Lato"/>
                <a:cs typeface="Lato"/>
                <a:sym typeface="Lato"/>
              </a:rPr>
              <a:t>Eksamen foregår slik:</a:t>
            </a:r>
            <a:endParaRPr b="1" sz="1600">
              <a:solidFill>
                <a:srgbClr val="000000"/>
              </a:solidFill>
              <a:latin typeface="Lato"/>
              <a:ea typeface="Lato"/>
              <a:cs typeface="Lato"/>
              <a:sym typeface="Lato"/>
            </a:endParaRPr>
          </a:p>
          <a:p>
            <a:pPr indent="-330200" lvl="0" marL="457200" rtl="0" algn="l">
              <a:spcBef>
                <a:spcPts val="1200"/>
              </a:spcBef>
              <a:spcAft>
                <a:spcPts val="0"/>
              </a:spcAft>
              <a:buClr>
                <a:srgbClr val="000000"/>
              </a:buClr>
              <a:buSzPts val="1600"/>
              <a:buFont typeface="Lato"/>
              <a:buChar char="●"/>
            </a:pPr>
            <a:r>
              <a:rPr lang="no" sz="1600">
                <a:solidFill>
                  <a:srgbClr val="000000"/>
                </a:solidFill>
                <a:latin typeface="Lato"/>
                <a:ea typeface="Lato"/>
                <a:cs typeface="Lato"/>
                <a:sym typeface="Lato"/>
              </a:rPr>
              <a:t>Gruppa presenterer prosjektet/</a:t>
            </a:r>
            <a:r>
              <a:rPr lang="no" sz="1600">
                <a:solidFill>
                  <a:srgbClr val="000000"/>
                </a:solidFill>
              </a:rPr>
              <a:t>oppgaven</a:t>
            </a:r>
            <a:r>
              <a:rPr lang="no" sz="1600">
                <a:solidFill>
                  <a:srgbClr val="000000"/>
                </a:solidFill>
                <a:latin typeface="Lato"/>
                <a:ea typeface="Lato"/>
                <a:cs typeface="Lato"/>
                <a:sym typeface="Lato"/>
              </a:rPr>
              <a:t> (10 minutter) og får eventuelt spørsmål til dette.</a:t>
            </a:r>
            <a:endParaRPr sz="1600">
              <a:solidFill>
                <a:srgbClr val="000000"/>
              </a:solidFill>
              <a:latin typeface="Lato"/>
              <a:ea typeface="Lato"/>
              <a:cs typeface="Lato"/>
              <a:sym typeface="Lato"/>
            </a:endParaRPr>
          </a:p>
          <a:p>
            <a:pPr indent="-330200" lvl="0" marL="457200" rtl="0" algn="l">
              <a:spcBef>
                <a:spcPts val="0"/>
              </a:spcBef>
              <a:spcAft>
                <a:spcPts val="0"/>
              </a:spcAft>
              <a:buClr>
                <a:srgbClr val="000000"/>
              </a:buClr>
              <a:buSzPts val="1600"/>
              <a:buFont typeface="Lato"/>
              <a:buChar char="●"/>
            </a:pPr>
            <a:r>
              <a:rPr lang="no" sz="1600">
                <a:solidFill>
                  <a:srgbClr val="000000"/>
                </a:solidFill>
                <a:latin typeface="Lato"/>
                <a:ea typeface="Lato"/>
                <a:cs typeface="Lato"/>
                <a:sym typeface="Lato"/>
              </a:rPr>
              <a:t>Deretter får gruppa spørsmål om pensum fra eksaminator og sensor. Eksaminator og sensor kan stille spørsmål til gruppa som helhet og til individuelle studenter. </a:t>
            </a:r>
            <a:endParaRPr sz="1600">
              <a:solidFill>
                <a:srgbClr val="000000"/>
              </a:solidFill>
              <a:latin typeface="Lato"/>
              <a:ea typeface="Lato"/>
              <a:cs typeface="Lato"/>
              <a:sym typeface="Lato"/>
            </a:endParaRPr>
          </a:p>
          <a:p>
            <a:pPr indent="-330200" lvl="0" marL="457200" rtl="0" algn="l">
              <a:spcBef>
                <a:spcPts val="0"/>
              </a:spcBef>
              <a:spcAft>
                <a:spcPts val="0"/>
              </a:spcAft>
              <a:buClr>
                <a:srgbClr val="000000"/>
              </a:buClr>
              <a:buSzPts val="1600"/>
              <a:buFont typeface="Lato"/>
              <a:buChar char="●"/>
            </a:pPr>
            <a:r>
              <a:rPr lang="no" sz="1600">
                <a:solidFill>
                  <a:srgbClr val="000000"/>
                </a:solidFill>
                <a:latin typeface="Lato"/>
                <a:ea typeface="Lato"/>
                <a:cs typeface="Lato"/>
                <a:sym typeface="Lato"/>
              </a:rPr>
              <a:t>Grupper på tre personer er inne til eksamen i 40 minutter, grupper på fire personer i 50 minutter.</a:t>
            </a:r>
            <a:endParaRPr sz="1600">
              <a:solidFill>
                <a:srgbClr val="000000"/>
              </a:solidFill>
              <a:latin typeface="Lato"/>
              <a:ea typeface="Lato"/>
              <a:cs typeface="Lato"/>
              <a:sym typeface="Lato"/>
            </a:endParaRPr>
          </a:p>
          <a:p>
            <a:pPr indent="0" lvl="0" marL="0" rtl="0" algn="l">
              <a:spcBef>
                <a:spcPts val="1200"/>
              </a:spcBef>
              <a:spcAft>
                <a:spcPts val="1200"/>
              </a:spcAft>
              <a:buNone/>
            </a:pPr>
            <a:r>
              <a:t/>
            </a:r>
            <a:endParaRPr sz="1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ph type="title"/>
          </p:nvPr>
        </p:nvSpPr>
        <p:spPr>
          <a:xfrm>
            <a:off x="958200" y="1672650"/>
            <a:ext cx="7227600" cy="17982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b="1" lang="no" sz="3200"/>
              <a:t>reparasjon &amp; mestring, gjenbruk, bærekraft</a:t>
            </a:r>
            <a:endParaRPr b="1" sz="3200"/>
          </a:p>
          <a:p>
            <a:pPr indent="0" lvl="0" marL="0" rtl="0" algn="ctr">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latin typeface="Playfair Display"/>
                <a:ea typeface="Playfair Display"/>
                <a:cs typeface="Playfair Display"/>
                <a:sym typeface="Playfair Display"/>
              </a:rPr>
              <a:t>Forhold til ting</a:t>
            </a:r>
            <a:endParaRPr>
              <a:latin typeface="Playfair Display"/>
              <a:ea typeface="Playfair Display"/>
              <a:cs typeface="Playfair Display"/>
              <a:sym typeface="Playfair Display"/>
            </a:endParaRPr>
          </a:p>
        </p:txBody>
      </p:sp>
      <p:sp>
        <p:nvSpPr>
          <p:cNvPr id="120" name="Google Shape;120;p23"/>
          <p:cNvSpPr txBox="1"/>
          <p:nvPr>
            <p:ph idx="1" type="body"/>
          </p:nvPr>
        </p:nvSpPr>
        <p:spPr>
          <a:xfrm>
            <a:off x="311700" y="1721050"/>
            <a:ext cx="8520600" cy="1998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no">
                <a:latin typeface="Lato"/>
                <a:ea typeface="Lato"/>
                <a:cs typeface="Lato"/>
                <a:sym typeface="Lato"/>
              </a:rPr>
              <a:t>Hvorfor knytter vi bånd til teknologi?</a:t>
            </a:r>
            <a:endParaRPr>
              <a:latin typeface="Lato"/>
              <a:ea typeface="Lato"/>
              <a:cs typeface="Lato"/>
              <a:sym typeface="Lato"/>
            </a:endParaRPr>
          </a:p>
          <a:p>
            <a:pPr indent="0" lvl="0" marL="0" rtl="0" algn="l">
              <a:lnSpc>
                <a:spcPct val="115000"/>
              </a:lnSpc>
              <a:spcBef>
                <a:spcPts val="1200"/>
              </a:spcBef>
              <a:spcAft>
                <a:spcPts val="1200"/>
              </a:spcAft>
              <a:buSzPts val="1800"/>
              <a:buNone/>
            </a:pPr>
            <a:r>
              <a:rPr lang="no"/>
              <a:t>Har du et bedre forhold til noen ting enn andre? Hvorfor?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Personlig forhold til ting</a:t>
            </a:r>
            <a:endParaRPr/>
          </a:p>
        </p:txBody>
      </p:sp>
      <p:sp>
        <p:nvSpPr>
          <p:cNvPr id="126" name="Google Shape;126;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Ta frem artefaktet dere har tatt med!</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a:t>Bruk rammeverket til Odom et al. til å snakke om artefaktet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latin typeface="Playfair Display"/>
                <a:ea typeface="Playfair Display"/>
                <a:cs typeface="Playfair Display"/>
                <a:sym typeface="Playfair Display"/>
              </a:rPr>
              <a:t>Forhold til ting - Analyse</a:t>
            </a:r>
            <a:endParaRPr>
              <a:latin typeface="Playfair Display"/>
              <a:ea typeface="Playfair Display"/>
              <a:cs typeface="Playfair Display"/>
              <a:sym typeface="Playfair Display"/>
            </a:endParaRPr>
          </a:p>
        </p:txBody>
      </p:sp>
      <p:sp>
        <p:nvSpPr>
          <p:cNvPr id="132" name="Google Shape;132;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0"/>
              </a:spcAft>
              <a:buSzPts val="1800"/>
              <a:buNone/>
            </a:pPr>
            <a:r>
              <a:rPr b="1" lang="no">
                <a:solidFill>
                  <a:schemeClr val="dk1"/>
                </a:solidFill>
                <a:latin typeface="Lato"/>
                <a:ea typeface="Lato"/>
                <a:cs typeface="Lato"/>
                <a:sym typeface="Lato"/>
              </a:rPr>
              <a:t>1. Funksjon:</a:t>
            </a:r>
            <a:r>
              <a:rPr lang="no">
                <a:latin typeface="Lato"/>
                <a:ea typeface="Lato"/>
                <a:cs typeface="Lato"/>
                <a:sym typeface="Lato"/>
              </a:rPr>
              <a:t> </a:t>
            </a:r>
            <a:endParaRPr>
              <a:latin typeface="Lato"/>
              <a:ea typeface="Lato"/>
              <a:cs typeface="Lato"/>
              <a:sym typeface="Lato"/>
            </a:endParaRPr>
          </a:p>
          <a:p>
            <a:pPr indent="0" lvl="0" marL="0" rtl="0" algn="ctr">
              <a:lnSpc>
                <a:spcPct val="115000"/>
              </a:lnSpc>
              <a:spcBef>
                <a:spcPts val="1200"/>
              </a:spcBef>
              <a:spcAft>
                <a:spcPts val="0"/>
              </a:spcAft>
              <a:buSzPts val="1800"/>
              <a:buNone/>
            </a:pPr>
            <a:r>
              <a:rPr lang="no" sz="1400">
                <a:latin typeface="Lato"/>
                <a:ea typeface="Lato"/>
                <a:cs typeface="Lato"/>
                <a:sym typeface="Lato"/>
              </a:rPr>
              <a:t>(Hva et objekt gjør eller tjener til for brukeren, at noe gjør det det er forventet å gjøre)</a:t>
            </a:r>
            <a:endParaRPr sz="1400">
              <a:latin typeface="Lato"/>
              <a:ea typeface="Lato"/>
              <a:cs typeface="Lato"/>
              <a:sym typeface="Lato"/>
            </a:endParaRPr>
          </a:p>
          <a:p>
            <a:pPr indent="0" lvl="0" marL="0" rtl="0" algn="ctr">
              <a:lnSpc>
                <a:spcPct val="115000"/>
              </a:lnSpc>
              <a:spcBef>
                <a:spcPts val="1200"/>
              </a:spcBef>
              <a:spcAft>
                <a:spcPts val="0"/>
              </a:spcAft>
              <a:buSzPts val="1800"/>
              <a:buNone/>
            </a:pPr>
            <a:r>
              <a:rPr b="1" lang="no">
                <a:solidFill>
                  <a:schemeClr val="dk1"/>
                </a:solidFill>
                <a:latin typeface="Lato"/>
                <a:ea typeface="Lato"/>
                <a:cs typeface="Lato"/>
                <a:sym typeface="Lato"/>
              </a:rPr>
              <a:t>2. Symbolsk verdi:</a:t>
            </a:r>
            <a:r>
              <a:rPr lang="no">
                <a:latin typeface="Lato"/>
                <a:ea typeface="Lato"/>
                <a:cs typeface="Lato"/>
                <a:sym typeface="Lato"/>
              </a:rPr>
              <a:t> </a:t>
            </a:r>
            <a:endParaRPr>
              <a:latin typeface="Lato"/>
              <a:ea typeface="Lato"/>
              <a:cs typeface="Lato"/>
              <a:sym typeface="Lato"/>
            </a:endParaRPr>
          </a:p>
          <a:p>
            <a:pPr indent="0" lvl="0" marL="0" rtl="0" algn="ctr">
              <a:lnSpc>
                <a:spcPct val="115000"/>
              </a:lnSpc>
              <a:spcBef>
                <a:spcPts val="1200"/>
              </a:spcBef>
              <a:spcAft>
                <a:spcPts val="0"/>
              </a:spcAft>
              <a:buSzPts val="1800"/>
              <a:buNone/>
            </a:pPr>
            <a:r>
              <a:rPr lang="no" sz="1400">
                <a:latin typeface="Lato"/>
                <a:ea typeface="Lato"/>
                <a:cs typeface="Lato"/>
                <a:sym typeface="Lato"/>
              </a:rPr>
              <a:t>(Hva et objekt betyr for brukeren. </a:t>
            </a:r>
            <a:r>
              <a:rPr lang="no" sz="1000">
                <a:latin typeface="Lato"/>
                <a:ea typeface="Lato"/>
                <a:cs typeface="Lato"/>
                <a:sym typeface="Lato"/>
              </a:rPr>
              <a:t>Dette er et semiotisk perspektiv som indikerer noe om tingenes tegn-verdi. De symboliserer noe spesielt og er i tråd med en personlig valgt livsstil)</a:t>
            </a:r>
            <a:endParaRPr sz="1000">
              <a:latin typeface="Lato"/>
              <a:ea typeface="Lato"/>
              <a:cs typeface="Lato"/>
              <a:sym typeface="Lato"/>
            </a:endParaRPr>
          </a:p>
          <a:p>
            <a:pPr indent="0" lvl="0" marL="0" rtl="0" algn="ctr">
              <a:lnSpc>
                <a:spcPct val="115000"/>
              </a:lnSpc>
              <a:spcBef>
                <a:spcPts val="1200"/>
              </a:spcBef>
              <a:spcAft>
                <a:spcPts val="0"/>
              </a:spcAft>
              <a:buSzPts val="1800"/>
              <a:buNone/>
            </a:pPr>
            <a:r>
              <a:rPr b="1" lang="no">
                <a:solidFill>
                  <a:schemeClr val="dk1"/>
                </a:solidFill>
                <a:latin typeface="Lato"/>
                <a:ea typeface="Lato"/>
                <a:cs typeface="Lato"/>
                <a:sym typeface="Lato"/>
              </a:rPr>
              <a:t>3. Materielle kvaliteter: </a:t>
            </a:r>
            <a:endParaRPr b="1">
              <a:solidFill>
                <a:schemeClr val="dk1"/>
              </a:solidFill>
              <a:latin typeface="Lato"/>
              <a:ea typeface="Lato"/>
              <a:cs typeface="Lato"/>
              <a:sym typeface="Lato"/>
            </a:endParaRPr>
          </a:p>
          <a:p>
            <a:pPr indent="0" lvl="0" marL="0" rtl="0" algn="ctr">
              <a:lnSpc>
                <a:spcPct val="115000"/>
              </a:lnSpc>
              <a:spcBef>
                <a:spcPts val="1200"/>
              </a:spcBef>
              <a:spcAft>
                <a:spcPts val="1200"/>
              </a:spcAft>
              <a:buSzPts val="1800"/>
              <a:buNone/>
            </a:pPr>
            <a:r>
              <a:rPr b="1" lang="no" sz="1400">
                <a:solidFill>
                  <a:srgbClr val="092127"/>
                </a:solidFill>
                <a:latin typeface="Lato"/>
                <a:ea typeface="Lato"/>
                <a:cs typeface="Lato"/>
                <a:sym typeface="Lato"/>
              </a:rPr>
              <a:t>(</a:t>
            </a:r>
            <a:r>
              <a:rPr lang="no" sz="1400">
                <a:latin typeface="Lato"/>
                <a:ea typeface="Lato"/>
                <a:cs typeface="Lato"/>
                <a:sym typeface="Lato"/>
              </a:rPr>
              <a:t>Hva et objekt er laget av og hvilken appell denne har i en videre sammenheng. Handler i vid forstand om hvordan vi oppfatter og sanser et objekt, hvordan det er å se på eller ta på, om det avgir bestemte lyder eller lukter.) </a:t>
            </a:r>
            <a:r>
              <a:rPr lang="no" sz="1400"/>
              <a:t>Tilsier noe om det materielle i en artefakt.</a:t>
            </a:r>
            <a:endParaRPr sz="1400">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Hvor tilknyttet er du til artefaktet?</a:t>
            </a:r>
            <a:endParaRPr/>
          </a:p>
        </p:txBody>
      </p:sp>
      <p:sp>
        <p:nvSpPr>
          <p:cNvPr id="138" name="Google Shape;138;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sz="2000"/>
              <a:t>Odom et al. sine 4. områder for å beskrive forholdet og tilknytningen til artefakter</a:t>
            </a:r>
            <a:endParaRPr sz="2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7"/>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latin typeface="Playfair Display"/>
                <a:ea typeface="Playfair Display"/>
                <a:cs typeface="Playfair Display"/>
                <a:sym typeface="Playfair Display"/>
              </a:rPr>
              <a:t>Forhold til ting - Analyse 2</a:t>
            </a:r>
            <a:endParaRPr>
              <a:latin typeface="Playfair Display"/>
              <a:ea typeface="Playfair Display"/>
              <a:cs typeface="Playfair Display"/>
              <a:sym typeface="Playfair Display"/>
            </a:endParaRPr>
          </a:p>
        </p:txBody>
      </p:sp>
      <p:sp>
        <p:nvSpPr>
          <p:cNvPr id="144" name="Google Shape;144;p2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ctr">
              <a:lnSpc>
                <a:spcPct val="115000"/>
              </a:lnSpc>
              <a:spcBef>
                <a:spcPts val="0"/>
              </a:spcBef>
              <a:spcAft>
                <a:spcPts val="0"/>
              </a:spcAft>
              <a:buSzPct val="117647"/>
              <a:buNone/>
            </a:pPr>
            <a:r>
              <a:rPr b="1" lang="no">
                <a:solidFill>
                  <a:schemeClr val="dk1"/>
                </a:solidFill>
                <a:latin typeface="Lato"/>
                <a:ea typeface="Lato"/>
                <a:cs typeface="Lato"/>
                <a:sym typeface="Lato"/>
              </a:rPr>
              <a:t>Engagement:</a:t>
            </a:r>
            <a:r>
              <a:rPr lang="no">
                <a:latin typeface="Lato"/>
                <a:ea typeface="Lato"/>
                <a:cs typeface="Lato"/>
                <a:sym typeface="Lato"/>
              </a:rPr>
              <a:t> </a:t>
            </a:r>
            <a:endParaRPr>
              <a:latin typeface="Lato"/>
              <a:ea typeface="Lato"/>
              <a:cs typeface="Lato"/>
              <a:sym typeface="Lato"/>
            </a:endParaRPr>
          </a:p>
          <a:p>
            <a:pPr indent="0" lvl="0" marL="0" rtl="0" algn="ctr">
              <a:lnSpc>
                <a:spcPct val="115000"/>
              </a:lnSpc>
              <a:spcBef>
                <a:spcPts val="1200"/>
              </a:spcBef>
              <a:spcAft>
                <a:spcPts val="0"/>
              </a:spcAft>
              <a:buSzPct val="132353"/>
              <a:buNone/>
            </a:pPr>
            <a:r>
              <a:rPr lang="no" sz="1600">
                <a:latin typeface="Lato"/>
                <a:ea typeface="Lato"/>
                <a:cs typeface="Lato"/>
                <a:sym typeface="Lato"/>
              </a:rPr>
              <a:t>I hvilken grad tingen stimulerer til fysisk engasjement og vekker interesse/entusiasme under bruk </a:t>
            </a:r>
            <a:endParaRPr sz="1600">
              <a:latin typeface="Lato"/>
              <a:ea typeface="Lato"/>
              <a:cs typeface="Lato"/>
              <a:sym typeface="Lato"/>
            </a:endParaRPr>
          </a:p>
          <a:p>
            <a:pPr indent="0" lvl="0" marL="0" rtl="0" algn="ctr">
              <a:lnSpc>
                <a:spcPct val="115000"/>
              </a:lnSpc>
              <a:spcBef>
                <a:spcPts val="1200"/>
              </a:spcBef>
              <a:spcAft>
                <a:spcPts val="0"/>
              </a:spcAft>
              <a:buSzPct val="117647"/>
              <a:buNone/>
            </a:pPr>
            <a:r>
              <a:rPr b="1" lang="no">
                <a:solidFill>
                  <a:schemeClr val="dk1"/>
                </a:solidFill>
                <a:latin typeface="Lato"/>
                <a:ea typeface="Lato"/>
                <a:cs typeface="Lato"/>
                <a:sym typeface="Lato"/>
              </a:rPr>
              <a:t>Histories:</a:t>
            </a:r>
            <a:r>
              <a:rPr lang="no">
                <a:latin typeface="Lato"/>
                <a:ea typeface="Lato"/>
                <a:cs typeface="Lato"/>
                <a:sym typeface="Lato"/>
              </a:rPr>
              <a:t> </a:t>
            </a:r>
            <a:endParaRPr>
              <a:latin typeface="Lato"/>
              <a:ea typeface="Lato"/>
              <a:cs typeface="Lato"/>
              <a:sym typeface="Lato"/>
            </a:endParaRPr>
          </a:p>
          <a:p>
            <a:pPr indent="0" lvl="0" marL="0" rtl="0" algn="ctr">
              <a:lnSpc>
                <a:spcPct val="115000"/>
              </a:lnSpc>
              <a:spcBef>
                <a:spcPts val="1200"/>
              </a:spcBef>
              <a:spcAft>
                <a:spcPts val="0"/>
              </a:spcAft>
              <a:buSzPct val="132353"/>
              <a:buNone/>
            </a:pPr>
            <a:r>
              <a:rPr lang="no" sz="1600">
                <a:latin typeface="Lato"/>
                <a:ea typeface="Lato"/>
                <a:cs typeface="Lato"/>
                <a:sym typeface="Lato"/>
              </a:rPr>
              <a:t>På hvilken måte tingen assosierer til personlige historier eller andre minner gjennom fysiske tegn eller ved at de hjelper en å huske ting en har opplevd som betydningsfulle </a:t>
            </a:r>
            <a:endParaRPr sz="1600">
              <a:latin typeface="Lato"/>
              <a:ea typeface="Lato"/>
              <a:cs typeface="Lato"/>
              <a:sym typeface="Lato"/>
            </a:endParaRPr>
          </a:p>
          <a:p>
            <a:pPr indent="0" lvl="0" marL="0" rtl="0" algn="ctr">
              <a:lnSpc>
                <a:spcPct val="115000"/>
              </a:lnSpc>
              <a:spcBef>
                <a:spcPts val="1200"/>
              </a:spcBef>
              <a:spcAft>
                <a:spcPts val="0"/>
              </a:spcAft>
              <a:buSzPct val="117647"/>
              <a:buNone/>
            </a:pPr>
            <a:r>
              <a:rPr b="1" lang="no">
                <a:solidFill>
                  <a:schemeClr val="dk1"/>
                </a:solidFill>
                <a:latin typeface="Lato"/>
                <a:ea typeface="Lato"/>
                <a:cs typeface="Lato"/>
                <a:sym typeface="Lato"/>
              </a:rPr>
              <a:t>Augmentation:</a:t>
            </a:r>
            <a:r>
              <a:rPr lang="no">
                <a:latin typeface="Lato"/>
                <a:ea typeface="Lato"/>
                <a:cs typeface="Lato"/>
                <a:sym typeface="Lato"/>
              </a:rPr>
              <a:t> </a:t>
            </a:r>
            <a:endParaRPr>
              <a:latin typeface="Lato"/>
              <a:ea typeface="Lato"/>
              <a:cs typeface="Lato"/>
              <a:sym typeface="Lato"/>
            </a:endParaRPr>
          </a:p>
          <a:p>
            <a:pPr indent="0" lvl="0" marL="0" rtl="0" algn="ctr">
              <a:lnSpc>
                <a:spcPct val="115000"/>
              </a:lnSpc>
              <a:spcBef>
                <a:spcPts val="1200"/>
              </a:spcBef>
              <a:spcAft>
                <a:spcPts val="0"/>
              </a:spcAft>
              <a:buSzPct val="132353"/>
              <a:buNone/>
            </a:pPr>
            <a:r>
              <a:rPr lang="no" sz="1600">
                <a:latin typeface="Lato"/>
                <a:ea typeface="Lato"/>
                <a:cs typeface="Lato"/>
                <a:sym typeface="Lato"/>
              </a:rPr>
              <a:t>I hvilken grad tingen har blitt gjenbrukt, fornyet, modifisert, reparert; altså i hvilken grad eieren gjennom egne handlinger har satt sitt merke på tingen og dermed øvet en personlig påvirkning </a:t>
            </a:r>
            <a:endParaRPr sz="1600">
              <a:latin typeface="Lato"/>
              <a:ea typeface="Lato"/>
              <a:cs typeface="Lato"/>
              <a:sym typeface="Lato"/>
            </a:endParaRPr>
          </a:p>
          <a:p>
            <a:pPr indent="0" lvl="0" marL="0" rtl="0" algn="ctr">
              <a:lnSpc>
                <a:spcPct val="115000"/>
              </a:lnSpc>
              <a:spcBef>
                <a:spcPts val="1200"/>
              </a:spcBef>
              <a:spcAft>
                <a:spcPts val="0"/>
              </a:spcAft>
              <a:buSzPct val="117647"/>
              <a:buNone/>
            </a:pPr>
            <a:r>
              <a:rPr b="1" lang="no">
                <a:solidFill>
                  <a:schemeClr val="dk1"/>
                </a:solidFill>
                <a:latin typeface="Lato"/>
                <a:ea typeface="Lato"/>
                <a:cs typeface="Lato"/>
                <a:sym typeface="Lato"/>
              </a:rPr>
              <a:t>Perceived durability:</a:t>
            </a:r>
            <a:r>
              <a:rPr lang="no">
                <a:latin typeface="Lato"/>
                <a:ea typeface="Lato"/>
                <a:cs typeface="Lato"/>
                <a:sym typeface="Lato"/>
              </a:rPr>
              <a:t> </a:t>
            </a:r>
            <a:endParaRPr>
              <a:latin typeface="Lato"/>
              <a:ea typeface="Lato"/>
              <a:cs typeface="Lato"/>
              <a:sym typeface="Lato"/>
            </a:endParaRPr>
          </a:p>
          <a:p>
            <a:pPr indent="0" lvl="0" marL="0" rtl="0" algn="ctr">
              <a:lnSpc>
                <a:spcPct val="115000"/>
              </a:lnSpc>
              <a:spcBef>
                <a:spcPts val="1200"/>
              </a:spcBef>
              <a:spcAft>
                <a:spcPts val="1200"/>
              </a:spcAft>
              <a:buSzPct val="132353"/>
              <a:buNone/>
            </a:pPr>
            <a:r>
              <a:rPr lang="no" sz="1600">
                <a:latin typeface="Lato"/>
                <a:ea typeface="Lato"/>
                <a:cs typeface="Lato"/>
                <a:sym typeface="Lato"/>
              </a:rPr>
              <a:t>I hvilken grad eieren oppfatter at objektet i kraft av sine egenskaper kan eller bør ha lang levetid</a:t>
            </a:r>
            <a:r>
              <a:rPr lang="no">
                <a:latin typeface="Lato"/>
                <a:ea typeface="Lato"/>
                <a:cs typeface="Lato"/>
                <a:sym typeface="Lato"/>
              </a:rPr>
              <a:t> </a:t>
            </a:r>
            <a:endParaRPr>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latin typeface="Playfair Display"/>
                <a:ea typeface="Playfair Display"/>
                <a:cs typeface="Playfair Display"/>
                <a:sym typeface="Playfair Display"/>
              </a:rPr>
              <a:t>Reparasjon</a:t>
            </a:r>
            <a:endParaRPr>
              <a:latin typeface="Playfair Display"/>
              <a:ea typeface="Playfair Display"/>
              <a:cs typeface="Playfair Display"/>
              <a:sym typeface="Playfair Display"/>
            </a:endParaRPr>
          </a:p>
        </p:txBody>
      </p:sp>
      <p:sp>
        <p:nvSpPr>
          <p:cNvPr id="150" name="Google Shape;150;p2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p>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0"/>
              </a:spcAft>
              <a:buSzPts val="1800"/>
              <a:buNone/>
            </a:pPr>
            <a:r>
              <a:rPr lang="no">
                <a:latin typeface="Lato"/>
                <a:ea typeface="Lato"/>
                <a:cs typeface="Lato"/>
                <a:sym typeface="Lato"/>
              </a:rPr>
              <a:t>Hvilke erfaringer har du med å reparere ting? </a:t>
            </a:r>
            <a:endParaRPr>
              <a:latin typeface="Lato"/>
              <a:ea typeface="Lato"/>
              <a:cs typeface="Lato"/>
              <a:sym typeface="Lato"/>
            </a:endParaRPr>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9"/>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latin typeface="Playfair Display"/>
                <a:ea typeface="Playfair Display"/>
                <a:cs typeface="Playfair Display"/>
                <a:sym typeface="Playfair Display"/>
              </a:rPr>
              <a:t>Terskelen for reparasjon</a:t>
            </a:r>
            <a:endParaRPr>
              <a:latin typeface="Playfair Display"/>
              <a:ea typeface="Playfair Display"/>
              <a:cs typeface="Playfair Display"/>
              <a:sym typeface="Playfair Display"/>
            </a:endParaRPr>
          </a:p>
        </p:txBody>
      </p:sp>
      <p:sp>
        <p:nvSpPr>
          <p:cNvPr id="156" name="Google Shape;156;p29"/>
          <p:cNvSpPr txBox="1"/>
          <p:nvPr>
            <p:ph idx="1" type="body"/>
          </p:nvPr>
        </p:nvSpPr>
        <p:spPr>
          <a:xfrm>
            <a:off x="311700" y="1152475"/>
            <a:ext cx="8520600" cy="28362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0"/>
              </a:spcAft>
              <a:buSzPts val="1800"/>
              <a:buNone/>
            </a:pPr>
            <a:r>
              <a:rPr lang="no">
                <a:latin typeface="Lato"/>
                <a:ea typeface="Lato"/>
                <a:cs typeface="Lato"/>
                <a:sym typeface="Lato"/>
              </a:rPr>
              <a:t>Hvor ødelagt må en ting være for at du skal kaste det? </a:t>
            </a:r>
            <a:endParaRPr>
              <a:latin typeface="Lato"/>
              <a:ea typeface="Lato"/>
              <a:cs typeface="Lato"/>
              <a:sym typeface="Lato"/>
            </a:endParaRPr>
          </a:p>
          <a:p>
            <a:pPr indent="-342900" lvl="0" marL="457200" rtl="0" algn="l">
              <a:lnSpc>
                <a:spcPct val="115000"/>
              </a:lnSpc>
              <a:spcBef>
                <a:spcPts val="1200"/>
              </a:spcBef>
              <a:spcAft>
                <a:spcPts val="0"/>
              </a:spcAft>
              <a:buSzPts val="1800"/>
              <a:buFont typeface="Lato"/>
              <a:buChar char="-"/>
            </a:pPr>
            <a:r>
              <a:rPr lang="no">
                <a:latin typeface="Lato"/>
                <a:ea typeface="Lato"/>
                <a:cs typeface="Lato"/>
                <a:sym typeface="Lato"/>
              </a:rPr>
              <a:t>Hvilke ting har ulike holdbarhet for dere - er det noe dere kaster lettere enn annet?</a:t>
            </a:r>
            <a:endParaRPr>
              <a:latin typeface="Lato"/>
              <a:ea typeface="Lato"/>
              <a:cs typeface="Lato"/>
              <a:sym typeface="Lato"/>
            </a:endParaRPr>
          </a:p>
          <a:p>
            <a:pPr indent="-342900" lvl="0" marL="457200" rtl="0" algn="l">
              <a:lnSpc>
                <a:spcPct val="115000"/>
              </a:lnSpc>
              <a:spcBef>
                <a:spcPts val="1200"/>
              </a:spcBef>
              <a:spcAft>
                <a:spcPts val="0"/>
              </a:spcAft>
              <a:buSzPts val="1800"/>
              <a:buChar char="-"/>
            </a:pPr>
            <a:r>
              <a:rPr lang="no"/>
              <a:t>Er det noe ulikt mellom dere?</a:t>
            </a:r>
            <a:endParaRPr/>
          </a:p>
          <a:p>
            <a:pPr indent="0" lvl="0" marL="0" rtl="0" algn="l">
              <a:lnSpc>
                <a:spcPct val="115000"/>
              </a:lnSpc>
              <a:spcBef>
                <a:spcPts val="1200"/>
              </a:spcBef>
              <a:spcAft>
                <a:spcPts val="0"/>
              </a:spcAft>
              <a:buNone/>
            </a:pPr>
            <a:r>
              <a:t/>
            </a:r>
            <a:endParaRPr/>
          </a:p>
          <a:p>
            <a:pPr indent="0" lvl="0" marL="0" rtl="0" algn="l">
              <a:lnSpc>
                <a:spcPct val="115000"/>
              </a:lnSpc>
              <a:spcBef>
                <a:spcPts val="1200"/>
              </a:spcBef>
              <a:spcAft>
                <a:spcPts val="0"/>
              </a:spcAft>
              <a:buNone/>
            </a:pPr>
            <a:r>
              <a:rPr lang="no"/>
              <a:t>Hva skal til for at dere reparerer istedenfor kaster?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3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Foreldelse / “Obsolescence”</a:t>
            </a:r>
            <a:endParaRPr/>
          </a:p>
        </p:txBody>
      </p:sp>
      <p:sp>
        <p:nvSpPr>
          <p:cNvPr id="162" name="Google Shape;162;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no"/>
              <a:t>Når er det ting blir foreldet/“</a:t>
            </a:r>
            <a:r>
              <a:rPr lang="no"/>
              <a:t>obsolescence</a:t>
            </a:r>
            <a:r>
              <a:rPr lang="no"/>
              <a:t>” for deg?</a:t>
            </a:r>
            <a:endParaRPr/>
          </a:p>
          <a:p>
            <a:pPr indent="0" lvl="0" marL="0" rtl="0" algn="l">
              <a:spcBef>
                <a:spcPts val="1200"/>
              </a:spcBef>
              <a:spcAft>
                <a:spcPts val="1200"/>
              </a:spcAft>
              <a:buNone/>
            </a:pPr>
            <a:r>
              <a:rPr lang="no"/>
              <a:t>Tenk over hvorfor.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latin typeface="Playfair Display"/>
                <a:ea typeface="Playfair Display"/>
                <a:cs typeface="Playfair Display"/>
                <a:sym typeface="Playfair Display"/>
              </a:rPr>
              <a:t>Bevissthet over omsorg her på IFI</a:t>
            </a:r>
            <a:endParaRPr>
              <a:latin typeface="Playfair Display"/>
              <a:ea typeface="Playfair Display"/>
              <a:cs typeface="Playfair Display"/>
              <a:sym typeface="Playfair Display"/>
            </a:endParaRPr>
          </a:p>
        </p:txBody>
      </p:sp>
      <p:sp>
        <p:nvSpPr>
          <p:cNvPr id="168" name="Google Shape;168;p31"/>
          <p:cNvSpPr txBox="1"/>
          <p:nvPr>
            <p:ph idx="1" type="body"/>
          </p:nvPr>
        </p:nvSpPr>
        <p:spPr>
          <a:xfrm>
            <a:off x="311700" y="1152475"/>
            <a:ext cx="8520600" cy="3274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0"/>
              </a:spcAft>
              <a:buSzPts val="1800"/>
              <a:buNone/>
            </a:pPr>
            <a:r>
              <a:rPr lang="no">
                <a:latin typeface="Lato"/>
                <a:ea typeface="Lato"/>
                <a:cs typeface="Lato"/>
                <a:sym typeface="Lato"/>
              </a:rPr>
              <a:t>Diskuter det inntrykket dere har av bevissthet om og interesse for omsorg for ting, fiksing og reparasjon blant IFI-studenter</a:t>
            </a:r>
            <a:r>
              <a:rPr lang="no"/>
              <a:t>.</a:t>
            </a:r>
            <a:endParaRPr/>
          </a:p>
          <a:p>
            <a:pPr indent="-342900" lvl="0" marL="457200" rtl="0" algn="l">
              <a:lnSpc>
                <a:spcPct val="115000"/>
              </a:lnSpc>
              <a:spcBef>
                <a:spcPts val="1200"/>
              </a:spcBef>
              <a:spcAft>
                <a:spcPts val="0"/>
              </a:spcAft>
              <a:buSzPts val="1800"/>
              <a:buChar char="-"/>
            </a:pPr>
            <a:r>
              <a:rPr lang="no"/>
              <a:t>Hva med instituttet som organisasjon? Tenker de annerledes?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Hvordan var det før? Har det endret seg?</a:t>
            </a:r>
            <a:endParaRPr>
              <a:latin typeface="Playfair Display"/>
              <a:ea typeface="Playfair Display"/>
              <a:cs typeface="Playfair Display"/>
              <a:sym typeface="Playfair Display"/>
            </a:endParaRPr>
          </a:p>
        </p:txBody>
      </p:sp>
      <p:sp>
        <p:nvSpPr>
          <p:cNvPr id="174" name="Google Shape;174;p3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p>
          <a:p>
            <a:pPr indent="0" lvl="0" marL="0" rtl="0" algn="l">
              <a:lnSpc>
                <a:spcPct val="115000"/>
              </a:lnSpc>
              <a:spcBef>
                <a:spcPts val="1200"/>
              </a:spcBef>
              <a:spcAft>
                <a:spcPts val="0"/>
              </a:spcAft>
              <a:buSzPts val="1800"/>
              <a:buNone/>
            </a:pPr>
            <a:r>
              <a:rPr lang="no">
                <a:latin typeface="Lato"/>
                <a:ea typeface="Lato"/>
                <a:cs typeface="Lato"/>
                <a:sym typeface="Lato"/>
              </a:rPr>
              <a:t>Hvordan har synet på å kaste og reparere ting endret seg over tid?</a:t>
            </a:r>
            <a:endParaRPr>
              <a:latin typeface="Lato"/>
              <a:ea typeface="Lato"/>
              <a:cs typeface="Lato"/>
              <a:sym typeface="Lato"/>
            </a:endParaRPr>
          </a:p>
          <a:p>
            <a:pPr indent="0" lvl="0" marL="0" rtl="0" algn="l">
              <a:lnSpc>
                <a:spcPct val="115000"/>
              </a:lnSpc>
              <a:spcBef>
                <a:spcPts val="1200"/>
              </a:spcBef>
              <a:spcAft>
                <a:spcPts val="0"/>
              </a:spcAft>
              <a:buSzPts val="1800"/>
              <a:buNone/>
            </a:pPr>
            <a:r>
              <a:t/>
            </a:r>
            <a:endParaRPr>
              <a:latin typeface="Lato"/>
              <a:ea typeface="Lato"/>
              <a:cs typeface="Lato"/>
              <a:sym typeface="Lato"/>
            </a:endParaRPr>
          </a:p>
          <a:p>
            <a:pPr indent="0" lvl="0" marL="0" rtl="0" algn="l">
              <a:lnSpc>
                <a:spcPct val="115000"/>
              </a:lnSpc>
              <a:spcBef>
                <a:spcPts val="1200"/>
              </a:spcBef>
              <a:spcAft>
                <a:spcPts val="0"/>
              </a:spcAft>
              <a:buSzPts val="1800"/>
              <a:buNone/>
            </a:pPr>
            <a:r>
              <a:rPr b="1" lang="no">
                <a:solidFill>
                  <a:schemeClr val="dk1"/>
                </a:solidFill>
                <a:latin typeface="Lato"/>
                <a:ea typeface="Lato"/>
                <a:cs typeface="Lato"/>
                <a:sym typeface="Lato"/>
              </a:rPr>
              <a:t>EKS</a:t>
            </a:r>
            <a:r>
              <a:rPr lang="no">
                <a:latin typeface="Lato"/>
                <a:ea typeface="Lato"/>
                <a:cs typeface="Lato"/>
                <a:sym typeface="Lato"/>
              </a:rPr>
              <a:t>. Våre besteforeldre vs. oss</a:t>
            </a:r>
            <a:endParaRPr>
              <a:latin typeface="Lato"/>
              <a:ea typeface="Lato"/>
              <a:cs typeface="Lato"/>
              <a:sym typeface="Lato"/>
            </a:endParaRPr>
          </a:p>
          <a:p>
            <a:pPr indent="0" lvl="0" marL="457200" rtl="0" algn="l">
              <a:lnSpc>
                <a:spcPct val="115000"/>
              </a:lnSpc>
              <a:spcBef>
                <a:spcPts val="1200"/>
              </a:spcBef>
              <a:spcAft>
                <a:spcPts val="1200"/>
              </a:spcAft>
              <a:buSzPts val="1800"/>
              <a:buNone/>
            </a:pPr>
            <a:r>
              <a:rPr lang="no">
                <a:latin typeface="Lato"/>
                <a:ea typeface="Lato"/>
                <a:cs typeface="Lato"/>
                <a:sym typeface="Lato"/>
              </a:rPr>
              <a:t>  Fremtiden???</a:t>
            </a:r>
            <a:endParaRPr>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3"/>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Giga mapping -Miro boarding</a:t>
            </a:r>
            <a:endParaRPr/>
          </a:p>
        </p:txBody>
      </p:sp>
      <p:sp>
        <p:nvSpPr>
          <p:cNvPr id="180" name="Google Shape;180;p33"/>
          <p:cNvSpPr txBox="1"/>
          <p:nvPr>
            <p:ph idx="1" type="body"/>
          </p:nvPr>
        </p:nvSpPr>
        <p:spPr>
          <a:xfrm>
            <a:off x="311700" y="1152475"/>
            <a:ext cx="42603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a:t>Skriv opp begreper og tanker</a:t>
            </a:r>
            <a:endParaRPr/>
          </a:p>
        </p:txBody>
      </p:sp>
      <p:pic>
        <p:nvPicPr>
          <p:cNvPr id="181" name="Google Shape;181;p33"/>
          <p:cNvPicPr preferRelativeResize="0"/>
          <p:nvPr/>
        </p:nvPicPr>
        <p:blipFill rotWithShape="1">
          <a:blip r:embed="rId3">
            <a:alphaModFix/>
          </a:blip>
          <a:srcRect b="3709" l="0" r="0" t="-3709"/>
          <a:stretch/>
        </p:blipFill>
        <p:spPr>
          <a:xfrm>
            <a:off x="5124525" y="1006788"/>
            <a:ext cx="3707775" cy="37077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Giga Mapping – Oppgave 2 – 1 min! </a:t>
            </a:r>
            <a:endParaRPr/>
          </a:p>
        </p:txBody>
      </p:sp>
      <p:sp>
        <p:nvSpPr>
          <p:cNvPr id="187" name="Google Shape;187;p34"/>
          <p:cNvSpPr txBox="1"/>
          <p:nvPr>
            <p:ph idx="1" type="body"/>
          </p:nvPr>
        </p:nvSpPr>
        <p:spPr>
          <a:xfrm>
            <a:off x="311700" y="1152475"/>
            <a:ext cx="5090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br>
              <a:rPr lang="no"/>
            </a:br>
            <a:r>
              <a:rPr lang="no"/>
              <a:t>Legg inn noe </a:t>
            </a:r>
            <a:r>
              <a:rPr b="1" lang="no"/>
              <a:t>fra ditt eget</a:t>
            </a:r>
            <a:r>
              <a:rPr lang="no"/>
              <a:t> lesenotat.</a:t>
            </a:r>
            <a:endParaRPr/>
          </a:p>
          <a:p>
            <a:pPr indent="0" lvl="0" marL="0" rtl="0" algn="l">
              <a:spcBef>
                <a:spcPts val="1200"/>
              </a:spcBef>
              <a:spcAft>
                <a:spcPts val="0"/>
              </a:spcAft>
              <a:buNone/>
            </a:pPr>
            <a:r>
              <a:rPr lang="no"/>
              <a:t>Supert med eksempler og/eller refleksjoner!</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Giga Mapping – Oppgave 3</a:t>
            </a:r>
            <a:endParaRPr/>
          </a:p>
        </p:txBody>
      </p:sp>
      <p:sp>
        <p:nvSpPr>
          <p:cNvPr id="193" name="Google Shape;193;p35"/>
          <p:cNvSpPr txBox="1"/>
          <p:nvPr>
            <p:ph idx="1" type="body"/>
          </p:nvPr>
        </p:nvSpPr>
        <p:spPr>
          <a:xfrm>
            <a:off x="311700" y="1152475"/>
            <a:ext cx="6356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br>
              <a:rPr lang="no"/>
            </a:br>
            <a:r>
              <a:rPr lang="no"/>
              <a:t>Finn koblinger mellom begreper og temaer vi har vært igjennom i bolk 1.</a:t>
            </a:r>
            <a:endParaRPr/>
          </a:p>
          <a:p>
            <a:pPr indent="0" lvl="0" marL="0" rtl="0" algn="l">
              <a:spcBef>
                <a:spcPts val="1200"/>
              </a:spcBef>
              <a:spcAft>
                <a:spcPts val="0"/>
              </a:spcAft>
              <a:buNone/>
            </a:pPr>
            <a:r>
              <a:rPr lang="no"/>
              <a:t>knytt det </a:t>
            </a:r>
            <a:r>
              <a:rPr b="1" lang="no"/>
              <a:t>opp mot reparasjon &amp; mestring, gjenbruk, bærekraft</a:t>
            </a:r>
            <a:endParaRPr b="1"/>
          </a:p>
          <a:p>
            <a:pPr indent="0" lvl="0" marL="0" rtl="0" algn="l">
              <a:spcBef>
                <a:spcPts val="1200"/>
              </a:spcBef>
              <a:spcAft>
                <a:spcPts val="0"/>
              </a:spcAft>
              <a:buNone/>
            </a:pPr>
            <a:r>
              <a:t/>
            </a:r>
            <a:endParaRPr i="1"/>
          </a:p>
          <a:p>
            <a:pPr indent="0" lvl="0" marL="0" rtl="0" algn="l">
              <a:spcBef>
                <a:spcPts val="1200"/>
              </a:spcBef>
              <a:spcAft>
                <a:spcPts val="1200"/>
              </a:spcAft>
              <a:buNone/>
            </a:pPr>
            <a:r>
              <a:rPr lang="no"/>
              <a:t>Beskriv hvorfor det er en kobling!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Pssst; 4220</a:t>
            </a:r>
            <a:endParaRPr/>
          </a:p>
          <a:p>
            <a:pPr indent="0" lvl="0" marL="0" rtl="0" algn="l">
              <a:spcBef>
                <a:spcPts val="0"/>
              </a:spcBef>
              <a:spcAft>
                <a:spcPts val="0"/>
              </a:spcAft>
              <a:buNone/>
            </a:pPr>
            <a:r>
              <a:rPr lang="no"/>
              <a:t>Hvilke problemområder identifiserer de i </a:t>
            </a:r>
            <a:r>
              <a:rPr lang="no"/>
              <a:t>Rosner &amp; Ames?</a:t>
            </a:r>
            <a:endParaRPr/>
          </a:p>
        </p:txBody>
      </p:sp>
      <p:sp>
        <p:nvSpPr>
          <p:cNvPr id="199" name="Google Shape;199;p36"/>
          <p:cNvSpPr txBox="1"/>
          <p:nvPr>
            <p:ph idx="1" type="body"/>
          </p:nvPr>
        </p:nvSpPr>
        <p:spPr>
          <a:xfrm>
            <a:off x="311700" y="1864225"/>
            <a:ext cx="8520600" cy="270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900"/>
          </a:p>
          <a:p>
            <a:pPr indent="0" lvl="0" marL="0" rtl="0" algn="l">
              <a:spcBef>
                <a:spcPts val="1200"/>
              </a:spcBef>
              <a:spcAft>
                <a:spcPts val="0"/>
              </a:spcAft>
              <a:buNone/>
            </a:pPr>
            <a:r>
              <a:rPr lang="no" sz="1900"/>
              <a:t>Hvilke problemområder identifiseres i artikkelen?</a:t>
            </a:r>
            <a:endParaRPr sz="1900"/>
          </a:p>
          <a:p>
            <a:pPr indent="0" lvl="0" marL="0" rtl="0" algn="l">
              <a:spcBef>
                <a:spcPts val="1200"/>
              </a:spcBef>
              <a:spcAft>
                <a:spcPts val="0"/>
              </a:spcAft>
              <a:buNone/>
            </a:pPr>
            <a:r>
              <a:t/>
            </a:r>
            <a:endParaRPr sz="1900"/>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Pssst; 4220</a:t>
            </a:r>
            <a:endParaRPr/>
          </a:p>
          <a:p>
            <a:pPr indent="0" lvl="0" marL="0" rtl="0" algn="l">
              <a:spcBef>
                <a:spcPts val="0"/>
              </a:spcBef>
              <a:spcAft>
                <a:spcPts val="0"/>
              </a:spcAft>
              <a:buNone/>
            </a:pPr>
            <a:r>
              <a:rPr lang="no"/>
              <a:t>Hvilke problemområder identifiserer de i Rosner &amp; Ames?</a:t>
            </a:r>
            <a:endParaRPr/>
          </a:p>
        </p:txBody>
      </p:sp>
      <p:sp>
        <p:nvSpPr>
          <p:cNvPr id="205" name="Google Shape;205;p37"/>
          <p:cNvSpPr txBox="1"/>
          <p:nvPr/>
        </p:nvSpPr>
        <p:spPr>
          <a:xfrm>
            <a:off x="311700" y="1945350"/>
            <a:ext cx="8734200" cy="314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no" sz="1800">
                <a:solidFill>
                  <a:schemeClr val="dk2"/>
                </a:solidFill>
                <a:latin typeface="Lato"/>
                <a:ea typeface="Lato"/>
                <a:cs typeface="Lato"/>
                <a:sym typeface="Lato"/>
              </a:rPr>
              <a:t>Negotiated Identification of Breakdown</a:t>
            </a:r>
            <a:r>
              <a:rPr lang="no" sz="1800">
                <a:solidFill>
                  <a:schemeClr val="dk2"/>
                </a:solidFill>
                <a:latin typeface="Lato"/>
                <a:ea typeface="Lato"/>
                <a:cs typeface="Lato"/>
                <a:sym typeface="Lato"/>
              </a:rPr>
              <a:t> - Ulik oppfattelse av “breakdown”</a:t>
            </a:r>
            <a:endParaRPr sz="1800">
              <a:solidFill>
                <a:schemeClr val="dk2"/>
              </a:solidFill>
              <a:latin typeface="Lato"/>
              <a:ea typeface="Lato"/>
              <a:cs typeface="Lato"/>
              <a:sym typeface="Lato"/>
            </a:endParaRPr>
          </a:p>
          <a:p>
            <a:pPr indent="0" lvl="0" marL="0" rtl="0" algn="l">
              <a:lnSpc>
                <a:spcPct val="115000"/>
              </a:lnSpc>
              <a:spcBef>
                <a:spcPts val="1200"/>
              </a:spcBef>
              <a:spcAft>
                <a:spcPts val="0"/>
              </a:spcAft>
              <a:buNone/>
            </a:pPr>
            <a:r>
              <a:rPr b="1" lang="no" sz="1800">
                <a:solidFill>
                  <a:schemeClr val="dk2"/>
                </a:solidFill>
                <a:latin typeface="Lato"/>
                <a:ea typeface="Lato"/>
                <a:cs typeface="Lato"/>
                <a:sym typeface="Lato"/>
              </a:rPr>
              <a:t>Collaborative Definitions of “Worth”</a:t>
            </a:r>
            <a:r>
              <a:rPr lang="no" sz="1800">
                <a:solidFill>
                  <a:schemeClr val="dk2"/>
                </a:solidFill>
                <a:latin typeface="Lato"/>
                <a:ea typeface="Lato"/>
                <a:cs typeface="Lato"/>
                <a:sym typeface="Lato"/>
              </a:rPr>
              <a:t> - Ulik oppfattelse av verdien i tingene</a:t>
            </a:r>
            <a:endParaRPr sz="1800">
              <a:solidFill>
                <a:schemeClr val="dk2"/>
              </a:solidFill>
              <a:latin typeface="Lato"/>
              <a:ea typeface="Lato"/>
              <a:cs typeface="Lato"/>
              <a:sym typeface="Lato"/>
            </a:endParaRPr>
          </a:p>
          <a:p>
            <a:pPr indent="0" lvl="0" marL="0" rtl="0" algn="l">
              <a:lnSpc>
                <a:spcPct val="115000"/>
              </a:lnSpc>
              <a:spcBef>
                <a:spcPts val="1200"/>
              </a:spcBef>
              <a:spcAft>
                <a:spcPts val="0"/>
              </a:spcAft>
              <a:buNone/>
            </a:pPr>
            <a:r>
              <a:rPr b="1" lang="no" sz="1800">
                <a:solidFill>
                  <a:schemeClr val="dk2"/>
                </a:solidFill>
                <a:latin typeface="Lato"/>
                <a:ea typeface="Lato"/>
                <a:cs typeface="Lato"/>
                <a:sym typeface="Lato"/>
              </a:rPr>
              <a:t>The Fraught Nature of Collaborative Expertise </a:t>
            </a:r>
            <a:r>
              <a:rPr lang="no" sz="1800">
                <a:solidFill>
                  <a:schemeClr val="dk2"/>
                </a:solidFill>
                <a:latin typeface="Lato"/>
                <a:ea typeface="Lato"/>
                <a:cs typeface="Lato"/>
                <a:sym typeface="Lato"/>
              </a:rPr>
              <a:t>- Balansere praksis og omsorg</a:t>
            </a:r>
            <a:endParaRPr sz="1800">
              <a:solidFill>
                <a:schemeClr val="dk2"/>
              </a:solidFill>
              <a:latin typeface="Lato"/>
              <a:ea typeface="Lato"/>
              <a:cs typeface="Lato"/>
              <a:sym typeface="Lato"/>
            </a:endParaRPr>
          </a:p>
          <a:p>
            <a:pPr indent="0" lvl="0" marL="0" rtl="0" algn="l">
              <a:lnSpc>
                <a:spcPct val="115000"/>
              </a:lnSpc>
              <a:spcBef>
                <a:spcPts val="1200"/>
              </a:spcBef>
              <a:spcAft>
                <a:spcPts val="0"/>
              </a:spcAft>
              <a:buNone/>
            </a:pPr>
            <a:r>
              <a:rPr b="1" lang="no" sz="1800">
                <a:solidFill>
                  <a:schemeClr val="dk2"/>
                </a:solidFill>
                <a:latin typeface="Lato"/>
                <a:ea typeface="Lato"/>
                <a:cs typeface="Lato"/>
                <a:sym typeface="Lato"/>
              </a:rPr>
              <a:t>The Gendered Stakes of Repair </a:t>
            </a:r>
            <a:r>
              <a:rPr lang="no" sz="1800">
                <a:solidFill>
                  <a:schemeClr val="dk2"/>
                </a:solidFill>
                <a:latin typeface="Lato"/>
                <a:ea typeface="Lato"/>
                <a:cs typeface="Lato"/>
                <a:sym typeface="Lato"/>
              </a:rPr>
              <a:t>- Sosioøkonomiske forskjeller har noe å si for å reparere</a:t>
            </a:r>
            <a:endParaRPr sz="1800">
              <a:solidFill>
                <a:schemeClr val="dk2"/>
              </a:solidFill>
              <a:latin typeface="Lato"/>
              <a:ea typeface="Lato"/>
              <a:cs typeface="Lato"/>
              <a:sym typeface="Lato"/>
            </a:endParaRPr>
          </a:p>
          <a:p>
            <a:pPr indent="0" lvl="0" marL="0" rtl="0" algn="l">
              <a:lnSpc>
                <a:spcPct val="115000"/>
              </a:lnSpc>
              <a:spcBef>
                <a:spcPts val="1200"/>
              </a:spcBef>
              <a:spcAft>
                <a:spcPts val="0"/>
              </a:spcAft>
              <a:buNone/>
            </a:pPr>
            <a:r>
              <a:t/>
            </a:r>
            <a:endParaRPr sz="1800">
              <a:solidFill>
                <a:schemeClr val="dk2"/>
              </a:solidFill>
              <a:latin typeface="Lato"/>
              <a:ea typeface="Lato"/>
              <a:cs typeface="Lato"/>
              <a:sym typeface="Lato"/>
            </a:endParaRPr>
          </a:p>
          <a:p>
            <a:pPr indent="0" lvl="0" marL="0" rtl="0" algn="l">
              <a:lnSpc>
                <a:spcPct val="115000"/>
              </a:lnSpc>
              <a:spcBef>
                <a:spcPts val="1200"/>
              </a:spcBef>
              <a:spcAft>
                <a:spcPts val="1200"/>
              </a:spcAft>
              <a:buNone/>
            </a:pPr>
            <a:r>
              <a:t/>
            </a:r>
            <a:endParaRPr sz="1800">
              <a:solidFill>
                <a:schemeClr val="dk2"/>
              </a:solidFill>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8"/>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God helg! </a:t>
            </a:r>
            <a:r>
              <a:rPr lang="no"/>
              <a: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