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Playfair Display"/>
      <p:regular r:id="rId27"/>
      <p:bold r:id="rId28"/>
      <p:italic r:id="rId29"/>
      <p:boldItalic r:id="rId30"/>
    </p:embeddedFont>
    <p:embeddedFont>
      <p:font typeface="Lato"/>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layfairDisplay-bold.fntdata"/><Relationship Id="rId27" Type="http://schemas.openxmlformats.org/officeDocument/2006/relationships/font" Target="fonts/PlayfairDisplay-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layfairDisplay-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regular.fntdata"/><Relationship Id="rId30" Type="http://schemas.openxmlformats.org/officeDocument/2006/relationships/font" Target="fonts/PlayfairDisplay-boldItalic.fntdata"/><Relationship Id="rId11" Type="http://schemas.openxmlformats.org/officeDocument/2006/relationships/slide" Target="slides/slide6.xml"/><Relationship Id="rId33" Type="http://schemas.openxmlformats.org/officeDocument/2006/relationships/font" Target="fonts/Lato-italic.fntdata"/><Relationship Id="rId10" Type="http://schemas.openxmlformats.org/officeDocument/2006/relationships/slide" Target="slides/slide5.xml"/><Relationship Id="rId32" Type="http://schemas.openxmlformats.org/officeDocument/2006/relationships/font" Target="fonts/Lato-bold.fntdata"/><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font" Target="fonts/Lato-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125f199887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125f199887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12656711f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12656711f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125f199887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125f199887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125f199887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125f199887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125f199887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125f199887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12dc44eae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12dc44eae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125f199887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125f199887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12656711f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12656711f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125f199887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g3125f199887_0_2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no"/>
              <a:t>«Design for, med og av brukere»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125f199887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g3125f199887_0_2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125f199887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g3125f199887_0_2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1200"/>
              </a:spcBef>
              <a:spcAft>
                <a:spcPts val="0"/>
              </a:spcAft>
              <a:buClr>
                <a:schemeClr val="dk1"/>
              </a:buClr>
              <a:buSzPts val="2000"/>
              <a:buChar char="●"/>
            </a:pPr>
            <a:r>
              <a:rPr lang="no" sz="2000">
                <a:solidFill>
                  <a:schemeClr val="dk1"/>
                </a:solidFill>
                <a:highlight>
                  <a:srgbClr val="DAE3F3"/>
                </a:highlight>
              </a:rPr>
              <a:t>Effekt er noe en gjerne søker å oppnå(intensjonalt),mens performativitet kan være noe en erkjenner i etterkant, noen ganger ikke tilsiktet eller ønsket</a:t>
            </a:r>
            <a:endParaRPr sz="2000">
              <a:solidFill>
                <a:schemeClr val="dk1"/>
              </a:solidFill>
              <a:highlight>
                <a:srgbClr val="DAE3F3"/>
              </a:highlight>
            </a:endParaRPr>
          </a:p>
          <a:p>
            <a:pPr indent="0" lvl="0" marL="0" rtl="0" algn="l">
              <a:lnSpc>
                <a:spcPct val="100000"/>
              </a:lnSpc>
              <a:spcBef>
                <a:spcPts val="1200"/>
              </a:spcBef>
              <a:spcAft>
                <a:spcPts val="0"/>
              </a:spcAft>
              <a:buSzPts val="1100"/>
              <a:buNone/>
            </a:pPr>
            <a:r>
              <a:rPr lang="no"/>
              <a:t>Guri sin klipper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no" sz="1200">
                <a:solidFill>
                  <a:srgbClr val="212529"/>
                </a:solidFill>
                <a:highlight>
                  <a:srgbClr val="FFFFFF"/>
                </a:highlight>
                <a:latin typeface="Lato"/>
                <a:ea typeface="Lato"/>
                <a:cs typeface="Lato"/>
                <a:sym typeface="Lato"/>
              </a:rPr>
              <a:t>Shared social ideas and values are inscribed into information systems. Vice versa, the design and use of technology shape society. As a result, information technologies do not only express but also reproduce social, cultural and normative relations.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125f199887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g3125f199887_0_1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12656711f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12656711f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12656711fd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12656711fd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125f199887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125f199887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125f199887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125f19988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125f199887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125f199887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1325a6131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1325a6131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125f199887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125f199887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125f199887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125f199887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14" name="Google Shape;14;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7" name="Google Shape;17;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91378"/>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7" name="Google Shape;37;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p9"/>
          <p:cNvSpPr txBox="1"/>
          <p:nvPr>
            <p:ph type="title"/>
          </p:nvPr>
        </p:nvSpPr>
        <p:spPr>
          <a:xfrm>
            <a:off x="265500" y="1107950"/>
            <a:ext cx="4045200" cy="168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p:nvPr>
            <p:ph idx="1" type="body"/>
          </p:nvPr>
        </p:nvSpPr>
        <p:spPr>
          <a:xfrm>
            <a:off x="311700" y="29194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no"/>
              <a:t>rasjonalitet, effekter &amp; performativitet</a:t>
            </a:r>
            <a:endParaRPr/>
          </a:p>
        </p:txBody>
      </p:sp>
      <p:sp>
        <p:nvSpPr>
          <p:cNvPr id="60" name="Google Shape;60;p13"/>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no"/>
              <a:t>gruppetime 8.11.24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7" name="Google Shape;67;p14"/>
          <p:cNvPicPr preferRelativeResize="0"/>
          <p:nvPr/>
        </p:nvPicPr>
        <p:blipFill>
          <a:blip r:embed="rId3">
            <a:alphaModFix/>
          </a:blip>
          <a:stretch>
            <a:fillRect/>
          </a:stretch>
        </p:blipFill>
        <p:spPr>
          <a:xfrm>
            <a:off x="2000250" y="0"/>
            <a:ext cx="5143500"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Rasjonalitet</a:t>
            </a:r>
            <a:endParaRPr/>
          </a:p>
        </p:txBody>
      </p:sp>
      <p:sp>
        <p:nvSpPr>
          <p:cNvPr id="73" name="Google Shape;73;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Typer rasjonalitet</a:t>
            </a:r>
            <a:endParaRPr/>
          </a:p>
          <a:p>
            <a:pPr indent="0" lvl="0" marL="0" rtl="0" algn="l">
              <a:spcBef>
                <a:spcPts val="1200"/>
              </a:spcBef>
              <a:spcAft>
                <a:spcPts val="0"/>
              </a:spcAft>
              <a:buNone/>
            </a:pPr>
            <a:r>
              <a:rPr lang="no"/>
              <a:t>- teoretisk (epistemisk): om noe er sant eller ikke</a:t>
            </a:r>
            <a:endParaRPr/>
          </a:p>
          <a:p>
            <a:pPr indent="0" lvl="0" marL="0" rtl="0" algn="l">
              <a:spcBef>
                <a:spcPts val="1200"/>
              </a:spcBef>
              <a:spcAft>
                <a:spcPts val="0"/>
              </a:spcAft>
              <a:buNone/>
            </a:pPr>
            <a:r>
              <a:rPr lang="no"/>
              <a:t>- praktisk: instrumentell / mål-middel / formålsrasjonalitet</a:t>
            </a:r>
            <a:endParaRPr/>
          </a:p>
          <a:p>
            <a:pPr indent="0" lvl="0" marL="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40600" y="37980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Rasjonalitet - Weber</a:t>
            </a:r>
            <a:endParaRPr/>
          </a:p>
          <a:p>
            <a:pPr indent="0" lvl="0" marL="0" rtl="0" algn="l">
              <a:spcBef>
                <a:spcPts val="0"/>
              </a:spcBef>
              <a:spcAft>
                <a:spcPts val="0"/>
              </a:spcAft>
              <a:buNone/>
            </a:pPr>
            <a:r>
              <a:rPr lang="no"/>
              <a:t>Bestemmelsesgrunner for sosial handling</a:t>
            </a:r>
            <a:endParaRPr/>
          </a:p>
        </p:txBody>
      </p:sp>
      <p:sp>
        <p:nvSpPr>
          <p:cNvPr id="79" name="Google Shape;79;p16"/>
          <p:cNvSpPr txBox="1"/>
          <p:nvPr>
            <p:ph idx="1" type="body"/>
          </p:nvPr>
        </p:nvSpPr>
        <p:spPr>
          <a:xfrm>
            <a:off x="311700" y="1498050"/>
            <a:ext cx="8520600" cy="30708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b="1" lang="no"/>
              <a:t>F</a:t>
            </a:r>
            <a:r>
              <a:rPr b="1" lang="no"/>
              <a:t>ormålsrasjonelt</a:t>
            </a:r>
            <a:r>
              <a:rPr lang="no"/>
              <a:t>: av forventninger til hvordan ytre gjenstander og andre mennesker vil forholde seg – som igjen brukes som «betingelser» for eller som «midler» til å oppnå ønskede og kalkulerte mål;</a:t>
            </a:r>
            <a:endParaRPr/>
          </a:p>
          <a:p>
            <a:pPr indent="-342900" lvl="0" marL="457200" rtl="0" algn="l">
              <a:spcBef>
                <a:spcPts val="0"/>
              </a:spcBef>
              <a:spcAft>
                <a:spcPts val="0"/>
              </a:spcAft>
              <a:buSzPts val="1800"/>
              <a:buAutoNum type="arabicPeriod"/>
            </a:pPr>
            <a:r>
              <a:rPr b="1" lang="no"/>
              <a:t>Verdirasjonelt</a:t>
            </a:r>
            <a:r>
              <a:rPr lang="no"/>
              <a:t>: av en bevisst tro på at en bestemt adferd – i seg selv og uavhengig av resultatet – har en etisk, estetisk, religiøs eller annen egenverdi;</a:t>
            </a:r>
            <a:endParaRPr/>
          </a:p>
          <a:p>
            <a:pPr indent="-342900" lvl="0" marL="457200" rtl="0" algn="l">
              <a:spcBef>
                <a:spcPts val="0"/>
              </a:spcBef>
              <a:spcAft>
                <a:spcPts val="0"/>
              </a:spcAft>
              <a:buSzPts val="1800"/>
              <a:buAutoNum type="arabicPeriod"/>
            </a:pPr>
            <a:r>
              <a:rPr b="1" lang="no"/>
              <a:t>A</a:t>
            </a:r>
            <a:r>
              <a:rPr b="1" lang="no"/>
              <a:t>ffektuelt</a:t>
            </a:r>
            <a:r>
              <a:rPr lang="no"/>
              <a:t>: særlig emosjonelt av bestemte affekter og følelsestilstander;</a:t>
            </a:r>
            <a:endParaRPr/>
          </a:p>
          <a:p>
            <a:pPr indent="-342900" lvl="0" marL="457200" rtl="0" algn="l">
              <a:spcBef>
                <a:spcPts val="0"/>
              </a:spcBef>
              <a:spcAft>
                <a:spcPts val="0"/>
              </a:spcAft>
              <a:buSzPts val="1800"/>
              <a:buAutoNum type="arabicPeriod"/>
            </a:pPr>
            <a:r>
              <a:rPr b="1" lang="no"/>
              <a:t>Tradisjonelt</a:t>
            </a:r>
            <a:r>
              <a:rPr lang="no"/>
              <a:t>: av inngrodde vaner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Oppgave - To og To</a:t>
            </a:r>
            <a:endParaRPr/>
          </a:p>
        </p:txBody>
      </p:sp>
      <p:sp>
        <p:nvSpPr>
          <p:cNvPr id="85" name="Google Shape;85;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Finn eksempler til hver av de fire  “bestemmelsesgrunenene”?</a:t>
            </a:r>
            <a:endParaRPr/>
          </a:p>
          <a:p>
            <a:pPr indent="0" lvl="0" marL="0" rtl="0" algn="l">
              <a:spcBef>
                <a:spcPts val="1200"/>
              </a:spcBef>
              <a:spcAft>
                <a:spcPts val="0"/>
              </a:spcAft>
              <a:buNone/>
            </a:pPr>
            <a:r>
              <a:rPr lang="no"/>
              <a:t>Hvilke hendelser har du benyttet?</a:t>
            </a:r>
            <a:endParaRPr/>
          </a:p>
          <a:p>
            <a:pPr indent="-342900" lvl="0" marL="457200" rtl="0" algn="l">
              <a:spcBef>
                <a:spcPts val="1200"/>
              </a:spcBef>
              <a:spcAft>
                <a:spcPts val="0"/>
              </a:spcAft>
              <a:buSzPts val="1800"/>
              <a:buAutoNum type="arabicPeriod"/>
            </a:pPr>
            <a:r>
              <a:rPr b="1" lang="no"/>
              <a:t>Formålsrasjonelt</a:t>
            </a:r>
            <a:endParaRPr/>
          </a:p>
          <a:p>
            <a:pPr indent="-342900" lvl="0" marL="457200" rtl="0" algn="l">
              <a:spcBef>
                <a:spcPts val="0"/>
              </a:spcBef>
              <a:spcAft>
                <a:spcPts val="0"/>
              </a:spcAft>
              <a:buSzPts val="1800"/>
              <a:buAutoNum type="arabicPeriod"/>
            </a:pPr>
            <a:r>
              <a:rPr b="1" lang="no"/>
              <a:t>Verdirasjonelt</a:t>
            </a:r>
            <a:endParaRPr/>
          </a:p>
          <a:p>
            <a:pPr indent="-342900" lvl="0" marL="457200" rtl="0" algn="l">
              <a:spcBef>
                <a:spcPts val="0"/>
              </a:spcBef>
              <a:spcAft>
                <a:spcPts val="0"/>
              </a:spcAft>
              <a:buSzPts val="1800"/>
              <a:buAutoNum type="arabicPeriod"/>
            </a:pPr>
            <a:r>
              <a:rPr b="1" lang="no"/>
              <a:t>Affektuelt</a:t>
            </a:r>
            <a:endParaRPr/>
          </a:p>
          <a:p>
            <a:pPr indent="-342900" lvl="0" marL="457200" rtl="0" algn="l">
              <a:spcBef>
                <a:spcPts val="0"/>
              </a:spcBef>
              <a:spcAft>
                <a:spcPts val="0"/>
              </a:spcAft>
              <a:buSzPts val="1800"/>
              <a:buAutoNum type="arabicPeriod"/>
            </a:pPr>
            <a:r>
              <a:rPr b="1" lang="no"/>
              <a:t>Tradisjonelt</a:t>
            </a:r>
            <a:endParaRPr b="1"/>
          </a:p>
          <a:p>
            <a:pPr indent="0" lvl="0" marL="0" rtl="0" algn="l">
              <a:spcBef>
                <a:spcPts val="1200"/>
              </a:spcBef>
              <a:spcAft>
                <a:spcPts val="1200"/>
              </a:spcAft>
              <a:buNone/>
            </a:pPr>
            <a:r>
              <a:rPr b="1" lang="no"/>
              <a:t>Hvorfor handlet du med den rasjonaliteten?</a:t>
            </a:r>
            <a:endParaRPr b="1"/>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Oppgave - To og To</a:t>
            </a:r>
            <a:endParaRPr/>
          </a:p>
        </p:txBody>
      </p:sp>
      <p:sp>
        <p:nvSpPr>
          <p:cNvPr id="91" name="Google Shape;91;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rPr lang="no" sz="2000"/>
              <a:t>Hva menes med den “formbare rasjonaliteten”?</a:t>
            </a:r>
            <a:endParaRPr sz="2000"/>
          </a:p>
          <a:p>
            <a:pPr indent="0" lvl="0" marL="0" rtl="0" algn="l">
              <a:spcBef>
                <a:spcPts val="1200"/>
              </a:spcBef>
              <a:spcAft>
                <a:spcPts val="1200"/>
              </a:spcAft>
              <a:buNone/>
            </a:pPr>
            <a:r>
              <a:rPr lang="no" sz="2000"/>
              <a:t>Tips – Sveins lesenotat</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Effekt</a:t>
            </a:r>
            <a:endParaRPr/>
          </a:p>
        </p:txBody>
      </p:sp>
      <p:sp>
        <p:nvSpPr>
          <p:cNvPr id="97" name="Google Shape;97;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 virkninger av en hendelse / en inngripen / en (ny) artefakt</a:t>
            </a:r>
            <a:endParaRPr/>
          </a:p>
          <a:p>
            <a:pPr indent="0" lvl="0" marL="0" rtl="0" algn="l">
              <a:spcBef>
                <a:spcPts val="1200"/>
              </a:spcBef>
              <a:spcAft>
                <a:spcPts val="0"/>
              </a:spcAft>
              <a:buNone/>
            </a:pPr>
            <a:r>
              <a:rPr lang="no"/>
              <a:t>	kan være tilsiktet, utilsiktet og uønsket</a:t>
            </a:r>
            <a:endParaRPr/>
          </a:p>
          <a:p>
            <a:pPr indent="0" lvl="0" marL="0" rtl="0" algn="l">
              <a:spcBef>
                <a:spcPts val="1200"/>
              </a:spcBef>
              <a:spcAft>
                <a:spcPts val="0"/>
              </a:spcAft>
              <a:buNone/>
            </a:pPr>
            <a:r>
              <a:rPr lang="no"/>
              <a:t>	kan være uforutsigbart</a:t>
            </a:r>
            <a:endParaRPr/>
          </a:p>
          <a:p>
            <a:pPr indent="0" lvl="0" marL="0" rtl="0" algn="l">
              <a:spcBef>
                <a:spcPts val="1200"/>
              </a:spcBef>
              <a:spcAft>
                <a:spcPts val="1200"/>
              </a:spcAft>
              <a:buNone/>
            </a:pPr>
            <a:r>
              <a:rPr lang="no"/>
              <a:t>	kan være vanskelig å påvise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Oppgave Effekt</a:t>
            </a:r>
            <a:endParaRPr/>
          </a:p>
        </p:txBody>
      </p:sp>
      <p:sp>
        <p:nvSpPr>
          <p:cNvPr id="103" name="Google Shape;103;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rPr lang="no"/>
              <a:t>Kom med et eksempel hvor bruken av et artefakt hadde en utilsiktet effekt</a:t>
            </a:r>
            <a:endParaRPr/>
          </a:p>
          <a:p>
            <a:pPr indent="0" lvl="0" marL="0" rtl="0" algn="l">
              <a:spcBef>
                <a:spcPts val="1200"/>
              </a:spcBef>
              <a:spcAft>
                <a:spcPts val="0"/>
              </a:spcAft>
              <a:buNone/>
            </a:pPr>
            <a:r>
              <a:rPr lang="no"/>
              <a:t>Hva skjedde?</a:t>
            </a:r>
            <a:endParaRPr/>
          </a:p>
          <a:p>
            <a:pPr indent="0" lvl="0" marL="0" rtl="0" algn="l">
              <a:spcBef>
                <a:spcPts val="1200"/>
              </a:spcBef>
              <a:spcAft>
                <a:spcPts val="12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1"/>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Kausalitet vs korrelasjon</a:t>
            </a:r>
            <a:endParaRPr/>
          </a:p>
        </p:txBody>
      </p:sp>
      <p:sp>
        <p:nvSpPr>
          <p:cNvPr id="109" name="Google Shape;109;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rPr lang="no"/>
              <a:t>Hva er forskjellen mellom de to begrepene?</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no"/>
              <a:t>Hvordan knytter det seg til ideen om effekt?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2"/>
          <p:cNvSpPr txBox="1"/>
          <p:nvPr>
            <p:ph type="title"/>
          </p:nvPr>
        </p:nvSpPr>
        <p:spPr>
          <a:xfrm>
            <a:off x="311700" y="391350"/>
            <a:ext cx="8520600" cy="736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t>Tone om performativitet ift. bruk av artefakter</a:t>
            </a:r>
            <a:endParaRPr/>
          </a:p>
        </p:txBody>
      </p:sp>
      <p:sp>
        <p:nvSpPr>
          <p:cNvPr id="115" name="Google Shape;115;p22"/>
          <p:cNvSpPr txBox="1"/>
          <p:nvPr>
            <p:ph idx="1" type="body"/>
          </p:nvPr>
        </p:nvSpPr>
        <p:spPr>
          <a:xfrm>
            <a:off x="311700" y="1456875"/>
            <a:ext cx="8520600" cy="2484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b="1" lang="no">
                <a:solidFill>
                  <a:schemeClr val="dk1"/>
                </a:solidFill>
              </a:rPr>
              <a:t>“</a:t>
            </a:r>
            <a:r>
              <a:rPr lang="no"/>
              <a:t>En annen interessant innfallsvinkel til å forstå endringer over tid finnes i forskning om teknologiens performativitet. </a:t>
            </a:r>
            <a:r>
              <a:rPr b="1" lang="no" sz="1900">
                <a:solidFill>
                  <a:schemeClr val="dk1"/>
                </a:solidFill>
              </a:rPr>
              <a:t>Begrepet performativitet refererer til handlingsaspektene ved artefakter, hva de utretter og «gjør»</a:t>
            </a:r>
            <a:r>
              <a:rPr lang="no"/>
              <a:t>. Begrepet ble først brukt om språk, altså hvordan noen utsagn forandrer verden. Et eksempel er at en prest eller dommer kan erklære at to mennesker har inngått ekteskap, og med det utsagnet endrer de deres sivilstatus. Et annet eksempel på at verden kan endres med et utsagn, er at politiet sier «du er arrestert»</a:t>
            </a:r>
            <a:r>
              <a:rPr b="1" lang="no">
                <a:solidFill>
                  <a:schemeClr val="dk1"/>
                </a:solidFill>
              </a:rPr>
              <a:t>”</a:t>
            </a:r>
            <a:r>
              <a:rPr b="1" lang="no">
                <a:solidFill>
                  <a:srgbClr val="092127"/>
                </a:solidFill>
              </a:rPr>
              <a:t>.</a:t>
            </a:r>
            <a:r>
              <a:rPr lang="no"/>
              <a:t>  (Bratteteig, 2021, s. 20)</a:t>
            </a:r>
            <a:endParaRPr/>
          </a:p>
        </p:txBody>
      </p:sp>
      <p:sp>
        <p:nvSpPr>
          <p:cNvPr id="116" name="Google Shape;116;p22"/>
          <p:cNvSpPr txBox="1"/>
          <p:nvPr/>
        </p:nvSpPr>
        <p:spPr>
          <a:xfrm>
            <a:off x="3386700" y="4557175"/>
            <a:ext cx="54456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1" lang="no" sz="1100" u="none" cap="none" strike="noStrike">
                <a:solidFill>
                  <a:schemeClr val="dk1"/>
                </a:solidFill>
                <a:latin typeface="Lato"/>
                <a:ea typeface="Lato"/>
                <a:cs typeface="Lato"/>
                <a:sym typeface="Lato"/>
              </a:rPr>
              <a:t>Bratteteig, Tone. (2021). Design for, med og av brukere. Kapittel 4 - Bruk i kontekst. Utkast</a:t>
            </a:r>
            <a:endParaRPr b="1" i="1" sz="1100" u="none" cap="none" strike="noStrike">
              <a:solidFill>
                <a:schemeClr val="dk1"/>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3"/>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t>Fra Sveins lesenotat</a:t>
            </a:r>
            <a:endParaRPr/>
          </a:p>
        </p:txBody>
      </p:sp>
      <p:sp>
        <p:nvSpPr>
          <p:cNvPr id="122" name="Google Shape;122;p2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a:p>
          <a:p>
            <a:pPr indent="0" lvl="0" marL="0" rtl="0" algn="l">
              <a:lnSpc>
                <a:spcPct val="115000"/>
              </a:lnSpc>
              <a:spcBef>
                <a:spcPts val="1200"/>
              </a:spcBef>
              <a:spcAft>
                <a:spcPts val="0"/>
              </a:spcAft>
              <a:buSzPts val="1800"/>
              <a:buNone/>
            </a:pPr>
            <a:r>
              <a:t/>
            </a:r>
            <a:endParaRPr/>
          </a:p>
          <a:p>
            <a:pPr indent="0" lvl="0" marL="0" rtl="0" algn="l">
              <a:lnSpc>
                <a:spcPct val="115000"/>
              </a:lnSpc>
              <a:spcBef>
                <a:spcPts val="1200"/>
              </a:spcBef>
              <a:spcAft>
                <a:spcPts val="1200"/>
              </a:spcAft>
              <a:buSzPts val="1800"/>
              <a:buNone/>
            </a:pPr>
            <a:r>
              <a:rPr lang="no"/>
              <a:t>“Performativiteten handler både om </a:t>
            </a:r>
            <a:r>
              <a:rPr b="1" lang="no">
                <a:solidFill>
                  <a:schemeClr val="dk1"/>
                </a:solidFill>
              </a:rPr>
              <a:t>hva tingene gjør</a:t>
            </a:r>
            <a:r>
              <a:rPr lang="no"/>
              <a:t> (med oss), </a:t>
            </a:r>
            <a:r>
              <a:rPr b="1" lang="no">
                <a:solidFill>
                  <a:schemeClr val="dk1"/>
                </a:solidFill>
              </a:rPr>
              <a:t>hva vi gjør med disse</a:t>
            </a:r>
            <a:r>
              <a:rPr lang="no"/>
              <a:t> og </a:t>
            </a:r>
            <a:r>
              <a:rPr b="1" lang="no">
                <a:solidFill>
                  <a:schemeClr val="dk1"/>
                </a:solidFill>
              </a:rPr>
              <a:t>hvordan vår forestillingsevne</a:t>
            </a:r>
            <a:r>
              <a:rPr lang="no">
                <a:solidFill>
                  <a:schemeClr val="dk1"/>
                </a:solidFill>
              </a:rPr>
              <a:t> </a:t>
            </a:r>
            <a:r>
              <a:rPr lang="no"/>
              <a:t>om hva som kan gjøres i omgang med tingene lar seg overskride.”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4"/>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t>Performativitet</a:t>
            </a:r>
            <a:endParaRPr/>
          </a:p>
        </p:txBody>
      </p:sp>
      <p:sp>
        <p:nvSpPr>
          <p:cNvPr id="128" name="Google Shape;128;p24"/>
          <p:cNvSpPr txBox="1"/>
          <p:nvPr>
            <p:ph idx="1" type="body"/>
          </p:nvPr>
        </p:nvSpPr>
        <p:spPr>
          <a:xfrm>
            <a:off x="311700" y="1294650"/>
            <a:ext cx="8520600" cy="2303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a:p>
          <a:p>
            <a:pPr indent="0" lvl="0" marL="0" rtl="0" algn="l">
              <a:lnSpc>
                <a:spcPct val="115000"/>
              </a:lnSpc>
              <a:spcBef>
                <a:spcPts val="1200"/>
              </a:spcBef>
              <a:spcAft>
                <a:spcPts val="0"/>
              </a:spcAft>
              <a:buSzPts val="1800"/>
              <a:buNone/>
            </a:pPr>
            <a:r>
              <a:rPr lang="no"/>
              <a:t>Hva sikter vi til når vi sier at ting og teknologi gjør noe?</a:t>
            </a:r>
            <a:endParaRPr/>
          </a:p>
          <a:p>
            <a:pPr indent="0" lvl="0" marL="0" rtl="0" algn="l">
              <a:lnSpc>
                <a:spcPct val="115000"/>
              </a:lnSpc>
              <a:spcBef>
                <a:spcPts val="1200"/>
              </a:spcBef>
              <a:spcAft>
                <a:spcPts val="0"/>
              </a:spcAft>
              <a:buSzPts val="1800"/>
              <a:buNone/>
            </a:pPr>
            <a:r>
              <a:t/>
            </a:r>
            <a:endParaRPr/>
          </a:p>
          <a:p>
            <a:pPr indent="0" lvl="0" marL="0" rtl="0" algn="l">
              <a:lnSpc>
                <a:spcPct val="115000"/>
              </a:lnSpc>
              <a:spcBef>
                <a:spcPts val="1200"/>
              </a:spcBef>
              <a:spcAft>
                <a:spcPts val="1200"/>
              </a:spcAft>
              <a:buSzPts val="1800"/>
              <a:buNone/>
            </a:pPr>
            <a:r>
              <a:rPr lang="no"/>
              <a:t>Eks. Hvorfor har Tone og Svein valgt ut Roberto-artikkelen til dette temaet?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5"/>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no"/>
              <a:t>Performativitet og effekter</a:t>
            </a:r>
            <a:endParaRPr/>
          </a:p>
        </p:txBody>
      </p:sp>
      <p:sp>
        <p:nvSpPr>
          <p:cNvPr id="134" name="Google Shape;134;p25"/>
          <p:cNvSpPr txBox="1"/>
          <p:nvPr>
            <p:ph idx="1" type="body"/>
          </p:nvPr>
        </p:nvSpPr>
        <p:spPr>
          <a:xfrm>
            <a:off x="311700" y="1845400"/>
            <a:ext cx="8520600" cy="8109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lang="no"/>
              <a:t>Hvorfor er disse to begrepene koblet sammen?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“Roberto” og performativitet</a:t>
            </a:r>
            <a:endParaRPr/>
          </a:p>
        </p:txBody>
      </p:sp>
      <p:sp>
        <p:nvSpPr>
          <p:cNvPr id="140" name="Google Shape;140;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rPr lang="no"/>
              <a:t>Hvordan hjelper “Roberto” med forståelsen av performativitet?</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no"/>
              <a:t>Hvordan endret innførelsen av “Roberto” arbeidsoppgavene til Guri?</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no"/>
              <a:t>Hadde “Roberto” ønsket effekt? Og hva var den ønskede effekten?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Autonomisering</a:t>
            </a:r>
            <a:endParaRPr/>
          </a:p>
        </p:txBody>
      </p:sp>
      <p:sp>
        <p:nvSpPr>
          <p:cNvPr id="146" name="Google Shape;146;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1200"/>
              </a:spcAft>
              <a:buNone/>
            </a:pPr>
            <a:r>
              <a:rPr lang="no"/>
              <a:t>Har dere noen oppgaver som har blitt autonomisert, og hvordan påvirket det hvilke arbeidsoppgaver dere måtte gjøre?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8"/>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Giga mapping -Miro boarding</a:t>
            </a:r>
            <a:endParaRPr/>
          </a:p>
        </p:txBody>
      </p:sp>
      <p:sp>
        <p:nvSpPr>
          <p:cNvPr id="152" name="Google Shape;152;p28"/>
          <p:cNvSpPr txBox="1"/>
          <p:nvPr>
            <p:ph idx="1" type="body"/>
          </p:nvPr>
        </p:nvSpPr>
        <p:spPr>
          <a:xfrm>
            <a:off x="311700" y="1152475"/>
            <a:ext cx="42603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no"/>
              <a:t>Skriv opp begreper og tanker</a:t>
            </a:r>
            <a:endParaRPr/>
          </a:p>
        </p:txBody>
      </p:sp>
      <p:pic>
        <p:nvPicPr>
          <p:cNvPr id="153" name="Google Shape;153;p28"/>
          <p:cNvPicPr preferRelativeResize="0"/>
          <p:nvPr/>
        </p:nvPicPr>
        <p:blipFill rotWithShape="1">
          <a:blip r:embed="rId3">
            <a:alphaModFix/>
          </a:blip>
          <a:srcRect b="3709" l="0" r="0" t="-3709"/>
          <a:stretch/>
        </p:blipFill>
        <p:spPr>
          <a:xfrm>
            <a:off x="5124525" y="1006788"/>
            <a:ext cx="3707775" cy="37077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Giga Mapping – Oppgave 2 – 1 min! </a:t>
            </a:r>
            <a:endParaRPr/>
          </a:p>
        </p:txBody>
      </p:sp>
      <p:sp>
        <p:nvSpPr>
          <p:cNvPr id="159" name="Google Shape;159;p29"/>
          <p:cNvSpPr txBox="1"/>
          <p:nvPr>
            <p:ph idx="1" type="body"/>
          </p:nvPr>
        </p:nvSpPr>
        <p:spPr>
          <a:xfrm>
            <a:off x="311700" y="1152475"/>
            <a:ext cx="50904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br>
              <a:rPr lang="no"/>
            </a:br>
            <a:r>
              <a:rPr lang="no"/>
              <a:t>Legg inn noe </a:t>
            </a:r>
            <a:r>
              <a:rPr b="1" lang="no"/>
              <a:t>fra ditt eget</a:t>
            </a:r>
            <a:r>
              <a:rPr lang="no"/>
              <a:t> lesenotat.</a:t>
            </a:r>
            <a:endParaRPr/>
          </a:p>
          <a:p>
            <a:pPr indent="0" lvl="0" marL="0" rtl="0" algn="l">
              <a:spcBef>
                <a:spcPts val="1200"/>
              </a:spcBef>
              <a:spcAft>
                <a:spcPts val="0"/>
              </a:spcAft>
              <a:buNone/>
            </a:pPr>
            <a:r>
              <a:rPr lang="no"/>
              <a:t>Supert med eksempler og/eller refleksjoner!</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Giga Mapping – Oppgave 3</a:t>
            </a:r>
            <a:endParaRPr/>
          </a:p>
        </p:txBody>
      </p:sp>
      <p:sp>
        <p:nvSpPr>
          <p:cNvPr id="165" name="Google Shape;165;p30"/>
          <p:cNvSpPr txBox="1"/>
          <p:nvPr>
            <p:ph idx="1" type="body"/>
          </p:nvPr>
        </p:nvSpPr>
        <p:spPr>
          <a:xfrm>
            <a:off x="311700" y="1152475"/>
            <a:ext cx="63564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br>
              <a:rPr lang="no"/>
            </a:br>
            <a:r>
              <a:rPr lang="no"/>
              <a:t>Finn koblinger mellom begreper og temaer vi har vært igjennom i bolk 1.</a:t>
            </a:r>
            <a:endParaRPr/>
          </a:p>
          <a:p>
            <a:pPr indent="0" lvl="0" marL="0" rtl="0" algn="l">
              <a:spcBef>
                <a:spcPts val="1200"/>
              </a:spcBef>
              <a:spcAft>
                <a:spcPts val="0"/>
              </a:spcAft>
              <a:buNone/>
            </a:pPr>
            <a:r>
              <a:rPr lang="no"/>
              <a:t>knytt det opp til rasjonalitet, effekter &amp; performativitet</a:t>
            </a:r>
            <a:endParaRPr b="1"/>
          </a:p>
          <a:p>
            <a:pPr indent="0" lvl="0" marL="0" rtl="0" algn="l">
              <a:spcBef>
                <a:spcPts val="1200"/>
              </a:spcBef>
              <a:spcAft>
                <a:spcPts val="0"/>
              </a:spcAft>
              <a:buNone/>
            </a:pPr>
            <a:r>
              <a:t/>
            </a:r>
            <a:endParaRPr i="1"/>
          </a:p>
          <a:p>
            <a:pPr indent="0" lvl="0" marL="0" rtl="0" algn="l">
              <a:spcBef>
                <a:spcPts val="1200"/>
              </a:spcBef>
              <a:spcAft>
                <a:spcPts val="1200"/>
              </a:spcAft>
              <a:buNone/>
            </a:pPr>
            <a:r>
              <a:rPr lang="no"/>
              <a:t>Beskriv hvorfor det er en kobling!</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1"/>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solidFill>
                  <a:srgbClr val="F55E61"/>
                </a:solidFill>
              </a:rPr>
              <a:t>Pssst; 4220</a:t>
            </a:r>
            <a:endParaRPr/>
          </a:p>
          <a:p>
            <a:pPr indent="0" lvl="0" marL="0" rtl="0" algn="l">
              <a:spcBef>
                <a:spcPts val="0"/>
              </a:spcBef>
              <a:spcAft>
                <a:spcPts val="0"/>
              </a:spcAft>
              <a:buNone/>
            </a:pPr>
            <a:r>
              <a:rPr lang="no"/>
              <a:t>omsorgsrasjonalitet - håndverksrasjonalitet</a:t>
            </a:r>
            <a:endParaRPr/>
          </a:p>
        </p:txBody>
      </p:sp>
      <p:sp>
        <p:nvSpPr>
          <p:cNvPr id="171" name="Google Shape;171;p31"/>
          <p:cNvSpPr txBox="1"/>
          <p:nvPr>
            <p:ph idx="1" type="body"/>
          </p:nvPr>
        </p:nvSpPr>
        <p:spPr>
          <a:xfrm>
            <a:off x="311700" y="1519875"/>
            <a:ext cx="8520600" cy="304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Hva er omsorgrasjonaliteten presentert i artikkelen?</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no"/>
              <a:t>Hvilken effekt har den?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2"/>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solidFill>
                  <a:srgbClr val="F55E61"/>
                </a:solidFill>
              </a:rPr>
              <a:t>Pssst; 4220</a:t>
            </a:r>
            <a:endParaRPr/>
          </a:p>
          <a:p>
            <a:pPr indent="0" lvl="0" marL="0" rtl="0" algn="l">
              <a:spcBef>
                <a:spcPts val="0"/>
              </a:spcBef>
              <a:spcAft>
                <a:spcPts val="0"/>
              </a:spcAft>
              <a:buNone/>
            </a:pPr>
            <a:r>
              <a:rPr lang="no"/>
              <a:t>omsorgsrasjonalitet - </a:t>
            </a:r>
            <a:r>
              <a:rPr lang="no"/>
              <a:t>håndverksrasjonalitet</a:t>
            </a:r>
            <a:r>
              <a:rPr lang="no"/>
              <a:t> </a:t>
            </a:r>
            <a:endParaRPr/>
          </a:p>
        </p:txBody>
      </p:sp>
      <p:sp>
        <p:nvSpPr>
          <p:cNvPr id="177" name="Google Shape;177;p32"/>
          <p:cNvSpPr txBox="1"/>
          <p:nvPr>
            <p:ph idx="1" type="body"/>
          </p:nvPr>
        </p:nvSpPr>
        <p:spPr>
          <a:xfrm>
            <a:off x="311700" y="1549325"/>
            <a:ext cx="8520600" cy="3019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sz="2100"/>
              <a:t>Hva er forskjellen på disse?</a:t>
            </a:r>
            <a:endParaRPr sz="2100"/>
          </a:p>
          <a:p>
            <a:pPr indent="0" lvl="0" marL="0" rtl="0" algn="l">
              <a:spcBef>
                <a:spcPts val="1200"/>
              </a:spcBef>
              <a:spcAft>
                <a:spcPts val="0"/>
              </a:spcAft>
              <a:buNone/>
            </a:pPr>
            <a:r>
              <a:t/>
            </a:r>
            <a:endParaRPr sz="2100"/>
          </a:p>
          <a:p>
            <a:pPr indent="0" lvl="0" marL="0" rtl="0" algn="l">
              <a:spcBef>
                <a:spcPts val="1200"/>
              </a:spcBef>
              <a:spcAft>
                <a:spcPts val="1200"/>
              </a:spcAft>
              <a:buNone/>
            </a:pPr>
            <a:r>
              <a:rPr lang="no" sz="2100"/>
              <a:t>Hvorfor kan det være en fordel å endre på hvordan man snakker om arbeid og hva som er rasjonelt?</a:t>
            </a:r>
            <a:endParaRPr sz="21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3"/>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God helg! </a:t>
            </a:r>
            <a:r>
              <a:rPr lang="no"/>
              <a: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oral">
  <a:themeElements>
    <a:clrScheme name="Coral">
      <a:dk1>
        <a:srgbClr val="6AA84F"/>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