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Playfair Display"/>
      <p:regular r:id="rId27"/>
      <p:bold r:id="rId28"/>
      <p:italic r:id="rId29"/>
      <p:boldItalic r:id="rId30"/>
    </p:embeddedFont>
    <p:embeddedFont>
      <p:font typeface="Lato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PlayfairDisplay-bold.fntdata"/><Relationship Id="rId27" Type="http://schemas.openxmlformats.org/officeDocument/2006/relationships/font" Target="fonts/PlayfairDis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layfairDisplay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regular.fntdata"/><Relationship Id="rId30" Type="http://schemas.openxmlformats.org/officeDocument/2006/relationships/font" Target="fonts/PlayfairDisplay-boldItalic.fntdata"/><Relationship Id="rId11" Type="http://schemas.openxmlformats.org/officeDocument/2006/relationships/slide" Target="slides/slide6.xml"/><Relationship Id="rId33" Type="http://schemas.openxmlformats.org/officeDocument/2006/relationships/font" Target="fonts/Lato-italic.fntdata"/><Relationship Id="rId10" Type="http://schemas.openxmlformats.org/officeDocument/2006/relationships/slide" Target="slides/slide5.xml"/><Relationship Id="rId32" Type="http://schemas.openxmlformats.org/officeDocument/2006/relationships/font" Target="fonts/La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Lato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0c532a17b7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0c532a17b7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0c532a17b7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0c532a17b7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0c532a17b7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30c532a17b7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Bilist - eksponeringsbruk i form av at lys byttes og handlingsbruk i form av at du må stoppe eller kan kjøre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Grønt når du kommer frem til streken,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Fotgjenger - </a:t>
            </a:r>
            <a:r>
              <a:rPr lang="no">
                <a:solidFill>
                  <a:schemeClr val="dk1"/>
                </a:solidFill>
              </a:rPr>
              <a:t>interaksjonsbruk, handling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Lys - eksponering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0c532a17b7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30c532a17b7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0c532a17b7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30c532a17b7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0c532a17b7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g30c532a17b7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c532a17b7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30c532a17b7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0c532a17b7_0_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0c532a17b7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0c532a17b7_0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g30c532a17b7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0c532a17b7_0_4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0c532a17b7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0c532a17b7_0_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0c532a17b7_0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0c532a17b7_0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0c532a17b7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0c532a17b7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0c532a17b7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0c532a17b7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0c532a17b7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0c532a17b7_0_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0c532a17b7_0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0c56a74f10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0c56a74f1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0c56a74f1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0c56a74f1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0c56a74f1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0c56a74f1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0c56a74f1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0c56a74f1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0c532a17b7_0_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0c532a17b7_0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ikke-bruk, lav-bruk, tvungen bruk &amp; kreativ bruk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Gruppetime 18.10.24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Oppmøte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750" y="51775"/>
            <a:ext cx="47625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Fire varianter av ikke-bruk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424600" y="15376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no" sz="1900">
                <a:solidFill>
                  <a:srgbClr val="000000"/>
                </a:solidFill>
                <a:highlight>
                  <a:srgbClr val="FFFFFF"/>
                </a:highlight>
              </a:rPr>
              <a:t>Disenchantment: </a:t>
            </a:r>
            <a:r>
              <a:rPr lang="no" sz="1900">
                <a:solidFill>
                  <a:srgbClr val="000000"/>
                </a:solidFill>
                <a:highlight>
                  <a:srgbClr val="FFFFFF"/>
                </a:highlight>
              </a:rPr>
              <a:t>De som er skuffede, tilbakeskuende og synes ting var bedre før.</a:t>
            </a:r>
            <a:endParaRPr sz="19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no" sz="1900">
                <a:solidFill>
                  <a:srgbClr val="000000"/>
                </a:solidFill>
                <a:highlight>
                  <a:srgbClr val="FFFFFF"/>
                </a:highlight>
              </a:rPr>
              <a:t>Disenfranchisement: </a:t>
            </a:r>
            <a:r>
              <a:rPr lang="no" sz="1900">
                <a:solidFill>
                  <a:srgbClr val="000000"/>
                </a:solidFill>
                <a:highlight>
                  <a:srgbClr val="FFFFFF"/>
                </a:highlight>
              </a:rPr>
              <a:t>De som er skuffet og føler at de er fratatt stemmeretten fordi de ikke makter å henge med</a:t>
            </a:r>
            <a:endParaRPr sz="19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no" sz="1900">
                <a:solidFill>
                  <a:srgbClr val="000000"/>
                </a:solidFill>
                <a:highlight>
                  <a:srgbClr val="FFFFFF"/>
                </a:highlight>
              </a:rPr>
              <a:t>Displacement</a:t>
            </a:r>
            <a:r>
              <a:rPr lang="no" sz="1900">
                <a:solidFill>
                  <a:srgbClr val="000000"/>
                </a:solidFill>
                <a:highlight>
                  <a:srgbClr val="FFFFFF"/>
                </a:highlight>
              </a:rPr>
              <a:t>: De som føler at de er skjøvet ut på sidelinja og er frustrerte fordi de er erstattet av eller blitt avhengige av andre</a:t>
            </a:r>
            <a:endParaRPr sz="19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no" sz="1900">
                <a:solidFill>
                  <a:srgbClr val="000000"/>
                </a:solidFill>
                <a:highlight>
                  <a:srgbClr val="FFFFFF"/>
                </a:highlight>
              </a:rPr>
              <a:t>Disinterest</a:t>
            </a:r>
            <a:r>
              <a:rPr lang="no" sz="1900">
                <a:solidFill>
                  <a:srgbClr val="000000"/>
                </a:solidFill>
                <a:highlight>
                  <a:srgbClr val="FFFFFF"/>
                </a:highlight>
              </a:rPr>
              <a:t>: De som føler at det de får tilgang til gjennom nett og teknologiske løsninger ikke er relevant eller engasjerer dem</a:t>
            </a:r>
            <a:endParaRPr sz="19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/>
        </p:nvSpPr>
        <p:spPr>
          <a:xfrm>
            <a:off x="424600" y="882100"/>
            <a:ext cx="7367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200">
                <a:solidFill>
                  <a:srgbClr val="666666"/>
                </a:solidFill>
              </a:rPr>
              <a:t>(Satchell og Dourish 2009:12-13)</a:t>
            </a:r>
            <a:endParaRPr sz="1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Bruk i forhold til ikke-bruk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b="1" lang="no">
                <a:solidFill>
                  <a:schemeClr val="dk1"/>
                </a:solidFill>
              </a:rPr>
              <a:t>Eksponeringsbruk</a:t>
            </a:r>
            <a:r>
              <a:rPr lang="no"/>
              <a:t> (noe vi blir eksponert for uten å gjøre noe/ eller uavhengig om vi er her - eks reklameplakater som ruller og bytter reklamer - eksponerer oss for reklame)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17647"/>
              <a:buNone/>
            </a:pPr>
            <a:r>
              <a:rPr b="1" lang="no">
                <a:solidFill>
                  <a:schemeClr val="dk1"/>
                </a:solidFill>
              </a:rPr>
              <a:t>Handlingsbruk </a:t>
            </a:r>
            <a:r>
              <a:rPr lang="no"/>
              <a:t>(en handling vi gjør som enten frivillig eller ufrivillig trigger at en ting skjer - eks at vi går inn i et rom og lyser skrur seg automatisk på pga sensorer)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17647"/>
              <a:buNone/>
            </a:pPr>
            <a:r>
              <a:rPr b="1" lang="no">
                <a:solidFill>
                  <a:schemeClr val="dk1"/>
                </a:solidFill>
              </a:rPr>
              <a:t>Interaksjonsbruk</a:t>
            </a:r>
            <a:r>
              <a:rPr lang="no"/>
              <a:t> (Vi trykker på noe for å skape en reaksjon)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17647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75093"/>
              <a:buNone/>
            </a:pPr>
            <a:r>
              <a:rPr lang="no" sz="2820"/>
              <a:t>Hvilken av disse bruksmåtene passer til trafikklys?</a:t>
            </a:r>
            <a:endParaRPr sz="2820"/>
          </a:p>
          <a:p>
            <a:pPr indent="-325755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no"/>
              <a:t>Ta hensyn til forskjellige kontekster og hva slags bruker du er:</a:t>
            </a:r>
            <a:endParaRPr/>
          </a:p>
          <a:p>
            <a:pPr indent="-30416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no"/>
              <a:t>Er du bilist</a:t>
            </a:r>
            <a:endParaRPr/>
          </a:p>
          <a:p>
            <a:pPr indent="-30416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no"/>
              <a:t>Fotgjenger som trykker</a:t>
            </a:r>
            <a:endParaRPr/>
          </a:p>
          <a:p>
            <a:pPr indent="-30416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no"/>
              <a:t>Lys for manuelt arbeid (plassering av bil)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Ikke-aktive brukere </a:t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765425"/>
            <a:ext cx="8520600" cy="9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"/>
              <a:t>Kom med eksempler der vi er brukere uten at vi </a:t>
            </a:r>
            <a:r>
              <a:rPr lang="no" u="sng"/>
              <a:t>aktivt</a:t>
            </a:r>
            <a:r>
              <a:rPr lang="no"/>
              <a:t> bruker tjenesten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no"/>
              <a:t>												</a:t>
            </a:r>
            <a:r>
              <a:rPr b="1" i="1" lang="no">
                <a:solidFill>
                  <a:schemeClr val="dk1"/>
                </a:solidFill>
              </a:rPr>
              <a:t>EKS. </a:t>
            </a:r>
            <a:r>
              <a:rPr i="1" lang="no"/>
              <a:t>Brukere hos skatteetaten</a:t>
            </a:r>
            <a:endParaRPr i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Frivillig ikke-bruk og ufrivillig ikke-bruk</a:t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703250"/>
            <a:ext cx="8520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no"/>
              <a:t>Kom med eksempler hvor dere </a:t>
            </a:r>
            <a:r>
              <a:rPr b="1" lang="no"/>
              <a:t>ufrivillig </a:t>
            </a:r>
            <a:r>
              <a:rPr lang="no"/>
              <a:t>ikke har kunnet ta i bruk et system eller artefakt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0000"/>
              <a:buNone/>
            </a:pPr>
            <a:r>
              <a:rPr lang="no"/>
              <a:t>…og et eksempel hvor du </a:t>
            </a:r>
            <a:r>
              <a:rPr b="1" lang="no"/>
              <a:t>frivillig </a:t>
            </a:r>
            <a:r>
              <a:rPr lang="no"/>
              <a:t>ikke brukte et system eller artefakt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247700" y="1119225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no"/>
              <a:t>Livet med “dum” telefon</a:t>
            </a:r>
            <a:endParaRPr/>
          </a:p>
        </p:txBody>
      </p:sp>
      <p:sp>
        <p:nvSpPr>
          <p:cNvPr id="98" name="Google Shape;98;p19"/>
          <p:cNvSpPr txBox="1"/>
          <p:nvPr>
            <p:ph idx="1" type="subTitle"/>
          </p:nvPr>
        </p:nvSpPr>
        <p:spPr>
          <a:xfrm>
            <a:off x="247700" y="2856476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no"/>
              <a:t>Tenk over hvordan det ville vært å leve i dagens samfunn uten smarttelefonen</a:t>
            </a:r>
            <a:endParaRPr/>
          </a:p>
        </p:txBody>
      </p:sp>
      <p:sp>
        <p:nvSpPr>
          <p:cNvPr id="99" name="Google Shape;99;p1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Diskuter hvordan denne uka (eventuelt) hadde vært forskjellig fra «normalen» når det gjelder bruk av tjenester, aktiviteter, sosialt liv, følelse av velvære m.m.m</a:t>
            </a:r>
            <a:endParaRPr/>
          </a:p>
        </p:txBody>
      </p:sp>
      <p:sp>
        <p:nvSpPr>
          <p:cNvPr id="100" name="Google Shape;100;p19"/>
          <p:cNvSpPr txBox="1"/>
          <p:nvPr/>
        </p:nvSpPr>
        <p:spPr>
          <a:xfrm>
            <a:off x="5838700" y="4361750"/>
            <a:ext cx="2698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no" sz="1100" u="none" cap="none" strike="noStrike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rPr>
              <a:t>http://www.magasinett.no/artiklar/1117-livet-med-dumtelefon</a:t>
            </a:r>
            <a:endParaRPr b="0" i="1" sz="1100" u="none" cap="none" strike="noStrike">
              <a:solidFill>
                <a:srgbClr val="FFD9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no" sz="3600"/>
              <a:t>Tilbake til bruken</a:t>
            </a:r>
            <a:endParaRPr sz="3600"/>
          </a:p>
        </p:txBody>
      </p:sp>
      <p:sp>
        <p:nvSpPr>
          <p:cNvPr id="106" name="Google Shape;106;p20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</p:txBody>
      </p:sp>
      <p:sp>
        <p:nvSpPr>
          <p:cNvPr id="107" name="Google Shape;107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" sz="2500"/>
              <a:t>Hvordan kan vi få ikke-brukere til å bli brukere?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Pause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no"/>
              <a:t>Worst case scenario</a:t>
            </a:r>
            <a:endParaRPr/>
          </a:p>
        </p:txBody>
      </p:sp>
      <p:sp>
        <p:nvSpPr>
          <p:cNvPr id="118" name="Google Shape;118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no"/>
              <a:t>Lag et worst case scenario om hvilke konsekvenser som kan dukke opp ved å ikke bruke et artefakt eller teknologi</a:t>
            </a:r>
            <a:endParaRPr/>
          </a:p>
        </p:txBody>
      </p:sp>
      <p:sp>
        <p:nvSpPr>
          <p:cNvPr id="119" name="Google Shape;119;p22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100"/>
              <a:buNone/>
            </a:pPr>
            <a:r>
              <a:rPr lang="no" sz="1800"/>
              <a:t>Ta for dere et eksempel på ikke- bruk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 Mapping – Miro Board</a:t>
            </a:r>
            <a:endParaRPr/>
          </a:p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311700" y="1152475"/>
            <a:ext cx="483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Skriv opp begreper og tanker!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5000" y="803225"/>
            <a:ext cx="3999150" cy="399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 Mapping – Oppgave 2 – 1 min! </a:t>
            </a:r>
            <a:endParaRPr/>
          </a:p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311700" y="1152475"/>
            <a:ext cx="483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no"/>
            </a:br>
            <a:r>
              <a:rPr lang="no"/>
              <a:t>Legg inn noe </a:t>
            </a:r>
            <a:r>
              <a:rPr b="1" lang="no"/>
              <a:t>fra ditt eget</a:t>
            </a:r>
            <a:r>
              <a:rPr lang="no"/>
              <a:t> lesenotat.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Supert med eksempler og/eller refleksjoner!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 Mapping – Oppgave 3</a:t>
            </a:r>
            <a:endParaRPr/>
          </a:p>
        </p:txBody>
      </p:sp>
      <p:sp>
        <p:nvSpPr>
          <p:cNvPr id="138" name="Google Shape;138;p25"/>
          <p:cNvSpPr txBox="1"/>
          <p:nvPr>
            <p:ph idx="1" type="body"/>
          </p:nvPr>
        </p:nvSpPr>
        <p:spPr>
          <a:xfrm>
            <a:off x="311700" y="1152475"/>
            <a:ext cx="6036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no"/>
            </a:br>
            <a:r>
              <a:rPr lang="no"/>
              <a:t>Finn koblinger mellom begreper og temaer vi har vært igjennom i bolk 1.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knytt det </a:t>
            </a:r>
            <a:r>
              <a:rPr b="1" lang="no"/>
              <a:t>opp mot </a:t>
            </a:r>
            <a:r>
              <a:rPr i="1" lang="no"/>
              <a:t>ikke-bruk, lav-bruk, tvungen bruk &amp; kreativ bruk</a:t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no"/>
              <a:t>Beskriv hvorfor det er en kobling!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Lavest mulig bruk</a:t>
            </a:r>
            <a:endParaRPr/>
          </a:p>
        </p:txBody>
      </p:sp>
      <p:sp>
        <p:nvSpPr>
          <p:cNvPr id="144" name="Google Shape;144;p26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det minste du kan bruke av teknologi i Norge og fortsatt være en del av samfunnet?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Hvilke tjenester er man avhengig av?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Rollespill</a:t>
            </a:r>
            <a:endParaRPr/>
          </a:p>
        </p:txBody>
      </p:sp>
      <p:sp>
        <p:nvSpPr>
          <p:cNvPr id="151" name="Google Shape;151;p27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7"/>
          <p:cNvSpPr txBox="1"/>
          <p:nvPr>
            <p:ph idx="2" type="body"/>
          </p:nvPr>
        </p:nvSpPr>
        <p:spPr>
          <a:xfrm>
            <a:off x="4767750" y="256350"/>
            <a:ext cx="4123500" cy="41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77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3-5 personer i hver gruppe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De ulike rollene har </a:t>
            </a:r>
            <a:r>
              <a:rPr lang="no"/>
              <a:t>ulik</a:t>
            </a:r>
            <a:r>
              <a:rPr lang="no"/>
              <a:t> grad av bruk og reservasjoner om teknologi: </a:t>
            </a:r>
            <a:endParaRPr/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en</a:t>
            </a:r>
            <a:r>
              <a:rPr lang="no"/>
              <a:t> person spiller en “ivrig teknologi bruker”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en </a:t>
            </a:r>
            <a:r>
              <a:rPr lang="no"/>
              <a:t>som mener alt var bedre før, 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en </a:t>
            </a:r>
            <a:r>
              <a:rPr lang="no"/>
              <a:t>som mener teknologi ikke er for dem, 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en som føler seg utestengt og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en som ikke greier å henge med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Ha en diskusjon om teknologi og hvordan din rolle forholder seg til:  (teknologi, sosiale medier, statlige løsninger, osv.)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Snakk sammen om hvordan vi kan hjelpe de ulike rollene å bruke teknologi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4220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Hardey &amp; Atkinson 2018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menes med å leve </a:t>
            </a:r>
            <a:r>
              <a:rPr lang="no"/>
              <a:t>disconnected</a:t>
            </a:r>
            <a:r>
              <a:rPr lang="no"/>
              <a:t>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Hva kan være fordelene med å være disconnected?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Hardey &amp; Atkinson 2018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kan være grunnene til å ville leve disconnected ifølge Hardey &amp; Atkinson?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 fire tematiske </a:t>
            </a:r>
            <a:r>
              <a:rPr lang="no"/>
              <a:t>rammene</a:t>
            </a:r>
            <a:endParaRPr/>
          </a:p>
        </p:txBody>
      </p:sp>
      <p:sp>
        <p:nvSpPr>
          <p:cNvPr id="175" name="Google Shape;175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1. Sense of agency – related to sense of self and participating in activity to protect personal identity;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2. Reasoning – related to discussion of consequences, justification of circumstances, or media coverage;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3. Morals and beliefs – related to deep concern for protecting familial security and safety, doing good for the broader community, ideals of justness and fair treatment and democracy; and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4. Opposition – portraying action as a cause or social movement specifying positive and negative outcomes.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Tenk for deg selv</a:t>
            </a:r>
            <a:endParaRPr/>
          </a:p>
        </p:txBody>
      </p:sp>
      <p:sp>
        <p:nvSpPr>
          <p:cNvPr id="181" name="Google Shape;181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negativt med at alt er connected?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Hva er negativt med at DU er connected?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Ville dere vurdert å bli disconnected?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Takk for idag og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god helg </a:t>
            </a:r>
            <a:r>
              <a:rPr lang="no"/>
              <a:t>🫡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D5A6BD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