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9"/>
  </p:notesMasterIdLst>
  <p:sldIdLst>
    <p:sldId id="259" r:id="rId2"/>
    <p:sldId id="402" r:id="rId3"/>
    <p:sldId id="356" r:id="rId4"/>
    <p:sldId id="310" r:id="rId5"/>
    <p:sldId id="306" r:id="rId6"/>
    <p:sldId id="309" r:id="rId7"/>
    <p:sldId id="307" r:id="rId8"/>
    <p:sldId id="311" r:id="rId9"/>
    <p:sldId id="281" r:id="rId10"/>
    <p:sldId id="410" r:id="rId11"/>
    <p:sldId id="436" r:id="rId12"/>
    <p:sldId id="435" r:id="rId13"/>
    <p:sldId id="426" r:id="rId14"/>
    <p:sldId id="411" r:id="rId15"/>
    <p:sldId id="429" r:id="rId16"/>
    <p:sldId id="437" r:id="rId17"/>
    <p:sldId id="438" r:id="rId18"/>
    <p:sldId id="412" r:id="rId19"/>
    <p:sldId id="417" r:id="rId20"/>
    <p:sldId id="413" r:id="rId21"/>
    <p:sldId id="414" r:id="rId22"/>
    <p:sldId id="415" r:id="rId23"/>
    <p:sldId id="432" r:id="rId24"/>
    <p:sldId id="431" r:id="rId25"/>
    <p:sldId id="420" r:id="rId26"/>
    <p:sldId id="421" r:id="rId27"/>
    <p:sldId id="422" r:id="rId28"/>
    <p:sldId id="423" r:id="rId29"/>
    <p:sldId id="424" r:id="rId30"/>
    <p:sldId id="289" r:id="rId31"/>
    <p:sldId id="439" r:id="rId32"/>
    <p:sldId id="279" r:id="rId33"/>
    <p:sldId id="297" r:id="rId34"/>
    <p:sldId id="283" r:id="rId35"/>
    <p:sldId id="290" r:id="rId36"/>
    <p:sldId id="294" r:id="rId37"/>
    <p:sldId id="291" r:id="rId38"/>
    <p:sldId id="295" r:id="rId39"/>
    <p:sldId id="318" r:id="rId40"/>
    <p:sldId id="319" r:id="rId41"/>
    <p:sldId id="292" r:id="rId42"/>
    <p:sldId id="314" r:id="rId43"/>
    <p:sldId id="305" r:id="rId44"/>
    <p:sldId id="308" r:id="rId45"/>
    <p:sldId id="380" r:id="rId46"/>
    <p:sldId id="384" r:id="rId47"/>
    <p:sldId id="381" r:id="rId48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78" autoAdjust="0"/>
    <p:restoredTop sz="50000" autoAdjust="0"/>
  </p:normalViewPr>
  <p:slideViewPr>
    <p:cSldViewPr>
      <p:cViewPr varScale="1">
        <p:scale>
          <a:sx n="128" d="100"/>
          <a:sy n="128" d="100"/>
        </p:scale>
        <p:origin x="5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01.03.2023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409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6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597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239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724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 dirty="0"/>
              <a:t>L06v23</a:t>
            </a:r>
            <a:r>
              <a:rPr lang="nb-NO" sz="2400" noProof="0" dirty="0"/>
              <a:t> – Amdahl, </a:t>
            </a:r>
            <a:r>
              <a:rPr lang="nb-NO" sz="2400" dirty="0"/>
              <a:t>Gustavson, Prime </a:t>
            </a:r>
            <a:r>
              <a:rPr lang="nb-NO" sz="2400" dirty="0" err="1"/>
              <a:t>Numbers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F05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Latency</a:t>
            </a:r>
            <a:r>
              <a:rPr lang="nb-NO" sz="2100" dirty="0"/>
              <a:t> </a:t>
            </a:r>
            <a:r>
              <a:rPr lang="nb-NO" sz="2100" dirty="0" err="1"/>
              <a:t>caused</a:t>
            </a:r>
            <a:r>
              <a:rPr lang="nb-NO" sz="2100" dirty="0"/>
              <a:t> by </a:t>
            </a:r>
            <a:r>
              <a:rPr lang="nb-NO" sz="2100" dirty="0" err="1"/>
              <a:t>the</a:t>
            </a:r>
            <a:r>
              <a:rPr lang="nb-NO" sz="2100" dirty="0"/>
              <a:t> </a:t>
            </a:r>
            <a:r>
              <a:rPr lang="nb-NO" sz="2100" dirty="0" err="1"/>
              <a:t>slow</a:t>
            </a:r>
            <a:r>
              <a:rPr lang="nb-NO" sz="2100" dirty="0"/>
              <a:t> 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GPU </a:t>
            </a:r>
            <a:r>
              <a:rPr lang="nb-NO" sz="2100" dirty="0" err="1"/>
              <a:t>Exercises</a:t>
            </a:r>
            <a:r>
              <a:rPr lang="nb-NO" sz="2100" dirty="0"/>
              <a:t> </a:t>
            </a:r>
            <a:r>
              <a:rPr lang="nb-NO" sz="2100" dirty="0" err="1"/>
              <a:t>this</a:t>
            </a:r>
            <a:r>
              <a:rPr lang="nb-NO" sz="2100" dirty="0"/>
              <a:t> </a:t>
            </a:r>
            <a:r>
              <a:rPr lang="nb-NO" sz="2100" dirty="0" err="1"/>
              <a:t>week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Amdahl’s</a:t>
            </a:r>
            <a:r>
              <a:rPr lang="nb-NO" sz="2000" dirty="0"/>
              <a:t> and </a:t>
            </a:r>
            <a:r>
              <a:rPr lang="nb-NO" sz="2000" dirty="0" err="1"/>
              <a:t>Gustavson’s</a:t>
            </a:r>
            <a:r>
              <a:rPr lang="nb-NO" sz="2000" dirty="0"/>
              <a:t> </a:t>
            </a:r>
            <a:r>
              <a:rPr lang="nb-NO" sz="2000" dirty="0" err="1"/>
              <a:t>laws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Prime </a:t>
            </a:r>
            <a:r>
              <a:rPr lang="nb-NO" sz="2000" dirty="0" err="1"/>
              <a:t>Numbers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Tidtagning</a:t>
            </a:r>
            <a:endParaRPr lang="nb-NO" sz="20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JIT </a:t>
            </a:r>
            <a:r>
              <a:rPr lang="nb-NO" sz="1800" dirty="0" err="1"/>
              <a:t>compilation</a:t>
            </a:r>
            <a:endParaRPr lang="nb-NO" sz="18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Operativsystem?</a:t>
            </a:r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Søppel/Garbage Collection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28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44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0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60984" y="260648"/>
            <a:ext cx="7793037" cy="828675"/>
          </a:xfrm>
        </p:spPr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p:pic>
        <p:nvPicPr>
          <p:cNvPr id="1026" name="Picture 2" descr="M:\INF2440Para\Powerpoint\Uke2\Side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365066"/>
            <a:ext cx="7056784" cy="44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879812" y="5075892"/>
            <a:ext cx="60207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at med flere maskiner vil vi øke størrelsen på problemet. 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661248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 da med større </a:t>
            </a:r>
            <a:r>
              <a:rPr lang="nb-NO" dirty="0" err="1"/>
              <a:t>speedup</a:t>
            </a:r>
            <a:r>
              <a:rPr lang="nb-NO" dirty="0"/>
              <a:t>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4096126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235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9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</a:t>
            </a:r>
            <a:r>
              <a:rPr lang="nb-NO" dirty="0" err="1"/>
              <a:t>af</a:t>
            </a:r>
            <a:r>
              <a:rPr lang="nb-NO" dirty="0"/>
              <a:t>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  <a:p>
            <a:pPr lvl="1"/>
            <a:r>
              <a:rPr lang="nb-NO" sz="1800" dirty="0"/>
              <a:t>(</a:t>
            </a:r>
            <a:r>
              <a:rPr lang="nb-NO" sz="1800" dirty="0" err="1"/>
              <a:t>Blackboard</a:t>
            </a:r>
            <a:r>
              <a:rPr lang="nb-NO" sz="18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324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av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dirty="0"/>
              <a:t>Eksempel: faktorisering av 532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7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51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0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byte-nummeret og bit-nummeret i den byten. Vi kan da ta AND (&amp;) med det riktige elementet i en av de to </a:t>
            </a:r>
            <a:r>
              <a:rPr lang="nb-NO" sz="1800" dirty="0" err="1"/>
              <a:t>arrayene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L06v23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18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err="1"/>
              <a:t>Tidtagning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21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17942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051720" y="-26099"/>
            <a:ext cx="7092280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6.30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630.46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28.38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26.95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47.84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1.43</a:t>
            </a:r>
          </a:p>
          <a:p>
            <a:endParaRPr lang="nb-NO" sz="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time:   </a:t>
            </a:r>
            <a:r>
              <a:rPr lang="nb-NO" sz="1400" dirty="0">
                <a:solidFill>
                  <a:srgbClr val="C00000"/>
                </a:solidFill>
              </a:rPr>
              <a:t>0.014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median para time</a:t>
            </a:r>
            <a:r>
              <a:rPr lang="nb-NO" sz="1400" dirty="0">
                <a:solidFill>
                  <a:srgbClr val="C00000"/>
                </a:solidFill>
              </a:rPr>
              <a:t>:   0.569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0.03, n = 10000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313932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sekv</a:t>
            </a:r>
            <a:r>
              <a:rPr lang="nb-NO" dirty="0"/>
              <a:t> og 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283968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283968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283968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283968" y="3068960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283968" y="3933056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14.08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1.41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6.98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0.70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3.17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4.75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0.47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2.79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5.04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2.87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2.92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   5.052, median para time:   3.173,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1.59, n = 10 000 000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3009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M:\INF2440Para\FinnMax&gt;java -</a:t>
            </a:r>
            <a:r>
              <a:rPr lang="nb-NO" dirty="0" err="1"/>
              <a:t>Xint</a:t>
            </a:r>
            <a:r>
              <a:rPr lang="nb-NO" dirty="0"/>
              <a:t> </a:t>
            </a:r>
            <a:r>
              <a:rPr lang="nb-NO" dirty="0" err="1"/>
              <a:t>FinnMaxMulti</a:t>
            </a:r>
            <a:r>
              <a:rPr lang="nb-NO" dirty="0"/>
              <a:t>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67.24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6.72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179.40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17.94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64.00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6.40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175.12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17.51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51.42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5.14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176.23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17.62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64.95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6.49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173.17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17.32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60.11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6.01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185.84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18.58</a:t>
            </a:r>
          </a:p>
          <a:p>
            <a:endParaRPr lang="nb-NO" dirty="0"/>
          </a:p>
          <a:p>
            <a:r>
              <a:rPr lang="nb-NO" dirty="0"/>
              <a:t>Median </a:t>
            </a:r>
            <a:r>
              <a:rPr lang="nb-NO" dirty="0" err="1"/>
              <a:t>seq</a:t>
            </a:r>
            <a:r>
              <a:rPr lang="nb-NO" dirty="0"/>
              <a:t> time: 179.403, median para time:  64.950,</a:t>
            </a:r>
          </a:p>
          <a:p>
            <a:r>
              <a:rPr lang="nb-NO" dirty="0"/>
              <a:t> </a:t>
            </a:r>
            <a:r>
              <a:rPr lang="nb-NO" dirty="0" err="1"/>
              <a:t>Speedup</a:t>
            </a:r>
            <a:r>
              <a:rPr lang="nb-NO" dirty="0"/>
              <a:t>:    2.76, n = 10 000 000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480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239136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</a:t>
            </a:r>
            <a:r>
              <a:rPr lang="nb-NO" sz="2000" noProof="0" dirty="0" err="1"/>
              <a:t>f.eks</a:t>
            </a:r>
            <a:r>
              <a:rPr lang="nb-NO" sz="2000" noProof="0" dirty="0"/>
              <a:t> 9 ganger i en løkke , noterer alle kjøretider i to </a:t>
            </a:r>
            <a:r>
              <a:rPr lang="nb-NO" sz="2000" noProof="0" dirty="0" err="1"/>
              <a:t>arrayer</a:t>
            </a:r>
            <a:r>
              <a:rPr lang="nb-NO" sz="2000" noProof="0" dirty="0"/>
              <a:t> som så sorteres og vi velger medianverdien = a[(a.length-1)/2]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548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 err="1"/>
              <a:t>FinnMax</a:t>
            </a:r>
            <a:r>
              <a:rPr lang="nb-NO" sz="1600" dirty="0"/>
              <a:t> 3 ulike kjøringer (samme </a:t>
            </a:r>
            <a:r>
              <a:rPr lang="nb-NO" sz="1600" dirty="0" err="1"/>
              <a:t>parametre</a:t>
            </a:r>
            <a:r>
              <a:rPr lang="nb-NO" sz="1600" dirty="0"/>
              <a:t>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3168146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2292563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(length-1)/2),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64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</a:t>
            </a:r>
            <a:r>
              <a:rPr lang="nb-NO" sz="1300" dirty="0" err="1"/>
              <a:t>fellesData</a:t>
            </a:r>
            <a:r>
              <a:rPr lang="nb-NO" sz="1300" dirty="0"/>
              <a:t>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tråd:"+tidene[m]+"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trådene:"+tidene[(tidene.length-1)/2]+" 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</p:spTree>
    <p:extLst>
      <p:ext uri="{BB962C8B-B14F-4D97-AF65-F5344CB8AC3E}">
        <p14:creationId xmlns:p14="http://schemas.microsoft.com/office/powerpoint/2010/main" val="1017029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1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3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76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/>
              <a:t>Flere steg mulig: Eksempler senere i kurs (</a:t>
            </a:r>
            <a:r>
              <a:rPr lang="nb-NO" sz="1800" dirty="0" err="1"/>
              <a:t>Radix</a:t>
            </a:r>
            <a:r>
              <a:rPr lang="nb-NO" sz="1800" dirty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65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2767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38888</TotalTime>
  <Words>6143</Words>
  <Application>Microsoft Macintosh PowerPoint</Application>
  <PresentationFormat>On-screen Show (4:3)</PresentationFormat>
  <Paragraphs>956</Paragraphs>
  <Slides>47</Slides>
  <Notes>25</Notes>
  <HiddenSlides>18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 L06v23 – Amdahl, Gustavson, Prime Numbers</vt:lpstr>
      <vt:lpstr>Review F05 </vt:lpstr>
      <vt:lpstr>Plan for F06</vt:lpstr>
      <vt:lpstr>Amdahl – viktig å parallellisere største del</vt:lpstr>
      <vt:lpstr>Amdahl lov for parallelle beregninger</vt:lpstr>
      <vt:lpstr>Amdahl for ulike verdier av p</vt:lpstr>
      <vt:lpstr>Gustafsons lov for parallelle beregninger</vt:lpstr>
      <vt:lpstr>PowerPoint Presentation</vt:lpstr>
      <vt:lpstr>Sammenligning av Amdahl og Gustafson + egne betraktninger</vt:lpstr>
      <vt:lpstr>Om primtall</vt:lpstr>
      <vt:lpstr>Om primtall og faktorisering af heltall</vt:lpstr>
      <vt:lpstr>2 måter å lage primtall</vt:lpstr>
      <vt:lpstr>Litt mer om Eratosthenes</vt:lpstr>
      <vt:lpstr>Hvad er raskest?</vt:lpstr>
      <vt:lpstr>Finne primtall -- Eratosthenes sil</vt:lpstr>
      <vt:lpstr>Hvad er raskest?</vt:lpstr>
      <vt:lpstr>Om primtall og faktorisering av heltall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Faktorisering av et tall M i sine primtallsfaktorer</vt:lpstr>
      <vt:lpstr>Hvordan parallellisere faktorisering ?</vt:lpstr>
      <vt:lpstr>Faktorisering av store tall med 18-19 desimale sifre </vt:lpstr>
      <vt:lpstr>End of lecture L06v23</vt:lpstr>
      <vt:lpstr>Tidtagning</vt:lpstr>
      <vt:lpstr>Tidsmålinger og JIT (Just In Time) -kompilering</vt:lpstr>
      <vt:lpstr>PowerPoint Presentation</vt:lpstr>
      <vt:lpstr>Mediantider for  finnMax fra  ukeoppgavene:</vt:lpstr>
      <vt:lpstr>PowerPoint Presentation</vt:lpstr>
      <vt:lpstr>PowerPoint Presentation</vt:lpstr>
      <vt:lpstr>PowerPoint Presentation</vt:lpstr>
      <vt:lpstr>Hva betyr dette for tidsmålingene </vt:lpstr>
      <vt:lpstr>FinnMax 3 ulike kjøringer (samme parametre , varierer antall tråder: 8, 16, 4 )</vt:lpstr>
      <vt:lpstr>«Aldri» samme resultatet to ganger  </vt:lpstr>
      <vt:lpstr>Konklusjon på JIT-kompilering</vt:lpstr>
      <vt:lpstr>PowerPoint Presentation</vt:lpstr>
      <vt:lpstr>Hva med operativsystemet:</vt:lpstr>
      <vt:lpstr>Hva med søppeltømming – garbage collection:</vt:lpstr>
      <vt:lpstr>Om å parallelliser et problem </vt:lpstr>
      <vt:lpstr>Å dele opp algoritmen </vt:lpstr>
      <vt:lpstr>Å dele opp data – del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407</cp:revision>
  <cp:lastPrinted>2015-02-11T10:40:46Z</cp:lastPrinted>
  <dcterms:created xsi:type="dcterms:W3CDTF">2013-10-07T06:57:58Z</dcterms:created>
  <dcterms:modified xsi:type="dcterms:W3CDTF">2023-03-01T13:27:52Z</dcterms:modified>
</cp:coreProperties>
</file>