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5"/>
  </p:notesMasterIdLst>
  <p:sldIdLst>
    <p:sldId id="259" r:id="rId2"/>
    <p:sldId id="357" r:id="rId3"/>
    <p:sldId id="358" r:id="rId4"/>
    <p:sldId id="359" r:id="rId5"/>
    <p:sldId id="346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299" r:id="rId15"/>
    <p:sldId id="325" r:id="rId16"/>
    <p:sldId id="326" r:id="rId17"/>
    <p:sldId id="301" r:id="rId18"/>
    <p:sldId id="302" r:id="rId19"/>
    <p:sldId id="327" r:id="rId20"/>
    <p:sldId id="328" r:id="rId21"/>
    <p:sldId id="279" r:id="rId22"/>
    <p:sldId id="297" r:id="rId23"/>
    <p:sldId id="329" r:id="rId24"/>
    <p:sldId id="330" r:id="rId25"/>
    <p:sldId id="294" r:id="rId26"/>
    <p:sldId id="291" r:id="rId27"/>
    <p:sldId id="295" r:id="rId28"/>
    <p:sldId id="318" r:id="rId29"/>
    <p:sldId id="319" r:id="rId30"/>
    <p:sldId id="292" r:id="rId31"/>
    <p:sldId id="314" r:id="rId32"/>
    <p:sldId id="320" r:id="rId33"/>
    <p:sldId id="331" r:id="rId34"/>
    <p:sldId id="332" r:id="rId35"/>
    <p:sldId id="306" r:id="rId36"/>
    <p:sldId id="309" r:id="rId37"/>
    <p:sldId id="310" r:id="rId38"/>
    <p:sldId id="321" r:id="rId39"/>
    <p:sldId id="311" r:id="rId40"/>
    <p:sldId id="333" r:id="rId41"/>
    <p:sldId id="315" r:id="rId42"/>
    <p:sldId id="312" r:id="rId43"/>
    <p:sldId id="334" r:id="rId4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98" autoAdjust="0"/>
    <p:restoredTop sz="86431" autoAdjust="0"/>
  </p:normalViewPr>
  <p:slideViewPr>
    <p:cSldViewPr>
      <p:cViewPr varScale="1">
        <p:scale>
          <a:sx n="101" d="100"/>
          <a:sy n="101" d="100"/>
        </p:scale>
        <p:origin x="148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27.01.2022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12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366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89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089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82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 – Effektiv parallellprogrammering</a:t>
            </a:r>
            <a:br>
              <a:rPr lang="nb-NO" dirty="0"/>
            </a:br>
            <a:r>
              <a:rPr lang="nb-NO" dirty="0" err="1"/>
              <a:t>Lecture</a:t>
            </a:r>
            <a:r>
              <a:rPr lang="nb-NO" dirty="0"/>
              <a:t> L2, Uke 2, våren 2022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773836"/>
            <a:ext cx="7069138" cy="2679499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</a:t>
            </a:r>
          </a:p>
          <a:p>
            <a:r>
              <a:rPr lang="nb-NO" dirty="0"/>
              <a:t>Institutt for Informatikk</a:t>
            </a:r>
          </a:p>
          <a:p>
            <a:endParaRPr lang="nb-NO" dirty="0"/>
          </a:p>
          <a:p>
            <a:r>
              <a:rPr lang="nb-NO" dirty="0"/>
              <a:t>TODAY: </a:t>
            </a:r>
            <a:r>
              <a:rPr lang="nb-NO" dirty="0" err="1"/>
              <a:t>Assisted</a:t>
            </a:r>
            <a:r>
              <a:rPr lang="nb-NO" dirty="0"/>
              <a:t> by</a:t>
            </a:r>
          </a:p>
          <a:p>
            <a:r>
              <a:rPr lang="nb-NO" dirty="0"/>
              <a:t>Michael Kirkedal Thomsen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Motivation</a:t>
            </a:r>
            <a:endParaRPr lang="nb-NO" sz="2000" dirty="0"/>
          </a:p>
          <a:p>
            <a:pPr lvl="1"/>
            <a:r>
              <a:rPr lang="nb-NO" sz="1800" dirty="0" err="1"/>
              <a:t>Utilization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Multi-core</a:t>
            </a:r>
            <a:r>
              <a:rPr lang="nb-NO" sz="1800" dirty="0"/>
              <a:t> – by </a:t>
            </a:r>
            <a:r>
              <a:rPr lang="nb-NO" sz="1800" dirty="0" err="1"/>
              <a:t>changing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programs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programs</a:t>
            </a:r>
          </a:p>
          <a:p>
            <a:pPr lvl="1"/>
            <a:r>
              <a:rPr lang="nb-NO" sz="1800" dirty="0" err="1"/>
              <a:t>Multi-core</a:t>
            </a:r>
            <a:r>
              <a:rPr lang="nb-NO" sz="1800" dirty="0"/>
              <a:t> hardware driving </a:t>
            </a:r>
            <a:r>
              <a:rPr lang="nb-NO" sz="1800" dirty="0" err="1"/>
              <a:t>this</a:t>
            </a:r>
            <a:r>
              <a:rPr lang="nb-NO" sz="1800" dirty="0"/>
              <a:t> trend</a:t>
            </a:r>
          </a:p>
          <a:p>
            <a:r>
              <a:rPr lang="nb-NO" sz="2200" dirty="0"/>
              <a:t>Purpose</a:t>
            </a:r>
          </a:p>
          <a:p>
            <a:pPr lvl="1"/>
            <a:r>
              <a:rPr lang="nb-NO" sz="1800" dirty="0" err="1"/>
              <a:t>Convert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versions</a:t>
            </a:r>
            <a:endParaRPr lang="nb-NO" sz="1800" dirty="0"/>
          </a:p>
          <a:p>
            <a:pPr lvl="1"/>
            <a:r>
              <a:rPr lang="nb-NO" sz="1800" dirty="0" err="1"/>
              <a:t>Achieve</a:t>
            </a:r>
            <a:r>
              <a:rPr lang="nb-NO" sz="1800" dirty="0"/>
              <a:t> speedup</a:t>
            </a:r>
          </a:p>
          <a:p>
            <a:r>
              <a:rPr lang="nb-NO" sz="2200" dirty="0" err="1"/>
              <a:t>Requirements</a:t>
            </a:r>
            <a:endParaRPr lang="nb-NO" sz="2200" dirty="0"/>
          </a:p>
          <a:p>
            <a:pPr lvl="1"/>
            <a:r>
              <a:rPr lang="nb-NO" sz="1800" dirty="0" err="1"/>
              <a:t>Correctness</a:t>
            </a:r>
            <a:r>
              <a:rPr lang="nb-NO" sz="1800" dirty="0"/>
              <a:t> – </a:t>
            </a:r>
            <a:r>
              <a:rPr lang="nb-NO" sz="1800" dirty="0" err="1"/>
              <a:t>Effective</a:t>
            </a:r>
            <a:r>
              <a:rPr lang="nb-NO" sz="1800" dirty="0"/>
              <a:t>!</a:t>
            </a:r>
          </a:p>
          <a:p>
            <a:pPr lvl="1"/>
            <a:r>
              <a:rPr lang="nb-NO" sz="1800" dirty="0" err="1"/>
              <a:t>Efficient</a:t>
            </a:r>
            <a:r>
              <a:rPr lang="nb-NO" sz="1800" dirty="0"/>
              <a:t> – MUST be FASTER – </a:t>
            </a:r>
            <a:r>
              <a:rPr lang="nb-NO" sz="1800" dirty="0" err="1"/>
              <a:t>measured</a:t>
            </a:r>
            <a:r>
              <a:rPr lang="nb-NO" sz="1800" dirty="0"/>
              <a:t> by speedup</a:t>
            </a:r>
          </a:p>
          <a:p>
            <a:r>
              <a:rPr lang="nb-NO" sz="2200" dirty="0" err="1"/>
              <a:t>Approach</a:t>
            </a:r>
            <a:endParaRPr lang="nb-NO" sz="2200" dirty="0"/>
          </a:p>
          <a:p>
            <a:pPr lvl="1"/>
            <a:r>
              <a:rPr lang="nb-NO" sz="1800" dirty="0" err="1"/>
              <a:t>Empirical</a:t>
            </a:r>
            <a:r>
              <a:rPr lang="nb-NO" sz="1800" dirty="0"/>
              <a:t> –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proof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pudding is in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eating</a:t>
            </a:r>
            <a:r>
              <a:rPr lang="nb-NO" sz="1800" i="1" dirty="0"/>
              <a:t>!</a:t>
            </a:r>
          </a:p>
          <a:p>
            <a:pPr lvl="1"/>
            <a:r>
              <a:rPr lang="nb-NO" sz="1800" i="1" dirty="0"/>
              <a:t>Timings have </a:t>
            </a:r>
            <a:r>
              <a:rPr lang="nb-NO" sz="1800" i="1" dirty="0" err="1"/>
              <a:t>the</a:t>
            </a:r>
            <a:r>
              <a:rPr lang="nb-NO" sz="1800" i="1" dirty="0"/>
              <a:t> ULTIMATIVE SAY!</a:t>
            </a:r>
          </a:p>
          <a:p>
            <a:pPr lvl="1"/>
            <a:r>
              <a:rPr lang="nb-NO" sz="1800" i="1" dirty="0"/>
              <a:t>(</a:t>
            </a:r>
            <a:r>
              <a:rPr lang="nb-NO" sz="1800" i="1" dirty="0" err="1"/>
              <a:t>Theory</a:t>
            </a:r>
            <a:r>
              <a:rPr lang="nb-NO" sz="1800" i="1" dirty="0"/>
              <a:t> is fine; </a:t>
            </a:r>
            <a:r>
              <a:rPr lang="nb-NO" sz="1800" i="1" dirty="0" err="1"/>
              <a:t>but</a:t>
            </a:r>
            <a:r>
              <a:rPr lang="nb-NO" sz="1800" i="1" dirty="0"/>
              <a:t> </a:t>
            </a:r>
            <a:r>
              <a:rPr lang="nb-NO" sz="1800" i="1" dirty="0" err="1"/>
              <a:t>practise</a:t>
            </a:r>
            <a:r>
              <a:rPr lang="nb-NO" sz="1800" i="1" dirty="0"/>
              <a:t> is </a:t>
            </a:r>
            <a:r>
              <a:rPr lang="nb-NO" sz="1800" i="1" dirty="0" err="1"/>
              <a:t>essential</a:t>
            </a:r>
            <a:r>
              <a:rPr lang="nb-NO" sz="1800" i="1" dirty="0"/>
              <a:t>!)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 (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page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Central </a:t>
            </a:r>
            <a:r>
              <a:rPr lang="nb-NO" sz="2000" dirty="0" err="1"/>
              <a:t>metric</a:t>
            </a:r>
            <a:r>
              <a:rPr lang="nb-NO" sz="2000" dirty="0"/>
              <a:t>: SPEEDUP</a:t>
            </a:r>
          </a:p>
          <a:p>
            <a:pPr lvl="1"/>
            <a:r>
              <a:rPr lang="nb-NO" sz="1800" dirty="0"/>
              <a:t>Speedup: </a:t>
            </a:r>
            <a:r>
              <a:rPr lang="nb-NO" sz="1800" dirty="0" err="1"/>
              <a:t>sequential</a:t>
            </a:r>
            <a:r>
              <a:rPr lang="nb-NO" sz="1800" dirty="0"/>
              <a:t> time / </a:t>
            </a:r>
            <a:r>
              <a:rPr lang="nb-NO" sz="1800" dirty="0" err="1"/>
              <a:t>parallel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 err="1"/>
              <a:t>Want</a:t>
            </a:r>
            <a:r>
              <a:rPr lang="nb-NO" sz="1800" dirty="0"/>
              <a:t> speedup &gt; 1</a:t>
            </a:r>
          </a:p>
          <a:p>
            <a:pPr lvl="1"/>
            <a:r>
              <a:rPr lang="nb-NO" sz="1800" dirty="0" err="1"/>
              <a:t>Really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speedup = </a:t>
            </a:r>
            <a:r>
              <a:rPr lang="nb-NO" sz="1800" i="1" dirty="0" err="1"/>
              <a:t>number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cores</a:t>
            </a:r>
            <a:endParaRPr lang="nb-NO" sz="1800" i="1" dirty="0"/>
          </a:p>
          <a:p>
            <a:r>
              <a:rPr lang="nb-NO" sz="2200" dirty="0"/>
              <a:t>How?</a:t>
            </a:r>
          </a:p>
          <a:p>
            <a:pPr lvl="1"/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threads</a:t>
            </a:r>
            <a:r>
              <a:rPr lang="nb-NO" sz="1800" dirty="0"/>
              <a:t> in Java</a:t>
            </a:r>
          </a:p>
          <a:p>
            <a:pPr lvl="1"/>
            <a:r>
              <a:rPr lang="nb-NO" sz="1800" dirty="0"/>
              <a:t>Must </a:t>
            </a:r>
            <a:r>
              <a:rPr lang="nb-NO" sz="1800" dirty="0" err="1"/>
              <a:t>synchronize</a:t>
            </a:r>
            <a:endParaRPr lang="nb-NO" sz="1800" dirty="0"/>
          </a:p>
          <a:p>
            <a:r>
              <a:rPr lang="nb-NO" sz="2200" dirty="0"/>
              <a:t>Evaluation?</a:t>
            </a:r>
          </a:p>
          <a:p>
            <a:pPr lvl="1"/>
            <a:r>
              <a:rPr lang="nb-NO" sz="1800" dirty="0"/>
              <a:t>Real-time </a:t>
            </a:r>
            <a:r>
              <a:rPr lang="nb-NO" sz="1800" dirty="0" err="1"/>
              <a:t>clock</a:t>
            </a:r>
            <a:r>
              <a:rPr lang="nb-NO" sz="1800" dirty="0"/>
              <a:t> times!!</a:t>
            </a:r>
          </a:p>
          <a:p>
            <a:r>
              <a:rPr lang="nb-NO" sz="2200" dirty="0" err="1"/>
              <a:t>Multi-core</a:t>
            </a:r>
            <a:r>
              <a:rPr lang="nb-NO" sz="2200" dirty="0"/>
              <a:t> </a:t>
            </a:r>
            <a:r>
              <a:rPr lang="nb-NO" sz="2200" dirty="0" err="1"/>
              <a:t>architecture</a:t>
            </a:r>
            <a:endParaRPr lang="nb-NO" sz="2200" dirty="0"/>
          </a:p>
          <a:p>
            <a:r>
              <a:rPr lang="nb-NO" sz="2200" dirty="0"/>
              <a:t>Non-uniform </a:t>
            </a:r>
            <a:r>
              <a:rPr lang="nb-NO" sz="2200" dirty="0" err="1"/>
              <a:t>memory</a:t>
            </a:r>
            <a:r>
              <a:rPr lang="nb-NO" sz="2200" dirty="0"/>
              <a:t> </a:t>
            </a:r>
            <a:r>
              <a:rPr lang="nb-NO" sz="2200" dirty="0" err="1"/>
              <a:t>access</a:t>
            </a:r>
            <a:endParaRPr lang="nb-NO" sz="2200" dirty="0"/>
          </a:p>
          <a:p>
            <a:pPr lvl="1"/>
            <a:r>
              <a:rPr lang="nb-NO" sz="1800" dirty="0" err="1"/>
              <a:t>Multi-level</a:t>
            </a:r>
            <a:r>
              <a:rPr lang="nb-NO" sz="1800" dirty="0"/>
              <a:t> </a:t>
            </a:r>
            <a:r>
              <a:rPr lang="nb-NO" sz="1800" dirty="0" err="1"/>
              <a:t>caching</a:t>
            </a:r>
            <a:endParaRPr lang="nb-NO" sz="1800" dirty="0"/>
          </a:p>
          <a:p>
            <a:r>
              <a:rPr lang="nb-NO" sz="2200" dirty="0" err="1"/>
              <a:t>Threads</a:t>
            </a:r>
            <a:r>
              <a:rPr lang="nb-NO" sz="2200" dirty="0"/>
              <a:t> in Java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SO: </a:t>
            </a:r>
            <a:r>
              <a:rPr lang="nb-NO" dirty="0" err="1"/>
              <a:t>how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utilize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hardware??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For </a:t>
            </a:r>
            <a:r>
              <a:rPr lang="nb-NO" b="1" dirty="0" err="1"/>
              <a:t>now</a:t>
            </a:r>
            <a:r>
              <a:rPr lang="nb-NO" b="1" dirty="0"/>
              <a:t>: </a:t>
            </a:r>
            <a:r>
              <a:rPr lang="nb-NO" b="1" dirty="0" err="1"/>
              <a:t>Multithreading</a:t>
            </a:r>
            <a:r>
              <a:rPr lang="nb-NO" b="1" dirty="0"/>
              <a:t>!</a:t>
            </a:r>
          </a:p>
          <a:p>
            <a:r>
              <a:rPr lang="nb-NO" dirty="0"/>
              <a:t>Plant a </a:t>
            </a:r>
            <a:r>
              <a:rPr lang="nb-NO" dirty="0" err="1"/>
              <a:t>hundred</a:t>
            </a:r>
            <a:r>
              <a:rPr lang="nb-NO" dirty="0"/>
              <a:t> </a:t>
            </a:r>
            <a:r>
              <a:rPr lang="nb-NO" dirty="0" err="1"/>
              <a:t>trees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  Using a </a:t>
            </a:r>
            <a:r>
              <a:rPr lang="nb-NO" dirty="0" err="1">
                <a:sym typeface="Wingdings" pitchFamily="2" charset="2"/>
              </a:rPr>
              <a:t>hundred</a:t>
            </a:r>
            <a:r>
              <a:rPr lang="nb-NO" dirty="0">
                <a:sym typeface="Wingdings" pitchFamily="2" charset="2"/>
              </a:rPr>
              <a:t> persons.</a:t>
            </a:r>
          </a:p>
          <a:p>
            <a:r>
              <a:rPr lang="nb-NO" dirty="0" err="1">
                <a:sym typeface="Wingdings" pitchFamily="2" charset="2"/>
              </a:rPr>
              <a:t>Create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concept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a </a:t>
            </a:r>
            <a:r>
              <a:rPr lang="nb-NO" dirty="0" err="1">
                <a:sym typeface="Wingdings" pitchFamily="2" charset="2"/>
              </a:rPr>
              <a:t>thread</a:t>
            </a:r>
            <a:endParaRPr lang="nb-NO" dirty="0">
              <a:sym typeface="Wingdings" pitchFamily="2" charset="2"/>
            </a:endParaRPr>
          </a:p>
          <a:p>
            <a:pPr lvl="1"/>
            <a:r>
              <a:rPr lang="nb-NO" dirty="0">
                <a:sym typeface="Wingdings" pitchFamily="2" charset="2"/>
              </a:rPr>
              <a:t>One (</a:t>
            </a:r>
            <a:r>
              <a:rPr lang="nb-NO" dirty="0" err="1">
                <a:sym typeface="Wingdings" pitchFamily="2" charset="2"/>
              </a:rPr>
              <a:t>somewhat</a:t>
            </a:r>
            <a:r>
              <a:rPr lang="nb-NO" dirty="0">
                <a:sym typeface="Wingdings" pitchFamily="2" charset="2"/>
              </a:rPr>
              <a:t> non-elegant) </a:t>
            </a:r>
            <a:r>
              <a:rPr lang="nb-NO" dirty="0" err="1">
                <a:sym typeface="Wingdings" pitchFamily="2" charset="2"/>
              </a:rPr>
              <a:t>version</a:t>
            </a:r>
            <a:r>
              <a:rPr lang="nb-NO" dirty="0">
                <a:sym typeface="Wingdings" pitchFamily="2" charset="2"/>
              </a:rPr>
              <a:t> is in Java</a:t>
            </a:r>
          </a:p>
          <a:p>
            <a:r>
              <a:rPr lang="nb-NO" dirty="0">
                <a:sym typeface="Wingdings" pitchFamily="2" charset="2"/>
              </a:rPr>
              <a:t>Problem </a:t>
            </a:r>
            <a:r>
              <a:rPr lang="nb-NO" dirty="0" err="1">
                <a:sym typeface="Wingdings" pitchFamily="2" charset="2"/>
              </a:rPr>
              <a:t>with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concurrent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updates</a:t>
            </a:r>
            <a:endParaRPr lang="nb-NO" dirty="0">
              <a:sym typeface="Wingdings" pitchFamily="2" charset="2"/>
            </a:endParaRP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required</a:t>
            </a:r>
            <a:r>
              <a:rPr lang="nb-NO" dirty="0">
                <a:sym typeface="Wingdings" pitchFamily="2" charset="2"/>
              </a:rPr>
              <a:t> – </a:t>
            </a:r>
            <a:r>
              <a:rPr lang="nb-NO" dirty="0" err="1">
                <a:sym typeface="Wingdings" pitchFamily="2" charset="2"/>
              </a:rPr>
              <a:t>significant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source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overhead!!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3501565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400" dirty="0"/>
              <a:t>Praktisk: skal nå se på programmet som laget tabellen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69269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easyIO.*;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java.util.concurrent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/** Viser at manglende synkronisering på ett felles objekt gir feil – bare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loesning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1) er riktig'*/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class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Parallell </a:t>
            </a:r>
            <a:r>
              <a:rPr lang="nb-NO" sz="16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tall;              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Sum av at '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'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teller opp denne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CyclicBarrier</a:t>
            </a:r>
            <a:r>
              <a:rPr lang="nb-NO" sz="1600" dirty="0">
                <a:latin typeface="Arial Narrow" panose="020B0606020202030204" pitchFamily="34" charset="0"/>
              </a:rPr>
              <a:t> b ;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sikrer at alle er ferdige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naar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vi tar tid og sum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antTraader, antGanger ,svar;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Etter summering: riktig svar er:antTraader*antGanger</a:t>
            </a:r>
            <a:b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</a:b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det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kommer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ialt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4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forsøk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på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å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øke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bare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av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dem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riktig</a:t>
            </a: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//synchronized void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(){ tall++;}       // 1) –OK fordi synkroniserer på ett objekt (p)</a:t>
            </a:r>
          </a:p>
          <a:p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void </a:t>
            </a:r>
            <a:r>
              <a:rPr lang="nb-NO" sz="16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() { tall++;}                               // 2) - feil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</a:t>
            </a:r>
            <a:r>
              <a:rPr lang="nb-NO" sz="1600" dirty="0" err="1">
                <a:latin typeface="Arial Narrow" panose="020B0606020202030204" pitchFamily="34" charset="0"/>
              </a:rPr>
              <a:t>static</a:t>
            </a:r>
            <a:r>
              <a:rPr lang="nb-NO" sz="1600" dirty="0">
                <a:latin typeface="Arial Narrow" panose="020B0606020202030204" pitchFamily="34" charset="0"/>
              </a:rPr>
              <a:t> void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main</a:t>
            </a:r>
            <a:r>
              <a:rPr lang="nb-NO" sz="1600" dirty="0">
                <a:latin typeface="Arial Narrow" panose="020B0606020202030204" pitchFamily="34" charset="0"/>
              </a:rPr>
              <a:t> (String [] 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</a:t>
            </a:r>
            <a:r>
              <a:rPr lang="nb-NO" sz="1600" dirty="0" err="1">
                <a:latin typeface="Arial Narrow" panose="020B0606020202030204" pitchFamily="34" charset="0"/>
              </a:rPr>
              <a:t>if</a:t>
            </a:r>
            <a:r>
              <a:rPr lang="nb-NO" sz="1600" dirty="0">
                <a:latin typeface="Arial Narrow" panose="020B0606020202030204" pitchFamily="34" charset="0"/>
              </a:rPr>
              <a:t> (</a:t>
            </a:r>
            <a:r>
              <a:rPr lang="nb-NO" sz="1600" dirty="0" err="1">
                <a:latin typeface="Arial Narrow" panose="020B0606020202030204" pitchFamily="34" charset="0"/>
              </a:rPr>
              <a:t>args.length</a:t>
            </a:r>
            <a:r>
              <a:rPr lang="nb-NO" sz="1600" dirty="0">
                <a:latin typeface="Arial Narrow" panose="020B0606020202030204" pitchFamily="34" charset="0"/>
              </a:rPr>
              <a:t> &lt; 2)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System.out.println("bruk &gt;</a:t>
            </a:r>
            <a:r>
              <a:rPr lang="nb-NO" sz="1600" dirty="0" err="1">
                <a:latin typeface="Arial Narrow" panose="020B0606020202030204" pitchFamily="34" charset="0"/>
              </a:rPr>
              <a:t>java</a:t>
            </a:r>
            <a:r>
              <a:rPr lang="nb-NO" sz="1600" dirty="0">
                <a:latin typeface="Arial Narrow" panose="020B0606020202030204" pitchFamily="34" charset="0"/>
              </a:rPr>
              <a:t> Parallell &lt;</a:t>
            </a:r>
            <a:r>
              <a:rPr lang="nb-NO" sz="1600" dirty="0" err="1"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latin typeface="Arial Narrow" panose="020B0606020202030204" pitchFamily="34" charset="0"/>
              </a:rPr>
              <a:t>&gt; &lt;n= </a:t>
            </a:r>
            <a:r>
              <a:rPr lang="nb-NO" sz="1600" dirty="0" err="1">
                <a:latin typeface="Arial Narrow" panose="020B0606020202030204" pitchFamily="34" charset="0"/>
              </a:rPr>
              <a:t>antGanger</a:t>
            </a:r>
            <a:r>
              <a:rPr lang="nb-NO" sz="1600" dirty="0">
                <a:latin typeface="Arial Narrow" panose="020B0606020202030204" pitchFamily="34" charset="0"/>
              </a:rPr>
              <a:t>&gt;");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}</a:t>
            </a:r>
            <a:r>
              <a:rPr lang="nb-NO" sz="1600" dirty="0" err="1">
                <a:latin typeface="Arial Narrow" panose="020B0606020202030204" pitchFamily="34" charset="0"/>
              </a:rPr>
              <a:t>else</a:t>
            </a:r>
            <a:r>
              <a:rPr lang="nb-NO" sz="1600" dirty="0">
                <a:latin typeface="Arial Narrow" panose="020B0606020202030204" pitchFamily="34" charset="0"/>
              </a:rPr>
              <a:t>{    int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Runtime.getRuntime</a:t>
            </a:r>
            <a:r>
              <a:rPr lang="nb-NO" sz="1600" dirty="0">
                <a:latin typeface="Arial Narrow" panose="020B0606020202030204" pitchFamily="34" charset="0"/>
              </a:rPr>
              <a:t>().</a:t>
            </a:r>
            <a:r>
              <a:rPr lang="nb-NO" sz="1600" dirty="0" err="1">
                <a:latin typeface="Arial Narrow" panose="020B0606020202030204" pitchFamily="34" charset="0"/>
              </a:rPr>
              <a:t>availableProcessors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System.out.println("Maskinen har "+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+ " prosessorkjerner.");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Parallell 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p</a:t>
            </a:r>
            <a:r>
              <a:rPr lang="nb-NO" sz="1600" dirty="0">
                <a:latin typeface="Arial Narrow" panose="020B0606020202030204" pitchFamily="34" charset="0"/>
              </a:rPr>
              <a:t> =  new Parallell();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 </a:t>
            </a:r>
            <a:r>
              <a:rPr lang="nb-NO" sz="1600" dirty="0" err="1">
                <a:latin typeface="Arial Narrow" panose="020B0606020202030204" pitchFamily="34" charset="0"/>
              </a:rPr>
              <a:t>p.antTraader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[0]);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p.antGanger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[1]);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p.utfor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} }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end main</a:t>
            </a:r>
          </a:p>
        </p:txBody>
      </p:sp>
    </p:spTree>
    <p:extLst>
      <p:ext uri="{BB962C8B-B14F-4D97-AF65-F5344CB8AC3E}">
        <p14:creationId xmlns:p14="http://schemas.microsoft.com/office/powerpoint/2010/main" val="1352439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43040" y="260648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  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utskrift</a:t>
            </a:r>
            <a:r>
              <a:rPr lang="nb-NO" dirty="0">
                <a:latin typeface="Arial Narrow" panose="020B0606020202030204" pitchFamily="34" charset="0"/>
              </a:rPr>
              <a:t> (double tid)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svar =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*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System.out.println("Tid "+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+" kall * "+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+" </a:t>
            </a:r>
            <a:r>
              <a:rPr lang="nb-NO" dirty="0" err="1">
                <a:latin typeface="Arial Narrow" panose="020B0606020202030204" pitchFamily="34" charset="0"/>
              </a:rPr>
              <a:t>Traader</a:t>
            </a:r>
            <a:r>
              <a:rPr lang="nb-NO" dirty="0">
                <a:latin typeface="Arial Narrow" panose="020B0606020202030204" pitchFamily="34" charset="0"/>
              </a:rPr>
              <a:t> ="+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	                                            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(tid,9,1)+ " </a:t>
            </a:r>
            <a:r>
              <a:rPr lang="nb-NO" dirty="0" err="1">
                <a:latin typeface="Arial Narrow" panose="020B0606020202030204" pitchFamily="34" charset="0"/>
              </a:rPr>
              <a:t>millisek</a:t>
            </a:r>
            <a:r>
              <a:rPr lang="nb-NO" dirty="0">
                <a:latin typeface="Arial Narrow" panose="020B0606020202030204" pitchFamily="34" charset="0"/>
              </a:rPr>
              <a:t>,");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	    System.out.println(" sum:"+ tall +", tap:"+ (svar -tall)+" = "+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 ((svar - tall)*100.0 /svar),12,6)+"%");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utskrift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 void 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utfor</a:t>
            </a:r>
            <a:r>
              <a:rPr lang="nb-NO" dirty="0">
                <a:latin typeface="Arial Narrow" panose="020B0606020202030204" pitchFamily="34" charset="0"/>
              </a:rPr>
              <a:t> () {   b = new CyclicBarrier(antTraader+1);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//+1, også main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long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 = 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();              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start klokke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	   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new </a:t>
            </a:r>
            <a:r>
              <a:rPr lang="nb-NO" dirty="0" err="1">
                <a:solidFill>
                  <a:srgbClr val="C0000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(new Para(j)).start();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{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</a:t>
            </a:r>
            <a:r>
              <a:rPr lang="nb-NO" dirty="0" err="1">
                <a:solidFill>
                  <a:srgbClr val="00B05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venter</a:t>
            </a:r>
          </a:p>
          <a:p>
            <a:r>
              <a:rPr lang="nb-NO" dirty="0">
                <a:latin typeface="Arial Narrow" panose="020B0606020202030204" pitchFamily="34" charset="0"/>
              </a:rPr>
              <a:t>		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double tid = (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()-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)/1000000.0;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utskrift(tid);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utfor</a:t>
            </a: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52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404664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class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Para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implements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solidFill>
                  <a:srgbClr val="0070C0"/>
                </a:solidFill>
                <a:latin typeface="Arial Narrow" panose="020B0606020202030204" pitchFamily="34" charset="0"/>
              </a:rPr>
              <a:t>Runnable</a:t>
            </a:r>
            <a:r>
              <a:rPr lang="nb-NO" dirty="0">
                <a:latin typeface="Arial Narrow" panose="020B0606020202030204" pitchFamily="34" charset="0"/>
              </a:rPr>
              <a:t>{</a:t>
            </a:r>
          </a:p>
          <a:p>
            <a:r>
              <a:rPr lang="nb-NO" dirty="0">
                <a:latin typeface="Arial Narrow" panose="020B0606020202030204" pitchFamily="34" charset="0"/>
              </a:rPr>
              <a:t>	   int </a:t>
            </a:r>
            <a:r>
              <a:rPr lang="nb-NO" dirty="0" err="1">
                <a:latin typeface="Arial Narrow" panose="020B0606020202030204" pitchFamily="34" charset="0"/>
              </a:rPr>
              <a:t>ind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Para(int ind) { this.ind =ind;}</a:t>
            </a:r>
          </a:p>
          <a:p>
            <a:r>
              <a:rPr lang="nb-NO" dirty="0">
                <a:latin typeface="Arial Narrow" panose="020B0606020202030204" pitchFamily="34" charset="0"/>
              </a:rPr>
              <a:t>	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   </a:t>
            </a:r>
            <a:r>
              <a:rPr lang="nb-NO" dirty="0" err="1">
                <a:latin typeface="Arial Narrow" panose="020B0606020202030204" pitchFamily="34" charset="0"/>
              </a:rPr>
              <a:t>public</a:t>
            </a:r>
            <a:r>
              <a:rPr lang="nb-NO" dirty="0">
                <a:latin typeface="Arial Narrow" panose="020B0606020202030204" pitchFamily="34" charset="0"/>
              </a:rPr>
              <a:t>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run</a:t>
            </a:r>
            <a:r>
              <a:rPr lang="nb-NO" dirty="0">
                <a:latin typeface="Arial Narrow" panose="020B0606020202030204" pitchFamily="34" charset="0"/>
              </a:rPr>
              <a:t>() {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                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	          </a:t>
            </a:r>
            <a:r>
              <a:rPr lang="nb-NO" dirty="0" err="1">
                <a:latin typeface="Arial Narrow" panose="020B0606020202030204" pitchFamily="34" charset="0"/>
              </a:rPr>
              <a:t>inkrTall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   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 {  // </a:t>
            </a:r>
            <a:r>
              <a:rPr lang="nb-NO" dirty="0" err="1">
                <a:latin typeface="Arial Narrow" panose="020B0606020202030204" pitchFamily="34" charset="0"/>
              </a:rPr>
              <a:t>wait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on</a:t>
            </a:r>
            <a:r>
              <a:rPr lang="nb-NO" dirty="0">
                <a:latin typeface="Arial Narrow" panose="020B0606020202030204" pitchFamily="34" charset="0"/>
              </a:rPr>
              <a:t> all </a:t>
            </a:r>
            <a:r>
              <a:rPr lang="nb-NO" dirty="0" err="1">
                <a:latin typeface="Arial Narrow" panose="020B0606020202030204" pitchFamily="34" charset="0"/>
              </a:rPr>
              <a:t>other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threads</a:t>
            </a:r>
            <a:r>
              <a:rPr lang="nb-NO" dirty="0">
                <a:latin typeface="Arial Narrow" panose="020B0606020202030204" pitchFamily="34" charset="0"/>
              </a:rPr>
              <a:t> + main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	       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run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void inkrTall() { tall++;}                      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3) Feil - usynkronisert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synchronized void inkrTall(){ tall++;}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4) Feil – kallene synkroniserer på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          				               //     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hvert sitt objekt </a:t>
            </a: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</a:t>
            </a:r>
          </a:p>
          <a:p>
            <a:r>
              <a:rPr lang="nb-NO" dirty="0">
                <a:latin typeface="Arial Narrow" panose="020B0606020202030204" pitchFamily="34" charset="0"/>
              </a:rPr>
              <a:t>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Parallell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33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Uke1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632848" cy="5210894"/>
          </a:xfrm>
        </p:spPr>
        <p:txBody>
          <a:bodyPr/>
          <a:lstStyle/>
          <a:p>
            <a:r>
              <a:rPr lang="nb-NO" sz="1800" dirty="0"/>
              <a:t>Vi har gjennomgått hvorfor vi får flere-kjerne CPUer</a:t>
            </a:r>
          </a:p>
          <a:p>
            <a:r>
              <a:rPr lang="nb-NO" sz="1800" dirty="0"/>
              <a:t>Tråder er måten som et Javaprogram bruker for å skape flere uavhengige parallelle </a:t>
            </a:r>
            <a:r>
              <a:rPr lang="nb-NO" sz="1800" dirty="0" err="1"/>
              <a:t>programflyter</a:t>
            </a:r>
            <a:r>
              <a:rPr lang="nb-NO" sz="1800" dirty="0"/>
              <a:t> i tillegg til main-tråden</a:t>
            </a:r>
          </a:p>
          <a:p>
            <a:r>
              <a:rPr lang="nb-NO" sz="1800" dirty="0"/>
              <a:t>Tråder deler felles adresserom (data og kode) men har også egne lokale data og metoder</a:t>
            </a:r>
          </a:p>
          <a:p>
            <a:r>
              <a:rPr lang="nb-NO" sz="1800" dirty="0"/>
              <a:t>Stygg feil vi kan gjøre: Samtidig oppdatering (=skriving) på delte data (eks: i++) </a:t>
            </a:r>
          </a:p>
          <a:p>
            <a:pPr lvl="1"/>
            <a:r>
              <a:rPr lang="nb-NO" sz="1600" dirty="0"/>
              <a:t>Dette løses ved synkronisering . </a:t>
            </a:r>
          </a:p>
          <a:p>
            <a:pPr lvl="1"/>
            <a:r>
              <a:rPr lang="nb-NO" sz="1600" dirty="0"/>
              <a:t>Alle tråder som vil skrive må køes opp på </a:t>
            </a:r>
            <a:r>
              <a:rPr lang="nb-NO" sz="1600" b="1" dirty="0"/>
              <a:t>samme</a:t>
            </a:r>
            <a:r>
              <a:rPr lang="nb-NO" sz="1600" dirty="0"/>
              <a:t> synkroniseringsvariabel (som er et objekt) slik at bare én tråd slipper til av gangen.</a:t>
            </a:r>
          </a:p>
          <a:p>
            <a:pPr lvl="1"/>
            <a:r>
              <a:rPr lang="nb-NO" sz="1600" b="1" i="1" dirty="0"/>
              <a:t>Alle objekter  </a:t>
            </a:r>
            <a:r>
              <a:rPr lang="nb-NO" sz="1600" dirty="0"/>
              <a:t>kan nyttes som en synkroniseringsvariabel, og da kan vi bruke enten en synchronized metode,</a:t>
            </a:r>
          </a:p>
          <a:p>
            <a:pPr lvl="1"/>
            <a:r>
              <a:rPr lang="nb-NO" sz="1600" dirty="0"/>
              <a:t>eller objekter av spesielle klasser som:</a:t>
            </a:r>
          </a:p>
          <a:p>
            <a:pPr lvl="2"/>
            <a:r>
              <a:rPr lang="nb-NO" sz="1600" dirty="0" err="1"/>
              <a:t>CyclicBarrier</a:t>
            </a:r>
            <a:endParaRPr lang="nb-NO" sz="1600" dirty="0"/>
          </a:p>
          <a:p>
            <a:pPr lvl="2"/>
            <a:r>
              <a:rPr lang="nb-NO" sz="1600" dirty="0" err="1"/>
              <a:t>Semaphore</a:t>
            </a:r>
            <a:r>
              <a:rPr lang="nb-NO" sz="1600" dirty="0"/>
              <a:t> (undervises senere)</a:t>
            </a:r>
          </a:p>
          <a:p>
            <a:pPr lvl="1"/>
            <a:r>
              <a:rPr lang="en-US" sz="1600" dirty="0"/>
              <a:t>De </a:t>
            </a:r>
            <a:r>
              <a:rPr lang="en-US" sz="1600" dirty="0" err="1"/>
              <a:t>inneholder</a:t>
            </a:r>
            <a:r>
              <a:rPr lang="en-US" sz="1600" dirty="0"/>
              <a:t> </a:t>
            </a:r>
            <a:r>
              <a:rPr lang="en-US" sz="1600" dirty="0" err="1"/>
              <a:t>metoder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 await(),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gjør</a:t>
            </a:r>
            <a:r>
              <a:rPr lang="en-US" sz="1600" dirty="0"/>
              <a:t> at </a:t>
            </a:r>
            <a:r>
              <a:rPr lang="en-US" sz="1600" dirty="0" err="1"/>
              <a:t>tr</a:t>
            </a:r>
            <a:r>
              <a:rPr lang="nb-NO" sz="1600" dirty="0"/>
              <a:t>å</a:t>
            </a:r>
            <a:r>
              <a:rPr lang="en-US" sz="1600" dirty="0"/>
              <a:t>der venter.</a:t>
            </a:r>
          </a:p>
          <a:p>
            <a:r>
              <a:rPr lang="nb-NO" sz="2000" dirty="0"/>
              <a:t>Senere vil vi lære å dele opp et problem i mindre biter til hver tråd og </a:t>
            </a:r>
            <a:r>
              <a:rPr lang="nb-NO" sz="2000" b="1" dirty="0"/>
              <a:t>ikke</a:t>
            </a:r>
            <a:r>
              <a:rPr lang="nb-NO" sz="2000" dirty="0"/>
              <a:t> synkronisere for mye (tar for mye tid)</a:t>
            </a:r>
          </a:p>
          <a:p>
            <a:pPr lvl="1"/>
            <a:endParaRPr lang="nb-NO" sz="16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69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II) Tidtagning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91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33620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304256" y="8620"/>
            <a:ext cx="684025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M:\INF3030Para\FinnMax&gt;java FinnMaxMulti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13.24 msek. , nanosek/n: 1324.41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0.13 msek. , nanosek/n:   12.59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20.22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10.94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0.26 msek. , nanosek/n:   25.78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11.18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0.21 msek. , nanosek/n:   21.39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0.24 msek. , nanosek/n:   23.91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0.22 msek. , nanosek/n:   21.99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0.20 msek. , nanosek/n:   19.74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0.25 msek. , nanosek/n:   25.00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0.23 msek. , nanosek/n:   22.95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19.56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0.21 msek. , nanosek/n:   20.52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seq time:   0.205, median para time:   0.250,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sz="1400" b="1" dirty="0">
                <a:solidFill>
                  <a:srgbClr val="FF0000"/>
                </a:solidFill>
              </a:rPr>
              <a:t>0.82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n = 10 000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535996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499992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499992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 FinnMaxMulti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21.93 msek. , nanosek/n:    2.19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7.65 msek. , nanosek/n:    0.76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3.04 msek. , nanosek/n:    0.30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5.95 msek. , nanosek/n:    0.59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3.20 msek. , nanosek/n: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7.33 msek. , nanosek/n:    0.73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2.67 msek. , nanosek/n:    0.27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5.10 msek. , nanosek/n: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2.88 msek. , nanosek/n: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5.57 msek. , nanosek/n:    0.56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seq time:   5.945, median para time:   3.042,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b="1" dirty="0">
                <a:solidFill>
                  <a:srgbClr val="FF0000"/>
                </a:solidFill>
              </a:rPr>
              <a:t>1.95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, n = 10000000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6" name="Ellipse 9"/>
          <p:cNvSpPr/>
          <p:nvPr/>
        </p:nvSpPr>
        <p:spPr bwMode="auto">
          <a:xfrm>
            <a:off x="3707904" y="804605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9"/>
          <p:cNvSpPr/>
          <p:nvPr/>
        </p:nvSpPr>
        <p:spPr bwMode="auto">
          <a:xfrm>
            <a:off x="3743908" y="1880828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M:\INF3030Para\FinnMax&gt;java  -Xint FinnMaxMulti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paa:    53.13 msek. , nanosek/n:    5.31</a:t>
            </a:r>
          </a:p>
          <a:p>
            <a:r>
              <a:rPr lang="nb-NO" dirty="0"/>
              <a:t>Max sekv = a:9999216, paa:   144.08 msek. , nanosek/n:   14.41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paa:    44.94 msek. , nanosek/n:    4.49</a:t>
            </a:r>
          </a:p>
          <a:p>
            <a:r>
              <a:rPr lang="nb-NO" dirty="0"/>
              <a:t>Max sekv = a:9999216, paa:   144.86 msek. , nanosek/n:   14.49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paa:    33.83 msek. , nanosek/n:    3.38</a:t>
            </a:r>
          </a:p>
          <a:p>
            <a:r>
              <a:rPr lang="nb-NO" dirty="0"/>
              <a:t>Max sekv = a:9999216, paa:   137.45 msek. , nanosek/n:   13.75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paa:    53.63 msek. , nanosek/n:    5.36</a:t>
            </a:r>
          </a:p>
          <a:p>
            <a:r>
              <a:rPr lang="nb-NO" dirty="0"/>
              <a:t>Max sekv = a:9999216, paa:   136.90 msek. , nanosek/n:   13.69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paa:    50.09 msek. , nanosek/n:    5.01</a:t>
            </a:r>
          </a:p>
          <a:p>
            <a:r>
              <a:rPr lang="nb-NO" dirty="0"/>
              <a:t>Max sekv = a:9999216, paa:   137.71 msek. , nanosek/n:   13.77</a:t>
            </a:r>
          </a:p>
          <a:p>
            <a:endParaRPr lang="nb-NO" dirty="0"/>
          </a:p>
          <a:p>
            <a:r>
              <a:rPr lang="nb-NO" dirty="0"/>
              <a:t>Median seq time: 137.714, median para time:  50.088,</a:t>
            </a:r>
          </a:p>
          <a:p>
            <a:r>
              <a:rPr lang="nb-NO" dirty="0"/>
              <a:t> Speedup:    </a:t>
            </a:r>
            <a:r>
              <a:rPr lang="nb-NO" b="1" dirty="0"/>
              <a:t>2.75</a:t>
            </a:r>
            <a:r>
              <a:rPr lang="nb-NO" dirty="0"/>
              <a:t>, n = 10000000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9192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64960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f.eks </a:t>
            </a:r>
            <a:r>
              <a:rPr lang="nb-NO" sz="2000" dirty="0"/>
              <a:t>9</a:t>
            </a:r>
            <a:r>
              <a:rPr lang="nb-NO" sz="2000" noProof="0" dirty="0"/>
              <a:t> ganger i en løkke , noterer alle kjøretider i to arrayer som så sorteres og vi velger medianverdien = a[a.length/2]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95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/>
              <a:t>FinnMax, 3 ulike kjøringer (samme parametre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2944678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3824041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</a:t>
            </a:r>
            <a:r>
              <a:rPr lang="nb-NO" sz="1800" dirty="0"/>
              <a:t>a.</a:t>
            </a:r>
            <a:r>
              <a:rPr lang="nb-NO" sz="1800" noProof="0" dirty="0"/>
              <a:t>length/2),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2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fellesData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tråd:"+tidene[m]+« ms");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trådene:"+tidene[(tidene.length)/2]+" ms");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5866" y="20785"/>
            <a:ext cx="594066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Dette måler tidene for 9 tråder kjørt </a:t>
            </a:r>
            <a:r>
              <a:rPr lang="nb-NO" b="1" dirty="0"/>
              <a:t>etter</a:t>
            </a:r>
            <a:r>
              <a:rPr lang="nb-NO" dirty="0"/>
              <a:t> hverandre</a:t>
            </a:r>
          </a:p>
        </p:txBody>
      </p:sp>
    </p:spTree>
    <p:extLst>
      <p:ext uri="{BB962C8B-B14F-4D97-AF65-F5344CB8AC3E}">
        <p14:creationId xmlns:p14="http://schemas.microsoft.com/office/powerpoint/2010/main" val="1745181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448780"/>
            <a:ext cx="723680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M:\INF3030Para\Powerpoint\Uke2&gt;java Problem2  1000000</a:t>
            </a:r>
          </a:p>
          <a:p>
            <a:endParaRPr lang="nb-NO" dirty="0"/>
          </a:p>
          <a:p>
            <a:r>
              <a:rPr lang="nb-NO" dirty="0"/>
              <a:t>Tid for 0, tråd:22.26 ms</a:t>
            </a:r>
          </a:p>
          <a:p>
            <a:r>
              <a:rPr lang="nb-NO" dirty="0"/>
              <a:t>Tid for 1, tråd:  1.12ms</a:t>
            </a:r>
          </a:p>
          <a:p>
            <a:r>
              <a:rPr lang="nb-NO" dirty="0"/>
              <a:t>Tid for 2, tråd:  3.19ms</a:t>
            </a:r>
          </a:p>
          <a:p>
            <a:r>
              <a:rPr lang="nb-NO" dirty="0"/>
              <a:t>Tid for 3, tråd:  0.58ms</a:t>
            </a:r>
          </a:p>
          <a:p>
            <a:r>
              <a:rPr lang="nb-NO" dirty="0"/>
              <a:t>Tid for 4, tråd:  0.65ms</a:t>
            </a:r>
          </a:p>
          <a:p>
            <a:r>
              <a:rPr lang="nb-NO" dirty="0"/>
              <a:t>Tid for 5, tråd:  0.49ms</a:t>
            </a:r>
          </a:p>
          <a:p>
            <a:r>
              <a:rPr lang="nb-NO" dirty="0"/>
              <a:t>Tid for 6, tråd:  0.48ms</a:t>
            </a:r>
          </a:p>
          <a:p>
            <a:r>
              <a:rPr lang="nb-NO" dirty="0"/>
              <a:t>Tid for 7, tråd:  0.53ms</a:t>
            </a:r>
          </a:p>
          <a:p>
            <a:r>
              <a:rPr lang="nb-NO" dirty="0"/>
              <a:t>Tid for 8, tråd:  0.85ms</a:t>
            </a:r>
          </a:p>
          <a:p>
            <a:endParaRPr lang="nb-NO" dirty="0"/>
          </a:p>
          <a:p>
            <a:r>
              <a:rPr lang="nb-NO" dirty="0"/>
              <a:t>Median med svar:0, for trådene:0.65 ms</a:t>
            </a:r>
          </a:p>
        </p:txBody>
      </p:sp>
    </p:spTree>
    <p:extLst>
      <p:ext uri="{BB962C8B-B14F-4D97-AF65-F5344CB8AC3E}">
        <p14:creationId xmlns:p14="http://schemas.microsoft.com/office/powerpoint/2010/main" val="13987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9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99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22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81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</p:spPr>
            <p:txBody>
              <a:bodyPr/>
              <a:lstStyle/>
              <a:p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S være speedup, P antall kjerner og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være andel sekvensiell kode (tidsmessig), så er:</a:t>
                </a:r>
              </a:p>
              <a:p>
                <a:pPr marL="457200" lvl="1" indent="0">
                  <a:buNone/>
                </a:pPr>
                <a:r>
                  <a:rPr lang="nb-NO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l-G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nb-NO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Parallell løsning er: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(a = sekvensiell tid, b = parallell tid)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Sekvensiell løsning er da: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𝑃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∗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Speedup er da: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og har at 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sz="1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og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da er:</a:t>
                </a:r>
                <a:b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nb-NO" sz="1600" b="1" i="1" dirty="0" smtClean="0">
                          <a:latin typeface="Cambria Math"/>
                          <a:cs typeface="Times New Roman" panose="02020603050405020304" pitchFamily="18" charset="0"/>
                        </a:rPr>
                        <m:t>𝐒</m:t>
                      </m:r>
                      <m:d>
                        <m:dPr>
                          <m:ctrlPr>
                            <a:rPr lang="nb-NO" sz="1600" b="1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nb-NO" sz="1600" b="1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𝑷</m:t>
                          </m:r>
                        </m:e>
                      </m:d>
                      <m:r>
                        <a:rPr lang="nb-NO" sz="1400" b="1" dirty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nb-NO" sz="1600" b="1" i="1" dirty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nb-NO" sz="1600" b="0" i="1">
                          <a:latin typeface="Cambria Math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600" dirty="0">
                          <a:latin typeface="Cambria Math"/>
                          <a:cs typeface="Times New Roman" panose="02020603050405020304" pitchFamily="18" charset="0"/>
                        </a:rPr>
                        <m:t>α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b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</a:br>
                <a: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 + </m:t>
                    </m:r>
                    <m:r>
                      <m:rPr>
                        <m:sty m:val="p"/>
                      </m:rP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r>
                      <a:rPr lang="nb-NO" sz="1800" b="0" i="1" smtClean="0">
                        <a:latin typeface="Cambria Math"/>
                        <a:cs typeface="Arial" panose="020B0604020202020204" pitchFamily="34" charset="0"/>
                      </a:rPr>
                      <m:t>∗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  <m:r>
                      <a:rPr lang="nb-NO" sz="1800" b="0" i="0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 b="0" i="1" dirty="0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P</m:t>
                    </m:r>
                    <m: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nb-NO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0" i="0" dirty="0" smtClean="0">
                            <a:latin typeface="Cambria Math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l-GR" sz="1800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α</m:t>
                        </m:r>
                      </m:e>
                    </m:d>
                    <m:r>
                      <a:rPr lang="nb-NO" sz="1800" b="0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𝐏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l-GR" sz="1800" b="1" i="1" dirty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𝛂</m:t>
                    </m:r>
                    <m:d>
                      <m:dPr>
                        <m:ctrlPr>
                          <a:rPr lang="nb-NO" sz="1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𝐏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nb-NO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  <a:blipFill rotWithShape="1"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409220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parallelt, da med større speedup–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279352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761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3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V) 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49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8140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Skriving  samtidig i </a:t>
            </a:r>
            <a:r>
              <a:rPr lang="nb-NO" sz="2000" b="1" dirty="0"/>
              <a:t>ulike</a:t>
            </a:r>
            <a:r>
              <a:rPr lang="nb-NO" sz="2000" dirty="0"/>
              <a:t> elementer i en array går bra.</a:t>
            </a:r>
          </a:p>
          <a:p>
            <a:pPr lvl="1"/>
            <a:r>
              <a:rPr lang="nb-NO" sz="1600" dirty="0"/>
              <a:t>Dette skal vi bruke mye i kommende algoritmer.</a:t>
            </a:r>
          </a:p>
          <a:p>
            <a:pPr lvl="1"/>
            <a:r>
              <a:rPr lang="nb-NO" sz="1600" dirty="0"/>
              <a:t>(kan riktignok medføre litt ekstra eksekveringstid – det ser vi på senere)</a:t>
            </a:r>
          </a:p>
          <a:p>
            <a:endParaRPr lang="nb-NO" sz="2000" dirty="0"/>
          </a:p>
          <a:p>
            <a:r>
              <a:rPr lang="nb-NO" sz="2000" dirty="0"/>
              <a:t>Men, skriving </a:t>
            </a:r>
            <a:r>
              <a:rPr lang="nb-NO" sz="2000" b="1" dirty="0"/>
              <a:t>samtidig i samme element</a:t>
            </a:r>
            <a:r>
              <a:rPr lang="nb-NO" sz="2000" dirty="0"/>
              <a:t> går galt!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5973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31477</TotalTime>
  <Words>6625</Words>
  <Application>Microsoft Macintosh PowerPoint</Application>
  <PresentationFormat>Skjermfremvisning (4:3)</PresentationFormat>
  <Paragraphs>816</Paragraphs>
  <Slides>43</Slides>
  <Notes>13</Notes>
  <HiddenSlides>1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53" baseType="lpstr">
      <vt:lpstr>Andalus</vt:lpstr>
      <vt:lpstr>Arial</vt:lpstr>
      <vt:lpstr>Arial Narrow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– Effektiv parallellprogrammering Lecture L2, Uke 2, våren 2022</vt:lpstr>
      <vt:lpstr>Resume of first lecture v2021 </vt:lpstr>
      <vt:lpstr>Resume of first lecture v2021 (second page) </vt:lpstr>
      <vt:lpstr>SO: how do we utilize the parallel power of the hardware??</vt:lpstr>
      <vt:lpstr>   Tråder i Java </vt:lpstr>
      <vt:lpstr>1) Ett problem i dag:  operasjoner blandes ved samtidige oppdateringer</vt:lpstr>
      <vt:lpstr>Test på i++;   parallell</vt:lpstr>
      <vt:lpstr>Kommende program bruker CyclicBarrier. Hva gjør den?</vt:lpstr>
      <vt:lpstr>Praktisk: skal nå se på programmet som laget tabellen</vt:lpstr>
      <vt:lpstr>PowerPoint-presentasjon</vt:lpstr>
      <vt:lpstr>PowerPoint-presentasjon</vt:lpstr>
      <vt:lpstr>Husk: Vanligste oppsett av main-tråden + k tråder</vt:lpstr>
      <vt:lpstr>Oppsummering – Uke1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  <vt:lpstr>II) Tidtagning</vt:lpstr>
      <vt:lpstr>Tidsmålinger og JIT (Just In Time) -kompilering</vt:lpstr>
      <vt:lpstr>PowerPoint-presentasjon</vt:lpstr>
      <vt:lpstr>Mediantider for  finnMax fra  ukeoppgavene:</vt:lpstr>
      <vt:lpstr>PowerPoint-presentasjon</vt:lpstr>
      <vt:lpstr>PowerPoint-presentasjon</vt:lpstr>
      <vt:lpstr>PowerPoint-presentasjon</vt:lpstr>
      <vt:lpstr>Hva betyr dette for tidsmålingene </vt:lpstr>
      <vt:lpstr>FinnMax, 3 ulike kjøringer (samme parametre , varierer antall tråder: 8, 16, 4 )</vt:lpstr>
      <vt:lpstr>«Aldri» samme resultatet to ganger  </vt:lpstr>
      <vt:lpstr>Konklusjon på JIT-kompilering</vt:lpstr>
      <vt:lpstr>PowerPoint-presentasjon</vt:lpstr>
      <vt:lpstr>PowerPoint-presentasjon</vt:lpstr>
      <vt:lpstr>Hva med operativsystemet:</vt:lpstr>
      <vt:lpstr>Hva med søppeltømming – garbage collection:</vt:lpstr>
      <vt:lpstr>Amdahl lov for parallelle beregninger</vt:lpstr>
      <vt:lpstr>Amdahl for ulike verdier av p</vt:lpstr>
      <vt:lpstr>Amdahl – viktig å parallellisere største del</vt:lpstr>
      <vt:lpstr>Gustafsons lov for parallelle beregninger</vt:lpstr>
      <vt:lpstr>PowerPoint-presentasjon</vt:lpstr>
      <vt:lpstr>Sammenligning av Amdahl og Gustafson + egne betraktninger</vt:lpstr>
      <vt:lpstr>V) Kan det gå galt når to tråder samtidig skriver i ulike plasser i en array?</vt:lpstr>
      <vt:lpstr>Skriving på nærliggende elementer i en array.</vt:lpstr>
      <vt:lpstr>Konklusjon: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261</cp:revision>
  <cp:lastPrinted>2018-01-19T12:15:20Z</cp:lastPrinted>
  <dcterms:created xsi:type="dcterms:W3CDTF">2013-10-07T06:57:58Z</dcterms:created>
  <dcterms:modified xsi:type="dcterms:W3CDTF">2022-01-26T23:50:14Z</dcterms:modified>
</cp:coreProperties>
</file>