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24"/>
  </p:notesMasterIdLst>
  <p:sldIdLst>
    <p:sldId id="407" r:id="rId2"/>
    <p:sldId id="473" r:id="rId3"/>
    <p:sldId id="409" r:id="rId4"/>
    <p:sldId id="474" r:id="rId5"/>
    <p:sldId id="426" r:id="rId6"/>
    <p:sldId id="477" r:id="rId7"/>
    <p:sldId id="475" r:id="rId8"/>
    <p:sldId id="476" r:id="rId9"/>
    <p:sldId id="412" r:id="rId10"/>
    <p:sldId id="417" r:id="rId11"/>
    <p:sldId id="478" r:id="rId12"/>
    <p:sldId id="479" r:id="rId13"/>
    <p:sldId id="480" r:id="rId14"/>
    <p:sldId id="481" r:id="rId15"/>
    <p:sldId id="482" r:id="rId16"/>
    <p:sldId id="483" r:id="rId17"/>
    <p:sldId id="484" r:id="rId18"/>
    <p:sldId id="485" r:id="rId19"/>
    <p:sldId id="486" r:id="rId20"/>
    <p:sldId id="487" r:id="rId21"/>
    <p:sldId id="488" r:id="rId22"/>
    <p:sldId id="490" r:id="rId23"/>
  </p:sldIdLst>
  <p:sldSz cx="9144000" cy="6858000" type="screen4x3"/>
  <p:notesSz cx="6797675" cy="987266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  <a:srgbClr val="669900"/>
    <a:srgbClr val="336600"/>
    <a:srgbClr val="99CC00"/>
    <a:srgbClr val="D9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443" autoAdjust="0"/>
    <p:restoredTop sz="86431" autoAdjust="0"/>
  </p:normalViewPr>
  <p:slideViewPr>
    <p:cSldViewPr>
      <p:cViewPr varScale="1">
        <p:scale>
          <a:sx n="97" d="100"/>
          <a:sy n="97" d="100"/>
        </p:scale>
        <p:origin x="600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6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8554B-CEC2-48D7-B598-E688F7E17C77}" type="datetimeFigureOut">
              <a:rPr lang="nb-NO" smtClean="0"/>
              <a:t>25.02.2021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AB904-1DF5-43CE-9478-405E80D7FC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1pPr>
            <a:lvl2pPr marL="685817" indent="-263776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2pPr>
            <a:lvl3pPr marL="1055103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3pPr>
            <a:lvl4pPr marL="1477145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4pPr>
            <a:lvl5pPr marL="1899186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FF"/>
              </a:buClr>
            </a:pPr>
            <a:fld id="{3D073915-8A33-4E80-9448-DC6F1E5E4C87}" type="slidenum">
              <a:rPr lang="nb-NO" altLang="nb-NO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buClr>
                  <a:srgbClr val="0000FF"/>
                </a:buClr>
              </a:pPr>
              <a:t>1</a:t>
            </a:fld>
            <a:endParaRPr lang="nb-NO" altLang="nb-NO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0484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3932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0425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91522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40370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04983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29327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92517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72071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81849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74163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11685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12137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5809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09744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21366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87490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5559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600" baseline="0"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 baseline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B1E6F-5505-4244-B2EA-CAE49B692FA4}" type="slidenum">
              <a:rPr lang="nb-NO">
                <a:solidFill>
                  <a:srgbClr val="1C1C1C"/>
                </a:solidFill>
              </a:rPr>
              <a:pPr>
                <a:defRPr/>
              </a:pPr>
              <a:t>1</a:t>
            </a:fld>
            <a:endParaRPr lang="nb-NO" dirty="0">
              <a:solidFill>
                <a:srgbClr val="1C1C1C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nb-NO" noProof="0" dirty="0"/>
              <a:t>IN3030/IN4330 Uke 7, våren 2021</a:t>
            </a:r>
            <a:br>
              <a:rPr lang="nb-NO" noProof="0" dirty="0"/>
            </a:br>
            <a:endParaRPr lang="nb-NO" altLang="nb-NO" noProof="0" dirty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19175" y="3886200"/>
            <a:ext cx="7069138" cy="2567136"/>
          </a:xfrm>
        </p:spPr>
        <p:txBody>
          <a:bodyPr/>
          <a:lstStyle/>
          <a:p>
            <a:r>
              <a:rPr lang="nb-NO" dirty="0"/>
              <a:t>Eric Jul</a:t>
            </a:r>
            <a:endParaRPr lang="nb-NO" noProof="0" dirty="0"/>
          </a:p>
          <a:p>
            <a:r>
              <a:rPr lang="nb-NO" noProof="0" dirty="0"/>
              <a:t>Programming Technology Group</a:t>
            </a:r>
          </a:p>
          <a:p>
            <a:r>
              <a:rPr lang="nb-NO" dirty="0"/>
              <a:t>Programming </a:t>
            </a:r>
            <a:r>
              <a:rPr lang="nb-NO" dirty="0" err="1"/>
              <a:t>Section</a:t>
            </a:r>
            <a:endParaRPr lang="nb-NO" noProof="0" dirty="0"/>
          </a:p>
          <a:p>
            <a:r>
              <a:rPr lang="nb-NO" noProof="0" dirty="0"/>
              <a:t>Department </a:t>
            </a:r>
            <a:r>
              <a:rPr lang="nb-NO" noProof="0" dirty="0" err="1"/>
              <a:t>of</a:t>
            </a:r>
            <a:r>
              <a:rPr lang="nb-NO" noProof="0" dirty="0"/>
              <a:t> Informatics</a:t>
            </a:r>
          </a:p>
          <a:p>
            <a:r>
              <a:rPr lang="nb-NO" dirty="0" err="1"/>
              <a:t>University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Oslo</a:t>
            </a:r>
          </a:p>
          <a:p>
            <a:r>
              <a:rPr lang="nb-NO" noProof="0" dirty="0"/>
              <a:t>NORWA</a:t>
            </a:r>
            <a:r>
              <a:rPr lang="nb-NO" dirty="0"/>
              <a:t>Y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03287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så vi på i uke 06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Train </a:t>
            </a:r>
            <a:r>
              <a:rPr lang="nb-NO" dirty="0" err="1"/>
              <a:t>Collisions</a:t>
            </a:r>
            <a:r>
              <a:rPr lang="nb-NO" dirty="0"/>
              <a:t> in a </a:t>
            </a:r>
            <a:r>
              <a:rPr lang="nb-NO" dirty="0" err="1"/>
              <a:t>mountain</a:t>
            </a:r>
            <a:r>
              <a:rPr lang="nb-NO" dirty="0"/>
              <a:t> pass </a:t>
            </a:r>
            <a:r>
              <a:rPr lang="nb-NO" dirty="0" err="1"/>
              <a:t>between</a:t>
            </a:r>
            <a:r>
              <a:rPr lang="nb-NO" dirty="0"/>
              <a:t> Bolivia and Peru – real </a:t>
            </a:r>
            <a:r>
              <a:rPr lang="nb-NO" dirty="0" err="1"/>
              <a:t>life</a:t>
            </a:r>
            <a:r>
              <a:rPr lang="nb-NO" dirty="0"/>
              <a:t> </a:t>
            </a:r>
            <a:r>
              <a:rPr lang="nb-NO" dirty="0" err="1"/>
              <a:t>synchronization</a:t>
            </a:r>
            <a:r>
              <a:rPr lang="nb-NO" dirty="0"/>
              <a:t> problems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Oblig </a:t>
            </a:r>
            <a:r>
              <a:rPr lang="nb-NO" dirty="0" err="1"/>
              <a:t>comments</a:t>
            </a:r>
            <a:endParaRPr lang="nb-NO" dirty="0"/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Modellkode2-forslag  for testing av parallell kode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Ulike løsninger på i++ 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Om primtall – Eratosthenes</a:t>
            </a:r>
            <a:br>
              <a:rPr lang="nb-NO" dirty="0"/>
            </a:b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351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uke 7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15616" y="1412776"/>
            <a:ext cx="7772400" cy="4962079"/>
          </a:xfrm>
        </p:spPr>
        <p:txBody>
          <a:bodyPr/>
          <a:lstStyle/>
          <a:p>
            <a:r>
              <a:rPr lang="nb-NO" dirty="0"/>
              <a:t>Om primtall – Eratosthenes Sil (ES)</a:t>
            </a:r>
          </a:p>
          <a:p>
            <a:r>
              <a:rPr lang="nb-NO" dirty="0"/>
              <a:t>Hvordan representere (ES) effektivt i maskinen</a:t>
            </a:r>
          </a:p>
          <a:p>
            <a:r>
              <a:rPr lang="nb-NO" dirty="0"/>
              <a:t>Faktorisering av tall</a:t>
            </a:r>
          </a:p>
          <a:p>
            <a:r>
              <a:rPr lang="nb-NO" dirty="0"/>
              <a:t>Java </a:t>
            </a:r>
            <a:r>
              <a:rPr lang="nb-NO" dirty="0" err="1"/>
              <a:t>Measurement</a:t>
            </a:r>
            <a:r>
              <a:rPr lang="nb-NO" dirty="0"/>
              <a:t> </a:t>
            </a:r>
            <a:r>
              <a:rPr lang="nb-NO" dirty="0" err="1"/>
              <a:t>Harness</a:t>
            </a: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027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primtall – og om Eratosthenes sil (</a:t>
            </a:r>
            <a:r>
              <a:rPr lang="nb-NO" dirty="0" err="1"/>
              <a:t>oblig</a:t>
            </a:r>
            <a:r>
              <a:rPr lang="nb-NO" dirty="0"/>
              <a:t> 3)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Oblig 3: Primtall og faktorisering av ikke-primtall.</a:t>
            </a:r>
          </a:p>
          <a:p>
            <a:r>
              <a:rPr lang="nb-NO" dirty="0"/>
              <a:t>Et primtall er :</a:t>
            </a:r>
            <a:br>
              <a:rPr lang="nb-NO" dirty="0"/>
            </a:br>
            <a:r>
              <a:rPr lang="nb-NO" dirty="0"/>
              <a:t>Et heltall som bare lar seg dividere med 1 og seg selv.</a:t>
            </a:r>
          </a:p>
          <a:p>
            <a:pPr lvl="1"/>
            <a:r>
              <a:rPr lang="nb-NO" dirty="0"/>
              <a:t>1 er ikke et heltall (det mente mange på 1700-tallet, og noen mener det fortsatt)</a:t>
            </a:r>
          </a:p>
          <a:p>
            <a:r>
              <a:rPr lang="nb-NO" dirty="0"/>
              <a:t>Ethvert tall N &gt; 1 lar seg faktorisere som et produkt av primtall:</a:t>
            </a:r>
          </a:p>
          <a:p>
            <a:pPr lvl="1"/>
            <a:r>
              <a:rPr lang="nb-NO" dirty="0"/>
              <a:t>N </a:t>
            </a:r>
            <a:r>
              <a:rPr lang="nb-NO" sz="2400" dirty="0"/>
              <a:t>=  p</a:t>
            </a:r>
            <a:r>
              <a:rPr lang="nb-NO" sz="2400" baseline="-25000" dirty="0"/>
              <a:t>1*</a:t>
            </a:r>
            <a:r>
              <a:rPr lang="nb-NO" sz="2400" dirty="0"/>
              <a:t>p</a:t>
            </a:r>
            <a:r>
              <a:rPr lang="nb-NO" sz="2400" baseline="-25000" dirty="0"/>
              <a:t>2*</a:t>
            </a:r>
            <a:r>
              <a:rPr lang="nb-NO" sz="2400" dirty="0"/>
              <a:t>p</a:t>
            </a:r>
            <a:r>
              <a:rPr lang="nb-NO" sz="2400" baseline="-25000" dirty="0"/>
              <a:t>3*………*</a:t>
            </a:r>
            <a:r>
              <a:rPr lang="nb-NO" sz="2400" dirty="0"/>
              <a:t>p</a:t>
            </a:r>
            <a:r>
              <a:rPr lang="nb-NO" sz="2400" baseline="-25000" dirty="0"/>
              <a:t>k</a:t>
            </a:r>
          </a:p>
          <a:p>
            <a:pPr lvl="1"/>
            <a:r>
              <a:rPr lang="nb-NO" dirty="0"/>
              <a:t>Denne faktoringen er entydig (</a:t>
            </a:r>
            <a:r>
              <a:rPr lang="nb-NO" dirty="0" err="1"/>
              <a:t>pånær</a:t>
            </a:r>
            <a:r>
              <a:rPr lang="nb-NO" dirty="0"/>
              <a:t> </a:t>
            </a:r>
            <a:r>
              <a:rPr lang="nb-NO" dirty="0" err="1"/>
              <a:t>rækkefølge</a:t>
            </a:r>
            <a:r>
              <a:rPr lang="nb-NO" dirty="0"/>
              <a:t>); dvs. den eneste faktoriseringen av N – gjøres entydig hvis tall i faktoriseringen sorteres</a:t>
            </a:r>
          </a:p>
          <a:p>
            <a:pPr lvl="1"/>
            <a:r>
              <a:rPr lang="nb-NO" dirty="0"/>
              <a:t>Hvis det bare er ett tall i denne faktoriseringen, er N selv et primtall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152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mer om Eratosthenes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Eratosthenes, matematikker, laget også et estimat på jordas radius som var </a:t>
            </a:r>
            <a:r>
              <a:rPr lang="nb-NO"/>
              <a:t>&lt; 1,5</a:t>
            </a:r>
            <a:r>
              <a:rPr lang="nb-NO" dirty="0"/>
              <a:t>% feil, grunnla geografi som fag, fant opp skuddårsdagen + at han var sjef for Biblioteket i Alexandria (den tids største forskningsinstitusjon).</a:t>
            </a:r>
          </a:p>
          <a:p>
            <a:pPr marL="342900" lvl="2" indent="-342900">
              <a:buSzPct val="60000"/>
            </a:pPr>
            <a:endParaRPr lang="nb-NO" sz="1800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Powerpoint\Uke5-2016\Eratosthene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092608"/>
            <a:ext cx="2619375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M:\INF2440Para\Powerpoint\Uke5-2016\JordRadie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852936"/>
            <a:ext cx="487680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172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Finne primtall -- Eratosthenes sil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nb-NO" sz="1800" dirty="0"/>
              <a:t>Hvordan?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678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 måter å lage primtall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688" y="1314450"/>
            <a:ext cx="7772400" cy="4818063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Ønsker at finne alle </a:t>
            </a:r>
            <a:r>
              <a:rPr lang="nb-NO" dirty="0" err="1"/>
              <a:t>primtal</a:t>
            </a:r>
            <a:r>
              <a:rPr lang="nb-NO" dirty="0"/>
              <a:t> p</a:t>
            </a:r>
            <a:r>
              <a:rPr lang="nb-NO" baseline="-25000" dirty="0"/>
              <a:t>i</a:t>
            </a:r>
            <a:r>
              <a:rPr lang="nb-NO" dirty="0"/>
              <a:t> &lt; N</a:t>
            </a:r>
          </a:p>
          <a:p>
            <a:r>
              <a:rPr lang="nb-NO" dirty="0"/>
              <a:t>Lage en tabell over alle de primtallene vi trenger</a:t>
            </a:r>
          </a:p>
          <a:p>
            <a:pPr lvl="1"/>
            <a:r>
              <a:rPr lang="nb-NO" dirty="0" err="1"/>
              <a:t>Eratosthene</a:t>
            </a:r>
            <a:r>
              <a:rPr lang="nb-NO" dirty="0"/>
              <a:t> sil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Dividere alle tall &lt; N  med alle oddetall  &lt;       ?</a:t>
            </a:r>
          </a:p>
          <a:p>
            <a:pPr lvl="1"/>
            <a:r>
              <a:rPr lang="nb-NO" dirty="0"/>
              <a:t>Divisjonsmetoden</a:t>
            </a:r>
          </a:p>
          <a:p>
            <a:pPr lvl="1"/>
            <a:r>
              <a:rPr lang="nb-NO" dirty="0"/>
              <a:t>(Hvorfor ikke oddetallmopp til N?)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b-NO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876256" y="2884874"/>
                <a:ext cx="5823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/>
                            </a:rPr>
                            <m:t>𝑁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256" y="2884874"/>
                <a:ext cx="582339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9176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Hvad</a:t>
            </a:r>
            <a:r>
              <a:rPr lang="nb-NO" dirty="0"/>
              <a:t> er raskest?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268760"/>
            <a:ext cx="7772400" cy="5151785"/>
          </a:xfrm>
        </p:spPr>
        <p:txBody>
          <a:bodyPr/>
          <a:lstStyle/>
          <a:p>
            <a:r>
              <a:rPr lang="nb-NO" dirty="0"/>
              <a:t>A) Med </a:t>
            </a:r>
            <a:r>
              <a:rPr lang="nb-NO" dirty="0" err="1"/>
              <a:t>Eratosthenes</a:t>
            </a:r>
            <a:r>
              <a:rPr lang="nb-NO" dirty="0"/>
              <a:t> sil: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Med gjentatte divisjoner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Å lage primtallene p og finne dem ved divisjon (del på alle oddetall &lt; SQRT(p), p = 3,5,7,..) er ca. 100 ganger langsommere enn </a:t>
            </a:r>
            <a:r>
              <a:rPr lang="nb-NO" dirty="0" err="1"/>
              <a:t>Eratosthenes</a:t>
            </a:r>
            <a:r>
              <a:rPr lang="nb-NO" dirty="0"/>
              <a:t> avkryssings-tabell (kalt </a:t>
            </a:r>
            <a:r>
              <a:rPr lang="nb-NO" dirty="0" err="1"/>
              <a:t>Eratosthenes</a:t>
            </a:r>
            <a:r>
              <a:rPr lang="nb-NO" dirty="0"/>
              <a:t> sil).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8347" y="1916832"/>
            <a:ext cx="7344816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Z:\INF2440Para\Primtall&gt;java </a:t>
            </a:r>
            <a:r>
              <a:rPr lang="nb-NO" dirty="0" err="1">
                <a:solidFill>
                  <a:schemeClr val="bg1"/>
                </a:solidFill>
              </a:rPr>
              <a:t>PrimtallESil</a:t>
            </a:r>
            <a:r>
              <a:rPr lang="nb-NO" dirty="0">
                <a:solidFill>
                  <a:schemeClr val="bg1"/>
                </a:solidFill>
              </a:rPr>
              <a:t> 2000000000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max</a:t>
            </a:r>
            <a:r>
              <a:rPr lang="nb-NO" dirty="0">
                <a:solidFill>
                  <a:schemeClr val="bg1"/>
                </a:solidFill>
              </a:rPr>
              <a:t> primtall m:2000000000</a:t>
            </a:r>
          </a:p>
          <a:p>
            <a:r>
              <a:rPr lang="nb-NO" dirty="0">
                <a:solidFill>
                  <a:schemeClr val="bg1"/>
                </a:solidFill>
              </a:rPr>
              <a:t>Genererte alle primtall &lt;= 2000000000  </a:t>
            </a:r>
            <a:r>
              <a:rPr lang="nb-NO" dirty="0" err="1">
                <a:solidFill>
                  <a:schemeClr val="bg1"/>
                </a:solidFill>
              </a:rPr>
              <a:t>paa</a:t>
            </a:r>
            <a:r>
              <a:rPr lang="nb-NO" dirty="0">
                <a:solidFill>
                  <a:schemeClr val="bg1"/>
                </a:solidFill>
              </a:rPr>
              <a:t>     </a:t>
            </a:r>
            <a:r>
              <a:rPr lang="nb-NO" b="1" dirty="0">
                <a:solidFill>
                  <a:srgbClr val="FF0000"/>
                </a:solidFill>
              </a:rPr>
              <a:t>18 949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millisek</a:t>
            </a: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med </a:t>
            </a:r>
            <a:r>
              <a:rPr lang="nb-NO" b="1" dirty="0" err="1">
                <a:solidFill>
                  <a:srgbClr val="FF0000"/>
                </a:solidFill>
              </a:rPr>
              <a:t>Eratosthenes</a:t>
            </a:r>
            <a:r>
              <a:rPr lang="nb-NO" b="1" dirty="0">
                <a:solidFill>
                  <a:srgbClr val="FF0000"/>
                </a:solidFill>
              </a:rPr>
              <a:t> sil  </a:t>
            </a:r>
            <a:r>
              <a:rPr lang="nb-NO" dirty="0">
                <a:solidFill>
                  <a:schemeClr val="bg1"/>
                </a:solidFill>
              </a:rPr>
              <a:t>og det største primtallet er:1999999973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5576" y="3933056"/>
            <a:ext cx="8064896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Z:\INF2440Para\Primtall&gt;java </a:t>
            </a:r>
            <a:r>
              <a:rPr lang="nb-NO" dirty="0" err="1">
                <a:solidFill>
                  <a:schemeClr val="bg1"/>
                </a:solidFill>
              </a:rPr>
              <a:t>PrimtallDiv</a:t>
            </a:r>
            <a:r>
              <a:rPr lang="nb-NO" dirty="0">
                <a:solidFill>
                  <a:schemeClr val="bg1"/>
                </a:solidFill>
              </a:rPr>
              <a:t> 2000000000</a:t>
            </a:r>
          </a:p>
          <a:p>
            <a:r>
              <a:rPr lang="nb-NO" dirty="0">
                <a:solidFill>
                  <a:schemeClr val="bg1"/>
                </a:solidFill>
              </a:rPr>
              <a:t>Genererte alle primtall &lt;=2000000000  </a:t>
            </a:r>
            <a:r>
              <a:rPr lang="nb-NO" dirty="0" err="1">
                <a:solidFill>
                  <a:schemeClr val="bg1"/>
                </a:solidFill>
              </a:rPr>
              <a:t>paa</a:t>
            </a:r>
            <a:r>
              <a:rPr lang="nb-NO" dirty="0">
                <a:solidFill>
                  <a:schemeClr val="bg1"/>
                </a:solidFill>
              </a:rPr>
              <a:t>   </a:t>
            </a:r>
            <a:r>
              <a:rPr lang="nb-NO" b="1" dirty="0">
                <a:solidFill>
                  <a:srgbClr val="FF0000"/>
                </a:solidFill>
              </a:rPr>
              <a:t>1 577 302 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millisek</a:t>
            </a:r>
            <a:r>
              <a:rPr lang="nb-NO" dirty="0">
                <a:solidFill>
                  <a:schemeClr val="bg1"/>
                </a:solidFill>
              </a:rPr>
              <a:t> med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b="1" dirty="0">
                <a:solidFill>
                  <a:srgbClr val="FF0000"/>
                </a:solidFill>
              </a:rPr>
              <a:t>divisjon</a:t>
            </a:r>
            <a:r>
              <a:rPr lang="nb-NO" dirty="0">
                <a:solidFill>
                  <a:schemeClr val="bg1"/>
                </a:solidFill>
              </a:rPr>
              <a:t> , og det største primtallet er:1999999973</a:t>
            </a:r>
          </a:p>
          <a:p>
            <a:endParaRPr lang="nb-N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218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Å lage og lagre primtall (Erotosthenes sil)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Som en </a:t>
            </a:r>
            <a:r>
              <a:rPr lang="nb-NO" sz="2000" dirty="0" err="1"/>
              <a:t>bit-tabell</a:t>
            </a:r>
            <a:r>
              <a:rPr lang="nb-NO" sz="2000" dirty="0"/>
              <a:t> (1- betyr primtall, 0-betyr ikke-primtall)</a:t>
            </a:r>
          </a:p>
          <a:p>
            <a:pPr lvl="1"/>
            <a:r>
              <a:rPr lang="nb-NO" sz="1800" dirty="0"/>
              <a:t>Påfunnet i jernalderen av Eratosthenes (ca. 200 f.kr)</a:t>
            </a:r>
          </a:p>
          <a:p>
            <a:pPr lvl="1"/>
            <a:r>
              <a:rPr lang="nb-NO" sz="1800" dirty="0"/>
              <a:t>Man skal finne  alle primtall &lt; M</a:t>
            </a:r>
          </a:p>
          <a:p>
            <a:pPr lvl="1"/>
            <a:r>
              <a:rPr lang="nb-NO" sz="1800" dirty="0"/>
              <a:t>Man finner da de første primtallene og krysser av alle multipla av disse (N.B. dette forbedres/endres senere):</a:t>
            </a:r>
          </a:p>
          <a:p>
            <a:pPr lvl="2"/>
            <a:r>
              <a:rPr lang="nb-NO" sz="1800" dirty="0"/>
              <a:t>Eks: 3 er et primtall, da krysses 6, 9,12,15,.. Av fordi de alle er </a:t>
            </a:r>
            <a:r>
              <a:rPr lang="nb-NO" sz="1800" dirty="0" err="1"/>
              <a:t>ett-eller-annet-tall</a:t>
            </a:r>
            <a:r>
              <a:rPr lang="nb-NO" sz="1800" dirty="0"/>
              <a:t> (1,2,3,4,5,..) ganger 3 og følgelig selv ikke er et primtall. 6=2*3, 9 = 3*3, </a:t>
            </a:r>
            <a:br>
              <a:rPr lang="nb-NO" sz="1800" dirty="0"/>
            </a:br>
            <a:r>
              <a:rPr lang="nb-NO" sz="1800" dirty="0"/>
              <a:t>12 =2*2*3, 15 = 5*3, ..osv</a:t>
            </a:r>
          </a:p>
          <a:p>
            <a:pPr lvl="2"/>
            <a:r>
              <a:rPr lang="nb-NO" sz="1800" dirty="0"/>
              <a:t>De tallene som </a:t>
            </a:r>
            <a:r>
              <a:rPr lang="nb-NO" sz="1800" i="1" dirty="0"/>
              <a:t>ikke blir</a:t>
            </a:r>
            <a:r>
              <a:rPr lang="nb-NO" sz="1800" dirty="0"/>
              <a:t> krysset av, når vi har krysset av for alle primtallene vi har, er primtallene</a:t>
            </a:r>
          </a:p>
          <a:p>
            <a:r>
              <a:rPr lang="nb-NO" sz="2000" dirty="0"/>
              <a:t>Vi finner 5 som et primtall fordi, etter at vi har krysset av for 3, finner første ikke-avkryssete tall: 5, som da er et primtall (og som vi så krysser av for, …finner så 7 osv)</a:t>
            </a:r>
          </a:p>
          <a:p>
            <a:pPr lvl="1"/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404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mer om Eratothenes sil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z="2000" dirty="0"/>
              <a:t>Vi representerer ikke partallene på den tallinja som det krysses av på fordi vi vet at 2 er et primtall (det første) og at alle andre partall er ikke-primtall.</a:t>
            </a:r>
            <a:endParaRPr lang="en-US" sz="2000" dirty="0"/>
          </a:p>
          <a:p>
            <a:pPr lvl="0"/>
            <a:r>
              <a:rPr lang="nb-NO" sz="2000" dirty="0"/>
              <a:t>Har vi funnet et nytt primtall p, for eksempel. 5, starter vi avkryssingen for dette primtallet først for tallet p*p (i eksempelet: 25), men etter det krysses det av for p*p+2p, p*p+4p,.. (i eksempelet 35,45,55,…osv.). Grunnen til at vi kan starte på p*p er at alle andre tall t &lt; p*p slik det krysses av i for eksempel Wikipedia-artikkelen har allerede blitt krysset av andre primtall &lt; p. </a:t>
            </a:r>
          </a:p>
          <a:p>
            <a:pPr lvl="0"/>
            <a:r>
              <a:rPr lang="nb-NO" sz="2000" dirty="0"/>
              <a:t>Det betyr at for å krysse av og finne alle primtall &lt; N , behøver vi bare å krysse av på denne måten for alle primtall p ≤ </a:t>
            </a:r>
            <a:r>
              <a:rPr lang="nb-NO" sz="2000" dirty="0" err="1"/>
              <a:t>sqrt</a:t>
            </a:r>
            <a:r>
              <a:rPr lang="nb-NO" sz="2000" dirty="0"/>
              <a:t>(N). Dette sparer svært mye tid.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875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34914" y="359034"/>
            <a:ext cx="7793037" cy="828675"/>
          </a:xfrm>
        </p:spPr>
        <p:txBody>
          <a:bodyPr/>
          <a:lstStyle/>
          <a:p>
            <a:r>
              <a:rPr lang="nb-NO" sz="2000" dirty="0"/>
              <a:t>Vise at vi trenger bare primtallene &lt;10 for å finne alle primtall &lt; 100, avkryssing for 3 (3*3, 9+2*3,9+4*3, ….)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6826126" y="6388359"/>
            <a:ext cx="1905000" cy="457200"/>
          </a:xfrm>
        </p:spPr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nb-NO">
              <a:solidFill>
                <a:srgbClr val="000000"/>
              </a:solidFill>
            </a:endParaRPr>
          </a:p>
        </p:txBody>
      </p:sp>
      <p:graphicFrame>
        <p:nvGraphicFramePr>
          <p:cNvPr id="9" name="Tabell 8"/>
          <p:cNvGraphicFramePr>
            <a:graphicFrameLocks noGrp="1"/>
          </p:cNvGraphicFramePr>
          <p:nvPr/>
        </p:nvGraphicFramePr>
        <p:xfrm>
          <a:off x="539552" y="1628802"/>
          <a:ext cx="4228123" cy="2808310"/>
        </p:xfrm>
        <a:graphic>
          <a:graphicData uri="http://schemas.openxmlformats.org/drawingml/2006/table">
            <a:tbl>
              <a:tblPr firstRow="1" firstCol="1" bandRow="1"/>
              <a:tblGrid>
                <a:gridCol w="8454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54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54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5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5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1" name="Tabell 10"/>
          <p:cNvGraphicFramePr>
            <a:graphicFrameLocks noGrp="1"/>
          </p:cNvGraphicFramePr>
          <p:nvPr/>
        </p:nvGraphicFramePr>
        <p:xfrm>
          <a:off x="5148064" y="1628800"/>
          <a:ext cx="3349691" cy="2848690"/>
        </p:xfrm>
        <a:graphic>
          <a:graphicData uri="http://schemas.openxmlformats.org/drawingml/2006/table">
            <a:tbl>
              <a:tblPr firstRow="1" firstCol="1" bandRow="1"/>
              <a:tblGrid>
                <a:gridCol w="6697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7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97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01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01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6807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200" dirty="0"/>
              <a:t>Avkryssing for 5 (starter med 25, så 25+2*5, 25+4,5,..):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nb-NO">
              <a:solidFill>
                <a:srgbClr val="000000"/>
              </a:solidFill>
            </a:endParaRPr>
          </a:p>
        </p:txBody>
      </p:sp>
      <p:graphicFrame>
        <p:nvGraphicFramePr>
          <p:cNvPr id="5" name="Tabell 4"/>
          <p:cNvGraphicFramePr>
            <a:graphicFrameLocks noGrp="1"/>
          </p:cNvGraphicFramePr>
          <p:nvPr/>
        </p:nvGraphicFramePr>
        <p:xfrm>
          <a:off x="395536" y="1772816"/>
          <a:ext cx="3349691" cy="2848690"/>
        </p:xfrm>
        <a:graphic>
          <a:graphicData uri="http://schemas.openxmlformats.org/drawingml/2006/table">
            <a:tbl>
              <a:tblPr firstRow="1" firstCol="1" bandRow="1"/>
              <a:tblGrid>
                <a:gridCol w="6697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7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97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01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01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b="1" dirty="0">
                        <a:solidFill>
                          <a:srgbClr val="0070C0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ell 5"/>
          <p:cNvGraphicFramePr>
            <a:graphicFrameLocks noGrp="1"/>
          </p:cNvGraphicFramePr>
          <p:nvPr/>
        </p:nvGraphicFramePr>
        <p:xfrm>
          <a:off x="4534677" y="1772816"/>
          <a:ext cx="3997763" cy="2848690"/>
        </p:xfrm>
        <a:graphic>
          <a:graphicData uri="http://schemas.openxmlformats.org/drawingml/2006/table">
            <a:tbl>
              <a:tblPr firstRow="1" firstCol="1" bandRow="1"/>
              <a:tblGrid>
                <a:gridCol w="799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93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93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98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98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7928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Avkryssing for 7 (starter med 49, så 49+2*7,49+4*7,.):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nb-NO">
              <a:solidFill>
                <a:srgbClr val="000000"/>
              </a:solidFill>
            </a:endParaRPr>
          </a:p>
        </p:txBody>
      </p:sp>
      <p:graphicFrame>
        <p:nvGraphicFramePr>
          <p:cNvPr id="6" name="Tabell 5"/>
          <p:cNvGraphicFramePr>
            <a:graphicFrameLocks noGrp="1"/>
          </p:cNvGraphicFramePr>
          <p:nvPr/>
        </p:nvGraphicFramePr>
        <p:xfrm>
          <a:off x="179512" y="1772816"/>
          <a:ext cx="3997763" cy="2848690"/>
        </p:xfrm>
        <a:graphic>
          <a:graphicData uri="http://schemas.openxmlformats.org/drawingml/2006/table">
            <a:tbl>
              <a:tblPr firstRow="1" firstCol="1" bandRow="1"/>
              <a:tblGrid>
                <a:gridCol w="799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93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93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98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98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solidFill>
                          <a:srgbClr val="00B050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8" name="Tabell 7"/>
          <p:cNvGraphicFramePr>
            <a:graphicFrameLocks noGrp="1"/>
          </p:cNvGraphicFramePr>
          <p:nvPr/>
        </p:nvGraphicFramePr>
        <p:xfrm>
          <a:off x="4462671" y="1772816"/>
          <a:ext cx="4645833" cy="2712720"/>
        </p:xfrm>
        <a:graphic>
          <a:graphicData uri="http://schemas.openxmlformats.org/drawingml/2006/table">
            <a:tbl>
              <a:tblPr firstRow="1" firstCol="1" bandRow="1"/>
              <a:tblGrid>
                <a:gridCol w="928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8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89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94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94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 </a:t>
                      </a:r>
                      <a:r>
                        <a:rPr lang="nb-NO" sz="1600" b="1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9" name="TekstSylinder 8"/>
          <p:cNvSpPr txBox="1"/>
          <p:nvPr/>
        </p:nvSpPr>
        <p:spPr>
          <a:xfrm>
            <a:off x="1043608" y="5373216"/>
            <a:ext cx="6984776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Er nå ferdig fordi neste primtall vi finner: 11, så er 11*11=121 utenfor tabellen</a:t>
            </a:r>
          </a:p>
        </p:txBody>
      </p:sp>
    </p:spTree>
    <p:extLst>
      <p:ext uri="{BB962C8B-B14F-4D97-AF65-F5344CB8AC3E}">
        <p14:creationId xmlns:p14="http://schemas.microsoft.com/office/powerpoint/2010/main" val="914057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71EC4B-F0D2-4A42-97FE-4C7DC2283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representeres tallene?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B264D4-E364-764B-A62C-1644A10DED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Kun oddetall – 2 kjenner vi!</a:t>
            </a:r>
          </a:p>
          <a:p>
            <a:r>
              <a:rPr lang="nb-NO" dirty="0" err="1"/>
              <a:t>Array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Boolean?</a:t>
            </a:r>
          </a:p>
          <a:p>
            <a:pPr lvl="1"/>
            <a:r>
              <a:rPr lang="nb-NO" dirty="0"/>
              <a:t>Problem: 32 bit per primtall</a:t>
            </a:r>
          </a:p>
          <a:p>
            <a:r>
              <a:rPr lang="nb-NO" dirty="0" err="1"/>
              <a:t>Kompakter</a:t>
            </a:r>
            <a:r>
              <a:rPr lang="nb-NO" dirty="0"/>
              <a:t> </a:t>
            </a:r>
            <a:r>
              <a:rPr lang="nb-NO" dirty="0" err="1"/>
              <a:t>bitarray</a:t>
            </a:r>
            <a:endParaRPr lang="nb-NO" dirty="0"/>
          </a:p>
          <a:p>
            <a:pPr lvl="2"/>
            <a:r>
              <a:rPr lang="nb-NO" dirty="0"/>
              <a:t>Kun 1 bit per oddetall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872A21A-9F9E-C94F-9384-A62E29839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6222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155" y="116632"/>
            <a:ext cx="7793037" cy="828675"/>
          </a:xfrm>
        </p:spPr>
        <p:txBody>
          <a:bodyPr/>
          <a:lstStyle/>
          <a:p>
            <a:r>
              <a:rPr lang="nb-NO" sz="2400" dirty="0"/>
              <a:t>Hvordan bruke 8 eller 7 bit i en </a:t>
            </a:r>
            <a:r>
              <a:rPr lang="nb-NO" sz="2400" b="1" dirty="0"/>
              <a:t>byte-array </a:t>
            </a:r>
            <a:r>
              <a:rPr lang="nb-NO" sz="2400" dirty="0"/>
              <a:t>for å representere primtallene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2843928"/>
            <a:ext cx="7772400" cy="3207569"/>
          </a:xfrm>
        </p:spPr>
        <p:txBody>
          <a:bodyPr/>
          <a:lstStyle/>
          <a:p>
            <a:r>
              <a:rPr lang="nb-NO" sz="2000" dirty="0"/>
              <a:t>Vi representer alle oddetallene (1,3,5,,,) som ett bit (0= ikke-primtall, 1 = primtall) </a:t>
            </a:r>
          </a:p>
          <a:p>
            <a:r>
              <a:rPr lang="nb-NO" sz="2000" dirty="0"/>
              <a:t>Bruke alle 8 bit :</a:t>
            </a:r>
          </a:p>
          <a:p>
            <a:pPr lvl="1"/>
            <a:r>
              <a:rPr lang="nb-NO" sz="1800" dirty="0"/>
              <a:t>Fordel: mer kompakt lagring og litt raskere(?) adressering</a:t>
            </a:r>
          </a:p>
          <a:p>
            <a:pPr lvl="1"/>
            <a:r>
              <a:rPr lang="nb-NO" sz="1800" dirty="0"/>
              <a:t>Ulempe: Kan da ikke bruke verdien i byten direkte (</a:t>
            </a:r>
            <a:r>
              <a:rPr lang="nb-NO" sz="1800" dirty="0" err="1"/>
              <a:t>f.eks</a:t>
            </a:r>
            <a:r>
              <a:rPr lang="nb-NO" sz="1800" dirty="0"/>
              <a:t> som en indeks  til en </a:t>
            </a:r>
            <a:r>
              <a:rPr lang="nb-NO" sz="1800" dirty="0" err="1"/>
              <a:t>array</a:t>
            </a:r>
            <a:r>
              <a:rPr lang="nb-NO" sz="1800" dirty="0"/>
              <a:t>), heller ikke +,-,* eller /-operasjonene på verdien</a:t>
            </a:r>
          </a:p>
          <a:p>
            <a:r>
              <a:rPr lang="nb-NO" dirty="0"/>
              <a:t>Bruke 7 bit:</a:t>
            </a:r>
          </a:p>
          <a:p>
            <a:pPr lvl="1"/>
            <a:r>
              <a:rPr lang="nb-NO" dirty="0"/>
              <a:t>Fordel: ingen av ulempene med 8 bit</a:t>
            </a:r>
          </a:p>
          <a:p>
            <a:pPr lvl="1"/>
            <a:r>
              <a:rPr lang="nb-NO" dirty="0"/>
              <a:t>Ulempe: Tar litt større plass og litt langsommere(?) adressering </a:t>
            </a:r>
          </a:p>
          <a:p>
            <a:pPr lvl="1"/>
            <a:endParaRPr lang="nb-NO" sz="1800" dirty="0"/>
          </a:p>
          <a:p>
            <a:pPr lvl="3"/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nb-NO">
              <a:solidFill>
                <a:srgbClr val="00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131840" y="1772816"/>
            <a:ext cx="2520280" cy="504056"/>
            <a:chOff x="1403648" y="1556792"/>
            <a:chExt cx="1944216" cy="504056"/>
          </a:xfrm>
        </p:grpSpPr>
        <p:sp>
          <p:nvSpPr>
            <p:cNvPr id="5" name="Rectangle 4"/>
            <p:cNvSpPr/>
            <p:nvPr/>
          </p:nvSpPr>
          <p:spPr bwMode="auto">
            <a:xfrm>
              <a:off x="1403648" y="1556792"/>
              <a:ext cx="1944216" cy="50405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en-US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1403648" y="1556792"/>
              <a:ext cx="144016" cy="50405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en-US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419872" y="1835532"/>
            <a:ext cx="2001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7 bit data (0-127)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1708012" y="1441375"/>
            <a:ext cx="553998" cy="214964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nb-NO" sz="1200" dirty="0"/>
              <a:t>Fortegns-bit </a:t>
            </a:r>
            <a:br>
              <a:rPr lang="nb-NO" sz="1200" dirty="0"/>
            </a:br>
            <a:r>
              <a:rPr lang="nb-NO" sz="1200" dirty="0"/>
              <a:t>(0 = positiv, 1=negativ)</a:t>
            </a:r>
            <a:endParaRPr lang="en-US" sz="1200" dirty="0"/>
          </a:p>
        </p:txBody>
      </p:sp>
      <p:cxnSp>
        <p:nvCxnSpPr>
          <p:cNvPr id="12" name="Straight Arrow Connector 11"/>
          <p:cNvCxnSpPr/>
          <p:nvPr/>
        </p:nvCxnSpPr>
        <p:spPr bwMode="auto">
          <a:xfrm>
            <a:off x="1691680" y="2516195"/>
            <a:ext cx="914400" cy="9144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>
            <a:stCxn id="10" idx="3"/>
            <a:endCxn id="5" idx="1"/>
          </p:cNvCxnSpPr>
          <p:nvPr/>
        </p:nvCxnSpPr>
        <p:spPr bwMode="auto">
          <a:xfrm flipV="1">
            <a:off x="1985012" y="2024844"/>
            <a:ext cx="1146828" cy="214353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1065951" y="1156102"/>
            <a:ext cx="2489336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En byte = 8 bit heltall: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646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Hvordan representere 8 (eller 7) bit i en byte-array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2516196"/>
            <a:ext cx="7772400" cy="3535302"/>
          </a:xfrm>
        </p:spPr>
        <p:txBody>
          <a:bodyPr/>
          <a:lstStyle/>
          <a:p>
            <a:r>
              <a:rPr lang="nb-NO" sz="2000" dirty="0"/>
              <a:t>Bruker alle 8 bitene til oddetallene:</a:t>
            </a:r>
          </a:p>
          <a:p>
            <a:pPr lvl="1"/>
            <a:r>
              <a:rPr lang="nb-NO" sz="1800" dirty="0"/>
              <a:t>Anta at vi vil sjekke om tallet </a:t>
            </a:r>
            <a:r>
              <a:rPr lang="nb-NO" sz="1800" b="1" i="1" dirty="0"/>
              <a:t>k</a:t>
            </a:r>
            <a:r>
              <a:rPr lang="nb-NO" sz="1800" dirty="0"/>
              <a:t> er et primtall, sjekk først om </a:t>
            </a:r>
            <a:r>
              <a:rPr lang="nb-NO" sz="1800" b="1" i="1" dirty="0"/>
              <a:t>k</a:t>
            </a:r>
            <a:r>
              <a:rPr lang="nb-NO" sz="1800" dirty="0"/>
              <a:t> er 2, da ja, hvis det er et partall (men ikke 2) da nei – ellers sjekk så tallets bit i byte-</a:t>
            </a:r>
            <a:r>
              <a:rPr lang="nb-NO" sz="1800" dirty="0" err="1"/>
              <a:t>arrayen</a:t>
            </a:r>
            <a:r>
              <a:rPr lang="nb-NO" sz="1800" dirty="0"/>
              <a:t> </a:t>
            </a:r>
          </a:p>
          <a:p>
            <a:pPr lvl="2"/>
            <a:r>
              <a:rPr lang="nb-NO" sz="1800" dirty="0"/>
              <a:t>Byte nummeret  til </a:t>
            </a:r>
            <a:r>
              <a:rPr lang="nb-NO" sz="1800" b="1" i="1" dirty="0"/>
              <a:t>k</a:t>
            </a:r>
            <a:r>
              <a:rPr lang="nb-NO" sz="1800" dirty="0"/>
              <a:t> i </a:t>
            </a:r>
            <a:r>
              <a:rPr lang="nb-NO" sz="1800" dirty="0" err="1"/>
              <a:t>arrayen</a:t>
            </a:r>
            <a:r>
              <a:rPr lang="nb-NO" sz="1800" dirty="0"/>
              <a:t> er da:</a:t>
            </a:r>
          </a:p>
          <a:p>
            <a:pPr lvl="3"/>
            <a:r>
              <a:rPr lang="en-US" sz="1600" dirty="0" err="1"/>
              <a:t>Enten</a:t>
            </a:r>
            <a:r>
              <a:rPr lang="en-US" sz="1600" dirty="0"/>
              <a:t>: </a:t>
            </a:r>
            <a:r>
              <a:rPr lang="nb-NO" sz="1600" b="1" i="1" dirty="0"/>
              <a:t>k</a:t>
            </a:r>
            <a:r>
              <a:rPr lang="nb-NO" sz="1600" dirty="0"/>
              <a:t> </a:t>
            </a:r>
            <a:r>
              <a:rPr lang="en-US" sz="1600" dirty="0"/>
              <a:t>/16,  </a:t>
            </a:r>
            <a:r>
              <a:rPr lang="en-US" sz="1600" dirty="0" err="1"/>
              <a:t>eller</a:t>
            </a:r>
            <a:r>
              <a:rPr lang="en-US" sz="1600" dirty="0"/>
              <a:t>: </a:t>
            </a:r>
            <a:r>
              <a:rPr lang="nb-NO" sz="1600" b="1" i="1" dirty="0"/>
              <a:t>k</a:t>
            </a:r>
            <a:r>
              <a:rPr lang="nb-NO" sz="1600" dirty="0"/>
              <a:t> </a:t>
            </a:r>
            <a:r>
              <a:rPr lang="en-US" sz="1600" dirty="0"/>
              <a:t>&gt;&gt;&gt;4 (shift 4 </a:t>
            </a:r>
            <a:r>
              <a:rPr lang="en-US" sz="1600" dirty="0" err="1"/>
              <a:t>høyreover</a:t>
            </a:r>
            <a:r>
              <a:rPr lang="en-US" sz="1600" dirty="0"/>
              <a:t> </a:t>
            </a:r>
            <a:r>
              <a:rPr lang="en-US" sz="1600" dirty="0" err="1"/>
              <a:t>uten</a:t>
            </a:r>
            <a:r>
              <a:rPr lang="en-US" sz="1600" dirty="0"/>
              <a:t> kopi </a:t>
            </a:r>
            <a:r>
              <a:rPr lang="en-US" sz="1600" dirty="0" err="1"/>
              <a:t>av</a:t>
            </a:r>
            <a:r>
              <a:rPr lang="en-US" sz="1600" dirty="0"/>
              <a:t> </a:t>
            </a:r>
            <a:r>
              <a:rPr lang="en-US" sz="1600" dirty="0" err="1"/>
              <a:t>fortegns-bitet</a:t>
            </a:r>
            <a:r>
              <a:rPr lang="en-US" sz="1600" dirty="0"/>
              <a:t> </a:t>
            </a:r>
            <a:r>
              <a:rPr lang="en-US" sz="1600" dirty="0" err="1"/>
              <a:t>er</a:t>
            </a:r>
            <a:r>
              <a:rPr lang="en-US" sz="1600" dirty="0"/>
              <a:t> </a:t>
            </a:r>
            <a:r>
              <a:rPr lang="en-US" sz="1600" dirty="0" err="1"/>
              <a:t>det</a:t>
            </a:r>
            <a:r>
              <a:rPr lang="en-US" sz="1600" dirty="0"/>
              <a:t> </a:t>
            </a:r>
            <a:r>
              <a:rPr lang="en-US" sz="1600" dirty="0" err="1"/>
              <a:t>samme</a:t>
            </a:r>
            <a:r>
              <a:rPr lang="en-US" sz="1600" dirty="0"/>
              <a:t> </a:t>
            </a:r>
            <a:r>
              <a:rPr lang="en-US" sz="1600" dirty="0" err="1"/>
              <a:t>som</a:t>
            </a:r>
            <a:r>
              <a:rPr lang="en-US" sz="1600" dirty="0"/>
              <a:t> å dele med 16)</a:t>
            </a:r>
          </a:p>
          <a:p>
            <a:pPr lvl="2"/>
            <a:r>
              <a:rPr lang="en-US" sz="1800" dirty="0"/>
              <a:t>Bit-</a:t>
            </a:r>
            <a:r>
              <a:rPr lang="en-US" sz="1800" dirty="0" err="1"/>
              <a:t>nummeret</a:t>
            </a:r>
            <a:r>
              <a:rPr lang="en-US" sz="1800" dirty="0"/>
              <a:t> </a:t>
            </a:r>
            <a:r>
              <a:rPr lang="en-US" sz="1800" dirty="0" err="1"/>
              <a:t>er</a:t>
            </a:r>
            <a:r>
              <a:rPr lang="en-US" sz="1800" dirty="0"/>
              <a:t> i </a:t>
            </a:r>
            <a:r>
              <a:rPr lang="en-US" sz="1800" dirty="0" err="1"/>
              <a:t>denne</a:t>
            </a:r>
            <a:r>
              <a:rPr lang="en-US" sz="1800" dirty="0"/>
              <a:t> </a:t>
            </a:r>
            <a:r>
              <a:rPr lang="en-US" sz="1800" dirty="0" err="1"/>
              <a:t>byten</a:t>
            </a:r>
            <a:r>
              <a:rPr lang="en-US" sz="1800" dirty="0"/>
              <a:t> </a:t>
            </a:r>
            <a:r>
              <a:rPr lang="en-US" sz="1800" dirty="0" err="1"/>
              <a:t>er</a:t>
            </a:r>
            <a:r>
              <a:rPr lang="en-US" sz="1800" dirty="0"/>
              <a:t> da </a:t>
            </a:r>
            <a:r>
              <a:rPr lang="en-US" sz="1800" dirty="0" err="1"/>
              <a:t>enten</a:t>
            </a:r>
            <a:r>
              <a:rPr lang="en-US" sz="1800" dirty="0"/>
              <a:t> (</a:t>
            </a:r>
            <a:r>
              <a:rPr lang="nb-NO" sz="1800" b="1" i="1" dirty="0"/>
              <a:t>k</a:t>
            </a:r>
            <a:r>
              <a:rPr lang="nb-NO" sz="1800" dirty="0"/>
              <a:t> </a:t>
            </a:r>
            <a:r>
              <a:rPr lang="en-US" sz="1800" dirty="0"/>
              <a:t>%16)/2  </a:t>
            </a:r>
            <a:r>
              <a:rPr lang="en-US" sz="1800" dirty="0" err="1"/>
              <a:t>eller</a:t>
            </a:r>
            <a:br>
              <a:rPr lang="en-US" sz="1800" dirty="0"/>
            </a:br>
            <a:r>
              <a:rPr lang="en-US" sz="1800" dirty="0"/>
              <a:t>  (</a:t>
            </a:r>
            <a:r>
              <a:rPr lang="nb-NO" sz="1800" b="1" i="1" dirty="0"/>
              <a:t>k</a:t>
            </a:r>
            <a:r>
              <a:rPr lang="nb-NO" sz="1800" dirty="0"/>
              <a:t> </a:t>
            </a:r>
            <a:r>
              <a:rPr lang="en-US" sz="1800" dirty="0"/>
              <a:t>&amp;15)&gt;&gt;1</a:t>
            </a:r>
            <a:endParaRPr lang="nb-NO" sz="1800" dirty="0"/>
          </a:p>
          <a:p>
            <a:pPr lvl="1"/>
            <a:r>
              <a:rPr lang="nb-NO" sz="1800" dirty="0"/>
              <a:t>Hvorfor dele på 16 når det er 8 bit </a:t>
            </a:r>
          </a:p>
          <a:p>
            <a:pPr lvl="2"/>
            <a:r>
              <a:rPr lang="nb-NO" sz="1800" dirty="0"/>
              <a:t>fordi vi fjernet alle partallene – egentlig 16 tall representert i første byten, for byte 0: tallene 0-15</a:t>
            </a:r>
          </a:p>
          <a:p>
            <a:pPr lvl="1"/>
            <a:r>
              <a:rPr lang="en-US" sz="1800" dirty="0"/>
              <a:t>Om </a:t>
            </a:r>
            <a:r>
              <a:rPr lang="en-US" sz="1800" dirty="0" err="1"/>
              <a:t>så</a:t>
            </a:r>
            <a:r>
              <a:rPr lang="en-US" sz="1800" dirty="0"/>
              <a:t> å </a:t>
            </a:r>
            <a:r>
              <a:rPr lang="en-US" sz="1800" dirty="0" err="1"/>
              <a:t>finne</a:t>
            </a:r>
            <a:r>
              <a:rPr lang="en-US" sz="1800" dirty="0"/>
              <a:t> </a:t>
            </a:r>
            <a:r>
              <a:rPr lang="en-US" sz="1800" dirty="0" err="1"/>
              <a:t>bitverdien</a:t>
            </a:r>
            <a:r>
              <a:rPr lang="en-US" sz="1800" dirty="0"/>
              <a:t> – se </a:t>
            </a:r>
            <a:r>
              <a:rPr lang="en-US" sz="1800" dirty="0" err="1"/>
              <a:t>neste</a:t>
            </a:r>
            <a:r>
              <a:rPr lang="en-US" sz="1800" dirty="0"/>
              <a:t> </a:t>
            </a:r>
            <a:r>
              <a:rPr lang="en-US" sz="1800" dirty="0" err="1"/>
              <a:t>lysark</a:t>
            </a:r>
            <a:r>
              <a:rPr lang="en-US" sz="1800" dirty="0"/>
              <a:t>.</a:t>
            </a:r>
          </a:p>
          <a:p>
            <a:pPr lvl="3"/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nb-NO">
              <a:solidFill>
                <a:srgbClr val="00000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>
            <a:off x="1691680" y="2516195"/>
            <a:ext cx="914400" cy="9144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7" name="Group 6"/>
          <p:cNvGrpSpPr/>
          <p:nvPr/>
        </p:nvGrpSpPr>
        <p:grpSpPr>
          <a:xfrm>
            <a:off x="3023646" y="1551185"/>
            <a:ext cx="2397543" cy="322911"/>
            <a:chOff x="1403648" y="1556792"/>
            <a:chExt cx="1944216" cy="504056"/>
          </a:xfrm>
        </p:grpSpPr>
        <p:sp>
          <p:nvSpPr>
            <p:cNvPr id="5" name="Rectangle 4"/>
            <p:cNvSpPr/>
            <p:nvPr/>
          </p:nvSpPr>
          <p:spPr bwMode="auto">
            <a:xfrm>
              <a:off x="1403648" y="1556792"/>
              <a:ext cx="1944216" cy="50405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en-US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1403648" y="1556792"/>
              <a:ext cx="144016" cy="50405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en-US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297651" y="1591362"/>
            <a:ext cx="1903853" cy="2366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7 bit data (0-127)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1755215" y="1004935"/>
            <a:ext cx="354905" cy="204495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nb-NO" sz="1200" dirty="0"/>
              <a:t>Fortegns-bit </a:t>
            </a:r>
            <a:br>
              <a:rPr lang="nb-NO" sz="1200" dirty="0"/>
            </a:br>
            <a:r>
              <a:rPr lang="nb-NO" sz="1200" dirty="0"/>
              <a:t>(0 = positiv, 1=negativ)</a:t>
            </a:r>
            <a:endParaRPr lang="en-US" sz="1200" dirty="0"/>
          </a:p>
        </p:txBody>
      </p:sp>
      <p:cxnSp>
        <p:nvCxnSpPr>
          <p:cNvPr id="14" name="Straight Arrow Connector 13"/>
          <p:cNvCxnSpPr>
            <a:stCxn id="10" idx="3"/>
            <a:endCxn id="5" idx="1"/>
          </p:cNvCxnSpPr>
          <p:nvPr/>
        </p:nvCxnSpPr>
        <p:spPr bwMode="auto">
          <a:xfrm flipV="1">
            <a:off x="1932668" y="1712640"/>
            <a:ext cx="1090978" cy="13732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1043608" y="1124744"/>
            <a:ext cx="2448272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byte = et 8 bit heltall</a:t>
            </a:r>
          </a:p>
        </p:txBody>
      </p:sp>
    </p:spTree>
    <p:extLst>
      <p:ext uri="{BB962C8B-B14F-4D97-AF65-F5344CB8AC3E}">
        <p14:creationId xmlns:p14="http://schemas.microsoft.com/office/powerpoint/2010/main" val="29388217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Bruke 7 bit i hver byte i </a:t>
            </a:r>
            <a:r>
              <a:rPr lang="nb-NO" dirty="0" err="1"/>
              <a:t>arrayen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314450"/>
            <a:ext cx="8127504" cy="4818063"/>
          </a:xfrm>
        </p:spPr>
        <p:txBody>
          <a:bodyPr/>
          <a:lstStyle/>
          <a:p>
            <a:pPr lvl="1"/>
            <a:r>
              <a:rPr lang="nb-NO" sz="1800" dirty="0"/>
              <a:t>Anta at vi vil sjekke om tallet </a:t>
            </a:r>
            <a:r>
              <a:rPr lang="nb-NO" sz="1800" b="1" i="1" dirty="0"/>
              <a:t>k</a:t>
            </a:r>
            <a:r>
              <a:rPr lang="nb-NO" sz="1800" dirty="0"/>
              <a:t> er et primtall sjekk først om </a:t>
            </a:r>
            <a:r>
              <a:rPr lang="nb-NO" sz="1800" b="1" i="1" dirty="0"/>
              <a:t>k</a:t>
            </a:r>
            <a:r>
              <a:rPr lang="nb-NO" sz="1800" dirty="0"/>
              <a:t> er 2, da ja, ellers hvis det er et partall (men ikke 2) da nei – ellers:</a:t>
            </a:r>
          </a:p>
          <a:p>
            <a:pPr lvl="1"/>
            <a:r>
              <a:rPr lang="nb-NO" sz="1800" dirty="0"/>
              <a:t>Sjekk da tallets bit i byte-</a:t>
            </a:r>
            <a:r>
              <a:rPr lang="nb-NO" sz="1800" dirty="0" err="1"/>
              <a:t>arrayen</a:t>
            </a:r>
            <a:r>
              <a:rPr lang="nb-NO" sz="1800" dirty="0"/>
              <a:t> </a:t>
            </a:r>
          </a:p>
          <a:p>
            <a:pPr lvl="2"/>
            <a:r>
              <a:rPr lang="nb-NO" sz="1800" dirty="0"/>
              <a:t>Byte nummeret  til </a:t>
            </a:r>
            <a:r>
              <a:rPr lang="nb-NO" sz="1800" b="1" i="1" dirty="0"/>
              <a:t>k</a:t>
            </a:r>
            <a:r>
              <a:rPr lang="nb-NO" sz="1800" dirty="0"/>
              <a:t> i </a:t>
            </a:r>
            <a:r>
              <a:rPr lang="nb-NO" sz="1800" dirty="0" err="1"/>
              <a:t>arrayen</a:t>
            </a:r>
            <a:r>
              <a:rPr lang="nb-NO" sz="1800" dirty="0"/>
              <a:t> er da</a:t>
            </a:r>
            <a:r>
              <a:rPr lang="en-US" sz="1600" dirty="0"/>
              <a:t>: </a:t>
            </a:r>
            <a:r>
              <a:rPr lang="nb-NO" sz="1600" b="1" i="1" dirty="0"/>
              <a:t>k</a:t>
            </a:r>
            <a:r>
              <a:rPr lang="en-US" sz="1600" dirty="0"/>
              <a:t> /14</a:t>
            </a:r>
          </a:p>
          <a:p>
            <a:pPr lvl="2"/>
            <a:r>
              <a:rPr lang="en-US" sz="1800" dirty="0"/>
              <a:t>Bit-</a:t>
            </a:r>
            <a:r>
              <a:rPr lang="en-US" sz="1800" dirty="0" err="1"/>
              <a:t>nummeret</a:t>
            </a:r>
            <a:r>
              <a:rPr lang="en-US" sz="1800" dirty="0"/>
              <a:t> </a:t>
            </a:r>
            <a:r>
              <a:rPr lang="en-US" sz="1800" dirty="0" err="1"/>
              <a:t>er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denne</a:t>
            </a:r>
            <a:r>
              <a:rPr lang="en-US" sz="1800" dirty="0"/>
              <a:t> </a:t>
            </a:r>
            <a:r>
              <a:rPr lang="en-US" sz="1800" dirty="0" err="1"/>
              <a:t>byten</a:t>
            </a:r>
            <a:r>
              <a:rPr lang="en-US" sz="1800" dirty="0"/>
              <a:t> </a:t>
            </a:r>
            <a:r>
              <a:rPr lang="en-US" sz="1800" dirty="0" err="1"/>
              <a:t>er</a:t>
            </a:r>
            <a:r>
              <a:rPr lang="en-US" sz="1800" dirty="0"/>
              <a:t> da: (</a:t>
            </a:r>
            <a:r>
              <a:rPr lang="nb-NO" sz="1800" b="1" i="1" dirty="0"/>
              <a:t>k</a:t>
            </a:r>
            <a:r>
              <a:rPr lang="nb-NO" sz="1800" dirty="0"/>
              <a:t> </a:t>
            </a:r>
            <a:r>
              <a:rPr lang="en-US" sz="1800" dirty="0"/>
              <a:t>%14)/2  </a:t>
            </a:r>
            <a:endParaRPr lang="nb-NO" sz="1800" dirty="0"/>
          </a:p>
          <a:p>
            <a:pPr lvl="1"/>
            <a:r>
              <a:rPr lang="nb-NO" sz="1800" dirty="0"/>
              <a:t>Nå har vi byte nummeret og bit-nummeret i den byten. Vi kan da ta AND (&amp;) med det riktige elementet i en av de to </a:t>
            </a:r>
            <a:r>
              <a:rPr lang="nb-NO" sz="1800" dirty="0" err="1"/>
              <a:t>arryene</a:t>
            </a:r>
            <a:r>
              <a:rPr lang="nb-NO" sz="1800" dirty="0"/>
              <a:t> som er oppgitt i skjelett-koden og teste om svaret er 0 eller ikke.</a:t>
            </a:r>
          </a:p>
          <a:p>
            <a:pPr lvl="1"/>
            <a:r>
              <a:rPr lang="nb-NO" sz="1800" dirty="0"/>
              <a:t>Hvordan sette alle 7 eller 8 bit == 1 i alle byter )</a:t>
            </a:r>
          </a:p>
          <a:p>
            <a:pPr lvl="2"/>
            <a:r>
              <a:rPr lang="nb-NO" sz="1800" dirty="0"/>
              <a:t>7 bit: hver byte settes  = 127  (men </a:t>
            </a:r>
            <a:r>
              <a:rPr lang="nb-NO" sz="1800" dirty="0" err="1"/>
              <a:t>bitet</a:t>
            </a:r>
            <a:r>
              <a:rPr lang="nb-NO" sz="1800" dirty="0"/>
              <a:t> for 1 settes =0)</a:t>
            </a:r>
          </a:p>
          <a:p>
            <a:pPr lvl="2"/>
            <a:r>
              <a:rPr lang="nb-NO" sz="1800" dirty="0"/>
              <a:t>8 bit: hver byte settes = -1 (men bit for 1 settes = 0)</a:t>
            </a:r>
          </a:p>
          <a:p>
            <a:pPr lvl="2"/>
            <a:endParaRPr lang="nb-NO" sz="1800" dirty="0"/>
          </a:p>
          <a:p>
            <a:r>
              <a:rPr lang="nb-NO" dirty="0"/>
              <a:t>Konklusjon: bruk 8 eller 7 bit i hver byte (valgfritt) i Oblig3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604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Faktorisering av et tall M i sine primtallsfaktorer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sz="2000" dirty="0"/>
                  <a:t>Vi har laget og lagret ved hjelp av </a:t>
                </a:r>
                <a:r>
                  <a:rPr lang="nb-NO" sz="2000" dirty="0" err="1"/>
                  <a:t>Erotosthanes</a:t>
                </a:r>
                <a:r>
                  <a:rPr lang="nb-NO" sz="2000" dirty="0"/>
                  <a:t> sil alle (unntatt 2) primtall &lt; N   i en bit-array over alle odde-tallene.</a:t>
                </a:r>
              </a:p>
              <a:p>
                <a:pPr lvl="1"/>
                <a:r>
                  <a:rPr lang="nb-NO" sz="1800" dirty="0"/>
                  <a:t>1 = primtall, 0=ikke-primtall</a:t>
                </a:r>
              </a:p>
              <a:p>
                <a:pPr lvl="1"/>
                <a:r>
                  <a:rPr lang="nb-NO" sz="1800" dirty="0"/>
                  <a:t>Vi har krysset ut de som ikke er primtall</a:t>
                </a:r>
              </a:p>
              <a:p>
                <a:r>
                  <a:rPr lang="nb-NO" sz="2000" dirty="0"/>
                  <a:t>Hvordan skal vi så bruke dette til å faktorisere et tall</a:t>
                </a:r>
                <a:br>
                  <a:rPr lang="nb-NO" sz="2000" dirty="0"/>
                </a:br>
                <a:r>
                  <a:rPr lang="nb-NO" sz="2000" dirty="0"/>
                  <a:t> M &lt; N*N ?</a:t>
                </a:r>
              </a:p>
              <a:p>
                <a:r>
                  <a:rPr lang="nb-NO" sz="2000" b="1" dirty="0"/>
                  <a:t>Svar: </a:t>
                </a:r>
                <a:r>
                  <a:rPr lang="nb-NO" sz="2000" dirty="0"/>
                  <a:t>Divider M med alle primtall p</a:t>
                </a:r>
                <a:r>
                  <a:rPr lang="nb-NO" sz="2000" baseline="-25000" dirty="0"/>
                  <a:t>i</a:t>
                </a:r>
                <a:r>
                  <a:rPr lang="nb-NO" sz="2000" dirty="0"/>
                  <a:t>&lt;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2000" i="1">
                            <a:latin typeface="Cambria Math"/>
                          </a:rPr>
                          <m:t>𝑀</m:t>
                        </m:r>
                      </m:e>
                    </m:rad>
                  </m:oMath>
                </a14:m>
                <a:r>
                  <a:rPr lang="nb-NO" sz="2000" dirty="0"/>
                  <a:t> (p</a:t>
                </a:r>
                <a:r>
                  <a:rPr lang="nb-NO" sz="2000" baseline="-25000" dirty="0"/>
                  <a:t>i </a:t>
                </a:r>
                <a:r>
                  <a:rPr lang="nb-NO" sz="2000" dirty="0"/>
                  <a:t>=2,3,5,..), og hver gang en slik divisjon  </a:t>
                </a:r>
                <a:r>
                  <a:rPr lang="nb-NO" sz="2000" dirty="0" err="1"/>
                  <a:t>M%p</a:t>
                </a:r>
                <a:r>
                  <a:rPr lang="nb-NO" sz="2000" baseline="-25000" dirty="0" err="1"/>
                  <a:t>i</a:t>
                </a:r>
                <a:r>
                  <a:rPr lang="nb-NO" sz="2000" baseline="-25000" dirty="0"/>
                  <a:t> </a:t>
                </a:r>
                <a:r>
                  <a:rPr lang="nb-NO" sz="2000" dirty="0"/>
                  <a:t>==0, så er p</a:t>
                </a:r>
                <a:r>
                  <a:rPr lang="nb-NO" sz="2000" baseline="-25000" dirty="0"/>
                  <a:t>i</a:t>
                </a:r>
                <a:r>
                  <a:rPr lang="nb-NO" sz="2000" dirty="0"/>
                  <a:t> en av faktorene til M. Vi forsetter så med å faktorisere ett mindre tall  M’=M/p</a:t>
                </a:r>
                <a:r>
                  <a:rPr lang="nb-NO" sz="2000" baseline="-25000" dirty="0"/>
                  <a:t>i</a:t>
                </a:r>
                <a:r>
                  <a:rPr lang="nb-NO" sz="2000" dirty="0"/>
                  <a:t>. </a:t>
                </a:r>
              </a:p>
              <a:p>
                <a:r>
                  <a:rPr lang="nb-NO" sz="2000" dirty="0"/>
                  <a:t>Faktoriseringen av M = p</a:t>
                </a:r>
                <a:r>
                  <a:rPr lang="nb-NO" sz="2000" baseline="-25000" dirty="0"/>
                  <a:t>i </a:t>
                </a:r>
                <a:r>
                  <a:rPr lang="nb-NO" sz="2000" dirty="0"/>
                  <a:t>*..* </a:t>
                </a:r>
                <a:r>
                  <a:rPr lang="nb-NO" sz="2000" dirty="0" err="1"/>
                  <a:t>p</a:t>
                </a:r>
                <a:r>
                  <a:rPr lang="nb-NO" sz="2000" baseline="-25000" dirty="0" err="1"/>
                  <a:t>k</a:t>
                </a:r>
                <a:r>
                  <a:rPr lang="nb-NO" sz="2000" dirty="0"/>
                  <a:t> er da produktet av alle de primtall som dividerer M uten rest. </a:t>
                </a:r>
              </a:p>
              <a:p>
                <a:r>
                  <a:rPr lang="nb-NO" sz="2000" dirty="0"/>
                  <a:t>HUSK at en p</a:t>
                </a:r>
                <a:r>
                  <a:rPr lang="nb-NO" sz="2000" baseline="-25000" dirty="0"/>
                  <a:t>i</a:t>
                </a:r>
                <a:r>
                  <a:rPr lang="nb-NO" sz="2000" dirty="0"/>
                  <a:t> kan forekommer flere ganger i svaret.</a:t>
                </a:r>
                <a:br>
                  <a:rPr lang="nb-NO" sz="2000" dirty="0"/>
                </a:br>
                <a:r>
                  <a:rPr lang="nb-NO" sz="2000" dirty="0"/>
                  <a:t>eks: 20= 2*2*5,   81 = 3*3*3*3,  </a:t>
                </a:r>
                <a:r>
                  <a:rPr lang="nb-NO" sz="2000" dirty="0" err="1"/>
                  <a:t>osv</a:t>
                </a:r>
                <a:r>
                  <a:rPr lang="nb-NO" sz="2000" dirty="0"/>
                  <a:t> </a:t>
                </a:r>
              </a:p>
              <a:p>
                <a:r>
                  <a:rPr lang="nb-NO" sz="2000" dirty="0">
                    <a:solidFill>
                      <a:srgbClr val="FF0000"/>
                    </a:solidFill>
                  </a:rPr>
                  <a:t>Finner vi ingen faktorisering av M, dvs. ingen  p</a:t>
                </a:r>
                <a:r>
                  <a:rPr lang="nb-NO" sz="2000" baseline="-25000" dirty="0">
                    <a:solidFill>
                      <a:srgbClr val="FF0000"/>
                    </a:solidFill>
                  </a:rPr>
                  <a:t>i </a:t>
                </a:r>
                <a:r>
                  <a:rPr lang="nb-NO" sz="2000" dirty="0">
                    <a:solidFill>
                      <a:srgbClr val="FF0000"/>
                    </a:solidFill>
                  </a:rPr>
                  <a:t>≤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𝑀</m:t>
                        </m:r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</m:e>
                    </m:rad>
                  </m:oMath>
                </a14:m>
                <a:r>
                  <a:rPr lang="nb-NO" sz="2000" dirty="0">
                    <a:solidFill>
                      <a:srgbClr val="FF0000"/>
                    </a:solidFill>
                  </a:rPr>
                  <a:t>som dividerer M med rest == 0, så er M selv et primtall.</a:t>
                </a:r>
              </a:p>
              <a:p>
                <a:endParaRPr lang="nb-NO" sz="2000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633" r="-78" b="-79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8810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15616" y="44624"/>
            <a:ext cx="7793037" cy="828675"/>
          </a:xfrm>
        </p:spPr>
        <p:txBody>
          <a:bodyPr/>
          <a:lstStyle/>
          <a:p>
            <a:r>
              <a:rPr lang="nb-NO" dirty="0"/>
              <a:t>Hvordan parallellisere faktorisering 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170434"/>
            <a:ext cx="7772400" cy="2546598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sz="2000" dirty="0"/>
              <a:t>Gjennomgås neste uke  - denne uka viktig å få på plass en effektiv sekvensiell løsning med om lag disse kjøretidene for N = 2 </a:t>
            </a:r>
            <a:r>
              <a:rPr lang="nb-NO" sz="2000" dirty="0" err="1"/>
              <a:t>mill</a:t>
            </a:r>
            <a:r>
              <a:rPr lang="nb-NO" sz="2000" dirty="0"/>
              <a:t>:</a:t>
            </a:r>
          </a:p>
          <a:p>
            <a:pPr lvl="2" indent="-342900"/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1763688" y="2204864"/>
            <a:ext cx="6174432" cy="452431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M:\INF2440Para\Primtall&gt;java </a:t>
            </a:r>
            <a:r>
              <a:rPr lang="nb-NO" dirty="0" err="1">
                <a:solidFill>
                  <a:schemeClr val="bg1"/>
                </a:solidFill>
              </a:rPr>
              <a:t>PrimtallESil</a:t>
            </a:r>
            <a:r>
              <a:rPr lang="nb-NO" dirty="0">
                <a:solidFill>
                  <a:schemeClr val="bg1"/>
                </a:solidFill>
              </a:rPr>
              <a:t> 2000000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max</a:t>
            </a:r>
            <a:r>
              <a:rPr lang="nb-NO" dirty="0">
                <a:solidFill>
                  <a:schemeClr val="bg1"/>
                </a:solidFill>
              </a:rPr>
              <a:t> primtall m:2 000 000</a:t>
            </a:r>
          </a:p>
          <a:p>
            <a:r>
              <a:rPr lang="nb-NO" dirty="0">
                <a:solidFill>
                  <a:schemeClr val="bg1"/>
                </a:solidFill>
              </a:rPr>
              <a:t>Genererte primtall &lt;= 2000000  </a:t>
            </a:r>
            <a:r>
              <a:rPr lang="nb-NO" dirty="0" err="1">
                <a:solidFill>
                  <a:schemeClr val="bg1"/>
                </a:solidFill>
              </a:rPr>
              <a:t>paa</a:t>
            </a:r>
            <a:r>
              <a:rPr lang="nb-NO" dirty="0">
                <a:solidFill>
                  <a:schemeClr val="bg1"/>
                </a:solidFill>
              </a:rPr>
              <a:t>        15.56 </a:t>
            </a:r>
            <a:r>
              <a:rPr lang="nb-NO" dirty="0" err="1">
                <a:solidFill>
                  <a:schemeClr val="bg1"/>
                </a:solidFill>
              </a:rPr>
              <a:t>millisek</a:t>
            </a: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med </a:t>
            </a:r>
            <a:r>
              <a:rPr lang="nb-NO" dirty="0" err="1">
                <a:solidFill>
                  <a:schemeClr val="bg1"/>
                </a:solidFill>
              </a:rPr>
              <a:t>Eratosthenes</a:t>
            </a:r>
            <a:r>
              <a:rPr lang="nb-NO" dirty="0">
                <a:solidFill>
                  <a:schemeClr val="bg1"/>
                </a:solidFill>
              </a:rPr>
              <a:t> sil (  0.00004182 </a:t>
            </a:r>
            <a:r>
              <a:rPr lang="nb-NO" dirty="0" err="1">
                <a:solidFill>
                  <a:schemeClr val="bg1"/>
                </a:solidFill>
              </a:rPr>
              <a:t>millisek</a:t>
            </a:r>
            <a:r>
              <a:rPr lang="nb-NO" dirty="0">
                <a:solidFill>
                  <a:schemeClr val="bg1"/>
                </a:solidFill>
              </a:rPr>
              <a:t>/primtall)</a:t>
            </a:r>
          </a:p>
          <a:p>
            <a:r>
              <a:rPr lang="nb-NO" dirty="0">
                <a:solidFill>
                  <a:schemeClr val="bg1"/>
                </a:solidFill>
              </a:rPr>
              <a:t>……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3999998764380 = 2*2*3*5*103*647248991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3999998764381 = 37*108108074713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3999998764382 = 2*271*457*1931*8363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3999998764383 = 3*19*47*1493093977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3999998764384 = 2*2*2*2*2*7*313*1033*55229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3999998764385 = 5*13*59951*1026479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3999998764386 = 2*3*3*31*71*100964177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3999998764387 = 1163*1879*1830431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3999998764388 = 2*2*11*11*17*23*293*72139</a:t>
            </a:r>
          </a:p>
          <a:p>
            <a:r>
              <a:rPr lang="nb-NO" dirty="0">
                <a:solidFill>
                  <a:schemeClr val="bg1"/>
                </a:solidFill>
              </a:rPr>
              <a:t> 100 faktoriseringer beregnet </a:t>
            </a:r>
            <a:r>
              <a:rPr lang="nb-NO" dirty="0" err="1">
                <a:solidFill>
                  <a:schemeClr val="bg1"/>
                </a:solidFill>
              </a:rPr>
              <a:t>paa</a:t>
            </a:r>
            <a:r>
              <a:rPr lang="nb-NO" dirty="0">
                <a:solidFill>
                  <a:schemeClr val="bg1"/>
                </a:solidFill>
              </a:rPr>
              <a:t>:     422.0307ms -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dvs</a:t>
            </a:r>
            <a:r>
              <a:rPr lang="nb-NO" dirty="0">
                <a:solidFill>
                  <a:schemeClr val="bg1"/>
                </a:solidFill>
              </a:rPr>
              <a:t>:      4.2203ms. per faktorisering</a:t>
            </a:r>
          </a:p>
        </p:txBody>
      </p:sp>
    </p:spTree>
    <p:extLst>
      <p:ext uri="{BB962C8B-B14F-4D97-AF65-F5344CB8AC3E}">
        <p14:creationId xmlns:p14="http://schemas.microsoft.com/office/powerpoint/2010/main" val="4701565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Faktorisering av store tall med 18-19 desimale sifre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7624" y="1052736"/>
            <a:ext cx="7776864" cy="55092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bg1"/>
                </a:solidFill>
              </a:rPr>
              <a:t>Uke5&gt;java PrimtallESil 2140000000</a:t>
            </a:r>
          </a:p>
          <a:p>
            <a:r>
              <a:rPr lang="nb-NO" sz="1600" dirty="0" err="1">
                <a:solidFill>
                  <a:schemeClr val="bg1"/>
                </a:solidFill>
              </a:rPr>
              <a:t>max</a:t>
            </a:r>
            <a:r>
              <a:rPr lang="nb-NO" sz="1600" dirty="0">
                <a:solidFill>
                  <a:schemeClr val="bg1"/>
                </a:solidFill>
              </a:rPr>
              <a:t> primtall m:2 140 000 000</a:t>
            </a:r>
          </a:p>
          <a:p>
            <a:r>
              <a:rPr lang="nb-NO" sz="1600" dirty="0">
                <a:solidFill>
                  <a:schemeClr val="bg1"/>
                </a:solidFill>
              </a:rPr>
              <a:t>bitArr.length:133 750 001</a:t>
            </a:r>
          </a:p>
          <a:p>
            <a:r>
              <a:rPr lang="nb-NO" sz="1600" dirty="0">
                <a:solidFill>
                  <a:schemeClr val="bg1"/>
                </a:solidFill>
              </a:rPr>
              <a:t>Genererte primtall &lt;= 2 140 000 000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    11030.36 </a:t>
            </a:r>
            <a:r>
              <a:rPr lang="nb-NO" sz="1600" dirty="0" err="1">
                <a:solidFill>
                  <a:schemeClr val="bg1"/>
                </a:solidFill>
              </a:rPr>
              <a:t>millisek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med Eratosthenes sil ( 0.00010530 </a:t>
            </a:r>
            <a:r>
              <a:rPr lang="nb-NO" sz="1600" dirty="0" err="1">
                <a:solidFill>
                  <a:schemeClr val="bg1"/>
                </a:solidFill>
              </a:rPr>
              <a:t>millisec</a:t>
            </a:r>
            <a:r>
              <a:rPr lang="nb-NO" sz="1600" dirty="0">
                <a:solidFill>
                  <a:schemeClr val="bg1"/>
                </a:solidFill>
              </a:rPr>
              <a:t>/primtall)</a:t>
            </a:r>
          </a:p>
          <a:p>
            <a:r>
              <a:rPr lang="nb-NO" sz="1600" dirty="0">
                <a:solidFill>
                  <a:schemeClr val="bg1"/>
                </a:solidFill>
              </a:rPr>
              <a:t> antall primtall &lt; 2 140 000 000 er: 104 748 779, </a:t>
            </a:r>
            <a:r>
              <a:rPr lang="nb-NO" sz="1600" dirty="0" err="1">
                <a:solidFill>
                  <a:schemeClr val="bg1"/>
                </a:solidFill>
              </a:rPr>
              <a:t>dvs</a:t>
            </a:r>
            <a:r>
              <a:rPr lang="nb-NO" sz="1600" dirty="0">
                <a:solidFill>
                  <a:schemeClr val="bg1"/>
                </a:solidFill>
              </a:rPr>
              <a:t>:  4.89% ,</a:t>
            </a:r>
          </a:p>
          <a:p>
            <a:r>
              <a:rPr lang="nb-NO" sz="1600" dirty="0">
                <a:solidFill>
                  <a:schemeClr val="bg1"/>
                </a:solidFill>
              </a:rPr>
              <a:t> og det største primtallet er: 2 139 999 977</a:t>
            </a:r>
          </a:p>
          <a:p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4 579 599 999 999 999 900 = 2*2*3*5*5*967*3673*19421*221303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4 579 599 999 999 999 901 = 4579599999999999901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4 579 599 999 999 999 902 = 2*2289799999999999951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4 579 599 999 999 999 903 = 3*31*13188589*3733758839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4 579 599 999 999 999 904 = 2*2*2*2*2*19*71*106087842846553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4 579 599 999 999 999 905 = 5*7*130845714285714283</a:t>
            </a:r>
          </a:p>
          <a:p>
            <a:r>
              <a:rPr lang="nb-NO" sz="1600" dirty="0">
                <a:solidFill>
                  <a:schemeClr val="bg1"/>
                </a:solidFill>
              </a:rPr>
              <a:t>..............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4 579 599 999 999 999 997 = 11*416327272727272727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4 579 599 999 999 999 998 = 2*121081*18911307306679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4 579 599 999 999 999 999 = 3*17*19*6625387*713333333</a:t>
            </a:r>
          </a:p>
          <a:p>
            <a:r>
              <a:rPr lang="nb-NO" sz="1600" dirty="0">
                <a:solidFill>
                  <a:schemeClr val="bg1"/>
                </a:solidFill>
              </a:rPr>
              <a:t>100 faktoriseringer beregnet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333481.4427ms</a:t>
            </a:r>
          </a:p>
          <a:p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dvs</a:t>
            </a:r>
            <a:r>
              <a:rPr lang="nb-NO" sz="1600" dirty="0">
                <a:solidFill>
                  <a:schemeClr val="bg1"/>
                </a:solidFill>
              </a:rPr>
              <a:t>:   3334.8144ms. per faktorisering</a:t>
            </a:r>
          </a:p>
          <a:p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largestLongFactorizedSafe</a:t>
            </a:r>
            <a:r>
              <a:rPr lang="nb-NO" sz="1600" dirty="0">
                <a:solidFill>
                  <a:schemeClr val="bg1"/>
                </a:solidFill>
              </a:rPr>
              <a:t>: 4 579 599 841 640 001 173= 2139999949*2139999977</a:t>
            </a:r>
          </a:p>
        </p:txBody>
      </p:sp>
    </p:spTree>
    <p:extLst>
      <p:ext uri="{BB962C8B-B14F-4D97-AF65-F5344CB8AC3E}">
        <p14:creationId xmlns:p14="http://schemas.microsoft.com/office/powerpoint/2010/main" val="15109932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234F40-4FC1-1B49-BE4B-5FD14A717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Oblig 3</a:t>
            </a:r>
            <a:r>
              <a:rPr lang="nb-NO" dirty="0"/>
              <a:t>: Primtall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2C433E9-FFBF-6544-86A9-E4793C84ED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97D3676-26AE-6E4A-B304-B60F4BBA4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4431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234F40-4FC1-1B49-BE4B-5FD14A717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End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lecture</a:t>
            </a:r>
            <a:r>
              <a:rPr lang="nb-NO" dirty="0"/>
              <a:t> uke07 2021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2C433E9-FFBF-6544-86A9-E4793C84ED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97D3676-26AE-6E4A-B304-B60F4BBA4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002889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56922</TotalTime>
  <Words>2179</Words>
  <Application>Microsoft Macintosh PowerPoint</Application>
  <PresentationFormat>Skjermfremvisning (4:3)</PresentationFormat>
  <Paragraphs>507</Paragraphs>
  <Slides>22</Slides>
  <Notes>19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22</vt:i4>
      </vt:variant>
    </vt:vector>
  </HeadingPairs>
  <TitlesOfParts>
    <vt:vector size="29" baseType="lpstr">
      <vt:lpstr>Calibri</vt:lpstr>
      <vt:lpstr>Cambria Math</vt:lpstr>
      <vt:lpstr>Courier New</vt:lpstr>
      <vt:lpstr>Tahoma</vt:lpstr>
      <vt:lpstr>Times New Roman</vt:lpstr>
      <vt:lpstr>Wingdings</vt:lpstr>
      <vt:lpstr>Blends</vt:lpstr>
      <vt:lpstr>IN3030/IN4330 Uke 7, våren 2021 </vt:lpstr>
      <vt:lpstr>Hva så vi på i uke 06</vt:lpstr>
      <vt:lpstr>Plan for uke 7</vt:lpstr>
      <vt:lpstr>Om primtall – og om Eratosthenes sil (oblig 3)</vt:lpstr>
      <vt:lpstr>Litt mer om Eratosthenes</vt:lpstr>
      <vt:lpstr>Finne primtall -- Eratosthenes sil</vt:lpstr>
      <vt:lpstr>2 måter å lage primtall</vt:lpstr>
      <vt:lpstr>Hvad er raskest?</vt:lpstr>
      <vt:lpstr>Å lage og lagre primtall (Erotosthenes sil)</vt:lpstr>
      <vt:lpstr>Litt mer om Eratothenes sil</vt:lpstr>
      <vt:lpstr>Vise at vi trenger bare primtallene &lt;10 for å finne alle primtall &lt; 100, avkryssing for 3 (3*3, 9+2*3,9+4*3, ….)</vt:lpstr>
      <vt:lpstr>Avkryssing for 5 (starter med 25, så 25+2*5, 25+4,5,..):</vt:lpstr>
      <vt:lpstr>Avkryssing for 7 (starter med 49, så 49+2*7,49+4*7,.):</vt:lpstr>
      <vt:lpstr>Hvordan representeres tallene?</vt:lpstr>
      <vt:lpstr>Hvordan bruke 8 eller 7 bit i en byte-array for å representere primtallene</vt:lpstr>
      <vt:lpstr>Hvordan representere 8 (eller 7) bit i en byte-array</vt:lpstr>
      <vt:lpstr>Bruke 7 bit i hver byte i arrayen</vt:lpstr>
      <vt:lpstr>Faktorisering av et tall M i sine primtallsfaktorer</vt:lpstr>
      <vt:lpstr>Hvordan parallellisere faktorisering ?</vt:lpstr>
      <vt:lpstr>Faktorisering av store tall med 18-19 desimale sifre </vt:lpstr>
      <vt:lpstr>Oblig 3: Primtall</vt:lpstr>
      <vt:lpstr>End of lecture uke07 2021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Jul</cp:lastModifiedBy>
  <cp:revision>504</cp:revision>
  <cp:lastPrinted>2014-02-14T08:58:49Z</cp:lastPrinted>
  <dcterms:created xsi:type="dcterms:W3CDTF">2013-10-07T06:57:58Z</dcterms:created>
  <dcterms:modified xsi:type="dcterms:W3CDTF">2021-02-25T15:21:31Z</dcterms:modified>
</cp:coreProperties>
</file>