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df" ContentType="application/pd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73"/>
  </p:notesMasterIdLst>
  <p:handoutMasterIdLst>
    <p:handoutMasterId r:id="rId74"/>
  </p:handoutMasterIdLst>
  <p:sldIdLst>
    <p:sldId id="755" r:id="rId2"/>
    <p:sldId id="575" r:id="rId3"/>
    <p:sldId id="778" r:id="rId4"/>
    <p:sldId id="577" r:id="rId5"/>
    <p:sldId id="776" r:id="rId6"/>
    <p:sldId id="633" r:id="rId7"/>
    <p:sldId id="634" r:id="rId8"/>
    <p:sldId id="635" r:id="rId9"/>
    <p:sldId id="564" r:id="rId10"/>
    <p:sldId id="777" r:id="rId11"/>
    <p:sldId id="581" r:id="rId12"/>
    <p:sldId id="782" r:id="rId13"/>
    <p:sldId id="277" r:id="rId14"/>
    <p:sldId id="278" r:id="rId15"/>
    <p:sldId id="279" r:id="rId16"/>
    <p:sldId id="783" r:id="rId17"/>
    <p:sldId id="718" r:id="rId18"/>
    <p:sldId id="781" r:id="rId19"/>
    <p:sldId id="717" r:id="rId20"/>
    <p:sldId id="784" r:id="rId21"/>
    <p:sldId id="785" r:id="rId22"/>
    <p:sldId id="615" r:id="rId23"/>
    <p:sldId id="780" r:id="rId24"/>
    <p:sldId id="805" r:id="rId25"/>
    <p:sldId id="806" r:id="rId26"/>
    <p:sldId id="786" r:id="rId27"/>
    <p:sldId id="787" r:id="rId28"/>
    <p:sldId id="788" r:id="rId29"/>
    <p:sldId id="789" r:id="rId30"/>
    <p:sldId id="631" r:id="rId31"/>
    <p:sldId id="807" r:id="rId32"/>
    <p:sldId id="791" r:id="rId33"/>
    <p:sldId id="637" r:id="rId34"/>
    <p:sldId id="738" r:id="rId35"/>
    <p:sldId id="793" r:id="rId36"/>
    <p:sldId id="794" r:id="rId37"/>
    <p:sldId id="795" r:id="rId38"/>
    <p:sldId id="796" r:id="rId39"/>
    <p:sldId id="808" r:id="rId40"/>
    <p:sldId id="797" r:id="rId41"/>
    <p:sldId id="800" r:id="rId42"/>
    <p:sldId id="801" r:id="rId43"/>
    <p:sldId id="799" r:id="rId44"/>
    <p:sldId id="643" r:id="rId45"/>
    <p:sldId id="809" r:id="rId46"/>
    <p:sldId id="802" r:id="rId47"/>
    <p:sldId id="803" r:id="rId48"/>
    <p:sldId id="804" r:id="rId49"/>
    <p:sldId id="810" r:id="rId50"/>
    <p:sldId id="811" r:id="rId51"/>
    <p:sldId id="813" r:id="rId52"/>
    <p:sldId id="649" r:id="rId53"/>
    <p:sldId id="650" r:id="rId54"/>
    <p:sldId id="816" r:id="rId55"/>
    <p:sldId id="817" r:id="rId56"/>
    <p:sldId id="818" r:id="rId57"/>
    <p:sldId id="819" r:id="rId58"/>
    <p:sldId id="820" r:id="rId59"/>
    <p:sldId id="821" r:id="rId60"/>
    <p:sldId id="822" r:id="rId61"/>
    <p:sldId id="823" r:id="rId62"/>
    <p:sldId id="812" r:id="rId63"/>
    <p:sldId id="742" r:id="rId64"/>
    <p:sldId id="814" r:id="rId65"/>
    <p:sldId id="618" r:id="rId66"/>
    <p:sldId id="619" r:id="rId67"/>
    <p:sldId id="620" r:id="rId68"/>
    <p:sldId id="815" r:id="rId69"/>
    <p:sldId id="622" r:id="rId70"/>
    <p:sldId id="624" r:id="rId71"/>
    <p:sldId id="625" r:id="rId7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55"/>
            <p14:sldId id="575"/>
            <p14:sldId id="778"/>
            <p14:sldId id="577"/>
            <p14:sldId id="776"/>
            <p14:sldId id="633"/>
            <p14:sldId id="634"/>
            <p14:sldId id="635"/>
            <p14:sldId id="564"/>
            <p14:sldId id="777"/>
            <p14:sldId id="581"/>
          </p14:sldIdLst>
        </p14:section>
        <p14:section name="TCP Terminology" id="{BA113818-8080-124A-801A-6F5F2270FE9A}">
          <p14:sldIdLst>
            <p14:sldId id="782"/>
            <p14:sldId id="277"/>
            <p14:sldId id="278"/>
            <p14:sldId id="279"/>
          </p14:sldIdLst>
        </p14:section>
        <p14:section name="TCP Reliability" id="{8AD8F650-9D98-324C-9430-74AD8BFD9AC5}">
          <p14:sldIdLst>
            <p14:sldId id="783"/>
            <p14:sldId id="718"/>
            <p14:sldId id="781"/>
            <p14:sldId id="717"/>
            <p14:sldId id="784"/>
          </p14:sldIdLst>
        </p14:section>
        <p14:section name="Motivation" id="{0FA42ABB-B626-944F-AEDA-0DF5090EB085}">
          <p14:sldIdLst>
            <p14:sldId id="785"/>
            <p14:sldId id="615"/>
            <p14:sldId id="780"/>
          </p14:sldIdLst>
        </p14:section>
        <p14:section name="Stop-and-wait" id="{C1591369-0CDB-AE46-8A91-85945DF59915}">
          <p14:sldIdLst>
            <p14:sldId id="805"/>
            <p14:sldId id="806"/>
            <p14:sldId id="786"/>
            <p14:sldId id="787"/>
            <p14:sldId id="788"/>
            <p14:sldId id="789"/>
            <p14:sldId id="631"/>
          </p14:sldIdLst>
        </p14:section>
        <p14:section name="Sliding window concept" id="{31DB367D-12D6-4D4D-ADF7-28EBAA8275E4}">
          <p14:sldIdLst>
            <p14:sldId id="807"/>
            <p14:sldId id="791"/>
            <p14:sldId id="637"/>
            <p14:sldId id="738"/>
            <p14:sldId id="793"/>
            <p14:sldId id="794"/>
            <p14:sldId id="795"/>
            <p14:sldId id="796"/>
          </p14:sldIdLst>
        </p14:section>
        <p14:section name="Sliding window: cumulative ACK" id="{B17350A2-16EE-7D48-A22A-9B3AFA155009}">
          <p14:sldIdLst>
            <p14:sldId id="808"/>
            <p14:sldId id="797"/>
            <p14:sldId id="800"/>
            <p14:sldId id="801"/>
            <p14:sldId id="799"/>
            <p14:sldId id="643"/>
          </p14:sldIdLst>
        </p14:section>
        <p14:section name="Sliding window: retransmission" id="{99052932-BB98-EE47-B272-9D5679860DB0}">
          <p14:sldIdLst>
            <p14:sldId id="809"/>
            <p14:sldId id="802"/>
            <p14:sldId id="803"/>
            <p14:sldId id="804"/>
          </p14:sldIdLst>
        </p14:section>
        <p14:section name="flow control part 2" id="{A0DE1A85-B681-404F-A858-1518EFE824E2}">
          <p14:sldIdLst>
            <p14:sldId id="810"/>
            <p14:sldId id="811"/>
          </p14:sldIdLst>
        </p14:section>
        <p14:section name="sliding window: go-back-n" id="{1AC08B56-7EDF-844D-BEBB-FC31F69C14A9}">
          <p14:sldIdLst>
            <p14:sldId id="813"/>
            <p14:sldId id="649"/>
            <p14:sldId id="650"/>
            <p14:sldId id="816"/>
            <p14:sldId id="817"/>
          </p14:sldIdLst>
        </p14:section>
        <p14:section name="sliding window: selective repeat" id="{FE3A40A9-CCD2-BA44-B825-7C481D46E65A}">
          <p14:sldIdLst>
            <p14:sldId id="818"/>
            <p14:sldId id="819"/>
            <p14:sldId id="820"/>
            <p14:sldId id="821"/>
            <p14:sldId id="822"/>
            <p14:sldId id="823"/>
            <p14:sldId id="812"/>
            <p14:sldId id="742"/>
          </p14:sldIdLst>
        </p14:section>
        <p14:section name="credit mechanism" id="{8D9EA686-1792-B14F-8DBB-BE975B62E795}">
          <p14:sldIdLst>
            <p14:sldId id="814"/>
            <p14:sldId id="618"/>
            <p14:sldId id="619"/>
            <p14:sldId id="620"/>
          </p14:sldIdLst>
        </p14:section>
        <p14:section name="TCP flow control" id="{9E81C5C0-A0CF-5B44-8C06-B04BC5E9D3DE}">
          <p14:sldIdLst>
            <p14:sldId id="815"/>
            <p14:sldId id="622"/>
            <p14:sldId id="624"/>
            <p14:sldId id="6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0752"/>
    <p:restoredTop sz="81837" autoAdjust="0"/>
  </p:normalViewPr>
  <p:slideViewPr>
    <p:cSldViewPr snapToGrid="0">
      <p:cViewPr varScale="1">
        <p:scale>
          <a:sx n="103" d="100"/>
          <a:sy n="103" d="100"/>
        </p:scale>
        <p:origin x="272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8157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4CC8EC-F412-4240-AA93-F8F310D85958}" type="slidenum">
              <a:rPr lang="en-GB"/>
              <a:pPr/>
              <a:t>2</a:t>
            </a:fld>
            <a:endParaRPr lang="en-GB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11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B1C22A-9813-5240-9939-4768524615AB}" type="slidenum">
              <a:rPr lang="en-GB"/>
              <a:pPr/>
              <a:t>3</a:t>
            </a:fld>
            <a:endParaRPr lang="en-GB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348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B1C22A-9813-5240-9939-4768524615AB}" type="slidenum">
              <a:rPr lang="en-GB"/>
              <a:pPr/>
              <a:t>4</a:t>
            </a:fld>
            <a:endParaRPr lang="en-GB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071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AC28AF-291B-F242-B46A-C9D5B18F22DB}" type="slidenum">
              <a:rPr lang="en-GB"/>
              <a:pPr/>
              <a:t>5</a:t>
            </a:fld>
            <a:endParaRPr lang="en-GB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091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78FC1F27-563D-4E4E-BC21-85C8FBA1D3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E850C3E-33C6-3A49-8397-8F6B1C531D5B}" type="slidenum">
              <a:rPr lang="en-GB" altLang="nb-NO" smtClean="0">
                <a:latin typeface="Times New Roman" panose="02020603050405020304" pitchFamily="18" charset="0"/>
              </a:rPr>
              <a:pPr/>
              <a:t>6</a:t>
            </a:fld>
            <a:endParaRPr lang="en-GB" altLang="nb-NO">
              <a:latin typeface="Times New Roman" panose="02020603050405020304" pitchFamily="18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3B832B84-3B33-4E49-BD2C-DBFEF145A0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6264A7F5-5D0B-6841-B727-B5B656CACE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334763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E2D7BF4E-CDF1-9745-849D-11CE5500F5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6C2EAA7-66CC-FA4C-B197-F53F296825C7}" type="slidenum">
              <a:rPr lang="en-GB" altLang="nb-NO" smtClean="0">
                <a:latin typeface="Times New Roman" panose="02020603050405020304" pitchFamily="18" charset="0"/>
              </a:rPr>
              <a:pPr/>
              <a:t>7</a:t>
            </a:fld>
            <a:endParaRPr lang="en-GB" altLang="nb-NO">
              <a:latin typeface="Times New Roman" panose="02020603050405020304" pitchFamily="18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19537440-483C-ED44-9F6C-5268B74F13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FFD86758-6721-1F43-AEC8-2A414E1F07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1443516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D1420213-F831-7A47-84CF-31CB3A567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E336970-77E2-FC4D-830A-BED71C130591}" type="slidenum">
              <a:rPr lang="en-GB" altLang="nb-NO" smtClean="0">
                <a:latin typeface="Times New Roman" panose="02020603050405020304" pitchFamily="18" charset="0"/>
              </a:rPr>
              <a:pPr/>
              <a:t>8</a:t>
            </a:fld>
            <a:endParaRPr lang="en-GB" altLang="nb-NO">
              <a:latin typeface="Times New Roman" panose="02020603050405020304" pitchFamily="18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AE05618F-C45B-8546-B74A-94879DAED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D69C587-D140-DA4E-8192-07B304F585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967263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120F87-BFDD-1C4D-97E5-A23397509173}" type="slidenum">
              <a:rPr lang="en-GB"/>
              <a:pPr/>
              <a:t>9</a:t>
            </a:fld>
            <a:endParaRPr lang="en-GB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73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AC28AF-291B-F242-B46A-C9D5B18F22DB}" type="slidenum">
              <a:rPr lang="en-GB"/>
              <a:pPr/>
              <a:t>10</a:t>
            </a:fld>
            <a:endParaRPr lang="en-GB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041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A7429F-C701-F74C-9779-64CE8F19B992}" type="slidenum">
              <a:rPr lang="en-GB"/>
              <a:pPr/>
              <a:t>11</a:t>
            </a:fld>
            <a:endParaRPr lang="en-GB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679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12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7363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Nominell – tilgjengelig – flaskehals</a:t>
            </a:r>
          </a:p>
          <a:p>
            <a:r>
              <a:rPr lang="nb-NO" dirty="0"/>
              <a:t>Flytkontroll - </a:t>
            </a:r>
            <a:r>
              <a:rPr lang="nb-NO" dirty="0" err="1"/>
              <a:t>metningkontroll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774890-FD30-F34D-9AA7-DCA0C7C45C0B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6054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AT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0103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16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75144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120F87-BFDD-1C4D-97E5-A23397509173}" type="slidenum">
              <a:rPr lang="en-GB"/>
              <a:pPr/>
              <a:t>17</a:t>
            </a:fld>
            <a:endParaRPr lang="en-GB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123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120F87-BFDD-1C4D-97E5-A23397509173}" type="slidenum">
              <a:rPr lang="en-GB"/>
              <a:pPr/>
              <a:t>18</a:t>
            </a:fld>
            <a:endParaRPr lang="en-GB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93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Spurious = </a:t>
            </a:r>
            <a:r>
              <a:rPr lang="en-US" dirty="0" err="1"/>
              <a:t>uberettiget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774890-FD30-F34D-9AA7-DCA0C7C45C0B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552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19722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954071-86E0-2B46-8002-52061FF52F42}" type="slidenum">
              <a:rPr lang="en-GB"/>
              <a:pPr/>
              <a:t>22</a:t>
            </a:fld>
            <a:endParaRPr lang="en-GB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247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29187-06ED-448E-95F3-8DA20DB5D517}" type="slidenum">
              <a:rPr lang="en-US"/>
              <a:pPr/>
              <a:t>23</a:t>
            </a:fld>
            <a:endParaRPr lang="en-US"/>
          </a:p>
        </p:txBody>
      </p:sp>
      <p:sp>
        <p:nvSpPr>
          <p:cNvPr id="144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11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24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87094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25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092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26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572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27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5376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28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810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29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323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0651A0-97CE-4328-9807-0AE71E25085C}" type="slidenum">
              <a:rPr lang="en-US"/>
              <a:pPr/>
              <a:t>30</a:t>
            </a:fld>
            <a:endParaRPr lang="en-US"/>
          </a:p>
        </p:txBody>
      </p:sp>
      <p:sp>
        <p:nvSpPr>
          <p:cNvPr id="145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957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31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49215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1194E4-E237-4C65-8879-1DD5194F1F37}" type="slidenum">
              <a:rPr lang="en-US"/>
              <a:pPr/>
              <a:t>32</a:t>
            </a:fld>
            <a:endParaRPr lang="en-US"/>
          </a:p>
        </p:txBody>
      </p:sp>
      <p:sp>
        <p:nvSpPr>
          <p:cNvPr id="146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310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CFEC00-447A-4548-AB7B-4B7128BCA7B1}" type="slidenum">
              <a:rPr lang="en-US"/>
              <a:pPr/>
              <a:t>33</a:t>
            </a:fld>
            <a:endParaRPr lang="en-US"/>
          </a:p>
        </p:txBody>
      </p:sp>
      <p:sp>
        <p:nvSpPr>
          <p:cNvPr id="146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flood</a:t>
            </a:r>
            <a:r>
              <a:rPr lang="en-US" baseline="0" dirty="0"/>
              <a:t> : </a:t>
            </a:r>
            <a:r>
              <a:rPr lang="en-US" baseline="0" dirty="0" err="1"/>
              <a:t>overflomme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8968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34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957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35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253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36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148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37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811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38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983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39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41551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40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145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41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062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42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38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43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4029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1415E8-FDF2-4F8E-B343-B59466182376}" type="slidenum">
              <a:rPr lang="en-US"/>
              <a:pPr/>
              <a:t>44</a:t>
            </a:fld>
            <a:endParaRPr lang="en-US"/>
          </a:p>
        </p:txBody>
      </p:sp>
      <p:sp>
        <p:nvSpPr>
          <p:cNvPr id="146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320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45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14196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46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090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47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606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48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531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49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197222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954071-86E0-2B46-8002-52061FF52F42}" type="slidenum">
              <a:rPr lang="en-GB"/>
              <a:pPr/>
              <a:t>50</a:t>
            </a:fld>
            <a:endParaRPr lang="en-GB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88925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51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1646559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873F6A-904B-49EF-94E2-27DBC0978B12}" type="slidenum">
              <a:rPr lang="en-US"/>
              <a:pPr/>
              <a:t>52</a:t>
            </a:fld>
            <a:endParaRPr lang="en-US"/>
          </a:p>
        </p:txBody>
      </p:sp>
      <p:sp>
        <p:nvSpPr>
          <p:cNvPr id="147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5043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285591-5935-4875-AF3D-1EE2A2FA6C2D}" type="slidenum">
              <a:rPr lang="en-US"/>
              <a:pPr/>
              <a:t>53</a:t>
            </a:fld>
            <a:endParaRPr lang="en-US"/>
          </a:p>
        </p:txBody>
      </p:sp>
      <p:sp>
        <p:nvSpPr>
          <p:cNvPr id="147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6235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285591-5935-4875-AF3D-1EE2A2FA6C2D}" type="slidenum">
              <a:rPr lang="en-US"/>
              <a:pPr/>
              <a:t>54</a:t>
            </a:fld>
            <a:endParaRPr lang="en-US"/>
          </a:p>
        </p:txBody>
      </p:sp>
      <p:sp>
        <p:nvSpPr>
          <p:cNvPr id="147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7122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285591-5935-4875-AF3D-1EE2A2FA6C2D}" type="slidenum">
              <a:rPr lang="en-US"/>
              <a:pPr/>
              <a:t>55</a:t>
            </a:fld>
            <a:endParaRPr lang="en-US"/>
          </a:p>
        </p:txBody>
      </p:sp>
      <p:sp>
        <p:nvSpPr>
          <p:cNvPr id="147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9436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56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2454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57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9541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58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429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59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9400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60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3984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61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4767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62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18155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761BCA-3CA6-48E1-9DFA-FBB65A854F40}" type="slidenum">
              <a:rPr lang="en-US"/>
              <a:pPr/>
              <a:t>63</a:t>
            </a:fld>
            <a:endParaRPr lang="en-US"/>
          </a:p>
        </p:txBody>
      </p:sp>
      <p:sp>
        <p:nvSpPr>
          <p:cNvPr id="146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575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64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812052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C979E2-248B-824C-9B55-1243175ECFB5}" type="slidenum">
              <a:rPr lang="en-GB"/>
              <a:pPr/>
              <a:t>65</a:t>
            </a:fld>
            <a:endParaRPr lang="en-GB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6585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6FFF48-7903-A94F-9A81-AFD281969C81}" type="slidenum">
              <a:rPr lang="en-GB"/>
              <a:pPr/>
              <a:t>66</a:t>
            </a:fld>
            <a:endParaRPr lang="en-GB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2996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F328A8-4D9A-A045-A1BE-41F8861B0686}" type="slidenum">
              <a:rPr lang="en-GB"/>
              <a:pPr/>
              <a:t>67</a:t>
            </a:fld>
            <a:endParaRPr lang="en-GB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5044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68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0493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545B7D-3BDC-334F-A419-7E46E2105D70}" type="slidenum">
              <a:rPr lang="en-GB"/>
              <a:pPr/>
              <a:t>69</a:t>
            </a:fld>
            <a:endParaRPr lang="en-GB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73928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49D21B-42D5-7843-8B00-B17B8C2F3164}" type="slidenum">
              <a:rPr lang="en-GB"/>
              <a:pPr/>
              <a:t>70</a:t>
            </a:fld>
            <a:endParaRPr lang="en-GB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Make a formula for the number of bytes that can be in flight.</a:t>
            </a:r>
          </a:p>
          <a:p>
            <a:r>
              <a:rPr lang="en-US" dirty="0"/>
              <a:t>Use a second slide for it.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84950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F05AC6-0BC8-3D49-B3F4-1244B93A17C4}" type="slidenum">
              <a:rPr lang="en-GB"/>
              <a:pPr/>
              <a:t>71</a:t>
            </a:fld>
            <a:endParaRPr lang="en-GB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13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400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50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 üb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93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3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3" r:id="rId2"/>
    <p:sldLayoutId id="2147483694" r:id="rId3"/>
    <p:sldLayoutId id="2147483695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d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Protocols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Internet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Introduction to TCP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269034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sz="3200"/>
              <a:t>TCP - Transmission Control Protocol</a:t>
            </a:r>
            <a:endParaRPr lang="en-US" sz="2800"/>
          </a:p>
        </p:txBody>
      </p:sp>
      <p:sp>
        <p:nvSpPr>
          <p:cNvPr id="8724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TCP is the main transport protocol of the Internet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TCP provides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Reliable end-to-end byte stream over an unreliable network service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Motivation: network with connectionless service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Packets and messages may be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duplicated, in wrong order, faulty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i.e., with such service only, each application would have to provide recovery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500" dirty="0"/>
              <a:t>error detection and correction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Network or service can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impose packet length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define additional requirements to optimize data transmission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i.e., application would have to be adapted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</p:txBody>
      </p:sp>
      <p:sp>
        <p:nvSpPr>
          <p:cNvPr id="872452" name="Rectangle 4"/>
          <p:cNvSpPr>
            <a:spLocks noChangeArrowheads="1"/>
          </p:cNvSpPr>
          <p:nvPr/>
        </p:nvSpPr>
        <p:spPr bwMode="auto">
          <a:xfrm>
            <a:off x="901700" y="1724520"/>
            <a:ext cx="796925" cy="287338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2453" name="Rectangle 5"/>
          <p:cNvSpPr>
            <a:spLocks noChangeArrowheads="1"/>
          </p:cNvSpPr>
          <p:nvPr/>
        </p:nvSpPr>
        <p:spPr bwMode="auto">
          <a:xfrm>
            <a:off x="1704975" y="1724520"/>
            <a:ext cx="1016000" cy="287338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2454" name="Rectangle 6"/>
          <p:cNvSpPr>
            <a:spLocks noChangeArrowheads="1"/>
          </p:cNvSpPr>
          <p:nvPr/>
        </p:nvSpPr>
        <p:spPr bwMode="auto">
          <a:xfrm>
            <a:off x="2730500" y="1725214"/>
            <a:ext cx="1203325" cy="287338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3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2452" grpId="0" animBg="1"/>
      <p:bldP spid="872453" grpId="0" animBg="1"/>
      <p:bldP spid="8724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Characteristics</a:t>
            </a:r>
            <a:endParaRPr lang="en-US" sz="3200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85825"/>
            <a:ext cx="8839200" cy="55514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Data stream oriented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TCP transfers serial byte stream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Maintains sequential order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Unstructured byte stream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Application often has to transmit more structured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TCP does not support such groupings into (higher) structures within byte stream</a:t>
            </a:r>
          </a:p>
        </p:txBody>
      </p:sp>
    </p:spTree>
    <p:extLst>
      <p:ext uri="{BB962C8B-B14F-4D97-AF65-F5344CB8AC3E}">
        <p14:creationId xmlns:p14="http://schemas.microsoft.com/office/powerpoint/2010/main" val="376598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Characteristics</a:t>
            </a:r>
            <a:endParaRPr lang="en-US" sz="3200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85825"/>
            <a:ext cx="8839200" cy="55514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Data stream oriented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TCP transfers serial byte stream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Maintains sequential order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Unstructured byte stream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Application often has to transmit more structured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TCP does not support such groupings into (higher) structures within byte stream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Buffered data transmission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Byte stream not message stream: message boundaries are not preserved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Eurostile" panose="020B0504020202050204" pitchFamily="34" charset="77"/>
              </a:rPr>
              <a:t>no way for receiver to detect the unit(s) in which data were written</a:t>
            </a:r>
          </a:p>
          <a:p>
            <a:pPr lvl="2" eaLnBrk="1" hangingPunct="1">
              <a:lnSpc>
                <a:spcPct val="80000"/>
              </a:lnSpc>
            </a:pPr>
            <a:endParaRPr lang="en-US" sz="1800" dirty="0">
              <a:latin typeface="Eurostile" panose="020B0504020202050204" pitchFamily="34" charset="77"/>
            </a:endParaRPr>
          </a:p>
          <a:p>
            <a:pPr lvl="2" eaLnBrk="1" hangingPunct="1">
              <a:lnSpc>
                <a:spcPct val="80000"/>
              </a:lnSpc>
            </a:pPr>
            <a:endParaRPr lang="en-US" sz="1800" dirty="0">
              <a:latin typeface="Eurostile" panose="020B0504020202050204" pitchFamily="34" charset="77"/>
            </a:endParaRPr>
          </a:p>
          <a:p>
            <a:pPr lvl="2" eaLnBrk="1" hangingPunct="1">
              <a:lnSpc>
                <a:spcPct val="80000"/>
              </a:lnSpc>
            </a:pPr>
            <a:endParaRPr lang="en-US" sz="1800" dirty="0">
              <a:latin typeface="Eurostile" panose="020B0504020202050204" pitchFamily="34" charset="77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Eurostile" panose="020B0504020202050204" pitchFamily="34" charset="77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For transmission the sequential data stream is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Eurostile" panose="020B0504020202050204" pitchFamily="34" charset="77"/>
              </a:rPr>
              <a:t>Divided into segments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Eurostile" panose="020B0504020202050204" pitchFamily="34" charset="77"/>
              </a:rPr>
              <a:t>Delayed if necessary (to collect data)</a:t>
            </a:r>
          </a:p>
        </p:txBody>
      </p:sp>
      <p:pic>
        <p:nvPicPr>
          <p:cNvPr id="874500" name="Picture 4"/>
          <p:cNvPicPr>
            <a:picLocks noGrp="1" noChangeAspect="1" noChangeArrowheads="1"/>
          </p:cNvPicPr>
          <p:nvPr>
            <p:ph idx="1"/>
          </p:nvPr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>
          <a:xfrm>
            <a:off x="2016125" y="4221088"/>
            <a:ext cx="4338638" cy="869950"/>
          </a:xfrm>
          <a:noFill/>
        </p:spPr>
      </p:pic>
    </p:spTree>
    <p:extLst>
      <p:ext uri="{BB962C8B-B14F-4D97-AF65-F5344CB8AC3E}">
        <p14:creationId xmlns:p14="http://schemas.microsoft.com/office/powerpoint/2010/main" val="3333301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Characteristics</a:t>
            </a:r>
            <a:endParaRPr lang="en-US" sz="3200"/>
          </a:p>
        </p:txBody>
      </p:sp>
      <p:sp>
        <p:nvSpPr>
          <p:cNvPr id="875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Virtual connection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Connection established between communication parties before data transmission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Two-way communications (fully duplex)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Data may be transmitted simultaneously in both directions over a TCP connection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Point-to-point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Each connection has exactly two endpoints</a:t>
            </a:r>
          </a:p>
        </p:txBody>
      </p:sp>
    </p:spTree>
    <p:extLst>
      <p:ext uri="{BB962C8B-B14F-4D97-AF65-F5344CB8AC3E}">
        <p14:creationId xmlns:p14="http://schemas.microsoft.com/office/powerpoint/2010/main" val="238004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0C48D322-5AF0-F34C-A352-83D39011E6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dirty="0">
                <a:latin typeface="Calibri" panose="020F0502020204030204" pitchFamily="34" charset="0"/>
                <a:cs typeface="Calibri" panose="020F0502020204030204" pitchFamily="34" charset="0"/>
              </a:rPr>
              <a:t>TCP State machine</a:t>
            </a:r>
          </a:p>
        </p:txBody>
      </p:sp>
      <p:grpSp>
        <p:nvGrpSpPr>
          <p:cNvPr id="50178" name="Group 3">
            <a:extLst>
              <a:ext uri="{FF2B5EF4-FFF2-40B4-BE49-F238E27FC236}">
                <a16:creationId xmlns:a16="http://schemas.microsoft.com/office/drawing/2014/main" id="{3DB028D4-E994-8B4B-AFBC-A91C5724CA73}"/>
              </a:ext>
            </a:extLst>
          </p:cNvPr>
          <p:cNvGrpSpPr>
            <a:grpSpLocks/>
          </p:cNvGrpSpPr>
          <p:nvPr/>
        </p:nvGrpSpPr>
        <p:grpSpPr bwMode="auto">
          <a:xfrm>
            <a:off x="1338263" y="1885950"/>
            <a:ext cx="6484937" cy="4241800"/>
            <a:chOff x="843" y="1188"/>
            <a:chExt cx="4085" cy="2672"/>
          </a:xfrm>
        </p:grpSpPr>
        <p:sp>
          <p:nvSpPr>
            <p:cNvPr id="50221" name="Text Box 4">
              <a:extLst>
                <a:ext uri="{FF2B5EF4-FFF2-40B4-BE49-F238E27FC236}">
                  <a16:creationId xmlns:a16="http://schemas.microsoft.com/office/drawing/2014/main" id="{353889B8-3FFC-FA46-9337-B3C2291989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8" y="1188"/>
              <a:ext cx="525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CLOSED</a:t>
              </a:r>
            </a:p>
          </p:txBody>
        </p:sp>
        <p:sp>
          <p:nvSpPr>
            <p:cNvPr id="50222" name="Text Box 5">
              <a:extLst>
                <a:ext uri="{FF2B5EF4-FFF2-40B4-BE49-F238E27FC236}">
                  <a16:creationId xmlns:a16="http://schemas.microsoft.com/office/drawing/2014/main" id="{21A65AD6-C762-424B-BBE4-5DCA08D9D9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4" y="1671"/>
              <a:ext cx="485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LISTEN</a:t>
              </a:r>
            </a:p>
          </p:txBody>
        </p:sp>
        <p:sp>
          <p:nvSpPr>
            <p:cNvPr id="50223" name="Text Box 6">
              <a:extLst>
                <a:ext uri="{FF2B5EF4-FFF2-40B4-BE49-F238E27FC236}">
                  <a16:creationId xmlns:a16="http://schemas.microsoft.com/office/drawing/2014/main" id="{88D6A340-8569-2B47-BE30-95E46ED03F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" y="2114"/>
              <a:ext cx="639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SYN RCVD</a:t>
              </a:r>
            </a:p>
          </p:txBody>
        </p:sp>
        <p:sp>
          <p:nvSpPr>
            <p:cNvPr id="50224" name="Text Box 7">
              <a:extLst>
                <a:ext uri="{FF2B5EF4-FFF2-40B4-BE49-F238E27FC236}">
                  <a16:creationId xmlns:a16="http://schemas.microsoft.com/office/drawing/2014/main" id="{B3B28741-52DF-2F48-B7ED-1279866756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2113"/>
              <a:ext cx="624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SYN SENT</a:t>
              </a:r>
            </a:p>
          </p:txBody>
        </p:sp>
        <p:sp>
          <p:nvSpPr>
            <p:cNvPr id="50225" name="Text Box 8">
              <a:extLst>
                <a:ext uri="{FF2B5EF4-FFF2-40B4-BE49-F238E27FC236}">
                  <a16:creationId xmlns:a16="http://schemas.microsoft.com/office/drawing/2014/main" id="{1A2D9498-B638-B74C-80E0-99CBE35584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9" y="2614"/>
              <a:ext cx="820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ESTABLISHED</a:t>
              </a:r>
            </a:p>
          </p:txBody>
        </p:sp>
        <p:sp>
          <p:nvSpPr>
            <p:cNvPr id="50226" name="Text Box 9">
              <a:extLst>
                <a:ext uri="{FF2B5EF4-FFF2-40B4-BE49-F238E27FC236}">
                  <a16:creationId xmlns:a16="http://schemas.microsoft.com/office/drawing/2014/main" id="{96263C33-00FE-EC47-B98C-F9B0C53102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3" y="3151"/>
              <a:ext cx="703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FIN WAIT 1</a:t>
              </a:r>
            </a:p>
          </p:txBody>
        </p:sp>
        <p:sp>
          <p:nvSpPr>
            <p:cNvPr id="50227" name="Text Box 10">
              <a:extLst>
                <a:ext uri="{FF2B5EF4-FFF2-40B4-BE49-F238E27FC236}">
                  <a16:creationId xmlns:a16="http://schemas.microsoft.com/office/drawing/2014/main" id="{6AF99D29-7BC9-1948-9B03-5D5B779EA5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3" y="3659"/>
              <a:ext cx="703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FIN WAIT 2</a:t>
              </a:r>
            </a:p>
          </p:txBody>
        </p:sp>
        <p:sp>
          <p:nvSpPr>
            <p:cNvPr id="50228" name="Text Box 11">
              <a:extLst>
                <a:ext uri="{FF2B5EF4-FFF2-40B4-BE49-F238E27FC236}">
                  <a16:creationId xmlns:a16="http://schemas.microsoft.com/office/drawing/2014/main" id="{A76885C7-9FB4-144A-86EA-1EB78CE143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9" y="3151"/>
              <a:ext cx="578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CLOSING</a:t>
              </a:r>
            </a:p>
          </p:txBody>
        </p:sp>
        <p:sp>
          <p:nvSpPr>
            <p:cNvPr id="50229" name="Text Box 12">
              <a:extLst>
                <a:ext uri="{FF2B5EF4-FFF2-40B4-BE49-F238E27FC236}">
                  <a16:creationId xmlns:a16="http://schemas.microsoft.com/office/drawing/2014/main" id="{2029083B-DC64-F849-9FB9-D89C0CFF8C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4" y="3660"/>
              <a:ext cx="688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TIME WAIT</a:t>
              </a:r>
            </a:p>
          </p:txBody>
        </p:sp>
        <p:sp>
          <p:nvSpPr>
            <p:cNvPr id="50230" name="Text Box 13">
              <a:extLst>
                <a:ext uri="{FF2B5EF4-FFF2-40B4-BE49-F238E27FC236}">
                  <a16:creationId xmlns:a16="http://schemas.microsoft.com/office/drawing/2014/main" id="{212A3C50-3BE2-E648-A83E-98DE509BA2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7" y="2614"/>
              <a:ext cx="759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CLOSE WAIT</a:t>
              </a:r>
            </a:p>
          </p:txBody>
        </p:sp>
        <p:sp>
          <p:nvSpPr>
            <p:cNvPr id="50231" name="Text Box 14">
              <a:extLst>
                <a:ext uri="{FF2B5EF4-FFF2-40B4-BE49-F238E27FC236}">
                  <a16:creationId xmlns:a16="http://schemas.microsoft.com/office/drawing/2014/main" id="{FB6DD9DB-D704-1345-99FD-6ADB93D3B8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1" y="2614"/>
              <a:ext cx="607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LAST ACK</a:t>
              </a:r>
            </a:p>
          </p:txBody>
        </p:sp>
      </p:grpSp>
      <p:sp>
        <p:nvSpPr>
          <p:cNvPr id="50179" name="Rectangle 15">
            <a:extLst>
              <a:ext uri="{FF2B5EF4-FFF2-40B4-BE49-F238E27FC236}">
                <a16:creationId xmlns:a16="http://schemas.microsoft.com/office/drawing/2014/main" id="{B4C89782-522F-2D4D-A6E3-9819FF46B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" y="1570038"/>
            <a:ext cx="7981950" cy="469106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nb-NO" sz="1800"/>
          </a:p>
        </p:txBody>
      </p:sp>
      <p:grpSp>
        <p:nvGrpSpPr>
          <p:cNvPr id="50180" name="Group 16">
            <a:extLst>
              <a:ext uri="{FF2B5EF4-FFF2-40B4-BE49-F238E27FC236}">
                <a16:creationId xmlns:a16="http://schemas.microsoft.com/office/drawing/2014/main" id="{0082E2C7-1E89-8647-B196-C49C591A1213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2057400"/>
            <a:ext cx="6454775" cy="3911600"/>
            <a:chOff x="1073" y="1296"/>
            <a:chExt cx="4066" cy="2464"/>
          </a:xfrm>
        </p:grpSpPr>
        <p:sp>
          <p:nvSpPr>
            <p:cNvPr id="50199" name="Line 17">
              <a:extLst>
                <a:ext uri="{FF2B5EF4-FFF2-40B4-BE49-F238E27FC236}">
                  <a16:creationId xmlns:a16="http://schemas.microsoft.com/office/drawing/2014/main" id="{E5C9F539-3A2D-074A-A2A1-0024A3CB3B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4" y="1390"/>
              <a:ext cx="0" cy="2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0" name="Line 18">
              <a:extLst>
                <a:ext uri="{FF2B5EF4-FFF2-40B4-BE49-F238E27FC236}">
                  <a16:creationId xmlns:a16="http://schemas.microsoft.com/office/drawing/2014/main" id="{2EACDE9B-35B7-0640-980D-1E58B77EE2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3" y="1728"/>
              <a:ext cx="933" cy="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1" name="Line 19">
              <a:extLst>
                <a:ext uri="{FF2B5EF4-FFF2-40B4-BE49-F238E27FC236}">
                  <a16:creationId xmlns:a16="http://schemas.microsoft.com/office/drawing/2014/main" id="{603BAD42-F98C-3F40-B179-AB826789EA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6" y="1798"/>
              <a:ext cx="765" cy="3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2" name="Line 20">
              <a:extLst>
                <a:ext uri="{FF2B5EF4-FFF2-40B4-BE49-F238E27FC236}">
                  <a16:creationId xmlns:a16="http://schemas.microsoft.com/office/drawing/2014/main" id="{0F00BF3E-FEBF-F647-987F-7D192467F7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2215"/>
              <a:ext cx="1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3" name="Line 21">
              <a:extLst>
                <a:ext uri="{FF2B5EF4-FFF2-40B4-BE49-F238E27FC236}">
                  <a16:creationId xmlns:a16="http://schemas.microsoft.com/office/drawing/2014/main" id="{EAB0E52B-E822-B044-B555-335F0C8272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3" y="1768"/>
              <a:ext cx="650" cy="3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4" name="Line 22">
              <a:extLst>
                <a:ext uri="{FF2B5EF4-FFF2-40B4-BE49-F238E27FC236}">
                  <a16:creationId xmlns:a16="http://schemas.microsoft.com/office/drawing/2014/main" id="{12E12743-FACE-CA40-A4A7-D7692CB0C1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" y="1385"/>
              <a:ext cx="834" cy="7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5" name="Line 23">
              <a:extLst>
                <a:ext uri="{FF2B5EF4-FFF2-40B4-BE49-F238E27FC236}">
                  <a16:creationId xmlns:a16="http://schemas.microsoft.com/office/drawing/2014/main" id="{6C3462A9-F260-5E49-83D9-F3824424F9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314"/>
              <a:ext cx="685" cy="29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6" name="Line 24">
              <a:extLst>
                <a:ext uri="{FF2B5EF4-FFF2-40B4-BE49-F238E27FC236}">
                  <a16:creationId xmlns:a16="http://schemas.microsoft.com/office/drawing/2014/main" id="{85F82F89-F377-9146-A8C7-E38E79D86E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3" y="2314"/>
              <a:ext cx="680" cy="29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7" name="Line 25">
              <a:extLst>
                <a:ext uri="{FF2B5EF4-FFF2-40B4-BE49-F238E27FC236}">
                  <a16:creationId xmlns:a16="http://schemas.microsoft.com/office/drawing/2014/main" id="{0D8AF411-8B6C-AC40-87E0-988FF49241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6" y="2711"/>
              <a:ext cx="4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8" name="Line 26">
              <a:extLst>
                <a:ext uri="{FF2B5EF4-FFF2-40B4-BE49-F238E27FC236}">
                  <a16:creationId xmlns:a16="http://schemas.microsoft.com/office/drawing/2014/main" id="{A5069A94-7158-A741-AA93-66C6E5393E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8" y="2716"/>
              <a:ext cx="3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9" name="Line 27">
              <a:extLst>
                <a:ext uri="{FF2B5EF4-FFF2-40B4-BE49-F238E27FC236}">
                  <a16:creationId xmlns:a16="http://schemas.microsoft.com/office/drawing/2014/main" id="{DFD93537-F467-9741-89A8-8CE55EA286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7" y="2319"/>
              <a:ext cx="0" cy="8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0" name="Line 28">
              <a:extLst>
                <a:ext uri="{FF2B5EF4-FFF2-40B4-BE49-F238E27FC236}">
                  <a16:creationId xmlns:a16="http://schemas.microsoft.com/office/drawing/2014/main" id="{CA3DB0FC-9AB3-F74E-B328-53E7192A9C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5" y="2810"/>
              <a:ext cx="656" cy="3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1" name="Line 29">
              <a:extLst>
                <a:ext uri="{FF2B5EF4-FFF2-40B4-BE49-F238E27FC236}">
                  <a16:creationId xmlns:a16="http://schemas.microsoft.com/office/drawing/2014/main" id="{47EA0425-AEB0-5D48-98C6-04FCF9AD76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" y="3352"/>
              <a:ext cx="0" cy="30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2" name="Line 30">
              <a:extLst>
                <a:ext uri="{FF2B5EF4-FFF2-40B4-BE49-F238E27FC236}">
                  <a16:creationId xmlns:a16="http://schemas.microsoft.com/office/drawing/2014/main" id="{9D1C1FA5-97AE-CC47-81DA-06F6596213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252"/>
              <a:ext cx="11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3" name="Line 31">
              <a:extLst>
                <a:ext uri="{FF2B5EF4-FFF2-40B4-BE49-F238E27FC236}">
                  <a16:creationId xmlns:a16="http://schemas.microsoft.com/office/drawing/2014/main" id="{8407A971-C27A-0040-8093-231F37D71D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3352"/>
              <a:ext cx="0" cy="3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4" name="Line 32">
              <a:extLst>
                <a:ext uri="{FF2B5EF4-FFF2-40B4-BE49-F238E27FC236}">
                  <a16:creationId xmlns:a16="http://schemas.microsoft.com/office/drawing/2014/main" id="{978DA14C-CEB9-8F4A-B5AD-0B16F541EA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759"/>
              <a:ext cx="109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5" name="Line 33">
              <a:extLst>
                <a:ext uri="{FF2B5EF4-FFF2-40B4-BE49-F238E27FC236}">
                  <a16:creationId xmlns:a16="http://schemas.microsoft.com/office/drawing/2014/main" id="{C06DDA94-4FF7-D14A-AA32-7039D5D4B4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9" y="3302"/>
              <a:ext cx="1113" cy="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6" name="Line 34">
              <a:extLst>
                <a:ext uri="{FF2B5EF4-FFF2-40B4-BE49-F238E27FC236}">
                  <a16:creationId xmlns:a16="http://schemas.microsoft.com/office/drawing/2014/main" id="{3B85F057-795E-E442-86C1-5362022E8A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6" y="2716"/>
              <a:ext cx="21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7" name="Freeform 35">
              <a:extLst>
                <a:ext uri="{FF2B5EF4-FFF2-40B4-BE49-F238E27FC236}">
                  <a16:creationId xmlns:a16="http://schemas.microsoft.com/office/drawing/2014/main" id="{BC561D8C-9BC2-D845-A247-1501F7DF8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" y="2220"/>
              <a:ext cx="1489" cy="1"/>
            </a:xfrm>
            <a:custGeom>
              <a:avLst/>
              <a:gdLst>
                <a:gd name="T0" fmla="*/ 0 w 1489"/>
                <a:gd name="T1" fmla="*/ 0 h 1"/>
                <a:gd name="T2" fmla="*/ 1489 w 1489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89" h="1">
                  <a:moveTo>
                    <a:pt x="0" y="0"/>
                  </a:moveTo>
                  <a:lnTo>
                    <a:pt x="1489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8" name="Freeform 36">
              <a:extLst>
                <a:ext uri="{FF2B5EF4-FFF2-40B4-BE49-F238E27FC236}">
                  <a16:creationId xmlns:a16="http://schemas.microsoft.com/office/drawing/2014/main" id="{4EC2DC13-9437-FA4B-B6D8-5439D952B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" y="2777"/>
              <a:ext cx="1792" cy="983"/>
            </a:xfrm>
            <a:custGeom>
              <a:avLst/>
              <a:gdLst>
                <a:gd name="T0" fmla="*/ 0 w 1792"/>
                <a:gd name="T1" fmla="*/ 983 h 983"/>
                <a:gd name="T2" fmla="*/ 1792 w 1792"/>
                <a:gd name="T3" fmla="*/ 982 h 983"/>
                <a:gd name="T4" fmla="*/ 1792 w 1792"/>
                <a:gd name="T5" fmla="*/ 0 h 98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92" h="983">
                  <a:moveTo>
                    <a:pt x="0" y="983"/>
                  </a:moveTo>
                  <a:lnTo>
                    <a:pt x="1792" y="982"/>
                  </a:lnTo>
                  <a:lnTo>
                    <a:pt x="1792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9" name="Line 37">
              <a:extLst>
                <a:ext uri="{FF2B5EF4-FFF2-40B4-BE49-F238E27FC236}">
                  <a16:creationId xmlns:a16="http://schemas.microsoft.com/office/drawing/2014/main" id="{357CF120-E4C8-334B-8CB8-C4014FA0AD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4" y="2274"/>
              <a:ext cx="0" cy="5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20" name="Freeform 38">
              <a:extLst>
                <a:ext uri="{FF2B5EF4-FFF2-40B4-BE49-F238E27FC236}">
                  <a16:creationId xmlns:a16="http://schemas.microsoft.com/office/drawing/2014/main" id="{F1601449-ECE6-D44E-B3ED-C6148395C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" y="1296"/>
              <a:ext cx="2620" cy="988"/>
            </a:xfrm>
            <a:custGeom>
              <a:avLst/>
              <a:gdLst>
                <a:gd name="T0" fmla="*/ 2620 w 2620"/>
                <a:gd name="T1" fmla="*/ 988 h 988"/>
                <a:gd name="T2" fmla="*/ 2620 w 2620"/>
                <a:gd name="T3" fmla="*/ 1 h 988"/>
                <a:gd name="T4" fmla="*/ 0 w 2620"/>
                <a:gd name="T5" fmla="*/ 0 h 9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20" h="988">
                  <a:moveTo>
                    <a:pt x="2620" y="988"/>
                  </a:moveTo>
                  <a:lnTo>
                    <a:pt x="2620" y="1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0181" name="Text Box 39">
            <a:extLst>
              <a:ext uri="{FF2B5EF4-FFF2-40B4-BE49-F238E27FC236}">
                <a16:creationId xmlns:a16="http://schemas.microsoft.com/office/drawing/2014/main" id="{6DE956F2-5749-8B41-8B5E-4AE8EDBA0603}"/>
              </a:ext>
            </a:extLst>
          </p:cNvPr>
          <p:cNvSpPr txBox="1">
            <a:spLocks noChangeArrowheads="1"/>
          </p:cNvSpPr>
          <p:nvPr/>
        </p:nvSpPr>
        <p:spPr bwMode="auto">
          <a:xfrm rot="2458358">
            <a:off x="4211638" y="2565400"/>
            <a:ext cx="8366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SYN</a:t>
            </a:r>
          </a:p>
        </p:txBody>
      </p:sp>
      <p:sp>
        <p:nvSpPr>
          <p:cNvPr id="50182" name="Text Box 40">
            <a:extLst>
              <a:ext uri="{FF2B5EF4-FFF2-40B4-BE49-F238E27FC236}">
                <a16:creationId xmlns:a16="http://schemas.microsoft.com/office/drawing/2014/main" id="{241894C4-2C11-A746-AF70-95038E221AD7}"/>
              </a:ext>
            </a:extLst>
          </p:cNvPr>
          <p:cNvSpPr txBox="1">
            <a:spLocks noChangeArrowheads="1"/>
          </p:cNvSpPr>
          <p:nvPr/>
        </p:nvSpPr>
        <p:spPr bwMode="auto">
          <a:xfrm rot="-1391916">
            <a:off x="3849688" y="3716338"/>
            <a:ext cx="1144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SYN ACK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ACK</a:t>
            </a:r>
          </a:p>
        </p:txBody>
      </p:sp>
      <p:sp>
        <p:nvSpPr>
          <p:cNvPr id="50183" name="Text Box 41">
            <a:extLst>
              <a:ext uri="{FF2B5EF4-FFF2-40B4-BE49-F238E27FC236}">
                <a16:creationId xmlns:a16="http://schemas.microsoft.com/office/drawing/2014/main" id="{B91D6CA3-17AB-1540-B214-81855B72B9AE}"/>
              </a:ext>
            </a:extLst>
          </p:cNvPr>
          <p:cNvSpPr txBox="1">
            <a:spLocks noChangeArrowheads="1"/>
          </p:cNvSpPr>
          <p:nvPr/>
        </p:nvSpPr>
        <p:spPr bwMode="auto">
          <a:xfrm rot="-1589469">
            <a:off x="2195513" y="4581525"/>
            <a:ext cx="8016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FIN</a:t>
            </a:r>
          </a:p>
        </p:txBody>
      </p:sp>
      <p:sp>
        <p:nvSpPr>
          <p:cNvPr id="50184" name="Text Box 42">
            <a:extLst>
              <a:ext uri="{FF2B5EF4-FFF2-40B4-BE49-F238E27FC236}">
                <a16:creationId xmlns:a16="http://schemas.microsoft.com/office/drawing/2014/main" id="{0F4D0C77-4C30-144B-9372-B0ABC263D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5445125"/>
            <a:ext cx="8239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ACK</a:t>
            </a:r>
          </a:p>
        </p:txBody>
      </p:sp>
      <p:sp>
        <p:nvSpPr>
          <p:cNvPr id="50185" name="Text Box 43">
            <a:extLst>
              <a:ext uri="{FF2B5EF4-FFF2-40B4-BE49-F238E27FC236}">
                <a16:creationId xmlns:a16="http://schemas.microsoft.com/office/drawing/2014/main" id="{E16573E9-3F55-2F4F-87B2-2C91ADE0B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1913" y="5949950"/>
            <a:ext cx="14922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FIN Send ACK</a:t>
            </a:r>
          </a:p>
        </p:txBody>
      </p:sp>
      <p:sp>
        <p:nvSpPr>
          <p:cNvPr id="50186" name="Text Box 44">
            <a:extLst>
              <a:ext uri="{FF2B5EF4-FFF2-40B4-BE49-F238E27FC236}">
                <a16:creationId xmlns:a16="http://schemas.microsoft.com/office/drawing/2014/main" id="{20CABBBA-F651-F64D-BE84-0FDC16E75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738" y="5627688"/>
            <a:ext cx="733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Timeout</a:t>
            </a:r>
          </a:p>
        </p:txBody>
      </p:sp>
      <p:sp>
        <p:nvSpPr>
          <p:cNvPr id="50187" name="Text Box 45">
            <a:extLst>
              <a:ext uri="{FF2B5EF4-FFF2-40B4-BE49-F238E27FC236}">
                <a16:creationId xmlns:a16="http://schemas.microsoft.com/office/drawing/2014/main" id="{6E2E4C31-B22B-4F44-8993-7EF7060BB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4437063"/>
            <a:ext cx="8016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FIN</a:t>
            </a:r>
          </a:p>
        </p:txBody>
      </p:sp>
      <p:sp>
        <p:nvSpPr>
          <p:cNvPr id="50188" name="Text Box 46">
            <a:extLst>
              <a:ext uri="{FF2B5EF4-FFF2-40B4-BE49-F238E27FC236}">
                <a16:creationId xmlns:a16="http://schemas.microsoft.com/office/drawing/2014/main" id="{AFC83BF1-0647-804A-9524-37AF4DC406F1}"/>
              </a:ext>
            </a:extLst>
          </p:cNvPr>
          <p:cNvSpPr txBox="1">
            <a:spLocks noChangeArrowheads="1"/>
          </p:cNvSpPr>
          <p:nvPr/>
        </p:nvSpPr>
        <p:spPr bwMode="auto">
          <a:xfrm rot="-1318479">
            <a:off x="1835150" y="2636838"/>
            <a:ext cx="1157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SYN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SYN ACK</a:t>
            </a:r>
          </a:p>
        </p:txBody>
      </p:sp>
      <p:sp>
        <p:nvSpPr>
          <p:cNvPr id="50189" name="Text Box 47">
            <a:extLst>
              <a:ext uri="{FF2B5EF4-FFF2-40B4-BE49-F238E27FC236}">
                <a16:creationId xmlns:a16="http://schemas.microsoft.com/office/drawing/2014/main" id="{00852747-C092-6540-AFF0-274C7B201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4292600"/>
            <a:ext cx="835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FIN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ACK</a:t>
            </a:r>
          </a:p>
        </p:txBody>
      </p:sp>
      <p:sp>
        <p:nvSpPr>
          <p:cNvPr id="50190" name="Text Box 48">
            <a:extLst>
              <a:ext uri="{FF2B5EF4-FFF2-40B4-BE49-F238E27FC236}">
                <a16:creationId xmlns:a16="http://schemas.microsoft.com/office/drawing/2014/main" id="{6D7BB8A3-E98C-154E-BF40-15CE90140E6F}"/>
              </a:ext>
            </a:extLst>
          </p:cNvPr>
          <p:cNvSpPr txBox="1">
            <a:spLocks noChangeArrowheads="1"/>
          </p:cNvSpPr>
          <p:nvPr/>
        </p:nvSpPr>
        <p:spPr bwMode="auto">
          <a:xfrm rot="1421042">
            <a:off x="2195513" y="3860800"/>
            <a:ext cx="8239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ACK</a:t>
            </a:r>
          </a:p>
        </p:txBody>
      </p:sp>
      <p:sp>
        <p:nvSpPr>
          <p:cNvPr id="50191" name="Text Box 49">
            <a:extLst>
              <a:ext uri="{FF2B5EF4-FFF2-40B4-BE49-F238E27FC236}">
                <a16:creationId xmlns:a16="http://schemas.microsoft.com/office/drawing/2014/main" id="{63C6C978-27BC-1F40-8F33-8BCF5229E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0925" y="2074863"/>
            <a:ext cx="733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Timeout</a:t>
            </a:r>
          </a:p>
        </p:txBody>
      </p:sp>
      <p:sp>
        <p:nvSpPr>
          <p:cNvPr id="50192" name="Text Box 50">
            <a:extLst>
              <a:ext uri="{FF2B5EF4-FFF2-40B4-BE49-F238E27FC236}">
                <a16:creationId xmlns:a16="http://schemas.microsoft.com/office/drawing/2014/main" id="{4230AC5E-291A-BD44-82CB-C39294DEDE3E}"/>
              </a:ext>
            </a:extLst>
          </p:cNvPr>
          <p:cNvSpPr txBox="1">
            <a:spLocks noChangeArrowheads="1"/>
          </p:cNvSpPr>
          <p:nvPr/>
        </p:nvSpPr>
        <p:spPr bwMode="auto">
          <a:xfrm rot="-1366223">
            <a:off x="2339975" y="2997200"/>
            <a:ext cx="81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RST</a:t>
            </a:r>
          </a:p>
        </p:txBody>
      </p:sp>
      <p:sp>
        <p:nvSpPr>
          <p:cNvPr id="50193" name="Text Box 51">
            <a:extLst>
              <a:ext uri="{FF2B5EF4-FFF2-40B4-BE49-F238E27FC236}">
                <a16:creationId xmlns:a16="http://schemas.microsoft.com/office/drawing/2014/main" id="{61E3FD31-7D35-894F-B9E9-84EC36D84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0475" y="3284538"/>
            <a:ext cx="1847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SYN Send SYN ACK</a:t>
            </a:r>
          </a:p>
        </p:txBody>
      </p:sp>
      <p:sp>
        <p:nvSpPr>
          <p:cNvPr id="50194" name="Text Box 52">
            <a:extLst>
              <a:ext uri="{FF2B5EF4-FFF2-40B4-BE49-F238E27FC236}">
                <a16:creationId xmlns:a16="http://schemas.microsoft.com/office/drawing/2014/main" id="{C9CC2D4D-BA49-2F43-A4A2-F102572FB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149725"/>
            <a:ext cx="8016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FIN</a:t>
            </a:r>
          </a:p>
        </p:txBody>
      </p:sp>
      <p:sp>
        <p:nvSpPr>
          <p:cNvPr id="50195" name="Text Box 53">
            <a:extLst>
              <a:ext uri="{FF2B5EF4-FFF2-40B4-BE49-F238E27FC236}">
                <a16:creationId xmlns:a16="http://schemas.microsoft.com/office/drawing/2014/main" id="{72B9D682-77F9-1D40-BA44-DBC273266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350" y="4941888"/>
            <a:ext cx="14922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FIN Send ACK</a:t>
            </a:r>
          </a:p>
        </p:txBody>
      </p:sp>
      <p:sp>
        <p:nvSpPr>
          <p:cNvPr id="50196" name="Text Box 54">
            <a:extLst>
              <a:ext uri="{FF2B5EF4-FFF2-40B4-BE49-F238E27FC236}">
                <a16:creationId xmlns:a16="http://schemas.microsoft.com/office/drawing/2014/main" id="{2132DA2F-9DD3-A941-972A-A0D745D59A20}"/>
              </a:ext>
            </a:extLst>
          </p:cNvPr>
          <p:cNvSpPr txBox="1">
            <a:spLocks noChangeArrowheads="1"/>
          </p:cNvSpPr>
          <p:nvPr/>
        </p:nvSpPr>
        <p:spPr bwMode="auto">
          <a:xfrm rot="1141268">
            <a:off x="2771775" y="5300663"/>
            <a:ext cx="1109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FIN ACK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ACK</a:t>
            </a:r>
          </a:p>
        </p:txBody>
      </p:sp>
      <p:sp>
        <p:nvSpPr>
          <p:cNvPr id="50197" name="Text Box 55">
            <a:extLst>
              <a:ext uri="{FF2B5EF4-FFF2-40B4-BE49-F238E27FC236}">
                <a16:creationId xmlns:a16="http://schemas.microsoft.com/office/drawing/2014/main" id="{6D41A422-434A-4A47-91E4-AB9ED79A6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5373688"/>
            <a:ext cx="823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ACK</a:t>
            </a:r>
          </a:p>
        </p:txBody>
      </p:sp>
      <p:sp>
        <p:nvSpPr>
          <p:cNvPr id="50198" name="Text Box 56">
            <a:extLst>
              <a:ext uri="{FF2B5EF4-FFF2-40B4-BE49-F238E27FC236}">
                <a16:creationId xmlns:a16="http://schemas.microsoft.com/office/drawing/2014/main" id="{551DF1A9-A6F3-A849-AB1E-E7EB324DFBA5}"/>
              </a:ext>
            </a:extLst>
          </p:cNvPr>
          <p:cNvSpPr txBox="1">
            <a:spLocks noChangeArrowheads="1"/>
          </p:cNvSpPr>
          <p:nvPr/>
        </p:nvSpPr>
        <p:spPr bwMode="auto">
          <a:xfrm rot="1665219">
            <a:off x="3924300" y="2997200"/>
            <a:ext cx="8366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SYN</a:t>
            </a:r>
          </a:p>
        </p:txBody>
      </p:sp>
    </p:spTree>
    <p:extLst>
      <p:ext uri="{BB962C8B-B14F-4D97-AF65-F5344CB8AC3E}">
        <p14:creationId xmlns:p14="http://schemas.microsoft.com/office/powerpoint/2010/main" val="412389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Group 2">
            <a:extLst>
              <a:ext uri="{FF2B5EF4-FFF2-40B4-BE49-F238E27FC236}">
                <a16:creationId xmlns:a16="http://schemas.microsoft.com/office/drawing/2014/main" id="{94012C7C-6F1C-FB47-8731-FFA2FAB81F8D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2057400"/>
            <a:ext cx="6454775" cy="3911600"/>
            <a:chOff x="1073" y="1296"/>
            <a:chExt cx="4066" cy="2464"/>
          </a:xfrm>
        </p:grpSpPr>
        <p:sp>
          <p:nvSpPr>
            <p:cNvPr id="52259" name="Line 3">
              <a:extLst>
                <a:ext uri="{FF2B5EF4-FFF2-40B4-BE49-F238E27FC236}">
                  <a16:creationId xmlns:a16="http://schemas.microsoft.com/office/drawing/2014/main" id="{91484C39-2C3A-E74A-A94C-EC54069672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4" y="1390"/>
              <a:ext cx="0" cy="27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0" name="Line 4">
              <a:extLst>
                <a:ext uri="{FF2B5EF4-FFF2-40B4-BE49-F238E27FC236}">
                  <a16:creationId xmlns:a16="http://schemas.microsoft.com/office/drawing/2014/main" id="{6D20ADA3-4AF3-0646-A0CC-BAF4A67C4A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3" y="1728"/>
              <a:ext cx="933" cy="38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1" name="Line 5">
              <a:extLst>
                <a:ext uri="{FF2B5EF4-FFF2-40B4-BE49-F238E27FC236}">
                  <a16:creationId xmlns:a16="http://schemas.microsoft.com/office/drawing/2014/main" id="{C4224E7D-3F57-334C-BE4C-4CCD4127AB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6" y="1798"/>
              <a:ext cx="765" cy="31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2" name="Line 6">
              <a:extLst>
                <a:ext uri="{FF2B5EF4-FFF2-40B4-BE49-F238E27FC236}">
                  <a16:creationId xmlns:a16="http://schemas.microsoft.com/office/drawing/2014/main" id="{BFA93C7E-ADC4-D741-8ED4-4613373FC2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2215"/>
              <a:ext cx="1500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3" name="Line 7">
              <a:extLst>
                <a:ext uri="{FF2B5EF4-FFF2-40B4-BE49-F238E27FC236}">
                  <a16:creationId xmlns:a16="http://schemas.microsoft.com/office/drawing/2014/main" id="{70347A75-9724-B841-970D-3ECD489F6B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3" y="1768"/>
              <a:ext cx="650" cy="34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4" name="Line 8">
              <a:extLst>
                <a:ext uri="{FF2B5EF4-FFF2-40B4-BE49-F238E27FC236}">
                  <a16:creationId xmlns:a16="http://schemas.microsoft.com/office/drawing/2014/main" id="{EBDBE689-6F30-B444-B1B6-150330F879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" y="1385"/>
              <a:ext cx="834" cy="725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5" name="Line 9">
              <a:extLst>
                <a:ext uri="{FF2B5EF4-FFF2-40B4-BE49-F238E27FC236}">
                  <a16:creationId xmlns:a16="http://schemas.microsoft.com/office/drawing/2014/main" id="{C0090B46-8EE0-0E4D-9DB3-0A8D6BAA4F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314"/>
              <a:ext cx="685" cy="29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6" name="Line 10">
              <a:extLst>
                <a:ext uri="{FF2B5EF4-FFF2-40B4-BE49-F238E27FC236}">
                  <a16:creationId xmlns:a16="http://schemas.microsoft.com/office/drawing/2014/main" id="{4C60F4A5-EC1E-4F46-9E82-6773A7C532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3" y="2314"/>
              <a:ext cx="680" cy="29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7" name="Line 11">
              <a:extLst>
                <a:ext uri="{FF2B5EF4-FFF2-40B4-BE49-F238E27FC236}">
                  <a16:creationId xmlns:a16="http://schemas.microsoft.com/office/drawing/2014/main" id="{C52554B6-5B1D-F34D-9196-0264C9E9AC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6" y="2711"/>
              <a:ext cx="492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8" name="Line 12">
              <a:extLst>
                <a:ext uri="{FF2B5EF4-FFF2-40B4-BE49-F238E27FC236}">
                  <a16:creationId xmlns:a16="http://schemas.microsoft.com/office/drawing/2014/main" id="{DB6F5ADF-BF72-D44F-910E-91105A20E2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8" y="2716"/>
              <a:ext cx="392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9" name="Line 13">
              <a:extLst>
                <a:ext uri="{FF2B5EF4-FFF2-40B4-BE49-F238E27FC236}">
                  <a16:creationId xmlns:a16="http://schemas.microsoft.com/office/drawing/2014/main" id="{E385A814-A3A1-9E47-964A-C4324DE53F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7" y="2319"/>
              <a:ext cx="0" cy="829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0" name="Line 14">
              <a:extLst>
                <a:ext uri="{FF2B5EF4-FFF2-40B4-BE49-F238E27FC236}">
                  <a16:creationId xmlns:a16="http://schemas.microsoft.com/office/drawing/2014/main" id="{76648F43-684F-4942-BB0E-0DBDC7FBC8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5" y="2810"/>
              <a:ext cx="656" cy="33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1" name="Line 15">
              <a:extLst>
                <a:ext uri="{FF2B5EF4-FFF2-40B4-BE49-F238E27FC236}">
                  <a16:creationId xmlns:a16="http://schemas.microsoft.com/office/drawing/2014/main" id="{991EDEBE-0F59-5446-A7AF-CD959CDF24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" y="3352"/>
              <a:ext cx="0" cy="30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2" name="Line 16">
              <a:extLst>
                <a:ext uri="{FF2B5EF4-FFF2-40B4-BE49-F238E27FC236}">
                  <a16:creationId xmlns:a16="http://schemas.microsoft.com/office/drawing/2014/main" id="{0031C8AF-B710-2944-9268-17C2E74613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252"/>
              <a:ext cx="1157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3" name="Line 17">
              <a:extLst>
                <a:ext uri="{FF2B5EF4-FFF2-40B4-BE49-F238E27FC236}">
                  <a16:creationId xmlns:a16="http://schemas.microsoft.com/office/drawing/2014/main" id="{32A79AE0-E43A-2541-A432-F5BC10987A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3352"/>
              <a:ext cx="0" cy="31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4" name="Line 18">
              <a:extLst>
                <a:ext uri="{FF2B5EF4-FFF2-40B4-BE49-F238E27FC236}">
                  <a16:creationId xmlns:a16="http://schemas.microsoft.com/office/drawing/2014/main" id="{F6BD9D94-9AF9-034A-A6B6-AF02D1B98B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759"/>
              <a:ext cx="1098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5" name="Line 19">
              <a:extLst>
                <a:ext uri="{FF2B5EF4-FFF2-40B4-BE49-F238E27FC236}">
                  <a16:creationId xmlns:a16="http://schemas.microsoft.com/office/drawing/2014/main" id="{08FF1923-2A3F-C94C-A59E-9C68F2431B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9" y="3302"/>
              <a:ext cx="1113" cy="38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6" name="Line 20">
              <a:extLst>
                <a:ext uri="{FF2B5EF4-FFF2-40B4-BE49-F238E27FC236}">
                  <a16:creationId xmlns:a16="http://schemas.microsoft.com/office/drawing/2014/main" id="{FEC86E8C-2061-4A49-876C-6EBD3DC8C6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6" y="2716"/>
              <a:ext cx="213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7" name="Freeform 21">
              <a:extLst>
                <a:ext uri="{FF2B5EF4-FFF2-40B4-BE49-F238E27FC236}">
                  <a16:creationId xmlns:a16="http://schemas.microsoft.com/office/drawing/2014/main" id="{12CE3B5B-954B-584C-9938-B298CB5F0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" y="2220"/>
              <a:ext cx="1489" cy="1"/>
            </a:xfrm>
            <a:custGeom>
              <a:avLst/>
              <a:gdLst>
                <a:gd name="T0" fmla="*/ 0 w 1489"/>
                <a:gd name="T1" fmla="*/ 0 h 1"/>
                <a:gd name="T2" fmla="*/ 1489 w 1489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89" h="1">
                  <a:moveTo>
                    <a:pt x="0" y="0"/>
                  </a:moveTo>
                  <a:lnTo>
                    <a:pt x="1489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8" name="Freeform 22">
              <a:extLst>
                <a:ext uri="{FF2B5EF4-FFF2-40B4-BE49-F238E27FC236}">
                  <a16:creationId xmlns:a16="http://schemas.microsoft.com/office/drawing/2014/main" id="{89303A9E-E5D3-EA4F-B09A-CFA28328C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" y="2777"/>
              <a:ext cx="1792" cy="983"/>
            </a:xfrm>
            <a:custGeom>
              <a:avLst/>
              <a:gdLst>
                <a:gd name="T0" fmla="*/ 0 w 1792"/>
                <a:gd name="T1" fmla="*/ 983 h 983"/>
                <a:gd name="T2" fmla="*/ 1792 w 1792"/>
                <a:gd name="T3" fmla="*/ 982 h 983"/>
                <a:gd name="T4" fmla="*/ 1792 w 1792"/>
                <a:gd name="T5" fmla="*/ 0 h 98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92" h="983">
                  <a:moveTo>
                    <a:pt x="0" y="983"/>
                  </a:moveTo>
                  <a:lnTo>
                    <a:pt x="1792" y="982"/>
                  </a:lnTo>
                  <a:lnTo>
                    <a:pt x="1792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9" name="Line 23">
              <a:extLst>
                <a:ext uri="{FF2B5EF4-FFF2-40B4-BE49-F238E27FC236}">
                  <a16:creationId xmlns:a16="http://schemas.microsoft.com/office/drawing/2014/main" id="{C95D1A22-2086-F349-8BD1-AAEB81F2E6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4" y="2274"/>
              <a:ext cx="0" cy="50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80" name="Freeform 24">
              <a:extLst>
                <a:ext uri="{FF2B5EF4-FFF2-40B4-BE49-F238E27FC236}">
                  <a16:creationId xmlns:a16="http://schemas.microsoft.com/office/drawing/2014/main" id="{2543B7D4-B58A-A447-8CD8-A9C3F7190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" y="1296"/>
              <a:ext cx="2620" cy="988"/>
            </a:xfrm>
            <a:custGeom>
              <a:avLst/>
              <a:gdLst>
                <a:gd name="T0" fmla="*/ 2620 w 2620"/>
                <a:gd name="T1" fmla="*/ 988 h 988"/>
                <a:gd name="T2" fmla="*/ 2620 w 2620"/>
                <a:gd name="T3" fmla="*/ 1 h 988"/>
                <a:gd name="T4" fmla="*/ 0 w 2620"/>
                <a:gd name="T5" fmla="*/ 0 h 9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20" h="988">
                  <a:moveTo>
                    <a:pt x="2620" y="988"/>
                  </a:moveTo>
                  <a:lnTo>
                    <a:pt x="2620" y="1"/>
                  </a:ln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2226" name="Rectangle 25">
            <a:extLst>
              <a:ext uri="{FF2B5EF4-FFF2-40B4-BE49-F238E27FC236}">
                <a16:creationId xmlns:a16="http://schemas.microsoft.com/office/drawing/2014/main" id="{D077D046-6D2D-1F45-ACDF-D196AF60C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dirty="0">
                <a:latin typeface="Calibri" panose="020F0502020204030204" pitchFamily="34" charset="0"/>
                <a:cs typeface="Calibri" panose="020F0502020204030204" pitchFamily="34" charset="0"/>
              </a:rPr>
              <a:t>Typical State Sequence of a TCP Client</a:t>
            </a:r>
          </a:p>
        </p:txBody>
      </p:sp>
      <p:sp>
        <p:nvSpPr>
          <p:cNvPr id="52227" name="Text Box 26">
            <a:extLst>
              <a:ext uri="{FF2B5EF4-FFF2-40B4-BE49-F238E27FC236}">
                <a16:creationId xmlns:a16="http://schemas.microsoft.com/office/drawing/2014/main" id="{EEDB8D1F-4D69-9142-A9AE-CCD060766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5950" y="1885950"/>
            <a:ext cx="833438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CLOSED</a:t>
            </a:r>
          </a:p>
        </p:txBody>
      </p:sp>
      <p:sp>
        <p:nvSpPr>
          <p:cNvPr id="52228" name="Text Box 27">
            <a:extLst>
              <a:ext uri="{FF2B5EF4-FFF2-40B4-BE49-F238E27FC236}">
                <a16:creationId xmlns:a16="http://schemas.microsoft.com/office/drawing/2014/main" id="{1CBC83C1-136A-224A-8571-C6780E120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2652713"/>
            <a:ext cx="769938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LISTEN</a:t>
            </a:r>
          </a:p>
        </p:txBody>
      </p:sp>
      <p:sp>
        <p:nvSpPr>
          <p:cNvPr id="52229" name="Text Box 28">
            <a:extLst>
              <a:ext uri="{FF2B5EF4-FFF2-40B4-BE49-F238E27FC236}">
                <a16:creationId xmlns:a16="http://schemas.microsoft.com/office/drawing/2014/main" id="{8D5C4F40-4D9D-9D44-87EA-9C6CA6BFE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355975"/>
            <a:ext cx="10144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SYN RCVD</a:t>
            </a:r>
          </a:p>
        </p:txBody>
      </p:sp>
      <p:sp>
        <p:nvSpPr>
          <p:cNvPr id="52230" name="Text Box 29">
            <a:extLst>
              <a:ext uri="{FF2B5EF4-FFF2-40B4-BE49-F238E27FC236}">
                <a16:creationId xmlns:a16="http://schemas.microsoft.com/office/drawing/2014/main" id="{AE868F6A-9B91-1346-8DDB-BEE44FA2B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354388"/>
            <a:ext cx="99060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SYN SENT</a:t>
            </a:r>
          </a:p>
        </p:txBody>
      </p:sp>
      <p:sp>
        <p:nvSpPr>
          <p:cNvPr id="52231" name="Text Box 30">
            <a:extLst>
              <a:ext uri="{FF2B5EF4-FFF2-40B4-BE49-F238E27FC236}">
                <a16:creationId xmlns:a16="http://schemas.microsoft.com/office/drawing/2014/main" id="{9E1BE8CE-C4B3-6D41-A8A7-DBB8860B9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1163" y="4149725"/>
            <a:ext cx="130175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ESTABLISHED</a:t>
            </a:r>
          </a:p>
        </p:txBody>
      </p:sp>
      <p:sp>
        <p:nvSpPr>
          <p:cNvPr id="52232" name="Text Box 31">
            <a:extLst>
              <a:ext uri="{FF2B5EF4-FFF2-40B4-BE49-F238E27FC236}">
                <a16:creationId xmlns:a16="http://schemas.microsoft.com/office/drawing/2014/main" id="{6EF11A14-7AC8-9643-A67B-A20B8DF02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5002213"/>
            <a:ext cx="11160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FIN WAIT 1</a:t>
            </a:r>
          </a:p>
        </p:txBody>
      </p:sp>
      <p:sp>
        <p:nvSpPr>
          <p:cNvPr id="52233" name="Text Box 32">
            <a:extLst>
              <a:ext uri="{FF2B5EF4-FFF2-40B4-BE49-F238E27FC236}">
                <a16:creationId xmlns:a16="http://schemas.microsoft.com/office/drawing/2014/main" id="{0EE2F32E-F2DF-564A-8DAD-FEFB72F0F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5808663"/>
            <a:ext cx="11160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FIN WAIT 2</a:t>
            </a:r>
          </a:p>
        </p:txBody>
      </p:sp>
      <p:sp>
        <p:nvSpPr>
          <p:cNvPr id="52234" name="Text Box 33">
            <a:extLst>
              <a:ext uri="{FF2B5EF4-FFF2-40B4-BE49-F238E27FC236}">
                <a16:creationId xmlns:a16="http://schemas.microsoft.com/office/drawing/2014/main" id="{F538DB5F-B503-9146-8B8F-E76B061E5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538" y="5002213"/>
            <a:ext cx="917575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CLOSING</a:t>
            </a:r>
          </a:p>
        </p:txBody>
      </p:sp>
      <p:sp>
        <p:nvSpPr>
          <p:cNvPr id="52235" name="Text Box 34">
            <a:extLst>
              <a:ext uri="{FF2B5EF4-FFF2-40B4-BE49-F238E27FC236}">
                <a16:creationId xmlns:a16="http://schemas.microsoft.com/office/drawing/2014/main" id="{E6A6A051-9A03-5F4D-8EA3-C25142C2B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25" y="5810250"/>
            <a:ext cx="109220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TIME WAIT</a:t>
            </a:r>
          </a:p>
        </p:txBody>
      </p:sp>
      <p:sp>
        <p:nvSpPr>
          <p:cNvPr id="52236" name="Text Box 35">
            <a:extLst>
              <a:ext uri="{FF2B5EF4-FFF2-40B4-BE49-F238E27FC236}">
                <a16:creationId xmlns:a16="http://schemas.microsoft.com/office/drawing/2014/main" id="{D845C49F-1700-3443-A5F3-FBDD3D3F4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7613" y="4149725"/>
            <a:ext cx="12049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CLOSE WAIT</a:t>
            </a:r>
          </a:p>
        </p:txBody>
      </p:sp>
      <p:sp>
        <p:nvSpPr>
          <p:cNvPr id="52237" name="Text Box 36">
            <a:extLst>
              <a:ext uri="{FF2B5EF4-FFF2-40B4-BE49-F238E27FC236}">
                <a16:creationId xmlns:a16="http://schemas.microsoft.com/office/drawing/2014/main" id="{0635522A-2F9F-A14A-BFD2-420DF53B6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9588" y="4149725"/>
            <a:ext cx="9636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LAST ACK</a:t>
            </a:r>
          </a:p>
        </p:txBody>
      </p:sp>
      <p:sp>
        <p:nvSpPr>
          <p:cNvPr id="52238" name="Rectangle 37">
            <a:extLst>
              <a:ext uri="{FF2B5EF4-FFF2-40B4-BE49-F238E27FC236}">
                <a16:creationId xmlns:a16="http://schemas.microsoft.com/office/drawing/2014/main" id="{79D2BC86-3F16-FA4D-98F2-8D49B64C8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" y="1570038"/>
            <a:ext cx="7981950" cy="469106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nb-NO" sz="1800"/>
          </a:p>
        </p:txBody>
      </p:sp>
      <p:grpSp>
        <p:nvGrpSpPr>
          <p:cNvPr id="1104946" name="Group 50">
            <a:extLst>
              <a:ext uri="{FF2B5EF4-FFF2-40B4-BE49-F238E27FC236}">
                <a16:creationId xmlns:a16="http://schemas.microsoft.com/office/drawing/2014/main" id="{17532CEF-92F6-DD4C-BE18-329DED28A15F}"/>
              </a:ext>
            </a:extLst>
          </p:cNvPr>
          <p:cNvGrpSpPr>
            <a:grpSpLocks/>
          </p:cNvGrpSpPr>
          <p:nvPr/>
        </p:nvGrpSpPr>
        <p:grpSpPr bwMode="auto">
          <a:xfrm>
            <a:off x="3870325" y="2198688"/>
            <a:ext cx="1562100" cy="1150937"/>
            <a:chOff x="2438" y="1385"/>
            <a:chExt cx="984" cy="725"/>
          </a:xfrm>
        </p:grpSpPr>
        <p:sp>
          <p:nvSpPr>
            <p:cNvPr id="52257" name="Line 43">
              <a:extLst>
                <a:ext uri="{FF2B5EF4-FFF2-40B4-BE49-F238E27FC236}">
                  <a16:creationId xmlns:a16="http://schemas.microsoft.com/office/drawing/2014/main" id="{C9919EC2-AA81-1549-9351-ABBAF3FD68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" y="1385"/>
              <a:ext cx="834" cy="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8" name="Text Box 44">
              <a:extLst>
                <a:ext uri="{FF2B5EF4-FFF2-40B4-BE49-F238E27FC236}">
                  <a16:creationId xmlns:a16="http://schemas.microsoft.com/office/drawing/2014/main" id="{0F130308-F6D6-A64F-91D5-64DCDA1C34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5" y="1689"/>
              <a:ext cx="52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SYN</a:t>
              </a:r>
            </a:p>
          </p:txBody>
        </p:sp>
      </p:grpSp>
      <p:grpSp>
        <p:nvGrpSpPr>
          <p:cNvPr id="1104947" name="Group 51">
            <a:extLst>
              <a:ext uri="{FF2B5EF4-FFF2-40B4-BE49-F238E27FC236}">
                <a16:creationId xmlns:a16="http://schemas.microsoft.com/office/drawing/2014/main" id="{1FC10015-0356-3F49-81EA-FC36C5D5BF1A}"/>
              </a:ext>
            </a:extLst>
          </p:cNvPr>
          <p:cNvGrpSpPr>
            <a:grpSpLocks/>
          </p:cNvGrpSpPr>
          <p:nvPr/>
        </p:nvGrpSpPr>
        <p:grpSpPr bwMode="auto">
          <a:xfrm>
            <a:off x="3556000" y="3559175"/>
            <a:ext cx="1465263" cy="579438"/>
            <a:chOff x="2240" y="2242"/>
            <a:chExt cx="923" cy="365"/>
          </a:xfrm>
        </p:grpSpPr>
        <p:sp>
          <p:nvSpPr>
            <p:cNvPr id="52255" name="Line 38">
              <a:extLst>
                <a:ext uri="{FF2B5EF4-FFF2-40B4-BE49-F238E27FC236}">
                  <a16:creationId xmlns:a16="http://schemas.microsoft.com/office/drawing/2014/main" id="{E64289EF-A69B-4842-BBEB-891A646A05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3" y="2314"/>
              <a:ext cx="680" cy="29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6" name="Text Box 45">
              <a:extLst>
                <a:ext uri="{FF2B5EF4-FFF2-40B4-BE49-F238E27FC236}">
                  <a16:creationId xmlns:a16="http://schemas.microsoft.com/office/drawing/2014/main" id="{D1E36173-E9AD-6142-BAE4-94A57DFC70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0" y="2242"/>
              <a:ext cx="7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SYN,ACK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ACK</a:t>
              </a:r>
            </a:p>
          </p:txBody>
        </p:sp>
      </p:grpSp>
      <p:grpSp>
        <p:nvGrpSpPr>
          <p:cNvPr id="1104948" name="Group 52">
            <a:extLst>
              <a:ext uri="{FF2B5EF4-FFF2-40B4-BE49-F238E27FC236}">
                <a16:creationId xmlns:a16="http://schemas.microsoft.com/office/drawing/2014/main" id="{B515E710-9E8F-6B4B-A092-4440A60F220E}"/>
              </a:ext>
            </a:extLst>
          </p:cNvPr>
          <p:cNvGrpSpPr>
            <a:grpSpLocks/>
          </p:cNvGrpSpPr>
          <p:nvPr/>
        </p:nvGrpSpPr>
        <p:grpSpPr bwMode="auto">
          <a:xfrm>
            <a:off x="1727200" y="4460875"/>
            <a:ext cx="1528763" cy="536575"/>
            <a:chOff x="1088" y="2810"/>
            <a:chExt cx="963" cy="338"/>
          </a:xfrm>
        </p:grpSpPr>
        <p:sp>
          <p:nvSpPr>
            <p:cNvPr id="52253" name="Line 39">
              <a:extLst>
                <a:ext uri="{FF2B5EF4-FFF2-40B4-BE49-F238E27FC236}">
                  <a16:creationId xmlns:a16="http://schemas.microsoft.com/office/drawing/2014/main" id="{FFD55872-766D-C74A-85F0-B6418AEC5B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5" y="2810"/>
              <a:ext cx="656" cy="3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4" name="Text Box 46">
              <a:extLst>
                <a:ext uri="{FF2B5EF4-FFF2-40B4-BE49-F238E27FC236}">
                  <a16:creationId xmlns:a16="http://schemas.microsoft.com/office/drawing/2014/main" id="{9C823D04-5F78-0949-BDB9-EA30852397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8" y="2910"/>
              <a:ext cx="50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FIN</a:t>
              </a:r>
            </a:p>
          </p:txBody>
        </p:sp>
      </p:grpSp>
      <p:grpSp>
        <p:nvGrpSpPr>
          <p:cNvPr id="1104949" name="Group 53">
            <a:extLst>
              <a:ext uri="{FF2B5EF4-FFF2-40B4-BE49-F238E27FC236}">
                <a16:creationId xmlns:a16="http://schemas.microsoft.com/office/drawing/2014/main" id="{16C80C42-C558-A647-96A2-CD9CA574865C}"/>
              </a:ext>
            </a:extLst>
          </p:cNvPr>
          <p:cNvGrpSpPr>
            <a:grpSpLocks/>
          </p:cNvGrpSpPr>
          <p:nvPr/>
        </p:nvGrpSpPr>
        <p:grpSpPr bwMode="auto">
          <a:xfrm>
            <a:off x="927100" y="5321300"/>
            <a:ext cx="917575" cy="481013"/>
            <a:chOff x="584" y="3352"/>
            <a:chExt cx="578" cy="303"/>
          </a:xfrm>
        </p:grpSpPr>
        <p:sp>
          <p:nvSpPr>
            <p:cNvPr id="52251" name="Line 40">
              <a:extLst>
                <a:ext uri="{FF2B5EF4-FFF2-40B4-BE49-F238E27FC236}">
                  <a16:creationId xmlns:a16="http://schemas.microsoft.com/office/drawing/2014/main" id="{D221A93C-830F-5B49-B108-9F680FBE05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" y="3352"/>
              <a:ext cx="0" cy="3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2" name="Text Box 47">
              <a:extLst>
                <a:ext uri="{FF2B5EF4-FFF2-40B4-BE49-F238E27FC236}">
                  <a16:creationId xmlns:a16="http://schemas.microsoft.com/office/drawing/2014/main" id="{75AF270D-8604-EA4E-AC4D-EF941DBFF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4" y="3408"/>
              <a:ext cx="51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ACK</a:t>
              </a:r>
            </a:p>
          </p:txBody>
        </p:sp>
      </p:grpSp>
      <p:grpSp>
        <p:nvGrpSpPr>
          <p:cNvPr id="1104950" name="Group 54">
            <a:extLst>
              <a:ext uri="{FF2B5EF4-FFF2-40B4-BE49-F238E27FC236}">
                <a16:creationId xmlns:a16="http://schemas.microsoft.com/office/drawing/2014/main" id="{52406BA6-A47E-5646-AB4E-9D72FBCB62C6}"/>
              </a:ext>
            </a:extLst>
          </p:cNvPr>
          <p:cNvGrpSpPr>
            <a:grpSpLocks/>
          </p:cNvGrpSpPr>
          <p:nvPr/>
        </p:nvGrpSpPr>
        <p:grpSpPr bwMode="auto">
          <a:xfrm>
            <a:off x="2459038" y="5635625"/>
            <a:ext cx="1743075" cy="331788"/>
            <a:chOff x="1549" y="3550"/>
            <a:chExt cx="1098" cy="209"/>
          </a:xfrm>
        </p:grpSpPr>
        <p:sp>
          <p:nvSpPr>
            <p:cNvPr id="52249" name="Line 41">
              <a:extLst>
                <a:ext uri="{FF2B5EF4-FFF2-40B4-BE49-F238E27FC236}">
                  <a16:creationId xmlns:a16="http://schemas.microsoft.com/office/drawing/2014/main" id="{275B89DD-2254-9E4F-8021-D26771A320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759"/>
              <a:ext cx="10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0" name="Text Box 48">
              <a:extLst>
                <a:ext uri="{FF2B5EF4-FFF2-40B4-BE49-F238E27FC236}">
                  <a16:creationId xmlns:a16="http://schemas.microsoft.com/office/drawing/2014/main" id="{ED51AE46-CA57-B141-A201-9690DCBBAE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1" y="3550"/>
              <a:ext cx="9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FIN, Send ACK</a:t>
              </a:r>
            </a:p>
          </p:txBody>
        </p:sp>
      </p:grpSp>
      <p:grpSp>
        <p:nvGrpSpPr>
          <p:cNvPr id="1104954" name="Group 58">
            <a:extLst>
              <a:ext uri="{FF2B5EF4-FFF2-40B4-BE49-F238E27FC236}">
                <a16:creationId xmlns:a16="http://schemas.microsoft.com/office/drawing/2014/main" id="{E2F1C3CA-C3D9-6743-BADA-5E864937C9FF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5627688"/>
            <a:ext cx="2879725" cy="322262"/>
            <a:chOff x="3334" y="3545"/>
            <a:chExt cx="1814" cy="203"/>
          </a:xfrm>
        </p:grpSpPr>
        <p:sp>
          <p:nvSpPr>
            <p:cNvPr id="52247" name="Text Box 49">
              <a:extLst>
                <a:ext uri="{FF2B5EF4-FFF2-40B4-BE49-F238E27FC236}">
                  <a16:creationId xmlns:a16="http://schemas.microsoft.com/office/drawing/2014/main" id="{E96C96A1-54F4-C541-B3A9-E73CFEC1F3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7" y="3545"/>
              <a:ext cx="46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Timeout</a:t>
              </a:r>
            </a:p>
          </p:txBody>
        </p:sp>
        <p:sp>
          <p:nvSpPr>
            <p:cNvPr id="52248" name="Line 55">
              <a:extLst>
                <a:ext uri="{FF2B5EF4-FFF2-40B4-BE49-F238E27FC236}">
                  <a16:creationId xmlns:a16="http://schemas.microsoft.com/office/drawing/2014/main" id="{6F4F13F7-1CC5-1F4E-8A10-A3F716F444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3748"/>
              <a:ext cx="18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04952" name="Line 56">
            <a:extLst>
              <a:ext uri="{FF2B5EF4-FFF2-40B4-BE49-F238E27FC236}">
                <a16:creationId xmlns:a16="http://schemas.microsoft.com/office/drawing/2014/main" id="{12333AAB-199D-9C45-B91A-04863DEE8E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72450" y="2060575"/>
            <a:ext cx="0" cy="3889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4953" name="Line 57">
            <a:extLst>
              <a:ext uri="{FF2B5EF4-FFF2-40B4-BE49-F238E27FC236}">
                <a16:creationId xmlns:a16="http://schemas.microsoft.com/office/drawing/2014/main" id="{DC1967FE-97D7-E749-8997-8A04B80F33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95738" y="2060575"/>
            <a:ext cx="41767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1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04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04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04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04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04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04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04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04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2">
            <a:extLst>
              <a:ext uri="{FF2B5EF4-FFF2-40B4-BE49-F238E27FC236}">
                <a16:creationId xmlns:a16="http://schemas.microsoft.com/office/drawing/2014/main" id="{1A0AFD00-7E5F-7140-AF4C-DC5D18DB9E2F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2057400"/>
            <a:ext cx="6454775" cy="3911600"/>
            <a:chOff x="1073" y="1296"/>
            <a:chExt cx="4066" cy="2464"/>
          </a:xfrm>
        </p:grpSpPr>
        <p:sp>
          <p:nvSpPr>
            <p:cNvPr id="54304" name="Line 3">
              <a:extLst>
                <a:ext uri="{FF2B5EF4-FFF2-40B4-BE49-F238E27FC236}">
                  <a16:creationId xmlns:a16="http://schemas.microsoft.com/office/drawing/2014/main" id="{D2086D58-7DE2-AE4E-A124-AEDCE8ED18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4" y="1390"/>
              <a:ext cx="0" cy="27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5" name="Line 4">
              <a:extLst>
                <a:ext uri="{FF2B5EF4-FFF2-40B4-BE49-F238E27FC236}">
                  <a16:creationId xmlns:a16="http://schemas.microsoft.com/office/drawing/2014/main" id="{EAE0E9C8-3AF7-EB48-AD76-471730EAA0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3" y="1728"/>
              <a:ext cx="933" cy="38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6" name="Line 5">
              <a:extLst>
                <a:ext uri="{FF2B5EF4-FFF2-40B4-BE49-F238E27FC236}">
                  <a16:creationId xmlns:a16="http://schemas.microsoft.com/office/drawing/2014/main" id="{66EBED9F-B833-094F-9D4D-B31DA68F61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6" y="1798"/>
              <a:ext cx="765" cy="31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7" name="Line 6">
              <a:extLst>
                <a:ext uri="{FF2B5EF4-FFF2-40B4-BE49-F238E27FC236}">
                  <a16:creationId xmlns:a16="http://schemas.microsoft.com/office/drawing/2014/main" id="{5E942002-BC23-0845-9035-75C0E24821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2215"/>
              <a:ext cx="1500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8" name="Line 7">
              <a:extLst>
                <a:ext uri="{FF2B5EF4-FFF2-40B4-BE49-F238E27FC236}">
                  <a16:creationId xmlns:a16="http://schemas.microsoft.com/office/drawing/2014/main" id="{B5A66694-0CEB-8F46-B3DE-B28C2A08D7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3" y="1768"/>
              <a:ext cx="650" cy="34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9" name="Line 8">
              <a:extLst>
                <a:ext uri="{FF2B5EF4-FFF2-40B4-BE49-F238E27FC236}">
                  <a16:creationId xmlns:a16="http://schemas.microsoft.com/office/drawing/2014/main" id="{E0E024F4-F3B9-1B43-BDD8-46F84E36DB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" y="1385"/>
              <a:ext cx="834" cy="725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0" name="Line 9">
              <a:extLst>
                <a:ext uri="{FF2B5EF4-FFF2-40B4-BE49-F238E27FC236}">
                  <a16:creationId xmlns:a16="http://schemas.microsoft.com/office/drawing/2014/main" id="{9AB643F4-7507-6542-A7E8-A7E10FDA32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314"/>
              <a:ext cx="685" cy="29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1" name="Line 10">
              <a:extLst>
                <a:ext uri="{FF2B5EF4-FFF2-40B4-BE49-F238E27FC236}">
                  <a16:creationId xmlns:a16="http://schemas.microsoft.com/office/drawing/2014/main" id="{2AACB5CB-2F9F-DB42-A87F-9BDDCDB0A5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3" y="2314"/>
              <a:ext cx="680" cy="29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2" name="Line 11">
              <a:extLst>
                <a:ext uri="{FF2B5EF4-FFF2-40B4-BE49-F238E27FC236}">
                  <a16:creationId xmlns:a16="http://schemas.microsoft.com/office/drawing/2014/main" id="{51EE3F6F-1672-4040-BB22-E3E960C0E1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6" y="2711"/>
              <a:ext cx="492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3" name="Line 12">
              <a:extLst>
                <a:ext uri="{FF2B5EF4-FFF2-40B4-BE49-F238E27FC236}">
                  <a16:creationId xmlns:a16="http://schemas.microsoft.com/office/drawing/2014/main" id="{AEC80B7A-9808-5D4B-A053-A91E1B68D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8" y="2716"/>
              <a:ext cx="392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4" name="Line 13">
              <a:extLst>
                <a:ext uri="{FF2B5EF4-FFF2-40B4-BE49-F238E27FC236}">
                  <a16:creationId xmlns:a16="http://schemas.microsoft.com/office/drawing/2014/main" id="{43843840-4F59-C04C-A68F-4C51EAB0A4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7" y="2319"/>
              <a:ext cx="0" cy="829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5" name="Line 14">
              <a:extLst>
                <a:ext uri="{FF2B5EF4-FFF2-40B4-BE49-F238E27FC236}">
                  <a16:creationId xmlns:a16="http://schemas.microsoft.com/office/drawing/2014/main" id="{D7FDD3C3-C826-5344-8F0F-8D9952B589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5" y="2810"/>
              <a:ext cx="656" cy="33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6" name="Line 15">
              <a:extLst>
                <a:ext uri="{FF2B5EF4-FFF2-40B4-BE49-F238E27FC236}">
                  <a16:creationId xmlns:a16="http://schemas.microsoft.com/office/drawing/2014/main" id="{85B48DF2-E85A-4046-A76F-FB4F1F2AC7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" y="3352"/>
              <a:ext cx="0" cy="30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7" name="Line 16">
              <a:extLst>
                <a:ext uri="{FF2B5EF4-FFF2-40B4-BE49-F238E27FC236}">
                  <a16:creationId xmlns:a16="http://schemas.microsoft.com/office/drawing/2014/main" id="{E371AEB7-117B-7C47-825D-B75640FCBA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252"/>
              <a:ext cx="1157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8" name="Line 17">
              <a:extLst>
                <a:ext uri="{FF2B5EF4-FFF2-40B4-BE49-F238E27FC236}">
                  <a16:creationId xmlns:a16="http://schemas.microsoft.com/office/drawing/2014/main" id="{19EC67BD-E666-5A49-9F0A-5B4E3C8DA8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3352"/>
              <a:ext cx="0" cy="31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9" name="Line 18">
              <a:extLst>
                <a:ext uri="{FF2B5EF4-FFF2-40B4-BE49-F238E27FC236}">
                  <a16:creationId xmlns:a16="http://schemas.microsoft.com/office/drawing/2014/main" id="{8B1B1528-214E-6A46-AE02-A6AD7B0CA8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759"/>
              <a:ext cx="1098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0" name="Line 19">
              <a:extLst>
                <a:ext uri="{FF2B5EF4-FFF2-40B4-BE49-F238E27FC236}">
                  <a16:creationId xmlns:a16="http://schemas.microsoft.com/office/drawing/2014/main" id="{E64343D8-DA58-F84C-9A8B-4E693C7B88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9" y="3302"/>
              <a:ext cx="1113" cy="38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1" name="Line 20">
              <a:extLst>
                <a:ext uri="{FF2B5EF4-FFF2-40B4-BE49-F238E27FC236}">
                  <a16:creationId xmlns:a16="http://schemas.microsoft.com/office/drawing/2014/main" id="{DC153EC1-E5E2-F644-AE2C-4CD0679FBC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6" y="2716"/>
              <a:ext cx="213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2" name="Freeform 21">
              <a:extLst>
                <a:ext uri="{FF2B5EF4-FFF2-40B4-BE49-F238E27FC236}">
                  <a16:creationId xmlns:a16="http://schemas.microsoft.com/office/drawing/2014/main" id="{A246E1E9-4CC7-FD47-9084-876F03C68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" y="2220"/>
              <a:ext cx="1489" cy="1"/>
            </a:xfrm>
            <a:custGeom>
              <a:avLst/>
              <a:gdLst>
                <a:gd name="T0" fmla="*/ 0 w 1489"/>
                <a:gd name="T1" fmla="*/ 0 h 1"/>
                <a:gd name="T2" fmla="*/ 1489 w 1489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89" h="1">
                  <a:moveTo>
                    <a:pt x="0" y="0"/>
                  </a:moveTo>
                  <a:lnTo>
                    <a:pt x="1489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3" name="Freeform 22">
              <a:extLst>
                <a:ext uri="{FF2B5EF4-FFF2-40B4-BE49-F238E27FC236}">
                  <a16:creationId xmlns:a16="http://schemas.microsoft.com/office/drawing/2014/main" id="{2FD9B184-F294-104D-A1E4-79B69AD3D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" y="2777"/>
              <a:ext cx="1792" cy="983"/>
            </a:xfrm>
            <a:custGeom>
              <a:avLst/>
              <a:gdLst>
                <a:gd name="T0" fmla="*/ 0 w 1792"/>
                <a:gd name="T1" fmla="*/ 983 h 983"/>
                <a:gd name="T2" fmla="*/ 1792 w 1792"/>
                <a:gd name="T3" fmla="*/ 982 h 983"/>
                <a:gd name="T4" fmla="*/ 1792 w 1792"/>
                <a:gd name="T5" fmla="*/ 0 h 98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92" h="983">
                  <a:moveTo>
                    <a:pt x="0" y="983"/>
                  </a:moveTo>
                  <a:lnTo>
                    <a:pt x="1792" y="982"/>
                  </a:lnTo>
                  <a:lnTo>
                    <a:pt x="1792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4" name="Line 23">
              <a:extLst>
                <a:ext uri="{FF2B5EF4-FFF2-40B4-BE49-F238E27FC236}">
                  <a16:creationId xmlns:a16="http://schemas.microsoft.com/office/drawing/2014/main" id="{0B024F07-1DEC-294A-9288-C794DD1840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4" y="2274"/>
              <a:ext cx="0" cy="50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5" name="Freeform 24">
              <a:extLst>
                <a:ext uri="{FF2B5EF4-FFF2-40B4-BE49-F238E27FC236}">
                  <a16:creationId xmlns:a16="http://schemas.microsoft.com/office/drawing/2014/main" id="{E94C44C9-9254-2F4B-8406-A6CDEB329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" y="1296"/>
              <a:ext cx="2620" cy="988"/>
            </a:xfrm>
            <a:custGeom>
              <a:avLst/>
              <a:gdLst>
                <a:gd name="T0" fmla="*/ 2620 w 2620"/>
                <a:gd name="T1" fmla="*/ 988 h 988"/>
                <a:gd name="T2" fmla="*/ 2620 w 2620"/>
                <a:gd name="T3" fmla="*/ 1 h 988"/>
                <a:gd name="T4" fmla="*/ 0 w 2620"/>
                <a:gd name="T5" fmla="*/ 0 h 9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20" h="988">
                  <a:moveTo>
                    <a:pt x="2620" y="988"/>
                  </a:moveTo>
                  <a:lnTo>
                    <a:pt x="2620" y="1"/>
                  </a:ln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4274" name="Rectangle 25">
            <a:extLst>
              <a:ext uri="{FF2B5EF4-FFF2-40B4-BE49-F238E27FC236}">
                <a16:creationId xmlns:a16="http://schemas.microsoft.com/office/drawing/2014/main" id="{DC0647C6-8AD6-AB48-96D0-ECA28C9CF8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dirty="0">
                <a:latin typeface="Calibri" panose="020F0502020204030204" pitchFamily="34" charset="0"/>
                <a:cs typeface="Calibri" panose="020F0502020204030204" pitchFamily="34" charset="0"/>
              </a:rPr>
              <a:t>Typical State Sequence of a TCP Server</a:t>
            </a:r>
          </a:p>
        </p:txBody>
      </p:sp>
      <p:sp>
        <p:nvSpPr>
          <p:cNvPr id="54275" name="Text Box 26">
            <a:extLst>
              <a:ext uri="{FF2B5EF4-FFF2-40B4-BE49-F238E27FC236}">
                <a16:creationId xmlns:a16="http://schemas.microsoft.com/office/drawing/2014/main" id="{B58864CE-7E91-2943-B39E-B88CAD2FD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5950" y="1885950"/>
            <a:ext cx="833438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CLOSED</a:t>
            </a:r>
          </a:p>
        </p:txBody>
      </p:sp>
      <p:sp>
        <p:nvSpPr>
          <p:cNvPr id="54276" name="Text Box 27">
            <a:extLst>
              <a:ext uri="{FF2B5EF4-FFF2-40B4-BE49-F238E27FC236}">
                <a16:creationId xmlns:a16="http://schemas.microsoft.com/office/drawing/2014/main" id="{FB984E9E-6CC5-EE49-800E-C6C5F677F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2652713"/>
            <a:ext cx="769938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LISTEN</a:t>
            </a:r>
          </a:p>
        </p:txBody>
      </p:sp>
      <p:sp>
        <p:nvSpPr>
          <p:cNvPr id="54277" name="Text Box 28">
            <a:extLst>
              <a:ext uri="{FF2B5EF4-FFF2-40B4-BE49-F238E27FC236}">
                <a16:creationId xmlns:a16="http://schemas.microsoft.com/office/drawing/2014/main" id="{00A23427-EC8F-4A45-B410-03DCF5596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355975"/>
            <a:ext cx="10144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SYN RCVD</a:t>
            </a:r>
          </a:p>
        </p:txBody>
      </p:sp>
      <p:sp>
        <p:nvSpPr>
          <p:cNvPr id="54278" name="Text Box 29">
            <a:extLst>
              <a:ext uri="{FF2B5EF4-FFF2-40B4-BE49-F238E27FC236}">
                <a16:creationId xmlns:a16="http://schemas.microsoft.com/office/drawing/2014/main" id="{9B69A85B-E299-F643-9D40-1A87FBC85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354388"/>
            <a:ext cx="99060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SYN SENT</a:t>
            </a:r>
          </a:p>
        </p:txBody>
      </p:sp>
      <p:sp>
        <p:nvSpPr>
          <p:cNvPr id="54279" name="Text Box 30">
            <a:extLst>
              <a:ext uri="{FF2B5EF4-FFF2-40B4-BE49-F238E27FC236}">
                <a16:creationId xmlns:a16="http://schemas.microsoft.com/office/drawing/2014/main" id="{276C77EB-E924-3F42-AA17-6ED77B08C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1163" y="4149725"/>
            <a:ext cx="130175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ESTABLISHED</a:t>
            </a:r>
          </a:p>
        </p:txBody>
      </p:sp>
      <p:sp>
        <p:nvSpPr>
          <p:cNvPr id="54280" name="Text Box 31">
            <a:extLst>
              <a:ext uri="{FF2B5EF4-FFF2-40B4-BE49-F238E27FC236}">
                <a16:creationId xmlns:a16="http://schemas.microsoft.com/office/drawing/2014/main" id="{D6E65012-0A55-2745-9D71-6FD1F0946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5002213"/>
            <a:ext cx="11160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FIN WAIT 1</a:t>
            </a:r>
          </a:p>
        </p:txBody>
      </p:sp>
      <p:sp>
        <p:nvSpPr>
          <p:cNvPr id="54281" name="Text Box 32">
            <a:extLst>
              <a:ext uri="{FF2B5EF4-FFF2-40B4-BE49-F238E27FC236}">
                <a16:creationId xmlns:a16="http://schemas.microsoft.com/office/drawing/2014/main" id="{61F3521C-25D3-B04C-8D17-2A23C6A61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5808663"/>
            <a:ext cx="11160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FIN WAIT 2</a:t>
            </a:r>
          </a:p>
        </p:txBody>
      </p:sp>
      <p:sp>
        <p:nvSpPr>
          <p:cNvPr id="54282" name="Text Box 33">
            <a:extLst>
              <a:ext uri="{FF2B5EF4-FFF2-40B4-BE49-F238E27FC236}">
                <a16:creationId xmlns:a16="http://schemas.microsoft.com/office/drawing/2014/main" id="{08D213CE-497F-DB49-810F-B8A4741E9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538" y="5002213"/>
            <a:ext cx="917575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CLOSING</a:t>
            </a:r>
          </a:p>
        </p:txBody>
      </p:sp>
      <p:sp>
        <p:nvSpPr>
          <p:cNvPr id="54283" name="Text Box 34">
            <a:extLst>
              <a:ext uri="{FF2B5EF4-FFF2-40B4-BE49-F238E27FC236}">
                <a16:creationId xmlns:a16="http://schemas.microsoft.com/office/drawing/2014/main" id="{99FD0CB9-F6E4-9749-A346-EE370266A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25" y="5810250"/>
            <a:ext cx="109220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TIME WAIT</a:t>
            </a:r>
          </a:p>
        </p:txBody>
      </p:sp>
      <p:sp>
        <p:nvSpPr>
          <p:cNvPr id="54284" name="Text Box 35">
            <a:extLst>
              <a:ext uri="{FF2B5EF4-FFF2-40B4-BE49-F238E27FC236}">
                <a16:creationId xmlns:a16="http://schemas.microsoft.com/office/drawing/2014/main" id="{ACA8C408-F6D3-FB4B-8978-9A9C5B54C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7613" y="4149725"/>
            <a:ext cx="12049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CLOSE WAIT</a:t>
            </a:r>
          </a:p>
        </p:txBody>
      </p:sp>
      <p:sp>
        <p:nvSpPr>
          <p:cNvPr id="54285" name="Text Box 36">
            <a:extLst>
              <a:ext uri="{FF2B5EF4-FFF2-40B4-BE49-F238E27FC236}">
                <a16:creationId xmlns:a16="http://schemas.microsoft.com/office/drawing/2014/main" id="{A0C0EE18-4A0E-4F43-A7D9-5DE64D181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9588" y="4149725"/>
            <a:ext cx="9636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LAST ACK</a:t>
            </a:r>
          </a:p>
        </p:txBody>
      </p:sp>
      <p:sp>
        <p:nvSpPr>
          <p:cNvPr id="54286" name="Rectangle 37">
            <a:extLst>
              <a:ext uri="{FF2B5EF4-FFF2-40B4-BE49-F238E27FC236}">
                <a16:creationId xmlns:a16="http://schemas.microsoft.com/office/drawing/2014/main" id="{70737F5B-9218-764D-8A3D-CAF9972D3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" y="1570038"/>
            <a:ext cx="7981950" cy="469106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nb-NO" sz="1800"/>
          </a:p>
        </p:txBody>
      </p:sp>
      <p:sp>
        <p:nvSpPr>
          <p:cNvPr id="1106983" name="Line 39">
            <a:extLst>
              <a:ext uri="{FF2B5EF4-FFF2-40B4-BE49-F238E27FC236}">
                <a16:creationId xmlns:a16="http://schemas.microsoft.com/office/drawing/2014/main" id="{381C9FB1-D12E-9D4A-90F2-BB1F22F11D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71875" y="2181225"/>
            <a:ext cx="3175" cy="469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106988" name="Text Box 44">
            <a:extLst>
              <a:ext uri="{FF2B5EF4-FFF2-40B4-BE49-F238E27FC236}">
                <a16:creationId xmlns:a16="http://schemas.microsoft.com/office/drawing/2014/main" id="{F9228F23-366F-6E4E-9782-C7E0309DB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0925" y="2074863"/>
            <a:ext cx="733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Timeout</a:t>
            </a:r>
          </a:p>
        </p:txBody>
      </p:sp>
      <p:grpSp>
        <p:nvGrpSpPr>
          <p:cNvPr id="1106993" name="Group 49">
            <a:extLst>
              <a:ext uri="{FF2B5EF4-FFF2-40B4-BE49-F238E27FC236}">
                <a16:creationId xmlns:a16="http://schemas.microsoft.com/office/drawing/2014/main" id="{A3396C44-5392-7B4D-9EBA-809A0F0BF4F8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2743200"/>
            <a:ext cx="1689100" cy="636588"/>
            <a:chOff x="1073" y="1728"/>
            <a:chExt cx="1064" cy="401"/>
          </a:xfrm>
        </p:grpSpPr>
        <p:sp>
          <p:nvSpPr>
            <p:cNvPr id="54302" name="Text Box 41">
              <a:extLst>
                <a:ext uri="{FF2B5EF4-FFF2-40B4-BE49-F238E27FC236}">
                  <a16:creationId xmlns:a16="http://schemas.microsoft.com/office/drawing/2014/main" id="{BBC50B60-A614-704A-B3B9-C2B7B62EC3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9" y="1841"/>
              <a:ext cx="7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SYN</a:t>
              </a:r>
            </a:p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SYN,ACK</a:t>
              </a:r>
            </a:p>
          </p:txBody>
        </p:sp>
        <p:sp>
          <p:nvSpPr>
            <p:cNvPr id="54303" name="Line 45">
              <a:extLst>
                <a:ext uri="{FF2B5EF4-FFF2-40B4-BE49-F238E27FC236}">
                  <a16:creationId xmlns:a16="http://schemas.microsoft.com/office/drawing/2014/main" id="{B411E904-531C-6240-AA93-AB3B11279B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3" y="1728"/>
              <a:ext cx="933" cy="3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06994" name="Group 50">
            <a:extLst>
              <a:ext uri="{FF2B5EF4-FFF2-40B4-BE49-F238E27FC236}">
                <a16:creationId xmlns:a16="http://schemas.microsoft.com/office/drawing/2014/main" id="{7E8039FA-5756-F84A-8709-E0D1DA214DC5}"/>
              </a:ext>
            </a:extLst>
          </p:cNvPr>
          <p:cNvGrpSpPr>
            <a:grpSpLocks/>
          </p:cNvGrpSpPr>
          <p:nvPr/>
        </p:nvGrpSpPr>
        <p:grpSpPr bwMode="auto">
          <a:xfrm>
            <a:off x="2105025" y="3654425"/>
            <a:ext cx="1268413" cy="492125"/>
            <a:chOff x="1326" y="2302"/>
            <a:chExt cx="799" cy="310"/>
          </a:xfrm>
        </p:grpSpPr>
        <p:sp>
          <p:nvSpPr>
            <p:cNvPr id="54300" name="Text Box 43">
              <a:extLst>
                <a:ext uri="{FF2B5EF4-FFF2-40B4-BE49-F238E27FC236}">
                  <a16:creationId xmlns:a16="http://schemas.microsoft.com/office/drawing/2014/main" id="{078FC8F3-02AA-AB41-8084-B82DC6DE1B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6" y="2302"/>
              <a:ext cx="51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ACK</a:t>
              </a:r>
            </a:p>
          </p:txBody>
        </p:sp>
        <p:sp>
          <p:nvSpPr>
            <p:cNvPr id="54301" name="Line 46">
              <a:extLst>
                <a:ext uri="{FF2B5EF4-FFF2-40B4-BE49-F238E27FC236}">
                  <a16:creationId xmlns:a16="http://schemas.microsoft.com/office/drawing/2014/main" id="{4854B935-2C9B-F141-9F44-A82221AFE1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314"/>
              <a:ext cx="685" cy="2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06995" name="Group 51">
            <a:extLst>
              <a:ext uri="{FF2B5EF4-FFF2-40B4-BE49-F238E27FC236}">
                <a16:creationId xmlns:a16="http://schemas.microsoft.com/office/drawing/2014/main" id="{C1B95C6B-1735-F544-89A3-2F88930F9B9E}"/>
              </a:ext>
            </a:extLst>
          </p:cNvPr>
          <p:cNvGrpSpPr>
            <a:grpSpLocks/>
          </p:cNvGrpSpPr>
          <p:nvPr/>
        </p:nvGrpSpPr>
        <p:grpSpPr bwMode="auto">
          <a:xfrm>
            <a:off x="4203700" y="4303713"/>
            <a:ext cx="835025" cy="557212"/>
            <a:chOff x="2648" y="2711"/>
            <a:chExt cx="526" cy="351"/>
          </a:xfrm>
        </p:grpSpPr>
        <p:sp>
          <p:nvSpPr>
            <p:cNvPr id="54298" name="Text Box 42">
              <a:extLst>
                <a:ext uri="{FF2B5EF4-FFF2-40B4-BE49-F238E27FC236}">
                  <a16:creationId xmlns:a16="http://schemas.microsoft.com/office/drawing/2014/main" id="{685B3022-DE2D-DE49-B095-C40FBB628F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8" y="2774"/>
              <a:ext cx="5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FIN,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ACK</a:t>
              </a:r>
            </a:p>
          </p:txBody>
        </p:sp>
        <p:sp>
          <p:nvSpPr>
            <p:cNvPr id="54299" name="Line 47">
              <a:extLst>
                <a:ext uri="{FF2B5EF4-FFF2-40B4-BE49-F238E27FC236}">
                  <a16:creationId xmlns:a16="http://schemas.microsoft.com/office/drawing/2014/main" id="{D8D7C345-0C37-4F48-9FCB-67AF8927E9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6" y="2711"/>
              <a:ext cx="4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06996" name="Group 52">
            <a:extLst>
              <a:ext uri="{FF2B5EF4-FFF2-40B4-BE49-F238E27FC236}">
                <a16:creationId xmlns:a16="http://schemas.microsoft.com/office/drawing/2014/main" id="{E368F7D2-A0E3-9A4E-AF62-3BA2B7B5756A}"/>
              </a:ext>
            </a:extLst>
          </p:cNvPr>
          <p:cNvGrpSpPr>
            <a:grpSpLocks/>
          </p:cNvGrpSpPr>
          <p:nvPr/>
        </p:nvGrpSpPr>
        <p:grpSpPr bwMode="auto">
          <a:xfrm>
            <a:off x="6129338" y="4311650"/>
            <a:ext cx="801687" cy="508000"/>
            <a:chOff x="3861" y="2716"/>
            <a:chExt cx="505" cy="320"/>
          </a:xfrm>
        </p:grpSpPr>
        <p:sp>
          <p:nvSpPr>
            <p:cNvPr id="54296" name="Text Box 40">
              <a:extLst>
                <a:ext uri="{FF2B5EF4-FFF2-40B4-BE49-F238E27FC236}">
                  <a16:creationId xmlns:a16="http://schemas.microsoft.com/office/drawing/2014/main" id="{EA55724D-E010-2C47-A7E8-1F85EDF54B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1" y="2863"/>
              <a:ext cx="50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FIN</a:t>
              </a:r>
            </a:p>
          </p:txBody>
        </p:sp>
        <p:sp>
          <p:nvSpPr>
            <p:cNvPr id="54297" name="Line 48">
              <a:extLst>
                <a:ext uri="{FF2B5EF4-FFF2-40B4-BE49-F238E27FC236}">
                  <a16:creationId xmlns:a16="http://schemas.microsoft.com/office/drawing/2014/main" id="{EDA23FC2-BDBA-AF4F-B74A-80619F2852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8" y="2716"/>
              <a:ext cx="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106997" name="Line 53">
            <a:extLst>
              <a:ext uri="{FF2B5EF4-FFF2-40B4-BE49-F238E27FC236}">
                <a16:creationId xmlns:a16="http://schemas.microsoft.com/office/drawing/2014/main" id="{49EE8480-FD29-9741-ADBE-3B8FBA3A927C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2088" y="4292600"/>
            <a:ext cx="3603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998" name="Line 54">
            <a:extLst>
              <a:ext uri="{FF2B5EF4-FFF2-40B4-BE49-F238E27FC236}">
                <a16:creationId xmlns:a16="http://schemas.microsoft.com/office/drawing/2014/main" id="{B8BBA2CE-9183-A34D-9B2C-AB6D55C3EB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72450" y="2060575"/>
            <a:ext cx="0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999" name="Line 55">
            <a:extLst>
              <a:ext uri="{FF2B5EF4-FFF2-40B4-BE49-F238E27FC236}">
                <a16:creationId xmlns:a16="http://schemas.microsoft.com/office/drawing/2014/main" id="{EF3399A7-ED86-7241-B890-9DC2F3816B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95738" y="2060575"/>
            <a:ext cx="41767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77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0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06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06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06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06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6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06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06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9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1187450" y="3036888"/>
            <a:ext cx="4608513" cy="18002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TCP: Message Format</a:t>
            </a:r>
            <a:endParaRPr lang="en-US" sz="3200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5826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/>
              <a:t>TCP/IP Header Format</a:t>
            </a:r>
          </a:p>
        </p:txBody>
      </p:sp>
      <p:grpSp>
        <p:nvGrpSpPr>
          <p:cNvPr id="88069" name="Group 5"/>
          <p:cNvGrpSpPr>
            <a:grpSpLocks/>
          </p:cNvGrpSpPr>
          <p:nvPr/>
        </p:nvGrpSpPr>
        <p:grpSpPr bwMode="auto">
          <a:xfrm>
            <a:off x="1187450" y="1524000"/>
            <a:ext cx="4608513" cy="144463"/>
            <a:chOff x="1066" y="2931"/>
            <a:chExt cx="2903" cy="91"/>
          </a:xfrm>
        </p:grpSpPr>
        <p:sp>
          <p:nvSpPr>
            <p:cNvPr id="88131" name="Line 6"/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2" name="Line 7"/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3" name="Line 8"/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4" name="Line 9"/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5" name="Line 10"/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6" name="Line 11"/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7" name="Line 12"/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8" name="Line 13"/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9" name="Line 14"/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0" name="Line 15"/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1" name="Line 16"/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2" name="Line 17"/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3" name="Line 18"/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4" name="Line 19"/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5" name="Line 20"/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6" name="Line 21"/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7" name="Line 22"/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8" name="Line 23"/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9" name="Line 24"/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0" name="Line 25"/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1" name="Line 26"/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2" name="Line 27"/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3" name="Line 28"/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4" name="Line 29"/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5" name="Line 30"/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6" name="Line 31"/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7" name="Line 32"/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8" name="Line 33"/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9" name="Line 34"/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0" name="Line 35"/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1" name="Line 36"/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2" name="Line 37"/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3" name="Line 38"/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4" name="Line 39"/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070" name="Rectangle 40"/>
          <p:cNvSpPr>
            <a:spLocks noChangeArrowheads="1"/>
          </p:cNvSpPr>
          <p:nvPr/>
        </p:nvSpPr>
        <p:spPr bwMode="auto">
          <a:xfrm>
            <a:off x="1187450" y="2603500"/>
            <a:ext cx="4608513" cy="2174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Address</a:t>
            </a:r>
          </a:p>
        </p:txBody>
      </p:sp>
      <p:sp>
        <p:nvSpPr>
          <p:cNvPr id="88071" name="Rectangle 41"/>
          <p:cNvSpPr>
            <a:spLocks noChangeArrowheads="1"/>
          </p:cNvSpPr>
          <p:nvPr/>
        </p:nvSpPr>
        <p:spPr bwMode="auto">
          <a:xfrm>
            <a:off x="1187450" y="2387600"/>
            <a:ext cx="460851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address</a:t>
            </a:r>
          </a:p>
        </p:txBody>
      </p:sp>
      <p:sp>
        <p:nvSpPr>
          <p:cNvPr id="88072" name="Rectangle 42"/>
          <p:cNvSpPr>
            <a:spLocks noChangeArrowheads="1"/>
          </p:cNvSpPr>
          <p:nvPr/>
        </p:nvSpPr>
        <p:spPr bwMode="auto">
          <a:xfrm>
            <a:off x="1187450" y="2171700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Time to live</a:t>
            </a:r>
          </a:p>
        </p:txBody>
      </p:sp>
      <p:sp>
        <p:nvSpPr>
          <p:cNvPr id="88073" name="Rectangle 43"/>
          <p:cNvSpPr>
            <a:spLocks noChangeArrowheads="1"/>
          </p:cNvSpPr>
          <p:nvPr/>
        </p:nvSpPr>
        <p:spPr bwMode="auto">
          <a:xfrm>
            <a:off x="2339975" y="2171700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Protocol</a:t>
            </a:r>
          </a:p>
        </p:txBody>
      </p:sp>
      <p:sp>
        <p:nvSpPr>
          <p:cNvPr id="88074" name="Rectangle 44"/>
          <p:cNvSpPr>
            <a:spLocks noChangeArrowheads="1"/>
          </p:cNvSpPr>
          <p:nvPr/>
        </p:nvSpPr>
        <p:spPr bwMode="auto">
          <a:xfrm>
            <a:off x="3490913" y="2171700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Header checksum</a:t>
            </a:r>
          </a:p>
        </p:txBody>
      </p:sp>
      <p:sp>
        <p:nvSpPr>
          <p:cNvPr id="88075" name="Rectangle 45"/>
          <p:cNvSpPr>
            <a:spLocks noChangeArrowheads="1"/>
          </p:cNvSpPr>
          <p:nvPr/>
        </p:nvSpPr>
        <p:spPr bwMode="auto">
          <a:xfrm>
            <a:off x="1187450" y="1955800"/>
            <a:ext cx="2303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Identification</a:t>
            </a:r>
          </a:p>
        </p:txBody>
      </p:sp>
      <p:sp>
        <p:nvSpPr>
          <p:cNvPr id="88076" name="Rectangle 46"/>
          <p:cNvSpPr>
            <a:spLocks noChangeArrowheads="1"/>
          </p:cNvSpPr>
          <p:nvPr/>
        </p:nvSpPr>
        <p:spPr bwMode="auto">
          <a:xfrm>
            <a:off x="3490913" y="1955800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200"/>
          </a:p>
        </p:txBody>
      </p:sp>
      <p:sp>
        <p:nvSpPr>
          <p:cNvPr id="88077" name="Rectangle 47"/>
          <p:cNvSpPr>
            <a:spLocks noChangeArrowheads="1"/>
          </p:cNvSpPr>
          <p:nvPr/>
        </p:nvSpPr>
        <p:spPr bwMode="auto">
          <a:xfrm>
            <a:off x="3635375" y="1955800"/>
            <a:ext cx="144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</a:t>
            </a:r>
          </a:p>
        </p:txBody>
      </p:sp>
      <p:sp>
        <p:nvSpPr>
          <p:cNvPr id="88078" name="Rectangle 48"/>
          <p:cNvSpPr>
            <a:spLocks noChangeArrowheads="1"/>
          </p:cNvSpPr>
          <p:nvPr/>
        </p:nvSpPr>
        <p:spPr bwMode="auto">
          <a:xfrm>
            <a:off x="3779838" y="1955800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M</a:t>
            </a:r>
          </a:p>
        </p:txBody>
      </p:sp>
      <p:sp>
        <p:nvSpPr>
          <p:cNvPr id="88079" name="Rectangle 49"/>
          <p:cNvSpPr>
            <a:spLocks noChangeArrowheads="1"/>
          </p:cNvSpPr>
          <p:nvPr/>
        </p:nvSpPr>
        <p:spPr bwMode="auto">
          <a:xfrm>
            <a:off x="3924300" y="1955800"/>
            <a:ext cx="18716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Fragment offset</a:t>
            </a:r>
          </a:p>
        </p:txBody>
      </p:sp>
      <p:sp>
        <p:nvSpPr>
          <p:cNvPr id="88080" name="Rectangle 50"/>
          <p:cNvSpPr>
            <a:spLocks noChangeArrowheads="1"/>
          </p:cNvSpPr>
          <p:nvPr/>
        </p:nvSpPr>
        <p:spPr bwMode="auto">
          <a:xfrm>
            <a:off x="1187450" y="1739900"/>
            <a:ext cx="5762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Version</a:t>
            </a:r>
          </a:p>
        </p:txBody>
      </p:sp>
      <p:sp>
        <p:nvSpPr>
          <p:cNvPr id="88081" name="Rectangle 51"/>
          <p:cNvSpPr>
            <a:spLocks noChangeArrowheads="1"/>
          </p:cNvSpPr>
          <p:nvPr/>
        </p:nvSpPr>
        <p:spPr bwMode="auto">
          <a:xfrm>
            <a:off x="1763713" y="1739900"/>
            <a:ext cx="5762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IHL</a:t>
            </a:r>
          </a:p>
        </p:txBody>
      </p:sp>
      <p:sp>
        <p:nvSpPr>
          <p:cNvPr id="88082" name="Rectangle 52"/>
          <p:cNvSpPr>
            <a:spLocks noChangeArrowheads="1"/>
          </p:cNvSpPr>
          <p:nvPr/>
        </p:nvSpPr>
        <p:spPr bwMode="auto">
          <a:xfrm>
            <a:off x="2339975" y="1739900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Type of service</a:t>
            </a:r>
          </a:p>
        </p:txBody>
      </p:sp>
      <p:sp>
        <p:nvSpPr>
          <p:cNvPr id="88083" name="Rectangle 53"/>
          <p:cNvSpPr>
            <a:spLocks noChangeArrowheads="1"/>
          </p:cNvSpPr>
          <p:nvPr/>
        </p:nvSpPr>
        <p:spPr bwMode="auto">
          <a:xfrm>
            <a:off x="3490913" y="1739900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Total length</a:t>
            </a:r>
          </a:p>
        </p:txBody>
      </p:sp>
      <p:sp>
        <p:nvSpPr>
          <p:cNvPr id="88084" name="Rectangle 54"/>
          <p:cNvSpPr>
            <a:spLocks noChangeArrowheads="1"/>
          </p:cNvSpPr>
          <p:nvPr/>
        </p:nvSpPr>
        <p:spPr bwMode="auto">
          <a:xfrm>
            <a:off x="2339975" y="1739900"/>
            <a:ext cx="43180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PRE</a:t>
            </a:r>
          </a:p>
        </p:txBody>
      </p:sp>
      <p:sp>
        <p:nvSpPr>
          <p:cNvPr id="88085" name="Rectangle 55"/>
          <p:cNvSpPr>
            <a:spLocks noChangeArrowheads="1"/>
          </p:cNvSpPr>
          <p:nvPr/>
        </p:nvSpPr>
        <p:spPr bwMode="auto">
          <a:xfrm>
            <a:off x="2771775" y="1739900"/>
            <a:ext cx="7207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ToS</a:t>
            </a:r>
          </a:p>
        </p:txBody>
      </p:sp>
      <p:grpSp>
        <p:nvGrpSpPr>
          <p:cNvPr id="88086" name="Group 56"/>
          <p:cNvGrpSpPr>
            <a:grpSpLocks/>
          </p:cNvGrpSpPr>
          <p:nvPr/>
        </p:nvGrpSpPr>
        <p:grpSpPr bwMode="auto">
          <a:xfrm>
            <a:off x="1116013" y="4332288"/>
            <a:ext cx="4751387" cy="504825"/>
            <a:chOff x="476" y="1797"/>
            <a:chExt cx="2993" cy="318"/>
          </a:xfrm>
        </p:grpSpPr>
        <p:sp>
          <p:nvSpPr>
            <p:cNvPr id="88120" name="Rectangle 57"/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</a:t>
              </a:r>
            </a:p>
          </p:txBody>
        </p:sp>
        <p:grpSp>
          <p:nvGrpSpPr>
            <p:cNvPr id="88121" name="Group 58"/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</p:grpSpPr>
          <p:sp>
            <p:nvSpPr>
              <p:cNvPr id="88128" name="Line 59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9" name="Line 60"/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30" name="Line 61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8122" name="Group 62"/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</p:grpSpPr>
          <p:sp>
            <p:nvSpPr>
              <p:cNvPr id="88125" name="Line 63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6" name="Line 64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7" name="Line 65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8123" name="AutoShape 66"/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24" name="AutoShape 67"/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087" name="Rectangle 68"/>
          <p:cNvSpPr>
            <a:spLocks noChangeArrowheads="1"/>
          </p:cNvSpPr>
          <p:nvPr/>
        </p:nvSpPr>
        <p:spPr bwMode="auto">
          <a:xfrm>
            <a:off x="1187450" y="2819400"/>
            <a:ext cx="4608513" cy="2174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</a:t>
            </a:r>
          </a:p>
        </p:txBody>
      </p:sp>
      <p:sp>
        <p:nvSpPr>
          <p:cNvPr id="88088" name="Rectangle 69"/>
          <p:cNvSpPr>
            <a:spLocks noChangeArrowheads="1"/>
          </p:cNvSpPr>
          <p:nvPr/>
        </p:nvSpPr>
        <p:spPr bwMode="auto">
          <a:xfrm>
            <a:off x="1187450" y="30353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port</a:t>
            </a:r>
          </a:p>
        </p:txBody>
      </p:sp>
      <p:sp>
        <p:nvSpPr>
          <p:cNvPr id="88089" name="Rectangle 70"/>
          <p:cNvSpPr>
            <a:spLocks noChangeArrowheads="1"/>
          </p:cNvSpPr>
          <p:nvPr/>
        </p:nvSpPr>
        <p:spPr bwMode="auto">
          <a:xfrm>
            <a:off x="3492500" y="30353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port</a:t>
            </a:r>
          </a:p>
        </p:txBody>
      </p:sp>
      <p:sp>
        <p:nvSpPr>
          <p:cNvPr id="88090" name="Rectangle 71"/>
          <p:cNvSpPr>
            <a:spLocks noChangeArrowheads="1"/>
          </p:cNvSpPr>
          <p:nvPr/>
        </p:nvSpPr>
        <p:spPr bwMode="auto">
          <a:xfrm>
            <a:off x="1187450" y="3251200"/>
            <a:ext cx="4608513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Sequence number</a:t>
            </a:r>
          </a:p>
        </p:txBody>
      </p:sp>
      <p:sp>
        <p:nvSpPr>
          <p:cNvPr id="88091" name="Rectangle 72"/>
          <p:cNvSpPr>
            <a:spLocks noChangeArrowheads="1"/>
          </p:cNvSpPr>
          <p:nvPr/>
        </p:nvSpPr>
        <p:spPr bwMode="auto">
          <a:xfrm>
            <a:off x="1187450" y="3467100"/>
            <a:ext cx="4608513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Piggyback acknowledgement</a:t>
            </a:r>
          </a:p>
        </p:txBody>
      </p:sp>
      <p:sp>
        <p:nvSpPr>
          <p:cNvPr id="88092" name="Rectangle 73"/>
          <p:cNvSpPr>
            <a:spLocks noChangeArrowheads="1"/>
          </p:cNvSpPr>
          <p:nvPr/>
        </p:nvSpPr>
        <p:spPr bwMode="auto">
          <a:xfrm>
            <a:off x="1187450" y="3683000"/>
            <a:ext cx="5762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THL</a:t>
            </a:r>
          </a:p>
        </p:txBody>
      </p:sp>
      <p:sp>
        <p:nvSpPr>
          <p:cNvPr id="88093" name="Rectangle 75"/>
          <p:cNvSpPr>
            <a:spLocks noChangeArrowheads="1"/>
          </p:cNvSpPr>
          <p:nvPr/>
        </p:nvSpPr>
        <p:spPr bwMode="auto">
          <a:xfrm>
            <a:off x="3348038" y="3683000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</a:t>
            </a:r>
          </a:p>
        </p:txBody>
      </p:sp>
      <p:sp>
        <p:nvSpPr>
          <p:cNvPr id="88094" name="Rectangle 76"/>
          <p:cNvSpPr>
            <a:spLocks noChangeArrowheads="1"/>
          </p:cNvSpPr>
          <p:nvPr/>
        </p:nvSpPr>
        <p:spPr bwMode="auto">
          <a:xfrm>
            <a:off x="3492500" y="36830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Window</a:t>
            </a:r>
          </a:p>
        </p:txBody>
      </p:sp>
      <p:sp>
        <p:nvSpPr>
          <p:cNvPr id="88095" name="Rectangle 77"/>
          <p:cNvSpPr>
            <a:spLocks noChangeArrowheads="1"/>
          </p:cNvSpPr>
          <p:nvPr/>
        </p:nvSpPr>
        <p:spPr bwMode="auto">
          <a:xfrm>
            <a:off x="3203575" y="3683000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</a:t>
            </a:r>
          </a:p>
        </p:txBody>
      </p:sp>
      <p:sp>
        <p:nvSpPr>
          <p:cNvPr id="88096" name="Rectangle 78"/>
          <p:cNvSpPr>
            <a:spLocks noChangeArrowheads="1"/>
          </p:cNvSpPr>
          <p:nvPr/>
        </p:nvSpPr>
        <p:spPr bwMode="auto">
          <a:xfrm>
            <a:off x="3060700" y="3683000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</a:t>
            </a:r>
          </a:p>
        </p:txBody>
      </p:sp>
      <p:sp>
        <p:nvSpPr>
          <p:cNvPr id="88097" name="Rectangle 79"/>
          <p:cNvSpPr>
            <a:spLocks noChangeArrowheads="1"/>
          </p:cNvSpPr>
          <p:nvPr/>
        </p:nvSpPr>
        <p:spPr bwMode="auto">
          <a:xfrm>
            <a:off x="2916238" y="3683000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</a:t>
            </a:r>
          </a:p>
        </p:txBody>
      </p:sp>
      <p:sp>
        <p:nvSpPr>
          <p:cNvPr id="88098" name="Rectangle 80"/>
          <p:cNvSpPr>
            <a:spLocks noChangeArrowheads="1"/>
          </p:cNvSpPr>
          <p:nvPr/>
        </p:nvSpPr>
        <p:spPr bwMode="auto">
          <a:xfrm>
            <a:off x="2771775" y="3683000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</a:t>
            </a:r>
          </a:p>
        </p:txBody>
      </p:sp>
      <p:sp>
        <p:nvSpPr>
          <p:cNvPr id="88099" name="Rectangle 81"/>
          <p:cNvSpPr>
            <a:spLocks noChangeArrowheads="1"/>
          </p:cNvSpPr>
          <p:nvPr/>
        </p:nvSpPr>
        <p:spPr bwMode="auto">
          <a:xfrm>
            <a:off x="2628900" y="3683000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</a:t>
            </a:r>
          </a:p>
        </p:txBody>
      </p:sp>
      <p:sp>
        <p:nvSpPr>
          <p:cNvPr id="88100" name="Rectangle 82"/>
          <p:cNvSpPr>
            <a:spLocks noChangeArrowheads="1"/>
          </p:cNvSpPr>
          <p:nvPr/>
        </p:nvSpPr>
        <p:spPr bwMode="auto">
          <a:xfrm>
            <a:off x="1763713" y="3683000"/>
            <a:ext cx="865187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unused</a:t>
            </a:r>
          </a:p>
        </p:txBody>
      </p:sp>
      <p:sp>
        <p:nvSpPr>
          <p:cNvPr id="88101" name="Rectangle 83"/>
          <p:cNvSpPr>
            <a:spLocks noChangeArrowheads="1"/>
          </p:cNvSpPr>
          <p:nvPr/>
        </p:nvSpPr>
        <p:spPr bwMode="auto">
          <a:xfrm>
            <a:off x="1187450" y="3900488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Checksum</a:t>
            </a:r>
          </a:p>
        </p:txBody>
      </p:sp>
      <p:sp>
        <p:nvSpPr>
          <p:cNvPr id="88102" name="Rectangle 84"/>
          <p:cNvSpPr>
            <a:spLocks noChangeArrowheads="1"/>
          </p:cNvSpPr>
          <p:nvPr/>
        </p:nvSpPr>
        <p:spPr bwMode="auto">
          <a:xfrm>
            <a:off x="3492500" y="3900488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Urgent pointer</a:t>
            </a:r>
          </a:p>
        </p:txBody>
      </p:sp>
      <p:sp>
        <p:nvSpPr>
          <p:cNvPr id="88103" name="Rectangle 85"/>
          <p:cNvSpPr>
            <a:spLocks noChangeArrowheads="1"/>
          </p:cNvSpPr>
          <p:nvPr/>
        </p:nvSpPr>
        <p:spPr bwMode="auto">
          <a:xfrm>
            <a:off x="1187450" y="4116388"/>
            <a:ext cx="4608513" cy="217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 (0 or more 32 bit words)</a:t>
            </a:r>
          </a:p>
        </p:txBody>
      </p:sp>
      <p:sp>
        <p:nvSpPr>
          <p:cNvPr id="88104" name="AutoShape 86"/>
          <p:cNvSpPr>
            <a:spLocks/>
          </p:cNvSpPr>
          <p:nvPr/>
        </p:nvSpPr>
        <p:spPr bwMode="auto">
          <a:xfrm>
            <a:off x="5867400" y="1739900"/>
            <a:ext cx="288925" cy="1295400"/>
          </a:xfrm>
          <a:prstGeom prst="rightBrace">
            <a:avLst>
              <a:gd name="adj1" fmla="val 373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05" name="AutoShape 87"/>
          <p:cNvSpPr>
            <a:spLocks/>
          </p:cNvSpPr>
          <p:nvPr/>
        </p:nvSpPr>
        <p:spPr bwMode="auto">
          <a:xfrm>
            <a:off x="5867400" y="3035300"/>
            <a:ext cx="288925" cy="1296988"/>
          </a:xfrm>
          <a:prstGeom prst="rightBrace">
            <a:avLst>
              <a:gd name="adj1" fmla="val 3740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06" name="Text Box 88"/>
          <p:cNvSpPr txBox="1">
            <a:spLocks noChangeArrowheads="1"/>
          </p:cNvSpPr>
          <p:nvPr/>
        </p:nvSpPr>
        <p:spPr bwMode="auto">
          <a:xfrm>
            <a:off x="6227763" y="2243138"/>
            <a:ext cx="1163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IP header</a:t>
            </a:r>
          </a:p>
        </p:txBody>
      </p:sp>
      <p:sp>
        <p:nvSpPr>
          <p:cNvPr id="88107" name="Text Box 89"/>
          <p:cNvSpPr txBox="1">
            <a:spLocks noChangeArrowheads="1"/>
          </p:cNvSpPr>
          <p:nvPr/>
        </p:nvSpPr>
        <p:spPr bwMode="auto">
          <a:xfrm>
            <a:off x="6227763" y="3540125"/>
            <a:ext cx="1349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TCP header</a:t>
            </a:r>
          </a:p>
        </p:txBody>
      </p:sp>
      <p:sp>
        <p:nvSpPr>
          <p:cNvPr id="847962" name="Oval 90"/>
          <p:cNvSpPr>
            <a:spLocks noChangeArrowheads="1"/>
          </p:cNvSpPr>
          <p:nvPr/>
        </p:nvSpPr>
        <p:spPr bwMode="auto">
          <a:xfrm>
            <a:off x="1042988" y="2316163"/>
            <a:ext cx="4968875" cy="576262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64" name="Oval 92"/>
          <p:cNvSpPr>
            <a:spLocks noChangeArrowheads="1"/>
          </p:cNvSpPr>
          <p:nvPr/>
        </p:nvSpPr>
        <p:spPr bwMode="auto">
          <a:xfrm>
            <a:off x="1042988" y="2963863"/>
            <a:ext cx="4968875" cy="360362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65" name="Text Box 93"/>
          <p:cNvSpPr txBox="1">
            <a:spLocks noChangeArrowheads="1"/>
          </p:cNvSpPr>
          <p:nvPr/>
        </p:nvSpPr>
        <p:spPr bwMode="auto">
          <a:xfrm>
            <a:off x="1187450" y="5053013"/>
            <a:ext cx="266065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Used for demultiplexing:</a:t>
            </a:r>
          </a:p>
          <a:p>
            <a:r>
              <a:rPr lang="en-US"/>
              <a:t>identifies connection</a:t>
            </a:r>
          </a:p>
        </p:txBody>
      </p:sp>
      <p:sp>
        <p:nvSpPr>
          <p:cNvPr id="847966" name="Line 94"/>
          <p:cNvSpPr>
            <a:spLocks noChangeShapeType="1"/>
          </p:cNvSpPr>
          <p:nvPr/>
        </p:nvSpPr>
        <p:spPr bwMode="auto">
          <a:xfrm flipV="1">
            <a:off x="2555875" y="2603500"/>
            <a:ext cx="863600" cy="244951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1" name="Line 99"/>
          <p:cNvSpPr>
            <a:spLocks noChangeShapeType="1"/>
          </p:cNvSpPr>
          <p:nvPr/>
        </p:nvSpPr>
        <p:spPr bwMode="auto">
          <a:xfrm flipV="1">
            <a:off x="2555875" y="2820988"/>
            <a:ext cx="1008063" cy="22320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2" name="Line 100"/>
          <p:cNvSpPr>
            <a:spLocks noChangeShapeType="1"/>
          </p:cNvSpPr>
          <p:nvPr/>
        </p:nvSpPr>
        <p:spPr bwMode="auto">
          <a:xfrm flipH="1" flipV="1">
            <a:off x="2411413" y="3252788"/>
            <a:ext cx="144462" cy="18002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3" name="Line 101"/>
          <p:cNvSpPr>
            <a:spLocks noChangeShapeType="1"/>
          </p:cNvSpPr>
          <p:nvPr/>
        </p:nvSpPr>
        <p:spPr bwMode="auto">
          <a:xfrm flipV="1">
            <a:off x="2555875" y="3252788"/>
            <a:ext cx="1944688" cy="18002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5" name="Oval 103"/>
          <p:cNvSpPr>
            <a:spLocks noChangeArrowheads="1"/>
          </p:cNvSpPr>
          <p:nvPr/>
        </p:nvSpPr>
        <p:spPr bwMode="auto">
          <a:xfrm>
            <a:off x="1042988" y="2532063"/>
            <a:ext cx="4968875" cy="360362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6" name="Text Box 104"/>
          <p:cNvSpPr txBox="1">
            <a:spLocks noChangeArrowheads="1"/>
          </p:cNvSpPr>
          <p:nvPr/>
        </p:nvSpPr>
        <p:spPr bwMode="auto">
          <a:xfrm>
            <a:off x="4356100" y="5053013"/>
            <a:ext cx="3878263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Used for demultiplexing:</a:t>
            </a:r>
          </a:p>
          <a:p>
            <a:r>
              <a:rPr lang="en-US"/>
              <a:t>service address for connection setup</a:t>
            </a:r>
          </a:p>
        </p:txBody>
      </p:sp>
      <p:sp>
        <p:nvSpPr>
          <p:cNvPr id="847979" name="Line 107"/>
          <p:cNvSpPr>
            <a:spLocks noChangeShapeType="1"/>
          </p:cNvSpPr>
          <p:nvPr/>
        </p:nvSpPr>
        <p:spPr bwMode="auto">
          <a:xfrm flipH="1" flipV="1">
            <a:off x="5437188" y="3252788"/>
            <a:ext cx="935037" cy="18002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80" name="Line 108"/>
          <p:cNvSpPr>
            <a:spLocks noChangeShapeType="1"/>
          </p:cNvSpPr>
          <p:nvPr/>
        </p:nvSpPr>
        <p:spPr bwMode="auto">
          <a:xfrm flipH="1" flipV="1">
            <a:off x="5724525" y="2820988"/>
            <a:ext cx="647700" cy="22320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81" name="Oval 109"/>
          <p:cNvSpPr>
            <a:spLocks noChangeArrowheads="1"/>
          </p:cNvSpPr>
          <p:nvPr/>
        </p:nvSpPr>
        <p:spPr bwMode="auto">
          <a:xfrm>
            <a:off x="3276600" y="2963863"/>
            <a:ext cx="2735263" cy="360362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72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84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47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47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47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47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47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962" grpId="0" animBg="1"/>
      <p:bldP spid="847964" grpId="0" animBg="1"/>
      <p:bldP spid="847965" grpId="0" animBg="1"/>
      <p:bldP spid="847966" grpId="0" animBg="1"/>
      <p:bldP spid="847971" grpId="0" animBg="1"/>
      <p:bldP spid="847972" grpId="0" animBg="1"/>
      <p:bldP spid="847973" grpId="0" animBg="1"/>
      <p:bldP spid="847975" grpId="0" animBg="1"/>
      <p:bldP spid="847975" grpId="1" animBg="1"/>
      <p:bldP spid="847976" grpId="0" animBg="1"/>
      <p:bldP spid="847976" grpId="1" animBg="1"/>
      <p:bldP spid="847979" grpId="0" animBg="1"/>
      <p:bldP spid="847979" grpId="1" animBg="1"/>
      <p:bldP spid="847980" grpId="0" animBg="1"/>
      <p:bldP spid="847980" grpId="1" animBg="1"/>
      <p:bldP spid="847981" grpId="0" animBg="1"/>
      <p:bldP spid="84798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Characteristics</a:t>
            </a:r>
            <a:endParaRPr lang="en-US" sz="3200"/>
          </a:p>
        </p:txBody>
      </p:sp>
      <p:sp>
        <p:nvSpPr>
          <p:cNvPr id="875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Virtual connection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Connection established between communication parties before data transmission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Two-way communications (fully duplex)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Data may be transmitted simultaneously in both directions over a TCP connection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Point-to-point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Each connection has exactly two endpoints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Reliable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Fully ordered, fully reliable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Sequence maintained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No data loss, no duplicates, no modified data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11736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in Use &amp; Application Areas</a:t>
            </a:r>
            <a:endParaRPr lang="en-US" sz="3200"/>
          </a:p>
        </p:txBody>
      </p:sp>
      <p:sp>
        <p:nvSpPr>
          <p:cNvPr id="878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charset="2"/>
              <a:buNone/>
            </a:pPr>
            <a:r>
              <a:rPr lang="en-US" sz="2000" dirty="0"/>
              <a:t>Benefits of TCP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Reliable data transmission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Efficient data transmission despite complexity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Can be used with LAN and WAN for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low data rates (e.g. interactive terminal) and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high data rates (e.g. file transfer)</a:t>
            </a:r>
          </a:p>
          <a:p>
            <a:pPr lvl="2" eaLnBrk="1" hangingPunct="1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  <a:buFont typeface="Wingdings" charset="2"/>
              <a:buNone/>
            </a:pPr>
            <a:r>
              <a:rPr lang="en-US" sz="2000" dirty="0"/>
              <a:t>Disadvantages when compared with UDP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Higher resource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buffering, status information, timer usage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Connection set-up and disconnect necessary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even with short data transmissions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  <a:buFont typeface="Wingdings" charset="2"/>
              <a:buNone/>
            </a:pPr>
            <a:r>
              <a:rPr lang="en-US" sz="2000" dirty="0"/>
              <a:t>Applications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everything on the Web including video-on-demand (http)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File transfer (</a:t>
            </a:r>
            <a:r>
              <a:rPr lang="en-US" sz="2000" dirty="0" err="1"/>
              <a:t>scp</a:t>
            </a:r>
            <a:r>
              <a:rPr lang="en-US" sz="2000" dirty="0"/>
              <a:t>, ftp)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Interactive terminal (</a:t>
            </a:r>
            <a:r>
              <a:rPr lang="en-US" sz="2000" dirty="0" err="1"/>
              <a:t>ssh</a:t>
            </a:r>
            <a:r>
              <a:rPr lang="en-US" sz="2000" dirty="0"/>
              <a:t>, telnet)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E-mail (smtp, </a:t>
            </a:r>
            <a:r>
              <a:rPr lang="en-US" sz="2000" dirty="0" err="1"/>
              <a:t>imap</a:t>
            </a:r>
            <a:r>
              <a:rPr lang="en-US" sz="2000" dirty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X-Windows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2052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Terminology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302867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Terminology: bandwidth (1/2)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52400" y="1196751"/>
            <a:ext cx="8839200" cy="524056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e-DE" sz="2000" dirty="0" err="1">
                <a:latin typeface="Calibri" charset="0"/>
              </a:rPr>
              <a:t>Mirriam</a:t>
            </a:r>
            <a:r>
              <a:rPr lang="de-DE" sz="2000" dirty="0">
                <a:latin typeface="Calibri" charset="0"/>
              </a:rPr>
              <a:t>-Webster online ( </a:t>
            </a:r>
            <a:r>
              <a:rPr lang="de-DE" sz="2000" u="sng" dirty="0">
                <a:solidFill>
                  <a:schemeClr val="accent2"/>
                </a:solidFill>
                <a:latin typeface="Calibri" charset="0"/>
              </a:rPr>
              <a:t>http://</a:t>
            </a:r>
            <a:r>
              <a:rPr lang="de-DE" sz="2000" u="sng" dirty="0" err="1">
                <a:solidFill>
                  <a:schemeClr val="accent2"/>
                </a:solidFill>
                <a:latin typeface="Calibri" charset="0"/>
              </a:rPr>
              <a:t>www.m-w.com</a:t>
            </a:r>
            <a:r>
              <a:rPr lang="de-DE" sz="2000" dirty="0">
                <a:solidFill>
                  <a:schemeClr val="accent2"/>
                </a:solidFill>
                <a:latin typeface="Calibri" charset="0"/>
              </a:rPr>
              <a:t> </a:t>
            </a:r>
            <a:r>
              <a:rPr lang="de-DE" sz="2000" dirty="0">
                <a:latin typeface="Calibri" charset="0"/>
              </a:rPr>
              <a:t>):</a:t>
            </a:r>
          </a:p>
          <a:p>
            <a:pPr eaLnBrk="1" hangingPunct="1"/>
            <a:r>
              <a:rPr lang="de-AT" sz="2000" dirty="0">
                <a:latin typeface="Calibri" charset="0"/>
              </a:rPr>
              <a:t>Main Entry: band*</a:t>
            </a:r>
            <a:r>
              <a:rPr lang="de-AT" sz="2000" dirty="0" err="1">
                <a:latin typeface="Calibri" charset="0"/>
              </a:rPr>
              <a:t>width</a:t>
            </a:r>
            <a:r>
              <a:rPr lang="de-DE" sz="2000" dirty="0">
                <a:latin typeface="Calibri" charset="0"/>
              </a:rPr>
              <a:t>, </a:t>
            </a:r>
            <a:r>
              <a:rPr lang="de-AT" sz="2000" dirty="0" err="1">
                <a:latin typeface="Calibri" charset="0"/>
              </a:rPr>
              <a:t>Pronunciation</a:t>
            </a:r>
            <a:r>
              <a:rPr lang="de-AT" sz="2000" dirty="0">
                <a:latin typeface="Calibri" charset="0"/>
              </a:rPr>
              <a:t>: 'band-"</a:t>
            </a:r>
            <a:r>
              <a:rPr lang="de-AT" sz="2000" dirty="0" err="1">
                <a:latin typeface="Calibri" charset="0"/>
              </a:rPr>
              <a:t>width</a:t>
            </a:r>
            <a:br>
              <a:rPr lang="de-AT" sz="2000" dirty="0">
                <a:latin typeface="Calibri" charset="0"/>
              </a:rPr>
            </a:br>
            <a:r>
              <a:rPr lang="de-AT" sz="2000" dirty="0" err="1">
                <a:latin typeface="Calibri" charset="0"/>
              </a:rPr>
              <a:t>Function</a:t>
            </a:r>
            <a:r>
              <a:rPr lang="de-AT" sz="2000" dirty="0">
                <a:latin typeface="Calibri" charset="0"/>
              </a:rPr>
              <a:t>: </a:t>
            </a:r>
            <a:r>
              <a:rPr lang="de-AT" sz="2000" dirty="0" err="1">
                <a:latin typeface="Calibri" charset="0"/>
              </a:rPr>
              <a:t>noun</a:t>
            </a:r>
            <a:r>
              <a:rPr lang="de-DE" sz="2000" dirty="0">
                <a:latin typeface="Calibri" charset="0"/>
              </a:rPr>
              <a:t>, </a:t>
            </a:r>
            <a:r>
              <a:rPr lang="de-AT" sz="2000" dirty="0">
                <a:latin typeface="Calibri" charset="0"/>
              </a:rPr>
              <a:t>Date: circa 1937</a:t>
            </a:r>
          </a:p>
          <a:p>
            <a:pPr lvl="1" eaLnBrk="1" hangingPunct="1"/>
            <a:r>
              <a:rPr lang="de-AT" sz="1600" dirty="0">
                <a:latin typeface="Calibri" charset="0"/>
                <a:ea typeface="ＭＳ Ｐゴシック" charset="0"/>
              </a:rPr>
              <a:t>1 : a </a:t>
            </a:r>
            <a:r>
              <a:rPr lang="de-AT" sz="1600" dirty="0" err="1">
                <a:latin typeface="Calibri" charset="0"/>
                <a:ea typeface="ＭＳ Ｐゴシック" charset="0"/>
              </a:rPr>
              <a:t>range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within</a:t>
            </a:r>
            <a:r>
              <a:rPr lang="de-AT" sz="1600" dirty="0">
                <a:latin typeface="Calibri" charset="0"/>
                <a:ea typeface="ＭＳ Ｐゴシック" charset="0"/>
              </a:rPr>
              <a:t> a band </a:t>
            </a:r>
            <a:r>
              <a:rPr lang="de-AT" sz="1600" dirty="0" err="1">
                <a:latin typeface="Calibri" charset="0"/>
                <a:ea typeface="ＭＳ Ｐゴシック" charset="0"/>
              </a:rPr>
              <a:t>of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wavelengths</a:t>
            </a:r>
            <a:r>
              <a:rPr lang="de-AT" sz="1600" dirty="0">
                <a:latin typeface="Calibri" charset="0"/>
                <a:ea typeface="ＭＳ Ｐゴシック" charset="0"/>
              </a:rPr>
              <a:t>, </a:t>
            </a:r>
            <a:r>
              <a:rPr lang="de-AT" sz="1600" dirty="0" err="1">
                <a:latin typeface="Calibri" charset="0"/>
                <a:ea typeface="ＭＳ Ｐゴシック" charset="0"/>
              </a:rPr>
              <a:t>frequencies</a:t>
            </a:r>
            <a:r>
              <a:rPr lang="de-AT" sz="1600" dirty="0">
                <a:latin typeface="Calibri" charset="0"/>
                <a:ea typeface="ＭＳ Ｐゴシック" charset="0"/>
              </a:rPr>
              <a:t>, </a:t>
            </a:r>
            <a:r>
              <a:rPr lang="de-AT" sz="1600" dirty="0" err="1">
                <a:latin typeface="Calibri" charset="0"/>
                <a:ea typeface="ＭＳ Ｐゴシック" charset="0"/>
              </a:rPr>
              <a:t>or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energies</a:t>
            </a:r>
            <a:r>
              <a:rPr lang="de-AT" sz="1600" dirty="0">
                <a:latin typeface="Calibri" charset="0"/>
                <a:ea typeface="ＭＳ Ｐゴシック" charset="0"/>
              </a:rPr>
              <a:t>; </a:t>
            </a:r>
            <a:r>
              <a:rPr lang="de-AT" sz="1600" dirty="0" err="1">
                <a:latin typeface="Calibri" charset="0"/>
                <a:ea typeface="ＭＳ Ｐゴシック" charset="0"/>
              </a:rPr>
              <a:t>especially</a:t>
            </a:r>
            <a:r>
              <a:rPr lang="de-AT" sz="1600" dirty="0">
                <a:latin typeface="Calibri" charset="0"/>
                <a:ea typeface="ＭＳ Ｐゴシック" charset="0"/>
              </a:rPr>
              <a:t> : a </a:t>
            </a:r>
            <a:r>
              <a:rPr lang="de-AT" sz="1600" dirty="0" err="1">
                <a:latin typeface="Calibri" charset="0"/>
                <a:ea typeface="ＭＳ Ｐゴシック" charset="0"/>
              </a:rPr>
              <a:t>range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of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radio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frequencies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which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is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occupied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by</a:t>
            </a:r>
            <a:r>
              <a:rPr lang="de-AT" sz="1600" dirty="0">
                <a:latin typeface="Calibri" charset="0"/>
                <a:ea typeface="ＭＳ Ｐゴシック" charset="0"/>
              </a:rPr>
              <a:t> a </a:t>
            </a:r>
            <a:r>
              <a:rPr lang="de-AT" sz="1600" dirty="0" err="1">
                <a:latin typeface="Calibri" charset="0"/>
                <a:ea typeface="ＭＳ Ｐゴシック" charset="0"/>
              </a:rPr>
              <a:t>modulated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carrier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wave</a:t>
            </a:r>
            <a:r>
              <a:rPr lang="de-AT" sz="1600" dirty="0">
                <a:latin typeface="Calibri" charset="0"/>
                <a:ea typeface="ＭＳ Ｐゴシック" charset="0"/>
              </a:rPr>
              <a:t>, </a:t>
            </a:r>
            <a:r>
              <a:rPr lang="de-AT" sz="1600" dirty="0" err="1">
                <a:latin typeface="Calibri" charset="0"/>
                <a:ea typeface="ＭＳ Ｐゴシック" charset="0"/>
              </a:rPr>
              <a:t>which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is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assigned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to</a:t>
            </a:r>
            <a:r>
              <a:rPr lang="de-AT" sz="1600" dirty="0">
                <a:latin typeface="Calibri" charset="0"/>
                <a:ea typeface="ＭＳ Ｐゴシック" charset="0"/>
              </a:rPr>
              <a:t> a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service</a:t>
            </a:r>
            <a:r>
              <a:rPr lang="de-AT" sz="1600" dirty="0">
                <a:latin typeface="Calibri" charset="0"/>
                <a:ea typeface="ＭＳ Ｐゴシック" charset="0"/>
              </a:rPr>
              <a:t>, </a:t>
            </a:r>
            <a:r>
              <a:rPr lang="de-AT" sz="1600" dirty="0" err="1">
                <a:latin typeface="Calibri" charset="0"/>
                <a:ea typeface="ＭＳ Ｐゴシック" charset="0"/>
              </a:rPr>
              <a:t>or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over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which</a:t>
            </a:r>
            <a:r>
              <a:rPr lang="de-AT" sz="1600" dirty="0">
                <a:latin typeface="Calibri" charset="0"/>
                <a:ea typeface="ＭＳ Ｐゴシック" charset="0"/>
              </a:rPr>
              <a:t> a </a:t>
            </a:r>
            <a:r>
              <a:rPr lang="de-AT" sz="1600" dirty="0" err="1">
                <a:latin typeface="Calibri" charset="0"/>
                <a:ea typeface="ＭＳ Ｐゴシック" charset="0"/>
              </a:rPr>
              <a:t>device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can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operate</a:t>
            </a:r>
            <a:endParaRPr lang="de-DE" sz="1600" dirty="0"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AT" sz="1600" dirty="0">
                <a:latin typeface="Calibri" charset="0"/>
                <a:ea typeface="ＭＳ Ｐゴシック" charset="0"/>
              </a:rPr>
              <a:t>2 : </a:t>
            </a:r>
            <a:r>
              <a:rPr lang="de-AT" sz="1600" dirty="0" err="1">
                <a:latin typeface="Calibri" charset="0"/>
                <a:ea typeface="ＭＳ Ｐゴシック" charset="0"/>
              </a:rPr>
              <a:t>the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capacity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for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data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transfer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of</a:t>
            </a:r>
            <a:r>
              <a:rPr lang="de-AT" sz="1600" dirty="0">
                <a:latin typeface="Calibri" charset="0"/>
                <a:ea typeface="ＭＳ Ｐゴシック" charset="0"/>
              </a:rPr>
              <a:t> an electronic </a:t>
            </a:r>
            <a:r>
              <a:rPr lang="de-AT" sz="1600" dirty="0" err="1">
                <a:latin typeface="Calibri" charset="0"/>
                <a:ea typeface="ＭＳ Ｐゴシック" charset="0"/>
              </a:rPr>
              <a:t>communications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system</a:t>
            </a:r>
            <a:r>
              <a:rPr lang="de-AT" sz="1600" dirty="0">
                <a:latin typeface="Calibri" charset="0"/>
                <a:ea typeface="ＭＳ Ｐゴシック" charset="0"/>
              </a:rPr>
              <a:t> &lt;</a:t>
            </a:r>
            <a:r>
              <a:rPr lang="de-AT" sz="1600" dirty="0" err="1">
                <a:latin typeface="Calibri" charset="0"/>
                <a:ea typeface="ＭＳ Ｐゴシック" charset="0"/>
              </a:rPr>
              <a:t>graphics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consume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more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bandwidth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than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text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does</a:t>
            </a:r>
            <a:r>
              <a:rPr lang="de-AT" sz="1600" dirty="0">
                <a:latin typeface="Calibri" charset="0"/>
                <a:ea typeface="ＭＳ Ｐゴシック" charset="0"/>
              </a:rPr>
              <a:t>&gt;;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especially</a:t>
            </a:r>
            <a:r>
              <a:rPr lang="de-AT" sz="1600" dirty="0">
                <a:latin typeface="Calibri" charset="0"/>
                <a:ea typeface="ＭＳ Ｐゴシック" charset="0"/>
              </a:rPr>
              <a:t> : </a:t>
            </a:r>
            <a:r>
              <a:rPr lang="de-AT" sz="1600" dirty="0" err="1">
                <a:latin typeface="Calibri" charset="0"/>
                <a:ea typeface="ＭＳ Ｐゴシック" charset="0"/>
              </a:rPr>
              <a:t>the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maximum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data</a:t>
            </a:r>
            <a:r>
              <a:rPr lang="de-AT" sz="1600" dirty="0">
                <a:latin typeface="Calibri" charset="0"/>
                <a:ea typeface="ＭＳ Ｐゴシック" charset="0"/>
              </a:rPr>
              <a:t> </a:t>
            </a:r>
            <a:r>
              <a:rPr lang="de-AT" sz="1600" dirty="0" err="1">
                <a:latin typeface="Calibri" charset="0"/>
                <a:ea typeface="ＭＳ Ｐゴシック" charset="0"/>
              </a:rPr>
              <a:t>transfer</a:t>
            </a:r>
            <a:r>
              <a:rPr lang="de-AT" sz="1600" dirty="0">
                <a:latin typeface="Calibri" charset="0"/>
                <a:ea typeface="ＭＳ Ｐゴシック" charset="0"/>
              </a:rPr>
              <a:t> rate </a:t>
            </a:r>
            <a:r>
              <a:rPr lang="de-AT" sz="1600" dirty="0" err="1">
                <a:latin typeface="Calibri" charset="0"/>
                <a:ea typeface="ＭＳ Ｐゴシック" charset="0"/>
              </a:rPr>
              <a:t>of</a:t>
            </a:r>
            <a:r>
              <a:rPr lang="de-AT" sz="1600" dirty="0">
                <a:latin typeface="Calibri" charset="0"/>
                <a:ea typeface="ＭＳ Ｐゴシック" charset="0"/>
              </a:rPr>
              <a:t> such a </a:t>
            </a:r>
            <a:r>
              <a:rPr lang="de-AT" sz="1600" dirty="0" err="1">
                <a:latin typeface="Calibri" charset="0"/>
                <a:ea typeface="ＭＳ Ｐゴシック" charset="0"/>
              </a:rPr>
              <a:t>system</a:t>
            </a:r>
            <a:endParaRPr lang="de-AT" sz="1600" dirty="0">
              <a:latin typeface="Calibri" charset="0"/>
              <a:ea typeface="ＭＳ Ｐゴシック" charset="0"/>
            </a:endParaRPr>
          </a:p>
          <a:p>
            <a:pPr lvl="1" eaLnBrk="1" hangingPunct="1"/>
            <a:endParaRPr lang="de-AT" sz="16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 dirty="0">
                <a:latin typeface="Calibri" charset="0"/>
              </a:rPr>
              <a:t>Unit: </a:t>
            </a:r>
            <a:r>
              <a:rPr lang="de-DE" sz="2000" dirty="0" err="1">
                <a:latin typeface="Calibri" charset="0"/>
              </a:rPr>
              <a:t>definition</a:t>
            </a:r>
            <a:r>
              <a:rPr lang="de-DE" sz="2000" dirty="0">
                <a:latin typeface="Calibri" charset="0"/>
              </a:rPr>
              <a:t> 1 - “</a:t>
            </a:r>
            <a:r>
              <a:rPr lang="de-AT" sz="2000" dirty="0">
                <a:latin typeface="Calibri" charset="0"/>
              </a:rPr>
              <a:t>Hz</a:t>
            </a:r>
            <a:r>
              <a:rPr lang="de-DE" sz="2000" dirty="0">
                <a:latin typeface="Calibri" charset="0"/>
              </a:rPr>
              <a:t>“, </a:t>
            </a:r>
            <a:r>
              <a:rPr lang="de-DE" sz="2000" dirty="0" err="1">
                <a:latin typeface="Calibri" charset="0"/>
              </a:rPr>
              <a:t>definition</a:t>
            </a:r>
            <a:r>
              <a:rPr lang="de-DE" sz="2000" dirty="0">
                <a:latin typeface="Calibri" charset="0"/>
              </a:rPr>
              <a:t> 2 - “</a:t>
            </a:r>
            <a:r>
              <a:rPr lang="de-DE" sz="2000" dirty="0" err="1">
                <a:latin typeface="Calibri" charset="0"/>
              </a:rPr>
              <a:t>bit</a:t>
            </a:r>
            <a:r>
              <a:rPr lang="de-DE" sz="2000" dirty="0">
                <a:latin typeface="Calibri" charset="0"/>
              </a:rPr>
              <a:t>/s“ (bps)</a:t>
            </a:r>
            <a:endParaRPr lang="de-AT" sz="2000" dirty="0">
              <a:latin typeface="Calibri" charset="0"/>
            </a:endParaRPr>
          </a:p>
          <a:p>
            <a:pPr eaLnBrk="1" hangingPunct="1"/>
            <a:endParaRPr lang="en-US" sz="2000" dirty="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Common terminology in computer network context:</a:t>
            </a:r>
            <a:br>
              <a:rPr lang="en-US" sz="2000" dirty="0">
                <a:solidFill>
                  <a:schemeClr val="tx2"/>
                </a:solidFill>
                <a:latin typeface="Calibri" charset="0"/>
              </a:rPr>
            </a:br>
            <a:r>
              <a:rPr lang="en-US" sz="2000" dirty="0">
                <a:latin typeface="Calibri" charset="0"/>
              </a:rPr>
              <a:t>How many bits/sec can be transferred = “how thick is the pipe”</a:t>
            </a:r>
            <a:br>
              <a:rPr lang="en-US" sz="2000" dirty="0">
                <a:latin typeface="Calibri" charset="0"/>
              </a:rPr>
            </a:br>
            <a:endParaRPr lang="en-US" sz="2000" dirty="0">
              <a:latin typeface="Calibri" charset="0"/>
            </a:endParaRPr>
          </a:p>
          <a:p>
            <a:pPr lvl="1" eaLnBrk="1" hangingPunct="1"/>
            <a:endParaRPr lang="de-AT" sz="1600" dirty="0">
              <a:latin typeface="Calibri" charset="0"/>
              <a:ea typeface="ＭＳ Ｐゴシック" charset="0"/>
            </a:endParaRPr>
          </a:p>
          <a:p>
            <a:pPr eaLnBrk="1" hangingPunct="1"/>
            <a:endParaRPr lang="en-US" sz="2000" dirty="0">
              <a:latin typeface="Calibri" charset="0"/>
            </a:endParaRP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7001808" y="1208420"/>
            <a:ext cx="1746250" cy="609600"/>
          </a:xfrm>
          <a:prstGeom prst="wedgeRectCallout">
            <a:avLst>
              <a:gd name="adj1" fmla="val -89065"/>
              <a:gd name="adj2" fmla="val 123114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Traditional, “real“ definition!</a:t>
            </a:r>
            <a:endParaRPr lang="de-AT" sz="1600"/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6876256" y="3717032"/>
            <a:ext cx="1817687" cy="381000"/>
          </a:xfrm>
          <a:prstGeom prst="wedgeRectCallout">
            <a:avLst>
              <a:gd name="adj1" fmla="val -95381"/>
              <a:gd name="adj2" fmla="val -91530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“Information rate“</a:t>
            </a:r>
            <a:endParaRPr lang="de-AT" sz="1600"/>
          </a:p>
        </p:txBody>
      </p:sp>
    </p:spTree>
    <p:extLst>
      <p:ext uri="{BB962C8B-B14F-4D97-AF65-F5344CB8AC3E}">
        <p14:creationId xmlns:p14="http://schemas.microsoft.com/office/powerpoint/2010/main" val="1137862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Terminology: bandwidth (2/2)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latin typeface="Calibri" charset="0"/>
              </a:rPr>
              <a:t>Various wooly “bandwidth“ terms</a:t>
            </a:r>
          </a:p>
          <a:p>
            <a:pPr lvl="1" eaLnBrk="1" hangingPunct="1"/>
            <a:r>
              <a:rPr lang="en-US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Nominal bandwidth</a:t>
            </a:r>
            <a:r>
              <a:rPr lang="en-US" sz="2000" dirty="0">
                <a:latin typeface="Calibri" charset="0"/>
                <a:ea typeface="ＭＳ Ｐゴシック" charset="0"/>
              </a:rPr>
              <a:t>: Bandwidth of a link when there is no traffic</a:t>
            </a:r>
          </a:p>
          <a:p>
            <a:pPr lvl="1" eaLnBrk="1" hangingPunct="1"/>
            <a:r>
              <a:rPr lang="en-US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Available bandwidth</a:t>
            </a:r>
            <a:r>
              <a:rPr lang="en-US" sz="2000" dirty="0">
                <a:latin typeface="Calibri" charset="0"/>
                <a:ea typeface="ＭＳ Ｐゴシック" charset="0"/>
              </a:rPr>
              <a:t>: (Nominal bandwidth - traffic) ... during a specific interval</a:t>
            </a:r>
          </a:p>
          <a:p>
            <a:pPr lvl="1" eaLnBrk="1" hangingPunct="1"/>
            <a:r>
              <a:rPr lang="en-US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Bottleneck bandwidth</a:t>
            </a:r>
            <a:r>
              <a:rPr lang="en-US" sz="2000" dirty="0">
                <a:latin typeface="Calibri" charset="0"/>
                <a:ea typeface="ＭＳ Ｐゴシック" charset="0"/>
              </a:rPr>
              <a:t>: smallest nominal bandwidth along a path, but sometimes also smallest available bandwidth along a path</a:t>
            </a:r>
          </a:p>
          <a:p>
            <a:pPr eaLnBrk="1" hangingPunct="1"/>
            <a:endParaRPr lang="en-US" sz="2400" dirty="0">
              <a:latin typeface="Calibri" charset="0"/>
            </a:endParaRPr>
          </a:p>
          <a:p>
            <a:pPr eaLnBrk="1" hangingPunct="1"/>
            <a:r>
              <a:rPr lang="en-US" sz="2400" dirty="0">
                <a:solidFill>
                  <a:srgbClr val="0000FF"/>
                </a:solidFill>
                <a:latin typeface="Calibri" charset="0"/>
              </a:rPr>
              <a:t>Throughput</a:t>
            </a:r>
            <a:r>
              <a:rPr lang="en-US" sz="2400" dirty="0">
                <a:latin typeface="Calibri" charset="0"/>
              </a:rPr>
              <a:t>: bandwidth seen by the receiver</a:t>
            </a:r>
          </a:p>
          <a:p>
            <a:pPr lvl="1" eaLnBrk="1" hangingPunct="1"/>
            <a:endParaRPr lang="en-US" sz="20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sz="2400" dirty="0" err="1">
                <a:solidFill>
                  <a:srgbClr val="0000FF"/>
                </a:solidFill>
                <a:latin typeface="Calibri" charset="0"/>
              </a:rPr>
              <a:t>Goodput</a:t>
            </a:r>
            <a:r>
              <a:rPr lang="en-US" sz="2400" dirty="0">
                <a:latin typeface="Calibri" charset="0"/>
              </a:rPr>
              <a:t>: bandwidth seen by the receiving application</a:t>
            </a:r>
          </a:p>
          <a:p>
            <a:pPr lvl="1" eaLnBrk="1" hangingPunct="1"/>
            <a:r>
              <a:rPr lang="en-US" sz="2000" dirty="0">
                <a:latin typeface="Calibri" charset="0"/>
              </a:rPr>
              <a:t>e.g. TCP: </a:t>
            </a:r>
            <a:r>
              <a:rPr lang="en-US" sz="2000" dirty="0" err="1">
                <a:latin typeface="Calibri" charset="0"/>
              </a:rPr>
              <a:t>goodput</a:t>
            </a:r>
            <a:r>
              <a:rPr lang="en-US" sz="2000" dirty="0">
                <a:latin typeface="Calibri" charset="0"/>
              </a:rPr>
              <a:t> != throughput</a:t>
            </a:r>
          </a:p>
          <a:p>
            <a:pPr lvl="1" eaLnBrk="1" hangingPunct="1"/>
            <a:r>
              <a:rPr lang="en-US" sz="2000" dirty="0">
                <a:latin typeface="Calibri" charset="0"/>
              </a:rPr>
              <a:t>Difference is not only message headers - more required to ensure reliability, ordering, flow control, congestion control, ...</a:t>
            </a:r>
          </a:p>
          <a:p>
            <a:pPr eaLnBrk="1" hangingPunct="1"/>
            <a:endParaRPr lang="en-US" sz="24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435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dirty="0">
                <a:latin typeface="Calibri" charset="0"/>
              </a:rPr>
              <a:t>Terminology: delay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Calibri" charset="0"/>
              </a:rPr>
              <a:t>Propagation delay </a:t>
            </a:r>
            <a:r>
              <a:rPr lang="en-US" sz="2000" dirty="0">
                <a:latin typeface="Calibri" charset="0"/>
              </a:rPr>
              <a:t>- time to transfer a bit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solidFill>
                <a:srgbClr val="0000FF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Calibri" charset="0"/>
              </a:rPr>
              <a:t>Latency </a:t>
            </a:r>
            <a:r>
              <a:rPr lang="en-US" sz="2000" i="1" dirty="0">
                <a:latin typeface="Calibri" charset="0"/>
              </a:rPr>
              <a:t>=  propagation delay</a:t>
            </a:r>
            <a:br>
              <a:rPr lang="en-US" sz="2000" i="1" dirty="0">
                <a:latin typeface="Calibri" charset="0"/>
              </a:rPr>
            </a:br>
            <a:r>
              <a:rPr lang="en-US" sz="2000" i="1" dirty="0">
                <a:latin typeface="Calibri" charset="0"/>
              </a:rPr>
              <a:t>               +  </a:t>
            </a:r>
            <a:r>
              <a:rPr lang="en-US" sz="2000" i="1" dirty="0" err="1">
                <a:latin typeface="Calibri" charset="0"/>
              </a:rPr>
              <a:t>msg_length</a:t>
            </a:r>
            <a:r>
              <a:rPr lang="en-US" sz="2000" i="1" dirty="0">
                <a:latin typeface="Calibri" charset="0"/>
              </a:rPr>
              <a:t>  / bottleneck bandwidth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i="1" dirty="0">
                <a:latin typeface="Calibri" charset="0"/>
              </a:rPr>
              <a:t>                     +  queuing delay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  <a:ea typeface="ＭＳ Ｐゴシック" charset="0"/>
              </a:rPr>
              <a:t>just a rough measure; e.g., processing delay can also</a:t>
            </a:r>
            <a:br>
              <a:rPr lang="en-US" sz="1800" dirty="0">
                <a:latin typeface="Calibri" charset="0"/>
                <a:ea typeface="ＭＳ Ｐゴシック" charset="0"/>
              </a:rPr>
            </a:br>
            <a:r>
              <a:rPr lang="en-US" sz="1800" dirty="0">
                <a:latin typeface="Calibri" charset="0"/>
                <a:ea typeface="ＭＳ Ｐゴシック" charset="0"/>
              </a:rPr>
              <a:t>play a role, esp. in core routers (CPU = scarce resource!)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Calibri" charset="0"/>
              </a:rPr>
              <a:t>Jitter </a:t>
            </a:r>
            <a:r>
              <a:rPr lang="en-US" sz="2000" dirty="0">
                <a:latin typeface="Calibri" charset="0"/>
              </a:rPr>
              <a:t>- delay fluctuations, very critical for most real-time applications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Calibri" charset="0"/>
              </a:rPr>
              <a:t>End-to-end delay</a:t>
            </a:r>
            <a:r>
              <a:rPr lang="en-US" sz="2000" dirty="0">
                <a:latin typeface="Calibri" charset="0"/>
              </a:rPr>
              <a:t> – time a message needs from a sending entity to a receiving entity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end-to-end delay on the application layer includes TCP retransmissions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end-to-end delay on the transport layer does not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Calibri" charset="0"/>
              </a:rPr>
              <a:t>Round-trip time (RTT) </a:t>
            </a:r>
            <a:r>
              <a:rPr lang="en-US" sz="2000" dirty="0">
                <a:latin typeface="Calibri" charset="0"/>
              </a:rPr>
              <a:t>- time a messages needs to go from sender to receiver and back</a:t>
            </a:r>
          </a:p>
        </p:txBody>
      </p:sp>
    </p:spTree>
    <p:extLst>
      <p:ext uri="{BB962C8B-B14F-4D97-AF65-F5344CB8AC3E}">
        <p14:creationId xmlns:p14="http://schemas.microsoft.com/office/powerpoint/2010/main" val="275614555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TCP reliability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411900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TCP Reliability</a:t>
            </a:r>
            <a:endParaRPr lang="en-US" sz="3200" dirty="0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5260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/>
              <a:t>TCP/IP has only two tools for ensuring reliable transfer: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dirty="0"/>
              <a:t>detecting duplicate byte ranges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dirty="0"/>
              <a:t>retransmitting data that has not arrived and not arrived correctly</a:t>
            </a:r>
          </a:p>
        </p:txBody>
      </p:sp>
    </p:spTree>
    <p:extLst>
      <p:ext uri="{BB962C8B-B14F-4D97-AF65-F5344CB8AC3E}">
        <p14:creationId xmlns:p14="http://schemas.microsoft.com/office/powerpoint/2010/main" val="416592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1187450" y="3429000"/>
            <a:ext cx="4608513" cy="18002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TCP Reliability</a:t>
            </a:r>
            <a:endParaRPr lang="en-US" sz="3200" dirty="0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942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/>
              <a:t>TCP/IP Retransmits segments until they are acknowledged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/>
              <a:t>ACK field is used for that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87450" y="1916112"/>
            <a:ext cx="4608513" cy="144463"/>
            <a:chOff x="1066" y="2931"/>
            <a:chExt cx="2903" cy="91"/>
          </a:xfrm>
        </p:grpSpPr>
        <p:sp>
          <p:nvSpPr>
            <p:cNvPr id="88131" name="Line 6"/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2" name="Line 7"/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3" name="Line 8"/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4" name="Line 9"/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5" name="Line 10"/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6" name="Line 11"/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7" name="Line 12"/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8" name="Line 13"/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9" name="Line 14"/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0" name="Line 15"/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1" name="Line 16"/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2" name="Line 17"/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3" name="Line 18"/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4" name="Line 19"/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5" name="Line 20"/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6" name="Line 21"/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7" name="Line 22"/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8" name="Line 23"/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9" name="Line 24"/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0" name="Line 25"/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1" name="Line 26"/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2" name="Line 27"/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3" name="Line 28"/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4" name="Line 29"/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5" name="Line 30"/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6" name="Line 31"/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7" name="Line 32"/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8" name="Line 33"/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9" name="Line 34"/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0" name="Line 35"/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1" name="Line 36"/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2" name="Line 37"/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3" name="Line 38"/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4" name="Line 39"/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070" name="Rectangle 40"/>
          <p:cNvSpPr>
            <a:spLocks noChangeArrowheads="1"/>
          </p:cNvSpPr>
          <p:nvPr/>
        </p:nvSpPr>
        <p:spPr bwMode="auto">
          <a:xfrm>
            <a:off x="1187450" y="2995612"/>
            <a:ext cx="4608513" cy="2174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Address</a:t>
            </a:r>
          </a:p>
        </p:txBody>
      </p:sp>
      <p:sp>
        <p:nvSpPr>
          <p:cNvPr id="88071" name="Rectangle 41"/>
          <p:cNvSpPr>
            <a:spLocks noChangeArrowheads="1"/>
          </p:cNvSpPr>
          <p:nvPr/>
        </p:nvSpPr>
        <p:spPr bwMode="auto">
          <a:xfrm>
            <a:off x="1187450" y="2779712"/>
            <a:ext cx="460851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address</a:t>
            </a:r>
          </a:p>
        </p:txBody>
      </p:sp>
      <p:sp>
        <p:nvSpPr>
          <p:cNvPr id="88072" name="Rectangle 42"/>
          <p:cNvSpPr>
            <a:spLocks noChangeArrowheads="1"/>
          </p:cNvSpPr>
          <p:nvPr/>
        </p:nvSpPr>
        <p:spPr bwMode="auto">
          <a:xfrm>
            <a:off x="1187450" y="2563812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Time to live</a:t>
            </a:r>
          </a:p>
        </p:txBody>
      </p:sp>
      <p:sp>
        <p:nvSpPr>
          <p:cNvPr id="88073" name="Rectangle 43"/>
          <p:cNvSpPr>
            <a:spLocks noChangeArrowheads="1"/>
          </p:cNvSpPr>
          <p:nvPr/>
        </p:nvSpPr>
        <p:spPr bwMode="auto">
          <a:xfrm>
            <a:off x="2339975" y="2563812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Protocol</a:t>
            </a:r>
          </a:p>
        </p:txBody>
      </p:sp>
      <p:sp>
        <p:nvSpPr>
          <p:cNvPr id="88074" name="Rectangle 44"/>
          <p:cNvSpPr>
            <a:spLocks noChangeArrowheads="1"/>
          </p:cNvSpPr>
          <p:nvPr/>
        </p:nvSpPr>
        <p:spPr bwMode="auto">
          <a:xfrm>
            <a:off x="3490913" y="2563812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Header checksum</a:t>
            </a:r>
          </a:p>
        </p:txBody>
      </p:sp>
      <p:sp>
        <p:nvSpPr>
          <p:cNvPr id="88075" name="Rectangle 45"/>
          <p:cNvSpPr>
            <a:spLocks noChangeArrowheads="1"/>
          </p:cNvSpPr>
          <p:nvPr/>
        </p:nvSpPr>
        <p:spPr bwMode="auto">
          <a:xfrm>
            <a:off x="1187450" y="2347912"/>
            <a:ext cx="2303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Identification</a:t>
            </a:r>
          </a:p>
        </p:txBody>
      </p:sp>
      <p:sp>
        <p:nvSpPr>
          <p:cNvPr id="88076" name="Rectangle 46"/>
          <p:cNvSpPr>
            <a:spLocks noChangeArrowheads="1"/>
          </p:cNvSpPr>
          <p:nvPr/>
        </p:nvSpPr>
        <p:spPr bwMode="auto">
          <a:xfrm>
            <a:off x="3490913" y="2347912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200"/>
          </a:p>
        </p:txBody>
      </p:sp>
      <p:sp>
        <p:nvSpPr>
          <p:cNvPr id="88077" name="Rectangle 47"/>
          <p:cNvSpPr>
            <a:spLocks noChangeArrowheads="1"/>
          </p:cNvSpPr>
          <p:nvPr/>
        </p:nvSpPr>
        <p:spPr bwMode="auto">
          <a:xfrm>
            <a:off x="3635375" y="2347912"/>
            <a:ext cx="144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</a:t>
            </a:r>
          </a:p>
        </p:txBody>
      </p:sp>
      <p:sp>
        <p:nvSpPr>
          <p:cNvPr id="88078" name="Rectangle 48"/>
          <p:cNvSpPr>
            <a:spLocks noChangeArrowheads="1"/>
          </p:cNvSpPr>
          <p:nvPr/>
        </p:nvSpPr>
        <p:spPr bwMode="auto">
          <a:xfrm>
            <a:off x="3779838" y="2347912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M</a:t>
            </a:r>
          </a:p>
        </p:txBody>
      </p:sp>
      <p:sp>
        <p:nvSpPr>
          <p:cNvPr id="88079" name="Rectangle 49"/>
          <p:cNvSpPr>
            <a:spLocks noChangeArrowheads="1"/>
          </p:cNvSpPr>
          <p:nvPr/>
        </p:nvSpPr>
        <p:spPr bwMode="auto">
          <a:xfrm>
            <a:off x="3924300" y="2347912"/>
            <a:ext cx="18716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Fragment offset</a:t>
            </a:r>
          </a:p>
        </p:txBody>
      </p:sp>
      <p:sp>
        <p:nvSpPr>
          <p:cNvPr id="88080" name="Rectangle 50"/>
          <p:cNvSpPr>
            <a:spLocks noChangeArrowheads="1"/>
          </p:cNvSpPr>
          <p:nvPr/>
        </p:nvSpPr>
        <p:spPr bwMode="auto">
          <a:xfrm>
            <a:off x="1187450" y="2132012"/>
            <a:ext cx="5762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Version</a:t>
            </a:r>
          </a:p>
        </p:txBody>
      </p:sp>
      <p:sp>
        <p:nvSpPr>
          <p:cNvPr id="88081" name="Rectangle 51"/>
          <p:cNvSpPr>
            <a:spLocks noChangeArrowheads="1"/>
          </p:cNvSpPr>
          <p:nvPr/>
        </p:nvSpPr>
        <p:spPr bwMode="auto">
          <a:xfrm>
            <a:off x="1763713" y="2132012"/>
            <a:ext cx="5762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IHL</a:t>
            </a:r>
          </a:p>
        </p:txBody>
      </p:sp>
      <p:sp>
        <p:nvSpPr>
          <p:cNvPr id="88082" name="Rectangle 52"/>
          <p:cNvSpPr>
            <a:spLocks noChangeArrowheads="1"/>
          </p:cNvSpPr>
          <p:nvPr/>
        </p:nvSpPr>
        <p:spPr bwMode="auto">
          <a:xfrm>
            <a:off x="2339975" y="2132012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Type of service</a:t>
            </a:r>
          </a:p>
        </p:txBody>
      </p:sp>
      <p:sp>
        <p:nvSpPr>
          <p:cNvPr id="88083" name="Rectangle 53"/>
          <p:cNvSpPr>
            <a:spLocks noChangeArrowheads="1"/>
          </p:cNvSpPr>
          <p:nvPr/>
        </p:nvSpPr>
        <p:spPr bwMode="auto">
          <a:xfrm>
            <a:off x="3490913" y="2132012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Total length</a:t>
            </a:r>
          </a:p>
        </p:txBody>
      </p:sp>
      <p:sp>
        <p:nvSpPr>
          <p:cNvPr id="88084" name="Rectangle 54"/>
          <p:cNvSpPr>
            <a:spLocks noChangeArrowheads="1"/>
          </p:cNvSpPr>
          <p:nvPr/>
        </p:nvSpPr>
        <p:spPr bwMode="auto">
          <a:xfrm>
            <a:off x="2339975" y="2132012"/>
            <a:ext cx="43180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PRE</a:t>
            </a:r>
          </a:p>
        </p:txBody>
      </p:sp>
      <p:sp>
        <p:nvSpPr>
          <p:cNvPr id="88085" name="Rectangle 55"/>
          <p:cNvSpPr>
            <a:spLocks noChangeArrowheads="1"/>
          </p:cNvSpPr>
          <p:nvPr/>
        </p:nvSpPr>
        <p:spPr bwMode="auto">
          <a:xfrm>
            <a:off x="2771775" y="2132012"/>
            <a:ext cx="7207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ToS</a:t>
            </a:r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1116013" y="4724400"/>
            <a:ext cx="4751387" cy="504825"/>
            <a:chOff x="476" y="1797"/>
            <a:chExt cx="2993" cy="318"/>
          </a:xfrm>
        </p:grpSpPr>
        <p:sp>
          <p:nvSpPr>
            <p:cNvPr id="88120" name="Rectangle 57"/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</a:t>
              </a:r>
            </a:p>
          </p:txBody>
        </p:sp>
        <p:grpSp>
          <p:nvGrpSpPr>
            <p:cNvPr id="4" name="Group 58"/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</p:grpSpPr>
          <p:sp>
            <p:nvSpPr>
              <p:cNvPr id="88128" name="Line 59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9" name="Line 60"/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30" name="Line 61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62"/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</p:grpSpPr>
          <p:sp>
            <p:nvSpPr>
              <p:cNvPr id="88125" name="Line 63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6" name="Line 64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7" name="Line 65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8123" name="AutoShape 66"/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24" name="AutoShape 67"/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087" name="Rectangle 68"/>
          <p:cNvSpPr>
            <a:spLocks noChangeArrowheads="1"/>
          </p:cNvSpPr>
          <p:nvPr/>
        </p:nvSpPr>
        <p:spPr bwMode="auto">
          <a:xfrm>
            <a:off x="1187450" y="3211512"/>
            <a:ext cx="4608513" cy="2174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</a:t>
            </a:r>
          </a:p>
        </p:txBody>
      </p:sp>
      <p:sp>
        <p:nvSpPr>
          <p:cNvPr id="88088" name="Rectangle 69"/>
          <p:cNvSpPr>
            <a:spLocks noChangeArrowheads="1"/>
          </p:cNvSpPr>
          <p:nvPr/>
        </p:nvSpPr>
        <p:spPr bwMode="auto">
          <a:xfrm>
            <a:off x="1187450" y="3427412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port</a:t>
            </a:r>
          </a:p>
        </p:txBody>
      </p:sp>
      <p:sp>
        <p:nvSpPr>
          <p:cNvPr id="88089" name="Rectangle 70"/>
          <p:cNvSpPr>
            <a:spLocks noChangeArrowheads="1"/>
          </p:cNvSpPr>
          <p:nvPr/>
        </p:nvSpPr>
        <p:spPr bwMode="auto">
          <a:xfrm>
            <a:off x="3492500" y="3427412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port</a:t>
            </a:r>
          </a:p>
        </p:txBody>
      </p:sp>
      <p:sp>
        <p:nvSpPr>
          <p:cNvPr id="88090" name="Rectangle 71"/>
          <p:cNvSpPr>
            <a:spLocks noChangeArrowheads="1"/>
          </p:cNvSpPr>
          <p:nvPr/>
        </p:nvSpPr>
        <p:spPr bwMode="auto">
          <a:xfrm>
            <a:off x="1187450" y="3643312"/>
            <a:ext cx="4608513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Sequence number</a:t>
            </a:r>
          </a:p>
        </p:txBody>
      </p:sp>
      <p:sp>
        <p:nvSpPr>
          <p:cNvPr id="88091" name="Rectangle 72"/>
          <p:cNvSpPr>
            <a:spLocks noChangeArrowheads="1"/>
          </p:cNvSpPr>
          <p:nvPr/>
        </p:nvSpPr>
        <p:spPr bwMode="auto">
          <a:xfrm>
            <a:off x="1187450" y="3859212"/>
            <a:ext cx="4608513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Piggyback acknowledgement</a:t>
            </a:r>
          </a:p>
        </p:txBody>
      </p:sp>
      <p:sp>
        <p:nvSpPr>
          <p:cNvPr id="88092" name="Rectangle 73"/>
          <p:cNvSpPr>
            <a:spLocks noChangeArrowheads="1"/>
          </p:cNvSpPr>
          <p:nvPr/>
        </p:nvSpPr>
        <p:spPr bwMode="auto">
          <a:xfrm>
            <a:off x="1187450" y="4075112"/>
            <a:ext cx="5762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THL</a:t>
            </a:r>
          </a:p>
        </p:txBody>
      </p:sp>
      <p:sp>
        <p:nvSpPr>
          <p:cNvPr id="88093" name="Rectangle 75"/>
          <p:cNvSpPr>
            <a:spLocks noChangeArrowheads="1"/>
          </p:cNvSpPr>
          <p:nvPr/>
        </p:nvSpPr>
        <p:spPr bwMode="auto">
          <a:xfrm>
            <a:off x="3348038" y="4075112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</a:t>
            </a:r>
          </a:p>
        </p:txBody>
      </p:sp>
      <p:sp>
        <p:nvSpPr>
          <p:cNvPr id="88094" name="Rectangle 76"/>
          <p:cNvSpPr>
            <a:spLocks noChangeArrowheads="1"/>
          </p:cNvSpPr>
          <p:nvPr/>
        </p:nvSpPr>
        <p:spPr bwMode="auto">
          <a:xfrm>
            <a:off x="3492500" y="4075112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Window</a:t>
            </a:r>
          </a:p>
        </p:txBody>
      </p:sp>
      <p:sp>
        <p:nvSpPr>
          <p:cNvPr id="88095" name="Rectangle 77"/>
          <p:cNvSpPr>
            <a:spLocks noChangeArrowheads="1"/>
          </p:cNvSpPr>
          <p:nvPr/>
        </p:nvSpPr>
        <p:spPr bwMode="auto">
          <a:xfrm>
            <a:off x="3203575" y="4075112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</a:t>
            </a:r>
          </a:p>
        </p:txBody>
      </p:sp>
      <p:sp>
        <p:nvSpPr>
          <p:cNvPr id="88096" name="Rectangle 78"/>
          <p:cNvSpPr>
            <a:spLocks noChangeArrowheads="1"/>
          </p:cNvSpPr>
          <p:nvPr/>
        </p:nvSpPr>
        <p:spPr bwMode="auto">
          <a:xfrm>
            <a:off x="3060700" y="4075112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</a:t>
            </a:r>
          </a:p>
        </p:txBody>
      </p:sp>
      <p:sp>
        <p:nvSpPr>
          <p:cNvPr id="88097" name="Rectangle 79"/>
          <p:cNvSpPr>
            <a:spLocks noChangeArrowheads="1"/>
          </p:cNvSpPr>
          <p:nvPr/>
        </p:nvSpPr>
        <p:spPr bwMode="auto">
          <a:xfrm>
            <a:off x="2916238" y="4075112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</a:t>
            </a:r>
          </a:p>
        </p:txBody>
      </p:sp>
      <p:sp>
        <p:nvSpPr>
          <p:cNvPr id="88098" name="Rectangle 80"/>
          <p:cNvSpPr>
            <a:spLocks noChangeArrowheads="1"/>
          </p:cNvSpPr>
          <p:nvPr/>
        </p:nvSpPr>
        <p:spPr bwMode="auto">
          <a:xfrm>
            <a:off x="2771775" y="4075112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</a:t>
            </a:r>
          </a:p>
        </p:txBody>
      </p:sp>
      <p:sp>
        <p:nvSpPr>
          <p:cNvPr id="88099" name="Rectangle 81"/>
          <p:cNvSpPr>
            <a:spLocks noChangeArrowheads="1"/>
          </p:cNvSpPr>
          <p:nvPr/>
        </p:nvSpPr>
        <p:spPr bwMode="auto">
          <a:xfrm>
            <a:off x="2628900" y="4075112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</a:t>
            </a:r>
          </a:p>
        </p:txBody>
      </p:sp>
      <p:sp>
        <p:nvSpPr>
          <p:cNvPr id="88100" name="Rectangle 82"/>
          <p:cNvSpPr>
            <a:spLocks noChangeArrowheads="1"/>
          </p:cNvSpPr>
          <p:nvPr/>
        </p:nvSpPr>
        <p:spPr bwMode="auto">
          <a:xfrm>
            <a:off x="1763713" y="4075112"/>
            <a:ext cx="865187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unused</a:t>
            </a:r>
          </a:p>
        </p:txBody>
      </p:sp>
      <p:sp>
        <p:nvSpPr>
          <p:cNvPr id="88101" name="Rectangle 83"/>
          <p:cNvSpPr>
            <a:spLocks noChangeArrowheads="1"/>
          </p:cNvSpPr>
          <p:nvPr/>
        </p:nvSpPr>
        <p:spPr bwMode="auto">
          <a:xfrm>
            <a:off x="1187450" y="42926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Checksum</a:t>
            </a:r>
          </a:p>
        </p:txBody>
      </p:sp>
      <p:sp>
        <p:nvSpPr>
          <p:cNvPr id="88102" name="Rectangle 84"/>
          <p:cNvSpPr>
            <a:spLocks noChangeArrowheads="1"/>
          </p:cNvSpPr>
          <p:nvPr/>
        </p:nvSpPr>
        <p:spPr bwMode="auto">
          <a:xfrm>
            <a:off x="3492500" y="42926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Urgent pointer</a:t>
            </a:r>
          </a:p>
        </p:txBody>
      </p:sp>
      <p:sp>
        <p:nvSpPr>
          <p:cNvPr id="88103" name="Rectangle 85"/>
          <p:cNvSpPr>
            <a:spLocks noChangeArrowheads="1"/>
          </p:cNvSpPr>
          <p:nvPr/>
        </p:nvSpPr>
        <p:spPr bwMode="auto">
          <a:xfrm>
            <a:off x="1187450" y="4508500"/>
            <a:ext cx="4608513" cy="217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 (0 or more 32 bit words)</a:t>
            </a:r>
          </a:p>
        </p:txBody>
      </p:sp>
      <p:sp>
        <p:nvSpPr>
          <p:cNvPr id="88104" name="AutoShape 86"/>
          <p:cNvSpPr>
            <a:spLocks/>
          </p:cNvSpPr>
          <p:nvPr/>
        </p:nvSpPr>
        <p:spPr bwMode="auto">
          <a:xfrm>
            <a:off x="5867400" y="2132012"/>
            <a:ext cx="288925" cy="1295400"/>
          </a:xfrm>
          <a:prstGeom prst="rightBrace">
            <a:avLst>
              <a:gd name="adj1" fmla="val 373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05" name="AutoShape 87"/>
          <p:cNvSpPr>
            <a:spLocks/>
          </p:cNvSpPr>
          <p:nvPr/>
        </p:nvSpPr>
        <p:spPr bwMode="auto">
          <a:xfrm>
            <a:off x="5867400" y="3427412"/>
            <a:ext cx="288925" cy="1296988"/>
          </a:xfrm>
          <a:prstGeom prst="rightBrace">
            <a:avLst>
              <a:gd name="adj1" fmla="val 3740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06" name="Text Box 88"/>
          <p:cNvSpPr txBox="1">
            <a:spLocks noChangeArrowheads="1"/>
          </p:cNvSpPr>
          <p:nvPr/>
        </p:nvSpPr>
        <p:spPr bwMode="auto">
          <a:xfrm>
            <a:off x="6227763" y="2635250"/>
            <a:ext cx="1163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IP header</a:t>
            </a:r>
          </a:p>
        </p:txBody>
      </p:sp>
      <p:sp>
        <p:nvSpPr>
          <p:cNvPr id="88107" name="Text Box 89"/>
          <p:cNvSpPr txBox="1">
            <a:spLocks noChangeArrowheads="1"/>
          </p:cNvSpPr>
          <p:nvPr/>
        </p:nvSpPr>
        <p:spPr bwMode="auto">
          <a:xfrm>
            <a:off x="6227763" y="3932237"/>
            <a:ext cx="1349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TCP header</a:t>
            </a:r>
          </a:p>
        </p:txBody>
      </p:sp>
      <p:sp>
        <p:nvSpPr>
          <p:cNvPr id="847962" name="Oval 90"/>
          <p:cNvSpPr>
            <a:spLocks noChangeArrowheads="1"/>
          </p:cNvSpPr>
          <p:nvPr/>
        </p:nvSpPr>
        <p:spPr bwMode="auto">
          <a:xfrm>
            <a:off x="2743200" y="4076700"/>
            <a:ext cx="228601" cy="228601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64" name="Oval 92"/>
          <p:cNvSpPr>
            <a:spLocks noChangeArrowheads="1"/>
          </p:cNvSpPr>
          <p:nvPr/>
        </p:nvSpPr>
        <p:spPr bwMode="auto">
          <a:xfrm>
            <a:off x="1042988" y="3754438"/>
            <a:ext cx="4968875" cy="360362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65" name="Text Box 93"/>
          <p:cNvSpPr txBox="1">
            <a:spLocks noChangeArrowheads="1"/>
          </p:cNvSpPr>
          <p:nvPr/>
        </p:nvSpPr>
        <p:spPr bwMode="auto">
          <a:xfrm>
            <a:off x="1187450" y="5445125"/>
            <a:ext cx="2154519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Acknowledgement:</a:t>
            </a:r>
          </a:p>
          <a:p>
            <a:r>
              <a:rPr lang="en-US" dirty="0"/>
              <a:t>Next expected byte</a:t>
            </a:r>
          </a:p>
        </p:txBody>
      </p:sp>
      <p:sp>
        <p:nvSpPr>
          <p:cNvPr id="847972" name="Line 100"/>
          <p:cNvSpPr>
            <a:spLocks noChangeShapeType="1"/>
          </p:cNvSpPr>
          <p:nvPr/>
        </p:nvSpPr>
        <p:spPr bwMode="auto">
          <a:xfrm flipV="1">
            <a:off x="1828799" y="4114799"/>
            <a:ext cx="609599" cy="1295401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3" name="Line 101"/>
          <p:cNvSpPr>
            <a:spLocks noChangeShapeType="1"/>
          </p:cNvSpPr>
          <p:nvPr/>
        </p:nvSpPr>
        <p:spPr bwMode="auto">
          <a:xfrm flipH="1" flipV="1">
            <a:off x="2971799" y="4267200"/>
            <a:ext cx="1904999" cy="11430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6" name="Text Box 104"/>
          <p:cNvSpPr txBox="1">
            <a:spLocks noChangeArrowheads="1"/>
          </p:cNvSpPr>
          <p:nvPr/>
        </p:nvSpPr>
        <p:spPr bwMode="auto">
          <a:xfrm>
            <a:off x="4356100" y="5445125"/>
            <a:ext cx="2435169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Indicator:</a:t>
            </a:r>
          </a:p>
          <a:p>
            <a:r>
              <a:rPr lang="en-US" dirty="0"/>
              <a:t>Is the ACK field in use</a:t>
            </a:r>
          </a:p>
        </p:txBody>
      </p:sp>
    </p:spTree>
    <p:extLst>
      <p:ext uri="{BB962C8B-B14F-4D97-AF65-F5344CB8AC3E}">
        <p14:creationId xmlns:p14="http://schemas.microsoft.com/office/powerpoint/2010/main" val="55191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47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47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962" grpId="0" animBg="1"/>
      <p:bldP spid="847964" grpId="0" animBg="1"/>
      <p:bldP spid="847965" grpId="0" animBg="1"/>
      <p:bldP spid="847972" grpId="0" animBg="1"/>
      <p:bldP spid="847973" grpId="0" animBg="1"/>
      <p:bldP spid="84797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TCP ACK and Reliability</a:t>
            </a:r>
          </a:p>
        </p:txBody>
      </p:sp>
      <p:sp>
        <p:nvSpPr>
          <p:cNvPr id="92165" name="TextBox 5"/>
          <p:cNvSpPr txBox="1">
            <a:spLocks noChangeArrowheads="1"/>
          </p:cNvSpPr>
          <p:nvPr/>
        </p:nvSpPr>
        <p:spPr bwMode="auto">
          <a:xfrm>
            <a:off x="914400" y="5553670"/>
            <a:ext cx="7162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/>
              <a:t>In modern TCP implementations,</a:t>
            </a:r>
          </a:p>
          <a:p>
            <a:r>
              <a:rPr lang="en-US" dirty="0"/>
              <a:t>a lot is done to suppress spurious retransmissions.</a:t>
            </a:r>
          </a:p>
          <a:p>
            <a:r>
              <a:rPr lang="en-US" dirty="0"/>
              <a:t>The reason is that timeouts have another meaning: congestion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524001" y="1219200"/>
            <a:ext cx="304800" cy="381000"/>
            <a:chOff x="2791833" y="1524000"/>
            <a:chExt cx="817134" cy="2110329"/>
          </a:xfrm>
        </p:grpSpPr>
        <p:sp>
          <p:nvSpPr>
            <p:cNvPr id="6" name="Rectangle 10"/>
            <p:cNvSpPr>
              <a:spLocks noChangeAspect="1" noChangeArrowheads="1"/>
            </p:cNvSpPr>
            <p:nvPr/>
          </p:nvSpPr>
          <p:spPr bwMode="auto">
            <a:xfrm>
              <a:off x="2791833" y="23622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0" name="Rectangle 14"/>
            <p:cNvSpPr>
              <a:spLocks noChangeAspect="1" noChangeArrowheads="1"/>
            </p:cNvSpPr>
            <p:nvPr/>
          </p:nvSpPr>
          <p:spPr bwMode="auto">
            <a:xfrm>
              <a:off x="2791833" y="19431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1" name="Rectangle 15"/>
            <p:cNvSpPr>
              <a:spLocks noChangeAspect="1" noChangeArrowheads="1"/>
            </p:cNvSpPr>
            <p:nvPr/>
          </p:nvSpPr>
          <p:spPr bwMode="auto">
            <a:xfrm>
              <a:off x="2791833" y="15240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2" name="Rectangle 10"/>
            <p:cNvSpPr>
              <a:spLocks noChangeAspect="1" noChangeArrowheads="1"/>
            </p:cNvSpPr>
            <p:nvPr/>
          </p:nvSpPr>
          <p:spPr bwMode="auto">
            <a:xfrm>
              <a:off x="2791833" y="27813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3" name="Rectangle 10"/>
            <p:cNvSpPr>
              <a:spLocks noChangeAspect="1" noChangeArrowheads="1"/>
            </p:cNvSpPr>
            <p:nvPr/>
          </p:nvSpPr>
          <p:spPr bwMode="auto">
            <a:xfrm>
              <a:off x="2791833" y="32004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</p:grpSp>
      <p:cxnSp>
        <p:nvCxnSpPr>
          <p:cNvPr id="16" name="Straight Arrow Connector 15"/>
          <p:cNvCxnSpPr/>
          <p:nvPr/>
        </p:nvCxnSpPr>
        <p:spPr bwMode="auto">
          <a:xfrm rot="5400000">
            <a:off x="229394" y="3200400"/>
            <a:ext cx="2894806" cy="794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7" name="Group 16"/>
          <p:cNvGrpSpPr/>
          <p:nvPr/>
        </p:nvGrpSpPr>
        <p:grpSpPr>
          <a:xfrm>
            <a:off x="3276600" y="1219200"/>
            <a:ext cx="304800" cy="381000"/>
            <a:chOff x="2791833" y="1524000"/>
            <a:chExt cx="817134" cy="2110329"/>
          </a:xfrm>
        </p:grpSpPr>
        <p:sp>
          <p:nvSpPr>
            <p:cNvPr id="18" name="Rectangle 10"/>
            <p:cNvSpPr>
              <a:spLocks noChangeAspect="1" noChangeArrowheads="1"/>
            </p:cNvSpPr>
            <p:nvPr/>
          </p:nvSpPr>
          <p:spPr bwMode="auto">
            <a:xfrm>
              <a:off x="2791833" y="23622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9" name="Rectangle 14"/>
            <p:cNvSpPr>
              <a:spLocks noChangeAspect="1" noChangeArrowheads="1"/>
            </p:cNvSpPr>
            <p:nvPr/>
          </p:nvSpPr>
          <p:spPr bwMode="auto">
            <a:xfrm>
              <a:off x="2791833" y="19431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20" name="Rectangle 15"/>
            <p:cNvSpPr>
              <a:spLocks noChangeAspect="1" noChangeArrowheads="1"/>
            </p:cNvSpPr>
            <p:nvPr/>
          </p:nvSpPr>
          <p:spPr bwMode="auto">
            <a:xfrm>
              <a:off x="2791833" y="15240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21" name="Rectangle 10"/>
            <p:cNvSpPr>
              <a:spLocks noChangeAspect="1" noChangeArrowheads="1"/>
            </p:cNvSpPr>
            <p:nvPr/>
          </p:nvSpPr>
          <p:spPr bwMode="auto">
            <a:xfrm>
              <a:off x="2791833" y="27813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22" name="Rectangle 10"/>
            <p:cNvSpPr>
              <a:spLocks noChangeAspect="1" noChangeArrowheads="1"/>
            </p:cNvSpPr>
            <p:nvPr/>
          </p:nvSpPr>
          <p:spPr bwMode="auto">
            <a:xfrm>
              <a:off x="2791833" y="32004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</p:grpSp>
      <p:cxnSp>
        <p:nvCxnSpPr>
          <p:cNvPr id="23" name="Straight Arrow Connector 22"/>
          <p:cNvCxnSpPr/>
          <p:nvPr/>
        </p:nvCxnSpPr>
        <p:spPr bwMode="auto">
          <a:xfrm rot="5400000">
            <a:off x="1981994" y="3200401"/>
            <a:ext cx="2894806" cy="793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1676400" y="1905000"/>
            <a:ext cx="1752600" cy="3810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>
          <a:xfrm rot="734589">
            <a:off x="1905000" y="1828800"/>
            <a:ext cx="14076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Seq</a:t>
            </a:r>
            <a:r>
              <a:rPr lang="en-US" sz="1000" dirty="0"/>
              <a:t>=92, 8 bytes data</a:t>
            </a:r>
          </a:p>
        </p:txBody>
      </p:sp>
      <p:cxnSp>
        <p:nvCxnSpPr>
          <p:cNvPr id="28" name="Straight Arrow Connector 27"/>
          <p:cNvCxnSpPr/>
          <p:nvPr/>
        </p:nvCxnSpPr>
        <p:spPr bwMode="auto">
          <a:xfrm rot="10800000" flipV="1">
            <a:off x="2514600" y="2362200"/>
            <a:ext cx="914400" cy="2286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2286000" y="2428356"/>
            <a:ext cx="318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 rot="20808219">
            <a:off x="2539422" y="2252760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63252" y="2496979"/>
            <a:ext cx="4751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Loss!</a:t>
            </a:r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1676400" y="3276600"/>
            <a:ext cx="1752600" cy="3810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 rot="734589">
            <a:off x="1905000" y="3200400"/>
            <a:ext cx="14076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Seq</a:t>
            </a:r>
            <a:r>
              <a:rPr lang="en-US" sz="1000" dirty="0"/>
              <a:t>=92, 8 bytes data</a:t>
            </a:r>
          </a:p>
        </p:txBody>
      </p:sp>
      <p:cxnSp>
        <p:nvCxnSpPr>
          <p:cNvPr id="35" name="Straight Connector 34"/>
          <p:cNvCxnSpPr/>
          <p:nvPr/>
        </p:nvCxnSpPr>
        <p:spPr bwMode="auto">
          <a:xfrm rot="5400000">
            <a:off x="838200" y="2590800"/>
            <a:ext cx="1371600" cy="1588"/>
          </a:xfrm>
          <a:prstGeom prst="line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1013724" y="1752600"/>
            <a:ext cx="5102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Timer</a:t>
            </a:r>
          </a:p>
          <a:p>
            <a:r>
              <a:rPr lang="en-US" sz="1000" dirty="0"/>
              <a:t>start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9524" y="3106579"/>
            <a:ext cx="6906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Timeout!</a:t>
            </a:r>
          </a:p>
        </p:txBody>
      </p:sp>
      <p:sp>
        <p:nvSpPr>
          <p:cNvPr id="38" name="TextBox 37"/>
          <p:cNvSpPr txBox="1"/>
          <p:nvPr/>
        </p:nvSpPr>
        <p:spPr>
          <a:xfrm rot="20808219">
            <a:off x="2228435" y="3736224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ACK=100</a:t>
            </a:r>
          </a:p>
        </p:txBody>
      </p:sp>
      <p:cxnSp>
        <p:nvCxnSpPr>
          <p:cNvPr id="39" name="Straight Arrow Connector 38"/>
          <p:cNvCxnSpPr/>
          <p:nvPr/>
        </p:nvCxnSpPr>
        <p:spPr bwMode="auto">
          <a:xfrm rot="10800000" flipV="1">
            <a:off x="1676400" y="3733800"/>
            <a:ext cx="1752600" cy="4572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1219200" y="4401979"/>
            <a:ext cx="4320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54133" y="4419600"/>
            <a:ext cx="4320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</a:t>
            </a:r>
          </a:p>
        </p:txBody>
      </p:sp>
      <p:cxnSp>
        <p:nvCxnSpPr>
          <p:cNvPr id="61" name="Straight Arrow Connector 60"/>
          <p:cNvCxnSpPr/>
          <p:nvPr/>
        </p:nvCxnSpPr>
        <p:spPr bwMode="auto">
          <a:xfrm>
            <a:off x="5715000" y="1905000"/>
            <a:ext cx="1752600" cy="62722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2" name="TextBox 61"/>
          <p:cNvSpPr txBox="1"/>
          <p:nvPr/>
        </p:nvSpPr>
        <p:spPr>
          <a:xfrm rot="1140253">
            <a:off x="5953699" y="1992874"/>
            <a:ext cx="14076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Seq</a:t>
            </a:r>
            <a:r>
              <a:rPr lang="en-US" sz="1000" dirty="0"/>
              <a:t>=92, 8 bytes data</a:t>
            </a:r>
          </a:p>
        </p:txBody>
      </p:sp>
      <p:cxnSp>
        <p:nvCxnSpPr>
          <p:cNvPr id="67" name="Straight Arrow Connector 66"/>
          <p:cNvCxnSpPr/>
          <p:nvPr/>
        </p:nvCxnSpPr>
        <p:spPr bwMode="auto">
          <a:xfrm>
            <a:off x="5715000" y="3276600"/>
            <a:ext cx="1752600" cy="3810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TextBox 67"/>
          <p:cNvSpPr txBox="1"/>
          <p:nvPr/>
        </p:nvSpPr>
        <p:spPr>
          <a:xfrm rot="734589">
            <a:off x="6549890" y="3185786"/>
            <a:ext cx="8853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err="1"/>
              <a:t>Seq</a:t>
            </a:r>
            <a:r>
              <a:rPr lang="en-US" sz="1000" dirty="0"/>
              <a:t>=92,</a:t>
            </a:r>
            <a:br>
              <a:rPr lang="en-US" sz="1000" dirty="0"/>
            </a:br>
            <a:r>
              <a:rPr lang="en-US" sz="1000" dirty="0"/>
              <a:t>8 bytes data</a:t>
            </a:r>
          </a:p>
        </p:txBody>
      </p:sp>
      <p:cxnSp>
        <p:nvCxnSpPr>
          <p:cNvPr id="69" name="Straight Connector 68"/>
          <p:cNvCxnSpPr/>
          <p:nvPr/>
        </p:nvCxnSpPr>
        <p:spPr bwMode="auto">
          <a:xfrm rot="5400000">
            <a:off x="4876800" y="2590800"/>
            <a:ext cx="1371600" cy="1588"/>
          </a:xfrm>
          <a:prstGeom prst="line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TextBox 69"/>
          <p:cNvSpPr txBox="1"/>
          <p:nvPr/>
        </p:nvSpPr>
        <p:spPr>
          <a:xfrm rot="16200000">
            <a:off x="4996562" y="2394838"/>
            <a:ext cx="8858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Timer for 92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267200" y="3429000"/>
            <a:ext cx="6906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Timeout!</a:t>
            </a:r>
          </a:p>
        </p:txBody>
      </p:sp>
      <p:sp>
        <p:nvSpPr>
          <p:cNvPr id="72" name="TextBox 71"/>
          <p:cNvSpPr txBox="1"/>
          <p:nvPr/>
        </p:nvSpPr>
        <p:spPr>
          <a:xfrm rot="20227421">
            <a:off x="5887050" y="2907198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ACK=100</a:t>
            </a:r>
          </a:p>
        </p:txBody>
      </p:sp>
      <p:cxnSp>
        <p:nvCxnSpPr>
          <p:cNvPr id="73" name="Straight Arrow Connector 72"/>
          <p:cNvCxnSpPr/>
          <p:nvPr/>
        </p:nvCxnSpPr>
        <p:spPr bwMode="auto">
          <a:xfrm rot="10800000" flipV="1">
            <a:off x="5715000" y="3733800"/>
            <a:ext cx="1752600" cy="4572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97" name="Group 96"/>
          <p:cNvGrpSpPr/>
          <p:nvPr/>
        </p:nvGrpSpPr>
        <p:grpSpPr>
          <a:xfrm>
            <a:off x="5257800" y="1219200"/>
            <a:ext cx="2667000" cy="3446621"/>
            <a:chOff x="5257800" y="1219200"/>
            <a:chExt cx="2667000" cy="3446621"/>
          </a:xfrm>
        </p:grpSpPr>
        <p:grpSp>
          <p:nvGrpSpPr>
            <p:cNvPr id="96" name="Group 95"/>
            <p:cNvGrpSpPr/>
            <p:nvPr/>
          </p:nvGrpSpPr>
          <p:grpSpPr>
            <a:xfrm>
              <a:off x="5257800" y="1219200"/>
              <a:ext cx="2362200" cy="3429001"/>
              <a:chOff x="5257800" y="1219200"/>
              <a:chExt cx="2362200" cy="3429001"/>
            </a:xfrm>
          </p:grpSpPr>
          <p:grpSp>
            <p:nvGrpSpPr>
              <p:cNvPr id="95" name="Group 94"/>
              <p:cNvGrpSpPr/>
              <p:nvPr/>
            </p:nvGrpSpPr>
            <p:grpSpPr>
              <a:xfrm>
                <a:off x="5562601" y="1219200"/>
                <a:ext cx="2057399" cy="3429001"/>
                <a:chOff x="5562601" y="1219200"/>
                <a:chExt cx="2057399" cy="3429001"/>
              </a:xfrm>
            </p:grpSpPr>
            <p:grpSp>
              <p:nvGrpSpPr>
                <p:cNvPr id="47" name="Group 46"/>
                <p:cNvGrpSpPr/>
                <p:nvPr/>
              </p:nvGrpSpPr>
              <p:grpSpPr>
                <a:xfrm>
                  <a:off x="5562601" y="1219200"/>
                  <a:ext cx="304800" cy="381000"/>
                  <a:chOff x="2791833" y="1524000"/>
                  <a:chExt cx="817134" cy="2110329"/>
                </a:xfrm>
              </p:grpSpPr>
              <p:sp>
                <p:nvSpPr>
                  <p:cNvPr id="48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23622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49" name="Rectangle 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19431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0" name="Rectangl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15240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1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27813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2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32004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</p:grpSp>
            <p:cxnSp>
              <p:nvCxnSpPr>
                <p:cNvPr id="53" name="Straight Arrow Connector 52"/>
                <p:cNvCxnSpPr/>
                <p:nvPr/>
              </p:nvCxnSpPr>
              <p:spPr bwMode="auto">
                <a:xfrm rot="5400000">
                  <a:off x="4267994" y="3200400"/>
                  <a:ext cx="2894806" cy="794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grpSp>
              <p:nvGrpSpPr>
                <p:cNvPr id="54" name="Group 53"/>
                <p:cNvGrpSpPr/>
                <p:nvPr/>
              </p:nvGrpSpPr>
              <p:grpSpPr>
                <a:xfrm>
                  <a:off x="7315200" y="1219200"/>
                  <a:ext cx="304800" cy="381000"/>
                  <a:chOff x="2791833" y="1524000"/>
                  <a:chExt cx="817134" cy="2110329"/>
                </a:xfrm>
              </p:grpSpPr>
              <p:sp>
                <p:nvSpPr>
                  <p:cNvPr id="55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23622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6" name="Rectangle 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19431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7" name="Rectangl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15240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8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27813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9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32004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</p:grpSp>
            <p:cxnSp>
              <p:nvCxnSpPr>
                <p:cNvPr id="60" name="Straight Arrow Connector 59"/>
                <p:cNvCxnSpPr/>
                <p:nvPr/>
              </p:nvCxnSpPr>
              <p:spPr bwMode="auto">
                <a:xfrm rot="5400000">
                  <a:off x="6020594" y="3200401"/>
                  <a:ext cx="2894806" cy="793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</p:grpSp>
          <p:sp>
            <p:nvSpPr>
              <p:cNvPr id="74" name="TextBox 73"/>
              <p:cNvSpPr txBox="1"/>
              <p:nvPr/>
            </p:nvSpPr>
            <p:spPr>
              <a:xfrm>
                <a:off x="5257800" y="4401979"/>
                <a:ext cx="4320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/>
                  <a:t>time</a:t>
                </a:r>
              </a:p>
            </p:txBody>
          </p:sp>
        </p:grpSp>
        <p:sp>
          <p:nvSpPr>
            <p:cNvPr id="75" name="TextBox 74"/>
            <p:cNvSpPr txBox="1"/>
            <p:nvPr/>
          </p:nvSpPr>
          <p:spPr>
            <a:xfrm>
              <a:off x="7492733" y="4419600"/>
              <a:ext cx="4320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time</a:t>
              </a:r>
            </a:p>
          </p:txBody>
        </p:sp>
      </p:grpSp>
      <p:cxnSp>
        <p:nvCxnSpPr>
          <p:cNvPr id="76" name="Straight Arrow Connector 75"/>
          <p:cNvCxnSpPr/>
          <p:nvPr/>
        </p:nvCxnSpPr>
        <p:spPr bwMode="auto">
          <a:xfrm>
            <a:off x="5715000" y="2227421"/>
            <a:ext cx="1752600" cy="6858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TextBox 76"/>
          <p:cNvSpPr txBox="1"/>
          <p:nvPr/>
        </p:nvSpPr>
        <p:spPr>
          <a:xfrm rot="1354964">
            <a:off x="5873595" y="2353301"/>
            <a:ext cx="15476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Seq</a:t>
            </a:r>
            <a:r>
              <a:rPr lang="en-US" sz="1000" dirty="0"/>
              <a:t>=100, 20 bytes data</a:t>
            </a:r>
          </a:p>
        </p:txBody>
      </p:sp>
      <p:cxnSp>
        <p:nvCxnSpPr>
          <p:cNvPr id="78" name="Straight Arrow Connector 77"/>
          <p:cNvCxnSpPr/>
          <p:nvPr/>
        </p:nvCxnSpPr>
        <p:spPr bwMode="auto">
          <a:xfrm rot="10800000" flipV="1">
            <a:off x="5715000" y="2608421"/>
            <a:ext cx="1752600" cy="7620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/>
          <p:nvPr/>
        </p:nvCxnSpPr>
        <p:spPr bwMode="auto">
          <a:xfrm rot="10800000" flipV="1">
            <a:off x="5715000" y="2989421"/>
            <a:ext cx="1752600" cy="4572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4" name="TextBox 83"/>
          <p:cNvSpPr txBox="1"/>
          <p:nvPr/>
        </p:nvSpPr>
        <p:spPr>
          <a:xfrm rot="20755187">
            <a:off x="6502535" y="2942735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ACK=120</a:t>
            </a:r>
          </a:p>
        </p:txBody>
      </p:sp>
      <p:sp>
        <p:nvSpPr>
          <p:cNvPr id="85" name="TextBox 84"/>
          <p:cNvSpPr txBox="1"/>
          <p:nvPr/>
        </p:nvSpPr>
        <p:spPr>
          <a:xfrm rot="20755187">
            <a:off x="5810375" y="3845830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ACK=120</a:t>
            </a:r>
          </a:p>
        </p:txBody>
      </p:sp>
      <p:cxnSp>
        <p:nvCxnSpPr>
          <p:cNvPr id="86" name="Straight Arrow Connector 85"/>
          <p:cNvCxnSpPr/>
          <p:nvPr/>
        </p:nvCxnSpPr>
        <p:spPr bwMode="auto">
          <a:xfrm>
            <a:off x="5715000" y="3492996"/>
            <a:ext cx="1752600" cy="6858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7" name="TextBox 86"/>
          <p:cNvSpPr txBox="1"/>
          <p:nvPr/>
        </p:nvSpPr>
        <p:spPr>
          <a:xfrm rot="1354964">
            <a:off x="5873595" y="3618876"/>
            <a:ext cx="1547657" cy="24622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Seq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=120, 10 bytes data</a:t>
            </a:r>
          </a:p>
        </p:txBody>
      </p:sp>
      <p:cxnSp>
        <p:nvCxnSpPr>
          <p:cNvPr id="88" name="Straight Connector 87"/>
          <p:cNvCxnSpPr/>
          <p:nvPr/>
        </p:nvCxnSpPr>
        <p:spPr bwMode="auto">
          <a:xfrm rot="5400000">
            <a:off x="4572794" y="2912427"/>
            <a:ext cx="1371600" cy="1588"/>
          </a:xfrm>
          <a:prstGeom prst="line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TextBox 88"/>
          <p:cNvSpPr txBox="1"/>
          <p:nvPr/>
        </p:nvSpPr>
        <p:spPr>
          <a:xfrm rot="16200000">
            <a:off x="4674380" y="2775839"/>
            <a:ext cx="9558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Timer for 100</a:t>
            </a:r>
          </a:p>
        </p:txBody>
      </p:sp>
      <p:cxnSp>
        <p:nvCxnSpPr>
          <p:cNvPr id="91" name="Straight Arrow Connector 90"/>
          <p:cNvCxnSpPr>
            <a:stCxn id="71" idx="3"/>
          </p:cNvCxnSpPr>
          <p:nvPr/>
        </p:nvCxnSpPr>
        <p:spPr bwMode="auto">
          <a:xfrm flipV="1">
            <a:off x="4957876" y="3276600"/>
            <a:ext cx="528524" cy="27551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ot"/>
            <a:round/>
            <a:headEnd type="none" w="med" len="med"/>
            <a:tailEnd type="arrow" w="med" len="med"/>
          </a:ln>
          <a:effectLst/>
        </p:spPr>
      </p:cxnSp>
      <p:sp>
        <p:nvSpPr>
          <p:cNvPr id="93" name="TextBox 5"/>
          <p:cNvSpPr txBox="1">
            <a:spLocks noChangeArrowheads="1"/>
          </p:cNvSpPr>
          <p:nvPr/>
        </p:nvSpPr>
        <p:spPr bwMode="auto">
          <a:xfrm>
            <a:off x="1066800" y="5105400"/>
            <a:ext cx="29317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Timeout retransmission</a:t>
            </a:r>
          </a:p>
        </p:txBody>
      </p:sp>
      <p:sp>
        <p:nvSpPr>
          <p:cNvPr id="94" name="TextBox 5"/>
          <p:cNvSpPr txBox="1">
            <a:spLocks noChangeArrowheads="1"/>
          </p:cNvSpPr>
          <p:nvPr/>
        </p:nvSpPr>
        <p:spPr bwMode="auto">
          <a:xfrm>
            <a:off x="5105400" y="5105400"/>
            <a:ext cx="29954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Spurious retransmission</a:t>
            </a:r>
          </a:p>
        </p:txBody>
      </p:sp>
    </p:spTree>
    <p:extLst>
      <p:ext uri="{BB962C8B-B14F-4D97-AF65-F5344CB8AC3E}">
        <p14:creationId xmlns:p14="http://schemas.microsoft.com/office/powerpoint/2010/main" val="37905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5" grpId="0"/>
      <p:bldP spid="26" grpId="0"/>
      <p:bldP spid="29" grpId="0"/>
      <p:bldP spid="30" grpId="0"/>
      <p:bldP spid="31" grpId="0"/>
      <p:bldP spid="33" grpId="0"/>
      <p:bldP spid="36" grpId="0"/>
      <p:bldP spid="37" grpId="0"/>
      <p:bldP spid="38" grpId="0"/>
      <p:bldP spid="45" grpId="0"/>
      <p:bldP spid="46" grpId="0"/>
      <p:bldP spid="62" grpId="0"/>
      <p:bldP spid="68" grpId="0"/>
      <p:bldP spid="70" grpId="0"/>
      <p:bldP spid="71" grpId="0"/>
      <p:bldP spid="72" grpId="0"/>
      <p:bldP spid="77" grpId="0"/>
      <p:bldP spid="84" grpId="0"/>
      <p:bldP spid="85" grpId="0"/>
      <p:bldP spid="87" grpId="0" animBg="1"/>
      <p:bldP spid="89" grpId="0"/>
      <p:bldP spid="93" grpId="0"/>
      <p:bldP spid="9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Round trip time and timeout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85825"/>
            <a:ext cx="8839200" cy="3533775"/>
          </a:xfrm>
        </p:spPr>
        <p:txBody>
          <a:bodyPr/>
          <a:lstStyle/>
          <a:p>
            <a:r>
              <a:rPr lang="en-US" sz="2000" dirty="0"/>
              <a:t>How to set the retransmission timer?</a:t>
            </a:r>
          </a:p>
          <a:p>
            <a:pPr lvl="1"/>
            <a:r>
              <a:rPr lang="en-US" sz="1800" dirty="0"/>
              <a:t>Must be longer than round-trip time (RTT)</a:t>
            </a:r>
          </a:p>
          <a:p>
            <a:pPr lvl="1"/>
            <a:r>
              <a:rPr lang="en-US" sz="1800" dirty="0"/>
              <a:t>Too short: many spurious retransmissions</a:t>
            </a:r>
          </a:p>
          <a:p>
            <a:pPr lvl="1"/>
            <a:r>
              <a:rPr lang="en-US" sz="1800" dirty="0"/>
              <a:t>Too long: slow reaction, flow control buffer fills up</a:t>
            </a:r>
          </a:p>
          <a:p>
            <a:r>
              <a:rPr lang="en-US" sz="2000" dirty="0"/>
              <a:t>Idea</a:t>
            </a:r>
          </a:p>
          <a:p>
            <a:pPr lvl="1"/>
            <a:r>
              <a:rPr lang="en-US" sz="1800" dirty="0"/>
              <a:t>Estimated RTT</a:t>
            </a:r>
          </a:p>
          <a:p>
            <a:pPr lvl="2"/>
            <a:r>
              <a:rPr lang="en-US" sz="1600" dirty="0"/>
              <a:t>Use a </a:t>
            </a:r>
            <a:r>
              <a:rPr lang="en-US" sz="1600" dirty="0" err="1"/>
              <a:t>SampleRTT</a:t>
            </a:r>
            <a:r>
              <a:rPr lang="en-US" sz="1600" dirty="0"/>
              <a:t>: Measure time from segment sending and ACK received</a:t>
            </a:r>
          </a:p>
          <a:p>
            <a:pPr lvl="2"/>
            <a:r>
              <a:rPr lang="en-US" sz="1600" dirty="0"/>
              <a:t>Compute </a:t>
            </a:r>
            <a:r>
              <a:rPr lang="en-US" sz="1600" dirty="0" err="1"/>
              <a:t>EstimatedRTT</a:t>
            </a:r>
            <a:r>
              <a:rPr lang="en-US" sz="1600" dirty="0"/>
              <a:t> as a floating average</a:t>
            </a:r>
          </a:p>
          <a:p>
            <a:pPr lvl="2"/>
            <a:r>
              <a:rPr lang="en-US" sz="1600" dirty="0"/>
              <a:t>Increase the </a:t>
            </a:r>
            <a:r>
              <a:rPr lang="en-US" sz="1600" dirty="0" err="1"/>
              <a:t>EstimatedRTT</a:t>
            </a:r>
            <a:r>
              <a:rPr lang="en-US" sz="1600" dirty="0"/>
              <a:t> with a safety margin that is big when </a:t>
            </a:r>
            <a:r>
              <a:rPr lang="en-US" sz="1600" dirty="0" err="1"/>
              <a:t>SampleRTT</a:t>
            </a:r>
            <a:r>
              <a:rPr lang="en-US" sz="1600" dirty="0"/>
              <a:t> changes a lot</a:t>
            </a:r>
          </a:p>
          <a:p>
            <a:pPr lvl="3"/>
            <a:r>
              <a:rPr lang="en-US" sz="1600" dirty="0"/>
              <a:t>(because fewer timeouts are considered better)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600200" y="4419600"/>
          <a:ext cx="6019800" cy="1253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3" imgW="4025900" imgH="838200" progId="Equation.3">
                  <p:embed/>
                </p:oleObj>
              </mc:Choice>
              <mc:Fallback>
                <p:oleObj name="Equation" r:id="rId3" imgW="4025900" imgH="8382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419600"/>
                        <a:ext cx="6019800" cy="12533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 bwMode="auto">
          <a:xfrm flipV="1">
            <a:off x="2057400" y="5715000"/>
            <a:ext cx="533400" cy="3048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48126" y="5943600"/>
            <a:ext cx="88793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Not only 1 RTT because we have also “Fast Retransmission” for fixing packet loss, explained with “Congestion”</a:t>
            </a:r>
          </a:p>
        </p:txBody>
      </p:sp>
    </p:spTree>
    <p:extLst>
      <p:ext uri="{BB962C8B-B14F-4D97-AF65-F5344CB8AC3E}">
        <p14:creationId xmlns:p14="http://schemas.microsoft.com/office/powerpoint/2010/main" val="376398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832505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Flow Control on Transport Layer</a:t>
            </a:r>
            <a:endParaRPr lang="en-US" sz="3200"/>
          </a:p>
        </p:txBody>
      </p:sp>
      <p:sp>
        <p:nvSpPr>
          <p:cNvPr id="916483" name="Rectangle 3"/>
          <p:cNvSpPr>
            <a:spLocks noGrp="1" noChangeArrowheads="1"/>
          </p:cNvSpPr>
          <p:nvPr>
            <p:ph idx="1"/>
          </p:nvPr>
        </p:nvSpPr>
        <p:spPr>
          <a:xfrm>
            <a:off x="152399" y="4548249"/>
            <a:ext cx="5975269" cy="197130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/>
              <a:t>Flow control mechanisms:</a:t>
            </a:r>
          </a:p>
          <a:p>
            <a:pPr>
              <a:lnSpc>
                <a:spcPct val="90000"/>
              </a:lnSpc>
            </a:pPr>
            <a:r>
              <a:rPr lang="en-US" sz="2000" u="sng" dirty="0"/>
              <a:t>Stop-and-wait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u="sng" dirty="0"/>
              <a:t>Sliding window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Go-back-N / no buffer allocation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Selective repeat / static buffer allocation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Credit mechanism / dynamic buffer allocation</a:t>
            </a:r>
          </a:p>
        </p:txBody>
      </p:sp>
      <p:grpSp>
        <p:nvGrpSpPr>
          <p:cNvPr id="98308" name="Group 38"/>
          <p:cNvGrpSpPr>
            <a:grpSpLocks/>
          </p:cNvGrpSpPr>
          <p:nvPr/>
        </p:nvGrpSpPr>
        <p:grpSpPr bwMode="auto">
          <a:xfrm>
            <a:off x="2209800" y="1524000"/>
            <a:ext cx="817563" cy="2116138"/>
            <a:chOff x="3398" y="1677"/>
            <a:chExt cx="515" cy="1333"/>
          </a:xfrm>
        </p:grpSpPr>
        <p:sp>
          <p:nvSpPr>
            <p:cNvPr id="98442" name="Rectangle 5"/>
            <p:cNvSpPr>
              <a:spLocks noChangeAspect="1" noChangeArrowheads="1"/>
            </p:cNvSpPr>
            <p:nvPr/>
          </p:nvSpPr>
          <p:spPr bwMode="auto">
            <a:xfrm>
              <a:off x="3398" y="2206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Network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3" name="Rectangle 9"/>
            <p:cNvSpPr>
              <a:spLocks noChangeAspect="1" noChangeArrowheads="1"/>
            </p:cNvSpPr>
            <p:nvPr/>
          </p:nvSpPr>
          <p:spPr bwMode="auto">
            <a:xfrm>
              <a:off x="3398" y="1942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Transport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4" name="Rectangle 10"/>
            <p:cNvSpPr>
              <a:spLocks noChangeAspect="1" noChangeArrowheads="1"/>
            </p:cNvSpPr>
            <p:nvPr/>
          </p:nvSpPr>
          <p:spPr bwMode="auto">
            <a:xfrm>
              <a:off x="3398" y="1677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Application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5" name="Rectangle 12"/>
            <p:cNvSpPr>
              <a:spLocks noChangeAspect="1" noChangeArrowheads="1"/>
            </p:cNvSpPr>
            <p:nvPr/>
          </p:nvSpPr>
          <p:spPr bwMode="auto">
            <a:xfrm>
              <a:off x="3398" y="2471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 Link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6" name="Rectangle 13"/>
            <p:cNvSpPr>
              <a:spLocks noChangeAspect="1" noChangeArrowheads="1"/>
            </p:cNvSpPr>
            <p:nvPr/>
          </p:nvSpPr>
          <p:spPr bwMode="auto">
            <a:xfrm>
              <a:off x="3398" y="2736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Physical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</p:grpSp>
      <p:grpSp>
        <p:nvGrpSpPr>
          <p:cNvPr id="98309" name="Group 19"/>
          <p:cNvGrpSpPr>
            <a:grpSpLocks noChangeAspect="1"/>
          </p:cNvGrpSpPr>
          <p:nvPr/>
        </p:nvGrpSpPr>
        <p:grpSpPr bwMode="auto">
          <a:xfrm>
            <a:off x="533400" y="2362200"/>
            <a:ext cx="533400" cy="914400"/>
            <a:chOff x="4272" y="2352"/>
            <a:chExt cx="515" cy="1333"/>
          </a:xfrm>
        </p:grpSpPr>
        <p:sp>
          <p:nvSpPr>
            <p:cNvPr id="98437" name="Rectangle 14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8" name="Rectangle 15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9" name="Rectangle 16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40" name="Rectangle 17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41" name="Rectangle 18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10" name="Group 20"/>
          <p:cNvGrpSpPr>
            <a:grpSpLocks noChangeAspect="1"/>
          </p:cNvGrpSpPr>
          <p:nvPr/>
        </p:nvGrpSpPr>
        <p:grpSpPr bwMode="auto">
          <a:xfrm>
            <a:off x="7696200" y="1295400"/>
            <a:ext cx="533400" cy="914400"/>
            <a:chOff x="4272" y="2352"/>
            <a:chExt cx="515" cy="1333"/>
          </a:xfrm>
        </p:grpSpPr>
        <p:sp>
          <p:nvSpPr>
            <p:cNvPr id="98432" name="Rectangle 21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3" name="Rectangle 22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4" name="Rectangle 23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5" name="Rectangle 24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6" name="Rectangle 25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11" name="Group 199"/>
          <p:cNvGrpSpPr>
            <a:grpSpLocks/>
          </p:cNvGrpSpPr>
          <p:nvPr/>
        </p:nvGrpSpPr>
        <p:grpSpPr bwMode="auto">
          <a:xfrm>
            <a:off x="4305300" y="2286000"/>
            <a:ext cx="533400" cy="550863"/>
            <a:chOff x="2712" y="1093"/>
            <a:chExt cx="336" cy="347"/>
          </a:xfrm>
        </p:grpSpPr>
        <p:sp>
          <p:nvSpPr>
            <p:cNvPr id="98429" name="Rectangle 33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0" name="Rectangle 36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1" name="Rectangle 37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6" name="Group 79"/>
          <p:cNvGrpSpPr>
            <a:grpSpLocks/>
          </p:cNvGrpSpPr>
          <p:nvPr/>
        </p:nvGrpSpPr>
        <p:grpSpPr bwMode="auto">
          <a:xfrm rot="5400000">
            <a:off x="990600" y="2830513"/>
            <a:ext cx="228600" cy="381000"/>
            <a:chOff x="3024" y="576"/>
            <a:chExt cx="867" cy="2306"/>
          </a:xfrm>
        </p:grpSpPr>
        <p:sp>
          <p:nvSpPr>
            <p:cNvPr id="98423" name="Freeform 8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4" name="Freeform 8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5" name="Freeform 8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6" name="Freeform 8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7" name="Freeform 8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8" name="Freeform 8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86"/>
          <p:cNvGrpSpPr>
            <a:grpSpLocks/>
          </p:cNvGrpSpPr>
          <p:nvPr/>
        </p:nvGrpSpPr>
        <p:grpSpPr bwMode="auto">
          <a:xfrm rot="-5400000">
            <a:off x="2057400" y="2819400"/>
            <a:ext cx="228600" cy="381000"/>
            <a:chOff x="3024" y="576"/>
            <a:chExt cx="867" cy="2306"/>
          </a:xfrm>
        </p:grpSpPr>
        <p:sp>
          <p:nvSpPr>
            <p:cNvPr id="98417" name="Freeform 87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8" name="Freeform 88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9" name="Freeform 89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0" name="Freeform 90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1" name="Freeform 91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2" name="Freeform 92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6573" name="Line 93"/>
          <p:cNvSpPr>
            <a:spLocks noChangeShapeType="1"/>
          </p:cNvSpPr>
          <p:nvPr/>
        </p:nvSpPr>
        <p:spPr bwMode="auto">
          <a:xfrm flipV="1">
            <a:off x="1295400" y="3014663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129"/>
          <p:cNvGrpSpPr>
            <a:grpSpLocks/>
          </p:cNvGrpSpPr>
          <p:nvPr/>
        </p:nvGrpSpPr>
        <p:grpSpPr bwMode="auto">
          <a:xfrm rot="5400000">
            <a:off x="2819400" y="1752600"/>
            <a:ext cx="228600" cy="381000"/>
            <a:chOff x="3024" y="576"/>
            <a:chExt cx="867" cy="2306"/>
          </a:xfrm>
        </p:grpSpPr>
        <p:sp>
          <p:nvSpPr>
            <p:cNvPr id="98411" name="Freeform 13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2" name="Freeform 13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3" name="Freeform 13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4" name="Freeform 13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5" name="Freeform 13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6" name="Freeform 13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115"/>
          <p:cNvGrpSpPr>
            <a:grpSpLocks/>
          </p:cNvGrpSpPr>
          <p:nvPr/>
        </p:nvGrpSpPr>
        <p:grpSpPr bwMode="auto">
          <a:xfrm rot="5400000">
            <a:off x="2895600" y="1882775"/>
            <a:ext cx="228600" cy="381000"/>
            <a:chOff x="3024" y="576"/>
            <a:chExt cx="867" cy="2306"/>
          </a:xfrm>
        </p:grpSpPr>
        <p:sp>
          <p:nvSpPr>
            <p:cNvPr id="98405" name="Freeform 116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6" name="Freeform 117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7" name="Freeform 118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8" name="Freeform 119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9" name="Freeform 120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0" name="Freeform 121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122"/>
          <p:cNvGrpSpPr>
            <a:grpSpLocks/>
          </p:cNvGrpSpPr>
          <p:nvPr/>
        </p:nvGrpSpPr>
        <p:grpSpPr bwMode="auto">
          <a:xfrm rot="5400000">
            <a:off x="2971800" y="2035175"/>
            <a:ext cx="228600" cy="381000"/>
            <a:chOff x="3024" y="576"/>
            <a:chExt cx="867" cy="2306"/>
          </a:xfrm>
        </p:grpSpPr>
        <p:sp>
          <p:nvSpPr>
            <p:cNvPr id="98399" name="Freeform 123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0" name="Freeform 124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1" name="Freeform 125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2" name="Freeform 126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3" name="Freeform 127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4" name="Freeform 128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136"/>
          <p:cNvGrpSpPr>
            <a:grpSpLocks/>
          </p:cNvGrpSpPr>
          <p:nvPr/>
        </p:nvGrpSpPr>
        <p:grpSpPr bwMode="auto">
          <a:xfrm rot="5400000">
            <a:off x="3048000" y="2187575"/>
            <a:ext cx="228600" cy="381000"/>
            <a:chOff x="3024" y="576"/>
            <a:chExt cx="867" cy="2306"/>
          </a:xfrm>
        </p:grpSpPr>
        <p:sp>
          <p:nvSpPr>
            <p:cNvPr id="98393" name="Freeform 137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4" name="Freeform 138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5" name="Freeform 139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6" name="Freeform 140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7" name="Freeform 141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8" name="Freeform 142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44"/>
          <p:cNvGrpSpPr>
            <a:grpSpLocks/>
          </p:cNvGrpSpPr>
          <p:nvPr/>
        </p:nvGrpSpPr>
        <p:grpSpPr bwMode="auto">
          <a:xfrm rot="-5400000">
            <a:off x="7620000" y="1371600"/>
            <a:ext cx="228600" cy="381000"/>
            <a:chOff x="3024" y="576"/>
            <a:chExt cx="867" cy="2306"/>
          </a:xfrm>
        </p:grpSpPr>
        <p:sp>
          <p:nvSpPr>
            <p:cNvPr id="98387" name="Freeform 145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88" name="Freeform 146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89" name="Freeform 147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0" name="Freeform 148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1" name="Freeform 149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2" name="Freeform 150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8320" name="Group 151"/>
          <p:cNvGrpSpPr>
            <a:grpSpLocks noChangeAspect="1"/>
          </p:cNvGrpSpPr>
          <p:nvPr/>
        </p:nvGrpSpPr>
        <p:grpSpPr bwMode="auto">
          <a:xfrm>
            <a:off x="7620000" y="2971800"/>
            <a:ext cx="533400" cy="914400"/>
            <a:chOff x="4272" y="2352"/>
            <a:chExt cx="515" cy="1333"/>
          </a:xfrm>
        </p:grpSpPr>
        <p:sp>
          <p:nvSpPr>
            <p:cNvPr id="98382" name="Rectangle 152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3" name="Rectangle 153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4" name="Rectangle 154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5" name="Rectangle 155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6" name="Rectangle 156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21" name="Group 163"/>
          <p:cNvGrpSpPr>
            <a:grpSpLocks noChangeAspect="1"/>
          </p:cNvGrpSpPr>
          <p:nvPr/>
        </p:nvGrpSpPr>
        <p:grpSpPr bwMode="auto">
          <a:xfrm>
            <a:off x="5257800" y="3505200"/>
            <a:ext cx="533400" cy="914400"/>
            <a:chOff x="4272" y="2352"/>
            <a:chExt cx="515" cy="1333"/>
          </a:xfrm>
        </p:grpSpPr>
        <p:sp>
          <p:nvSpPr>
            <p:cNvPr id="98377" name="Rectangle 164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8" name="Rectangle 165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9" name="Rectangle 166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0" name="Rectangle 167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1" name="Rectangle 168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22" name="Group 169"/>
          <p:cNvGrpSpPr>
            <a:grpSpLocks noChangeAspect="1"/>
          </p:cNvGrpSpPr>
          <p:nvPr/>
        </p:nvGrpSpPr>
        <p:grpSpPr bwMode="auto">
          <a:xfrm>
            <a:off x="6629400" y="3886200"/>
            <a:ext cx="533400" cy="914400"/>
            <a:chOff x="4272" y="2352"/>
            <a:chExt cx="515" cy="1333"/>
          </a:xfrm>
        </p:grpSpPr>
        <p:sp>
          <p:nvSpPr>
            <p:cNvPr id="98372" name="Rectangle 170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3" name="Rectangle 171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4" name="Rectangle 172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5" name="Rectangle 173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6" name="Rectangle 174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16" name="Group 175"/>
          <p:cNvGrpSpPr>
            <a:grpSpLocks/>
          </p:cNvGrpSpPr>
          <p:nvPr/>
        </p:nvGrpSpPr>
        <p:grpSpPr bwMode="auto">
          <a:xfrm rot="-5400000">
            <a:off x="7620000" y="3048000"/>
            <a:ext cx="228600" cy="381000"/>
            <a:chOff x="3024" y="576"/>
            <a:chExt cx="867" cy="2306"/>
          </a:xfrm>
        </p:grpSpPr>
        <p:sp>
          <p:nvSpPr>
            <p:cNvPr id="98366" name="Freeform 176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7" name="Freeform 177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8" name="Freeform 178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9" name="Freeform 179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70" name="Freeform 180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71" name="Freeform 181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82"/>
          <p:cNvGrpSpPr>
            <a:grpSpLocks/>
          </p:cNvGrpSpPr>
          <p:nvPr/>
        </p:nvGrpSpPr>
        <p:grpSpPr bwMode="auto">
          <a:xfrm rot="-5400000">
            <a:off x="6553200" y="3962400"/>
            <a:ext cx="228600" cy="381000"/>
            <a:chOff x="3024" y="576"/>
            <a:chExt cx="867" cy="2306"/>
          </a:xfrm>
        </p:grpSpPr>
        <p:sp>
          <p:nvSpPr>
            <p:cNvPr id="98360" name="Freeform 183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1" name="Freeform 184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2" name="Freeform 185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3" name="Freeform 186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4" name="Freeform 187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5" name="Freeform 188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89"/>
          <p:cNvGrpSpPr>
            <a:grpSpLocks/>
          </p:cNvGrpSpPr>
          <p:nvPr/>
        </p:nvGrpSpPr>
        <p:grpSpPr bwMode="auto">
          <a:xfrm rot="-5400000">
            <a:off x="5181600" y="3581400"/>
            <a:ext cx="228600" cy="381000"/>
            <a:chOff x="3024" y="576"/>
            <a:chExt cx="867" cy="2306"/>
          </a:xfrm>
        </p:grpSpPr>
        <p:sp>
          <p:nvSpPr>
            <p:cNvPr id="98354" name="Freeform 19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5" name="Freeform 19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6" name="Freeform 19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7" name="Freeform 19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8" name="Freeform 19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9" name="Freeform 19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6676" name="Line 196"/>
          <p:cNvSpPr>
            <a:spLocks noChangeShapeType="1"/>
          </p:cNvSpPr>
          <p:nvPr/>
        </p:nvSpPr>
        <p:spPr bwMode="auto">
          <a:xfrm>
            <a:off x="1066800" y="32004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77" name="Line 197"/>
          <p:cNvSpPr>
            <a:spLocks noChangeShapeType="1"/>
          </p:cNvSpPr>
          <p:nvPr/>
        </p:nvSpPr>
        <p:spPr bwMode="auto">
          <a:xfrm flipV="1">
            <a:off x="3048000" y="2743200"/>
            <a:ext cx="12954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78" name="Line 198"/>
          <p:cNvSpPr>
            <a:spLocks noChangeShapeType="1"/>
          </p:cNvSpPr>
          <p:nvPr/>
        </p:nvSpPr>
        <p:spPr bwMode="auto">
          <a:xfrm>
            <a:off x="3048000" y="3505200"/>
            <a:ext cx="1219200" cy="609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8329" name="Group 200"/>
          <p:cNvGrpSpPr>
            <a:grpSpLocks/>
          </p:cNvGrpSpPr>
          <p:nvPr/>
        </p:nvGrpSpPr>
        <p:grpSpPr bwMode="auto">
          <a:xfrm>
            <a:off x="4271963" y="3671888"/>
            <a:ext cx="533400" cy="550862"/>
            <a:chOff x="2712" y="1093"/>
            <a:chExt cx="336" cy="347"/>
          </a:xfrm>
        </p:grpSpPr>
        <p:sp>
          <p:nvSpPr>
            <p:cNvPr id="98351" name="Rectangle 201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2" name="Rectangle 202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3" name="Rectangle 203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30" name="Group 204"/>
          <p:cNvGrpSpPr>
            <a:grpSpLocks/>
          </p:cNvGrpSpPr>
          <p:nvPr/>
        </p:nvGrpSpPr>
        <p:grpSpPr bwMode="auto">
          <a:xfrm>
            <a:off x="5867400" y="2667000"/>
            <a:ext cx="533400" cy="550863"/>
            <a:chOff x="2712" y="1093"/>
            <a:chExt cx="336" cy="347"/>
          </a:xfrm>
        </p:grpSpPr>
        <p:sp>
          <p:nvSpPr>
            <p:cNvPr id="98348" name="Rectangle 205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9" name="Rectangle 206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0" name="Rectangle 207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31" name="Group 208"/>
          <p:cNvGrpSpPr>
            <a:grpSpLocks/>
          </p:cNvGrpSpPr>
          <p:nvPr/>
        </p:nvGrpSpPr>
        <p:grpSpPr bwMode="auto">
          <a:xfrm>
            <a:off x="5867400" y="1600200"/>
            <a:ext cx="533400" cy="550863"/>
            <a:chOff x="2712" y="1093"/>
            <a:chExt cx="336" cy="347"/>
          </a:xfrm>
        </p:grpSpPr>
        <p:sp>
          <p:nvSpPr>
            <p:cNvPr id="98345" name="Rectangle 209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6" name="Rectangle 210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7" name="Rectangle 211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sp>
        <p:nvSpPr>
          <p:cNvPr id="916692" name="Line 212"/>
          <p:cNvSpPr>
            <a:spLocks noChangeShapeType="1"/>
          </p:cNvSpPr>
          <p:nvPr/>
        </p:nvSpPr>
        <p:spPr bwMode="auto">
          <a:xfrm>
            <a:off x="4800600" y="41148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3" name="Line 213"/>
          <p:cNvSpPr>
            <a:spLocks noChangeShapeType="1"/>
          </p:cNvSpPr>
          <p:nvPr/>
        </p:nvSpPr>
        <p:spPr bwMode="auto">
          <a:xfrm>
            <a:off x="5791200" y="4343400"/>
            <a:ext cx="8382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4" name="Line 214"/>
          <p:cNvSpPr>
            <a:spLocks noChangeShapeType="1"/>
          </p:cNvSpPr>
          <p:nvPr/>
        </p:nvSpPr>
        <p:spPr bwMode="auto">
          <a:xfrm>
            <a:off x="6400800" y="3124200"/>
            <a:ext cx="12192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5" name="Line 215"/>
          <p:cNvSpPr>
            <a:spLocks noChangeShapeType="1"/>
          </p:cNvSpPr>
          <p:nvPr/>
        </p:nvSpPr>
        <p:spPr bwMode="auto">
          <a:xfrm>
            <a:off x="4876800" y="27432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6" name="Line 216"/>
          <p:cNvSpPr>
            <a:spLocks noChangeShapeType="1"/>
          </p:cNvSpPr>
          <p:nvPr/>
        </p:nvSpPr>
        <p:spPr bwMode="auto">
          <a:xfrm flipV="1">
            <a:off x="4800600" y="2057400"/>
            <a:ext cx="10668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7" name="Line 217"/>
          <p:cNvSpPr>
            <a:spLocks noChangeShapeType="1"/>
          </p:cNvSpPr>
          <p:nvPr/>
        </p:nvSpPr>
        <p:spPr bwMode="auto">
          <a:xfrm>
            <a:off x="6400800" y="2057400"/>
            <a:ext cx="1295400" cy="76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8" name="Line 218"/>
          <p:cNvSpPr>
            <a:spLocks noChangeShapeType="1"/>
          </p:cNvSpPr>
          <p:nvPr/>
        </p:nvSpPr>
        <p:spPr bwMode="auto">
          <a:xfrm flipV="1">
            <a:off x="3124200" y="1524000"/>
            <a:ext cx="4419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9" name="Line 219"/>
          <p:cNvSpPr>
            <a:spLocks noChangeShapeType="1"/>
          </p:cNvSpPr>
          <p:nvPr/>
        </p:nvSpPr>
        <p:spPr bwMode="auto">
          <a:xfrm>
            <a:off x="3200400" y="2057400"/>
            <a:ext cx="43434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700" name="Line 220"/>
          <p:cNvSpPr>
            <a:spLocks noChangeShapeType="1"/>
          </p:cNvSpPr>
          <p:nvPr/>
        </p:nvSpPr>
        <p:spPr bwMode="auto">
          <a:xfrm>
            <a:off x="3276600" y="2209800"/>
            <a:ext cx="32004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701" name="Line 221"/>
          <p:cNvSpPr>
            <a:spLocks noChangeShapeType="1"/>
          </p:cNvSpPr>
          <p:nvPr/>
        </p:nvSpPr>
        <p:spPr bwMode="auto">
          <a:xfrm>
            <a:off x="3352800" y="2362200"/>
            <a:ext cx="17526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342" name="Text Box 222"/>
          <p:cNvSpPr txBox="1">
            <a:spLocks noChangeArrowheads="1"/>
          </p:cNvSpPr>
          <p:nvPr/>
        </p:nvSpPr>
        <p:spPr bwMode="auto">
          <a:xfrm>
            <a:off x="425071" y="759768"/>
            <a:ext cx="52982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Fast sender shall not flood slow receiver</a:t>
            </a:r>
          </a:p>
        </p:txBody>
      </p:sp>
      <p:sp>
        <p:nvSpPr>
          <p:cNvPr id="916704" name="AutoShape 224"/>
          <p:cNvSpPr>
            <a:spLocks noChangeArrowheads="1"/>
          </p:cNvSpPr>
          <p:nvPr/>
        </p:nvSpPr>
        <p:spPr bwMode="auto">
          <a:xfrm>
            <a:off x="304800" y="3164775"/>
            <a:ext cx="2362200" cy="1371600"/>
          </a:xfrm>
          <a:prstGeom prst="foldedCorner">
            <a:avLst>
              <a:gd name="adj" fmla="val 12500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>
                <a:latin typeface="Eurostile" panose="020B0504020202050204" pitchFamily="34" charset="77"/>
              </a:rPr>
              <a:t>Link layer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Few connections</a:t>
            </a:r>
            <a:br>
              <a:rPr lang="en-US" dirty="0">
                <a:latin typeface="Eurostile" panose="020B0504020202050204" pitchFamily="34" charset="77"/>
              </a:rPr>
            </a:br>
            <a:r>
              <a:rPr lang="en-US" dirty="0">
                <a:latin typeface="Eurostile" panose="020B0504020202050204" pitchFamily="34" charset="77"/>
              </a:rPr>
              <a:t>  (one per host)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Short distances</a:t>
            </a:r>
          </a:p>
        </p:txBody>
      </p:sp>
      <p:sp>
        <p:nvSpPr>
          <p:cNvPr id="916705" name="AutoShape 225"/>
          <p:cNvSpPr>
            <a:spLocks noChangeArrowheads="1"/>
          </p:cNvSpPr>
          <p:nvPr/>
        </p:nvSpPr>
        <p:spPr bwMode="auto">
          <a:xfrm>
            <a:off x="5638800" y="4364038"/>
            <a:ext cx="3276600" cy="1371600"/>
          </a:xfrm>
          <a:prstGeom prst="foldedCorner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>
                <a:latin typeface="Eurostile" panose="020B0504020202050204" pitchFamily="34" charset="77"/>
              </a:rPr>
              <a:t>Transport layer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Potentially many connections</a:t>
            </a:r>
            <a:br>
              <a:rPr lang="en-US" dirty="0">
                <a:latin typeface="Eurostile" panose="020B0504020202050204" pitchFamily="34" charset="77"/>
              </a:rPr>
            </a:br>
            <a:r>
              <a:rPr lang="en-US" dirty="0">
                <a:latin typeface="Eurostile" panose="020B0504020202050204" pitchFamily="34" charset="77"/>
              </a:rPr>
              <a:t>  (several per application)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Potentially long distances</a:t>
            </a:r>
          </a:p>
        </p:txBody>
      </p:sp>
    </p:spTree>
    <p:extLst>
      <p:ext uri="{BB962C8B-B14F-4D97-AF65-F5344CB8AC3E}">
        <p14:creationId xmlns:p14="http://schemas.microsoft.com/office/powerpoint/2010/main" val="349328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166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166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9166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9166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9166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9166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9166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1669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9166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91669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9166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91669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9166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91669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9166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91669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9166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9166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16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16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16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16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16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16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16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16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6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6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6483" grpId="0" uiExpand="1" build="p" animBg="1"/>
      <p:bldP spid="916573" grpId="0" animBg="1"/>
      <p:bldP spid="916698" grpId="0" animBg="1"/>
      <p:bldP spid="916699" grpId="0" animBg="1"/>
      <p:bldP spid="916700" grpId="0" animBg="1"/>
      <p:bldP spid="916701" grpId="0" animBg="1"/>
      <p:bldP spid="916704" grpId="0" animBg="1"/>
      <p:bldP spid="91670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178" name="Rectangle 10"/>
          <p:cNvSpPr>
            <a:spLocks noGrp="1" noChangeArrowheads="1"/>
          </p:cNvSpPr>
          <p:nvPr>
            <p:ph idx="1"/>
          </p:nvPr>
        </p:nvSpPr>
        <p:spPr>
          <a:xfrm>
            <a:off x="179512" y="866775"/>
            <a:ext cx="8964488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Problem</a:t>
            </a:r>
          </a:p>
          <a:p>
            <a:r>
              <a:rPr lang="en-US" sz="2000" dirty="0"/>
              <a:t>sender can send faster than receiver can receive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Without flow control</a:t>
            </a:r>
          </a:p>
          <a:p>
            <a:r>
              <a:rPr lang="en-US" sz="2000" dirty="0"/>
              <a:t>receiver loses packets despite error-free transmission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With flow control</a:t>
            </a:r>
          </a:p>
          <a:p>
            <a:r>
              <a:rPr lang="en-US" sz="2000" dirty="0"/>
              <a:t>sender can adapt to receiver’s abilities by feedback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Comment</a:t>
            </a:r>
          </a:p>
          <a:p>
            <a:r>
              <a:rPr lang="en-US" sz="2000" dirty="0"/>
              <a:t>error control and flow control are usually interlinked</a:t>
            </a:r>
          </a:p>
          <a:p>
            <a:r>
              <a:rPr lang="en-US" sz="2000" dirty="0"/>
              <a:t>rate control</a:t>
            </a:r>
          </a:p>
          <a:p>
            <a:pPr lvl="1"/>
            <a:r>
              <a:rPr lang="en-US" sz="1600" dirty="0"/>
              <a:t>controls sending speed as well</a:t>
            </a:r>
          </a:p>
          <a:p>
            <a:pPr lvl="1"/>
            <a:r>
              <a:rPr lang="en-US" sz="1600" dirty="0"/>
              <a:t>but defines sequencing of send operations</a:t>
            </a:r>
          </a:p>
          <a:p>
            <a:pPr lvl="1"/>
            <a:r>
              <a:rPr lang="en-US" sz="1600" dirty="0"/>
              <a:t>whereas flow control defines conditions for next send operation</a:t>
            </a:r>
          </a:p>
        </p:txBody>
      </p:sp>
      <p:sp>
        <p:nvSpPr>
          <p:cNvPr id="128717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control and error treatment</a:t>
            </a:r>
          </a:p>
        </p:txBody>
      </p:sp>
      <p:sp>
        <p:nvSpPr>
          <p:cNvPr id="4" name="TextBox 3"/>
          <p:cNvSpPr txBox="1"/>
          <p:nvPr/>
        </p:nvSpPr>
        <p:spPr>
          <a:xfrm rot="5400000">
            <a:off x="7644000" y="3188632"/>
            <a:ext cx="2698175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Eurostile"/>
                <a:cs typeface="Eurostile"/>
              </a:rPr>
              <a:t>© Ralf Steinmetz, </a:t>
            </a:r>
            <a:r>
              <a:rPr lang="en-US" sz="900" dirty="0" err="1">
                <a:latin typeface="Eurostile"/>
                <a:cs typeface="Eurostile"/>
              </a:rPr>
              <a:t>Technische</a:t>
            </a:r>
            <a:r>
              <a:rPr lang="en-US" sz="900" dirty="0">
                <a:latin typeface="Eurostile"/>
                <a:cs typeface="Eurostile"/>
              </a:rPr>
              <a:t> </a:t>
            </a:r>
            <a:r>
              <a:rPr lang="en-US" sz="900" dirty="0" err="1">
                <a:latin typeface="Eurostile"/>
                <a:cs typeface="Eurostile"/>
              </a:rPr>
              <a:t>Universität</a:t>
            </a:r>
            <a:r>
              <a:rPr lang="en-US" sz="900" dirty="0">
                <a:latin typeface="Eurostile"/>
                <a:cs typeface="Eurostile"/>
              </a:rPr>
              <a:t> Darmstadt</a:t>
            </a:r>
          </a:p>
        </p:txBody>
      </p:sp>
    </p:spTree>
    <p:extLst>
      <p:ext uri="{BB962C8B-B14F-4D97-AF65-F5344CB8AC3E}">
        <p14:creationId xmlns:p14="http://schemas.microsoft.com/office/powerpoint/2010/main" val="97507055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 stop-and-wait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616804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D5ED01F3-9278-674B-95BB-0DEFB4371CCE}"/>
              </a:ext>
            </a:extLst>
          </p:cNvPr>
          <p:cNvSpPr/>
          <p:nvPr/>
        </p:nvSpPr>
        <p:spPr bwMode="auto">
          <a:xfrm>
            <a:off x="1771342" y="2729179"/>
            <a:ext cx="4172857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16069-9B02-4246-AE63-0CED548EBB1F}"/>
              </a:ext>
            </a:extLst>
          </p:cNvPr>
          <p:cNvCxnSpPr>
            <a:cxnSpLocks/>
          </p:cNvCxnSpPr>
          <p:nvPr/>
        </p:nvCxnSpPr>
        <p:spPr bwMode="auto">
          <a:xfrm>
            <a:off x="1765300" y="275590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13E228-2F0F-4744-869F-F336BDC641B1}"/>
              </a:ext>
            </a:extLst>
          </p:cNvPr>
          <p:cNvCxnSpPr>
            <a:cxnSpLocks/>
          </p:cNvCxnSpPr>
          <p:nvPr/>
        </p:nvCxnSpPr>
        <p:spPr bwMode="auto">
          <a:xfrm>
            <a:off x="5956300" y="275590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1339542" y="2247900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5469196" y="2247900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7ECCD3-B0D2-A746-BD22-63F5790506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193" t="23397" r="17843" b="17953"/>
          <a:stretch/>
        </p:blipFill>
        <p:spPr>
          <a:xfrm>
            <a:off x="1123949" y="902732"/>
            <a:ext cx="1282700" cy="12065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978B330E-ED91-1C4B-A99D-563AB2F46DDF}"/>
              </a:ext>
            </a:extLst>
          </p:cNvPr>
          <p:cNvGrpSpPr/>
          <p:nvPr/>
        </p:nvGrpSpPr>
        <p:grpSpPr>
          <a:xfrm>
            <a:off x="1765300" y="2909292"/>
            <a:ext cx="4191000" cy="672108"/>
            <a:chOff x="2692400" y="2972792"/>
            <a:chExt cx="4191000" cy="672108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18E0744-BAE0-CA44-B7E1-5673B772C05D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F09E90-B47E-2A47-B62B-94B8A7424096}"/>
                </a:ext>
              </a:extLst>
            </p:cNvPr>
            <p:cNvSpPr txBox="1"/>
            <p:nvPr/>
          </p:nvSpPr>
          <p:spPr>
            <a:xfrm>
              <a:off x="4383414" y="2972792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DA29D362-3A59-5A48-AD08-E9D3D3C2B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489" y="1236127"/>
            <a:ext cx="539710" cy="53971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988E608E-F60B-864C-AF70-3BC76CCA9919}"/>
              </a:ext>
            </a:extLst>
          </p:cNvPr>
          <p:cNvGrpSpPr/>
          <p:nvPr/>
        </p:nvGrpSpPr>
        <p:grpSpPr>
          <a:xfrm>
            <a:off x="1759257" y="3595152"/>
            <a:ext cx="4191000" cy="644505"/>
            <a:chOff x="2686357" y="3658652"/>
            <a:chExt cx="4191000" cy="64450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F51E6EA-C06B-8546-8DC0-40F0234551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86357" y="3706257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09714F-5000-6146-931F-0F1AF027D193}"/>
                </a:ext>
              </a:extLst>
            </p:cNvPr>
            <p:cNvSpPr txBox="1"/>
            <p:nvPr/>
          </p:nvSpPr>
          <p:spPr>
            <a:xfrm>
              <a:off x="4161470" y="3658652"/>
              <a:ext cx="603050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5B91AB3-D946-AF45-8F46-219B3C550C9D}"/>
              </a:ext>
            </a:extLst>
          </p:cNvPr>
          <p:cNvGrpSpPr/>
          <p:nvPr/>
        </p:nvGrpSpPr>
        <p:grpSpPr>
          <a:xfrm>
            <a:off x="1777387" y="4239657"/>
            <a:ext cx="4191000" cy="678378"/>
            <a:chOff x="2704487" y="4303157"/>
            <a:chExt cx="4191000" cy="678378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6797A56-905D-F949-8850-D51FF97052CC}"/>
                </a:ext>
              </a:extLst>
            </p:cNvPr>
            <p:cNvCxnSpPr/>
            <p:nvPr/>
          </p:nvCxnSpPr>
          <p:spPr bwMode="auto">
            <a:xfrm>
              <a:off x="2704487" y="4384635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DEBF0F7-1DB4-D64E-B4EF-CD140BA040D0}"/>
                </a:ext>
              </a:extLst>
            </p:cNvPr>
            <p:cNvSpPr txBox="1"/>
            <p:nvPr/>
          </p:nvSpPr>
          <p:spPr>
            <a:xfrm>
              <a:off x="4383414" y="4303157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BF8F408-6E41-274E-9F5D-7E1812478271}"/>
              </a:ext>
            </a:extLst>
          </p:cNvPr>
          <p:cNvGrpSpPr/>
          <p:nvPr/>
        </p:nvGrpSpPr>
        <p:grpSpPr>
          <a:xfrm>
            <a:off x="1771344" y="4925517"/>
            <a:ext cx="4191000" cy="650775"/>
            <a:chOff x="2698444" y="4989017"/>
            <a:chExt cx="4191000" cy="650775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00D8078-0DD9-094D-9F3E-2B1E8498738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98444" y="5042892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99A468B-470C-9048-9227-51F171D0A962}"/>
                </a:ext>
              </a:extLst>
            </p:cNvPr>
            <p:cNvSpPr txBox="1"/>
            <p:nvPr/>
          </p:nvSpPr>
          <p:spPr>
            <a:xfrm>
              <a:off x="4161470" y="4989017"/>
              <a:ext cx="603050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</a:t>
              </a: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972DB479-662E-F941-A155-ECDE15EE8D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193" t="23397" r="17843" b="17953"/>
          <a:stretch/>
        </p:blipFill>
        <p:spPr>
          <a:xfrm>
            <a:off x="1129994" y="902732"/>
            <a:ext cx="1282700" cy="12065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B8C73C1-96B9-F042-BFFE-226324C1B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489" y="1236127"/>
            <a:ext cx="539710" cy="53971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6481434" y="3278624"/>
            <a:ext cx="235776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latin typeface="Eurostile" panose="020B0504020202050204" pitchFamily="34" charset="77"/>
              </a:rPr>
              <a:t>Needed:</a:t>
            </a:r>
          </a:p>
          <a:p>
            <a:pPr marL="0" indent="0">
              <a:buNone/>
            </a:pPr>
            <a:r>
              <a:rPr lang="en-US" sz="2000" dirty="0">
                <a:latin typeface="Eurostile" panose="020B0504020202050204" pitchFamily="34" charset="77"/>
              </a:rPr>
              <a:t>(A) </a:t>
            </a:r>
            <a:r>
              <a:rPr lang="en-US" sz="2000" b="1" dirty="0">
                <a:latin typeface="Eurostile" panose="020B0504020202050204" pitchFamily="34" charset="77"/>
              </a:rPr>
              <a:t>a </a:t>
            </a:r>
            <a:r>
              <a:rPr lang="en-US" b="1" dirty="0">
                <a:latin typeface="Eurostile" panose="020B0504020202050204" pitchFamily="34" charset="77"/>
              </a:rPr>
              <a:t>receiving buffer</a:t>
            </a:r>
          </a:p>
          <a:p>
            <a:pPr marL="363538" indent="-363538">
              <a:buNone/>
            </a:pPr>
            <a:r>
              <a:rPr lang="en-US" dirty="0">
                <a:latin typeface="Eurostile" panose="020B0504020202050204" pitchFamily="34" charset="77"/>
              </a:rPr>
              <a:t>(B) </a:t>
            </a:r>
            <a:r>
              <a:rPr lang="en-US" b="1" dirty="0">
                <a:latin typeface="Eurostile" panose="020B0504020202050204" pitchFamily="34" charset="77"/>
              </a:rPr>
              <a:t>bi-directional communication</a:t>
            </a:r>
            <a:endParaRPr lang="en-US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515669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00069 L 0.45763 0.000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8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45833 4.07407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1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0254 L 0.45764 0.0025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82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185 L -0.45833 0.0018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17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AD32E4F9-BC2D-6544-AAA1-6C177D51B8CC}"/>
              </a:ext>
            </a:extLst>
          </p:cNvPr>
          <p:cNvSpPr/>
          <p:nvPr/>
        </p:nvSpPr>
        <p:spPr bwMode="auto">
          <a:xfrm>
            <a:off x="5376020" y="1776685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B8F077D-DB77-9A48-8B2A-D0F44A5BB1DA}"/>
              </a:ext>
            </a:extLst>
          </p:cNvPr>
          <p:cNvSpPr/>
          <p:nvPr/>
        </p:nvSpPr>
        <p:spPr bwMode="auto">
          <a:xfrm>
            <a:off x="1530044" y="1729185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16069-9B02-4246-AE63-0CED548EBB1F}"/>
              </a:ext>
            </a:extLst>
          </p:cNvPr>
          <p:cNvCxnSpPr>
            <a:cxnSpLocks/>
          </p:cNvCxnSpPr>
          <p:nvPr/>
        </p:nvCxnSpPr>
        <p:spPr bwMode="auto">
          <a:xfrm>
            <a:off x="1524000" y="170922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13E228-2F0F-4744-869F-F336BDC641B1}"/>
              </a:ext>
            </a:extLst>
          </p:cNvPr>
          <p:cNvCxnSpPr>
            <a:cxnSpLocks/>
          </p:cNvCxnSpPr>
          <p:nvPr/>
        </p:nvCxnSpPr>
        <p:spPr bwMode="auto">
          <a:xfrm>
            <a:off x="3913204" y="172918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1098242" y="11774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3432142" y="11764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78B330E-ED91-1C4B-A99D-563AB2F46DDF}"/>
              </a:ext>
            </a:extLst>
          </p:cNvPr>
          <p:cNvGrpSpPr/>
          <p:nvPr/>
        </p:nvGrpSpPr>
        <p:grpSpPr>
          <a:xfrm>
            <a:off x="1524000" y="1862617"/>
            <a:ext cx="2357760" cy="672108"/>
            <a:chOff x="2692400" y="2972792"/>
            <a:chExt cx="4191000" cy="672108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18E0744-BAE0-CA44-B7E1-5673B772C05D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F09E90-B47E-2A47-B62B-94B8A7424096}"/>
                </a:ext>
              </a:extLst>
            </p:cNvPr>
            <p:cNvSpPr txBox="1"/>
            <p:nvPr/>
          </p:nvSpPr>
          <p:spPr>
            <a:xfrm>
              <a:off x="4383414" y="2972792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88E608E-F60B-864C-AF70-3BC76CCA9919}"/>
              </a:ext>
            </a:extLst>
          </p:cNvPr>
          <p:cNvGrpSpPr/>
          <p:nvPr/>
        </p:nvGrpSpPr>
        <p:grpSpPr>
          <a:xfrm>
            <a:off x="1517957" y="2548477"/>
            <a:ext cx="2357760" cy="644505"/>
            <a:chOff x="2686357" y="3658652"/>
            <a:chExt cx="4191000" cy="64450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F51E6EA-C06B-8546-8DC0-40F0234551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86357" y="3706257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09714F-5000-6146-931F-0F1AF027D193}"/>
                </a:ext>
              </a:extLst>
            </p:cNvPr>
            <p:cNvSpPr txBox="1"/>
            <p:nvPr/>
          </p:nvSpPr>
          <p:spPr>
            <a:xfrm>
              <a:off x="4161470" y="3658652"/>
              <a:ext cx="603050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</a:t>
              </a: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797A56-905D-F949-8850-D51FF97052CC}"/>
              </a:ext>
            </a:extLst>
          </p:cNvPr>
          <p:cNvCxnSpPr>
            <a:cxnSpLocks/>
            <a:stCxn id="12" idx="6"/>
          </p:cNvCxnSpPr>
          <p:nvPr/>
        </p:nvCxnSpPr>
        <p:spPr bwMode="auto">
          <a:xfrm>
            <a:off x="2844801" y="3597399"/>
            <a:ext cx="1049047" cy="273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0D8078-0DD9-094D-9F3E-2B1E84987384}"/>
              </a:ext>
            </a:extLst>
          </p:cNvPr>
          <p:cNvCxnSpPr>
            <a:cxnSpLocks/>
          </p:cNvCxnSpPr>
          <p:nvPr/>
        </p:nvCxnSpPr>
        <p:spPr bwMode="auto">
          <a:xfrm flipH="1">
            <a:off x="1530044" y="3932717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3086912" y="720000"/>
            <a:ext cx="2970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latin typeface="Eurostile" panose="020B0504020202050204" pitchFamily="34" charset="77"/>
              </a:rPr>
              <a:t>Packets can get lost</a:t>
            </a:r>
            <a:endParaRPr lang="en-US" sz="2000" dirty="0">
              <a:latin typeface="Eurostile" panose="020B0504020202050204" pitchFamily="34" charset="77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EAD2AE2-B308-1D4C-8584-F474F0A3790D}"/>
              </a:ext>
            </a:extLst>
          </p:cNvPr>
          <p:cNvCxnSpPr>
            <a:cxnSpLocks/>
          </p:cNvCxnSpPr>
          <p:nvPr/>
        </p:nvCxnSpPr>
        <p:spPr bwMode="auto">
          <a:xfrm>
            <a:off x="5370188" y="175672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77C8761-3A71-9447-8BF9-95D35B85E095}"/>
              </a:ext>
            </a:extLst>
          </p:cNvPr>
          <p:cNvCxnSpPr>
            <a:cxnSpLocks/>
          </p:cNvCxnSpPr>
          <p:nvPr/>
        </p:nvCxnSpPr>
        <p:spPr bwMode="auto">
          <a:xfrm>
            <a:off x="7759392" y="178856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675B823-5738-5D4C-AA7C-E12E53901BF8}"/>
              </a:ext>
            </a:extLst>
          </p:cNvPr>
          <p:cNvSpPr txBox="1"/>
          <p:nvPr/>
        </p:nvSpPr>
        <p:spPr>
          <a:xfrm>
            <a:off x="4944430" y="11774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8F2413-CE9F-A840-8F40-1C766232F62F}"/>
              </a:ext>
            </a:extLst>
          </p:cNvPr>
          <p:cNvSpPr txBox="1"/>
          <p:nvPr/>
        </p:nvSpPr>
        <p:spPr>
          <a:xfrm>
            <a:off x="7278330" y="11764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BF947B-33BD-A64A-BA87-A687175995E1}"/>
              </a:ext>
            </a:extLst>
          </p:cNvPr>
          <p:cNvGrpSpPr/>
          <p:nvPr/>
        </p:nvGrpSpPr>
        <p:grpSpPr>
          <a:xfrm>
            <a:off x="5370188" y="1862617"/>
            <a:ext cx="2357760" cy="672108"/>
            <a:chOff x="2692400" y="2972792"/>
            <a:chExt cx="4191000" cy="672108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9493245-EBE9-2A4D-B2F6-268921206DB7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A392F3-C323-964F-92E8-C573D03461F7}"/>
                </a:ext>
              </a:extLst>
            </p:cNvPr>
            <p:cNvSpPr txBox="1"/>
            <p:nvPr/>
          </p:nvSpPr>
          <p:spPr>
            <a:xfrm>
              <a:off x="4383414" y="2972792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F7295C7-B27B-AE4A-BB99-77D23D30746F}"/>
              </a:ext>
            </a:extLst>
          </p:cNvPr>
          <p:cNvCxnSpPr>
            <a:cxnSpLocks/>
            <a:stCxn id="55" idx="2"/>
          </p:cNvCxnSpPr>
          <p:nvPr/>
        </p:nvCxnSpPr>
        <p:spPr bwMode="auto">
          <a:xfrm flipH="1">
            <a:off x="5364147" y="2912488"/>
            <a:ext cx="1139166" cy="2804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4E25B6F1-26C3-434B-9F0F-64088C233462}"/>
              </a:ext>
            </a:extLst>
          </p:cNvPr>
          <p:cNvSpPr txBox="1"/>
          <p:nvPr/>
        </p:nvSpPr>
        <p:spPr>
          <a:xfrm>
            <a:off x="6194011" y="2548477"/>
            <a:ext cx="339262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ACK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96AECE8-9310-834F-9203-5D22E3EA73DE}"/>
              </a:ext>
            </a:extLst>
          </p:cNvPr>
          <p:cNvCxnSpPr/>
          <p:nvPr/>
        </p:nvCxnSpPr>
        <p:spPr bwMode="auto">
          <a:xfrm>
            <a:off x="5382275" y="3274460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C7E9088-F3A3-D847-A02B-1962A1ECF873}"/>
              </a:ext>
            </a:extLst>
          </p:cNvPr>
          <p:cNvCxnSpPr>
            <a:cxnSpLocks/>
          </p:cNvCxnSpPr>
          <p:nvPr/>
        </p:nvCxnSpPr>
        <p:spPr bwMode="auto">
          <a:xfrm flipH="1">
            <a:off x="5376232" y="3932717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DEBF0F7-1DB4-D64E-B4EF-CD140BA040D0}"/>
              </a:ext>
            </a:extLst>
          </p:cNvPr>
          <p:cNvSpPr txBox="1"/>
          <p:nvPr/>
        </p:nvSpPr>
        <p:spPr>
          <a:xfrm>
            <a:off x="2480613" y="3192982"/>
            <a:ext cx="461909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FB4B11-AC12-9643-BEDF-A51496372DAE}"/>
              </a:ext>
            </a:extLst>
          </p:cNvPr>
          <p:cNvCxnSpPr>
            <a:cxnSpLocks/>
            <a:endCxn id="12" idx="2"/>
          </p:cNvCxnSpPr>
          <p:nvPr/>
        </p:nvCxnSpPr>
        <p:spPr bwMode="auto">
          <a:xfrm>
            <a:off x="1517957" y="3274460"/>
            <a:ext cx="1254844" cy="3229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A009EC1-FC6D-B548-BB24-F086F88DCF61}"/>
              </a:ext>
            </a:extLst>
          </p:cNvPr>
          <p:cNvCxnSpPr>
            <a:cxnSpLocks/>
            <a:endCxn id="55" idx="6"/>
          </p:cNvCxnSpPr>
          <p:nvPr/>
        </p:nvCxnSpPr>
        <p:spPr bwMode="auto">
          <a:xfrm flipH="1">
            <a:off x="6575313" y="2595050"/>
            <a:ext cx="1162314" cy="317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2F9ED5E-DB80-3342-9D9F-3D88E89C9892}"/>
              </a:ext>
            </a:extLst>
          </p:cNvPr>
          <p:cNvSpPr>
            <a:spLocks noChangeAspect="1"/>
          </p:cNvSpPr>
          <p:nvPr/>
        </p:nvSpPr>
        <p:spPr bwMode="auto">
          <a:xfrm>
            <a:off x="2772801" y="3561399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ECB51B5-CB62-0048-8C4F-B80155B83398}"/>
              </a:ext>
            </a:extLst>
          </p:cNvPr>
          <p:cNvSpPr>
            <a:spLocks noChangeAspect="1"/>
          </p:cNvSpPr>
          <p:nvPr/>
        </p:nvSpPr>
        <p:spPr bwMode="auto">
          <a:xfrm>
            <a:off x="6503313" y="2876488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7C2CBF6-A3AF-3347-A336-DF8F8DC30D57}"/>
              </a:ext>
            </a:extLst>
          </p:cNvPr>
          <p:cNvSpPr/>
          <p:nvPr/>
        </p:nvSpPr>
        <p:spPr>
          <a:xfrm>
            <a:off x="2052412" y="5359400"/>
            <a:ext cx="50391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>
                <a:latin typeface="Eurostile" panose="020B0504020202050204" pitchFamily="34" charset="77"/>
              </a:rPr>
              <a:t>Features required by Stop-and-Wait:</a:t>
            </a:r>
          </a:p>
          <a:p>
            <a:pPr marL="457200" indent="-457200">
              <a:buAutoNum type="alphaLcParenBoth"/>
            </a:pPr>
            <a:r>
              <a:rPr lang="en-US" sz="2000" dirty="0">
                <a:latin typeface="Eurostile" panose="020B0504020202050204" pitchFamily="34" charset="77"/>
              </a:rPr>
              <a:t>fix the loss</a:t>
            </a:r>
          </a:p>
          <a:p>
            <a:pPr marL="457200" indent="-457200">
              <a:buAutoNum type="alphaLcParenBoth"/>
            </a:pPr>
            <a:r>
              <a:rPr lang="en-US" sz="2000" dirty="0">
                <a:latin typeface="Eurostile" panose="020B0504020202050204" pitchFamily="34" charset="77"/>
              </a:rPr>
              <a:t>distinguish packet loss and ACK loss</a:t>
            </a:r>
          </a:p>
        </p:txBody>
      </p:sp>
    </p:spTree>
    <p:extLst>
      <p:ext uri="{BB962C8B-B14F-4D97-AF65-F5344CB8AC3E}">
        <p14:creationId xmlns:p14="http://schemas.microsoft.com/office/powerpoint/2010/main" val="9764846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5" grpId="1"/>
      <p:bldP spid="30" grpId="0"/>
      <p:bldP spid="30" grpId="1"/>
      <p:bldP spid="12" grpId="0" animBg="1"/>
      <p:bldP spid="12" grpId="1" animBg="1"/>
      <p:bldP spid="12" grpId="2" animBg="1"/>
      <p:bldP spid="55" grpId="0" animBg="1"/>
      <p:bldP spid="55" grpId="1" animBg="1"/>
      <p:bldP spid="55" grpId="2" animBg="1"/>
      <p:bldP spid="6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F894B6C-3178-5540-B7E1-8598C25524D9}"/>
              </a:ext>
            </a:extLst>
          </p:cNvPr>
          <p:cNvSpPr/>
          <p:nvPr/>
        </p:nvSpPr>
        <p:spPr bwMode="auto">
          <a:xfrm>
            <a:off x="3759081" y="1765310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16069-9B02-4246-AE63-0CED548EBB1F}"/>
              </a:ext>
            </a:extLst>
          </p:cNvPr>
          <p:cNvCxnSpPr>
            <a:cxnSpLocks/>
          </p:cNvCxnSpPr>
          <p:nvPr/>
        </p:nvCxnSpPr>
        <p:spPr bwMode="auto">
          <a:xfrm>
            <a:off x="3758323" y="174535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13E228-2F0F-4744-869F-F336BDC641B1}"/>
              </a:ext>
            </a:extLst>
          </p:cNvPr>
          <p:cNvCxnSpPr>
            <a:cxnSpLocks/>
          </p:cNvCxnSpPr>
          <p:nvPr/>
        </p:nvCxnSpPr>
        <p:spPr bwMode="auto">
          <a:xfrm>
            <a:off x="6134827" y="176531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3332565" y="11779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5666465" y="11769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78B330E-ED91-1C4B-A99D-563AB2F46DDF}"/>
              </a:ext>
            </a:extLst>
          </p:cNvPr>
          <p:cNvGrpSpPr/>
          <p:nvPr/>
        </p:nvGrpSpPr>
        <p:grpSpPr>
          <a:xfrm>
            <a:off x="3767092" y="3524080"/>
            <a:ext cx="2357760" cy="672108"/>
            <a:chOff x="2692400" y="2972792"/>
            <a:chExt cx="4191000" cy="672108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18E0744-BAE0-CA44-B7E1-5673B772C05D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F09E90-B47E-2A47-B62B-94B8A7424096}"/>
                </a:ext>
              </a:extLst>
            </p:cNvPr>
            <p:cNvSpPr txBox="1"/>
            <p:nvPr/>
          </p:nvSpPr>
          <p:spPr>
            <a:xfrm>
              <a:off x="4383414" y="2972792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88E608E-F60B-864C-AF70-3BC76CCA9919}"/>
              </a:ext>
            </a:extLst>
          </p:cNvPr>
          <p:cNvGrpSpPr/>
          <p:nvPr/>
        </p:nvGrpSpPr>
        <p:grpSpPr>
          <a:xfrm>
            <a:off x="3767092" y="4207489"/>
            <a:ext cx="2357760" cy="644505"/>
            <a:chOff x="2686357" y="3658652"/>
            <a:chExt cx="4191000" cy="64450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F51E6EA-C06B-8546-8DC0-40F0234551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86357" y="3706257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09714F-5000-6146-931F-0F1AF027D193}"/>
                </a:ext>
              </a:extLst>
            </p:cNvPr>
            <p:cNvSpPr txBox="1"/>
            <p:nvPr/>
          </p:nvSpPr>
          <p:spPr>
            <a:xfrm>
              <a:off x="4161470" y="3658652"/>
              <a:ext cx="603050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</a:t>
              </a: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797A56-905D-F949-8850-D51FF97052CC}"/>
              </a:ext>
            </a:extLst>
          </p:cNvPr>
          <p:cNvCxnSpPr>
            <a:cxnSpLocks/>
            <a:stCxn id="12" idx="6"/>
          </p:cNvCxnSpPr>
          <p:nvPr/>
        </p:nvCxnSpPr>
        <p:spPr bwMode="auto">
          <a:xfrm>
            <a:off x="5084411" y="2304280"/>
            <a:ext cx="1049047" cy="273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0D8078-0DD9-094D-9F3E-2B1E84987384}"/>
              </a:ext>
            </a:extLst>
          </p:cNvPr>
          <p:cNvCxnSpPr>
            <a:cxnSpLocks/>
          </p:cNvCxnSpPr>
          <p:nvPr/>
        </p:nvCxnSpPr>
        <p:spPr bwMode="auto">
          <a:xfrm flipH="1">
            <a:off x="3769654" y="2639598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3086912" y="720000"/>
            <a:ext cx="2970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latin typeface="Eurostile" panose="020B0504020202050204" pitchFamily="34" charset="77"/>
              </a:rPr>
              <a:t>(a) fix the loss</a:t>
            </a:r>
            <a:endParaRPr lang="en-US" sz="2000" dirty="0">
              <a:latin typeface="Eurostile" panose="020B0504020202050204" pitchFamily="34" charset="7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EBF0F7-1DB4-D64E-B4EF-CD140BA040D0}"/>
              </a:ext>
            </a:extLst>
          </p:cNvPr>
          <p:cNvSpPr txBox="1"/>
          <p:nvPr/>
        </p:nvSpPr>
        <p:spPr>
          <a:xfrm>
            <a:off x="4720223" y="1937963"/>
            <a:ext cx="461909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FB4B11-AC12-9643-BEDF-A51496372DAE}"/>
              </a:ext>
            </a:extLst>
          </p:cNvPr>
          <p:cNvCxnSpPr>
            <a:cxnSpLocks/>
            <a:endCxn id="12" idx="2"/>
          </p:cNvCxnSpPr>
          <p:nvPr/>
        </p:nvCxnSpPr>
        <p:spPr bwMode="auto">
          <a:xfrm>
            <a:off x="3757567" y="1981341"/>
            <a:ext cx="1254844" cy="3229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2F9ED5E-DB80-3342-9D9F-3D88E89C9892}"/>
              </a:ext>
            </a:extLst>
          </p:cNvPr>
          <p:cNvSpPr>
            <a:spLocks noChangeAspect="1"/>
          </p:cNvSpPr>
          <p:nvPr/>
        </p:nvSpPr>
        <p:spPr bwMode="auto">
          <a:xfrm>
            <a:off x="5012411" y="2268280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338E63F-095D-0745-845E-697879F90319}"/>
              </a:ext>
            </a:extLst>
          </p:cNvPr>
          <p:cNvCxnSpPr/>
          <p:nvPr/>
        </p:nvCxnSpPr>
        <p:spPr bwMode="auto">
          <a:xfrm>
            <a:off x="3555123" y="1973950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05457-755F-544F-B31A-CC8016D422FA}"/>
              </a:ext>
            </a:extLst>
          </p:cNvPr>
          <p:cNvGrpSpPr/>
          <p:nvPr/>
        </p:nvGrpSpPr>
        <p:grpSpPr>
          <a:xfrm>
            <a:off x="3463048" y="3597524"/>
            <a:ext cx="0" cy="1623574"/>
            <a:chOff x="1412875" y="3668274"/>
            <a:chExt cx="0" cy="162357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FBCC14F-A24C-784C-8DF6-14F1470655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12875" y="3668274"/>
              <a:ext cx="0" cy="125447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9B66369-565F-6449-8673-4BA2EB3B79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12875" y="4922744"/>
              <a:ext cx="0" cy="36910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  <a:headEnd type="none" w="med" len="med"/>
              <a:tailEnd type="diamond" w="med" len="med"/>
            </a:ln>
            <a:effectLst/>
          </p:spPr>
        </p:cxn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41F35D06-0C90-DC4F-B1E0-B94785D2D809}"/>
              </a:ext>
            </a:extLst>
          </p:cNvPr>
          <p:cNvSpPr/>
          <p:nvPr/>
        </p:nvSpPr>
        <p:spPr>
          <a:xfrm>
            <a:off x="909258" y="1664892"/>
            <a:ext cx="140134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start a timer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A72CBB1-2F5E-984B-A173-F0E0805A4A3A}"/>
              </a:ext>
            </a:extLst>
          </p:cNvPr>
          <p:cNvSpPr/>
          <p:nvPr/>
        </p:nvSpPr>
        <p:spPr>
          <a:xfrm>
            <a:off x="401042" y="2987344"/>
            <a:ext cx="190956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timer expired</a:t>
            </a:r>
          </a:p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send packet again</a:t>
            </a:r>
          </a:p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start new timer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3D33767-C764-1F4A-8E8B-4FD645960F69}"/>
              </a:ext>
            </a:extLst>
          </p:cNvPr>
          <p:cNvSpPr/>
          <p:nvPr/>
        </p:nvSpPr>
        <p:spPr>
          <a:xfrm>
            <a:off x="933303" y="4512787"/>
            <a:ext cx="13773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ACK arrived</a:t>
            </a:r>
          </a:p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cancel timer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465B2D3-E514-354D-9C8E-59F1DEC30BD9}"/>
              </a:ext>
            </a:extLst>
          </p:cNvPr>
          <p:cNvCxnSpPr>
            <a:cxnSpLocks/>
            <a:stCxn id="51" idx="3"/>
          </p:cNvCxnSpPr>
          <p:nvPr/>
        </p:nvCxnSpPr>
        <p:spPr bwMode="auto">
          <a:xfrm>
            <a:off x="2310603" y="1849558"/>
            <a:ext cx="1122335" cy="12439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C9148DD5-74C0-A94E-84CD-E0C8E4C88EC4}"/>
              </a:ext>
            </a:extLst>
          </p:cNvPr>
          <p:cNvCxnSpPr>
            <a:cxnSpLocks/>
            <a:stCxn id="54" idx="3"/>
          </p:cNvCxnSpPr>
          <p:nvPr/>
        </p:nvCxnSpPr>
        <p:spPr bwMode="auto">
          <a:xfrm>
            <a:off x="2310603" y="3449009"/>
            <a:ext cx="1036068" cy="14851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D1E2768-2E06-B54F-8F36-0FF8718D3B9F}"/>
              </a:ext>
            </a:extLst>
          </p:cNvPr>
          <p:cNvCxnSpPr>
            <a:cxnSpLocks/>
            <a:stCxn id="56" idx="3"/>
          </p:cNvCxnSpPr>
          <p:nvPr/>
        </p:nvCxnSpPr>
        <p:spPr bwMode="auto">
          <a:xfrm>
            <a:off x="2310603" y="4835953"/>
            <a:ext cx="1086613" cy="1604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9E037BB8-FD9E-0F46-920D-222D047B1B08}"/>
              </a:ext>
            </a:extLst>
          </p:cNvPr>
          <p:cNvSpPr/>
          <p:nvPr/>
        </p:nvSpPr>
        <p:spPr>
          <a:xfrm>
            <a:off x="6319557" y="5295487"/>
            <a:ext cx="2603621" cy="1101840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dirty="0">
                <a:latin typeface="Eurostile" panose="020B0504020202050204" pitchFamily="34" charset="77"/>
              </a:rPr>
              <a:t>Timeout interval: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Too short: unnecessary sending of packets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Too long: unnecessary long wait in case of error</a:t>
            </a:r>
          </a:p>
        </p:txBody>
      </p:sp>
    </p:spTree>
    <p:extLst>
      <p:ext uri="{BB962C8B-B14F-4D97-AF65-F5344CB8AC3E}">
        <p14:creationId xmlns:p14="http://schemas.microsoft.com/office/powerpoint/2010/main" val="116344260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C48A25C6-8D6F-6647-9313-F1C631294016}"/>
              </a:ext>
            </a:extLst>
          </p:cNvPr>
          <p:cNvSpPr/>
          <p:nvPr/>
        </p:nvSpPr>
        <p:spPr bwMode="auto">
          <a:xfrm>
            <a:off x="5086606" y="1781630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5A708DC-EACB-1E48-93B9-E1F48292F636}"/>
              </a:ext>
            </a:extLst>
          </p:cNvPr>
          <p:cNvSpPr/>
          <p:nvPr/>
        </p:nvSpPr>
        <p:spPr bwMode="auto">
          <a:xfrm>
            <a:off x="801427" y="1707330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16069-9B02-4246-AE63-0CED548EBB1F}"/>
              </a:ext>
            </a:extLst>
          </p:cNvPr>
          <p:cNvCxnSpPr>
            <a:cxnSpLocks/>
          </p:cNvCxnSpPr>
          <p:nvPr/>
        </p:nvCxnSpPr>
        <p:spPr bwMode="auto">
          <a:xfrm>
            <a:off x="801091" y="169735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13E228-2F0F-4744-869F-F336BDC641B1}"/>
              </a:ext>
            </a:extLst>
          </p:cNvPr>
          <p:cNvCxnSpPr>
            <a:cxnSpLocks/>
          </p:cNvCxnSpPr>
          <p:nvPr/>
        </p:nvCxnSpPr>
        <p:spPr bwMode="auto">
          <a:xfrm>
            <a:off x="3190295" y="174106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375333" y="1177474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2709233" y="1176442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797A56-905D-F949-8850-D51FF97052CC}"/>
              </a:ext>
            </a:extLst>
          </p:cNvPr>
          <p:cNvCxnSpPr>
            <a:cxnSpLocks/>
            <a:stCxn id="12" idx="6"/>
          </p:cNvCxnSpPr>
          <p:nvPr/>
        </p:nvCxnSpPr>
        <p:spPr bwMode="auto">
          <a:xfrm>
            <a:off x="2133977" y="2248889"/>
            <a:ext cx="1049047" cy="273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0D8078-0DD9-094D-9F3E-2B1E84987384}"/>
              </a:ext>
            </a:extLst>
          </p:cNvPr>
          <p:cNvCxnSpPr>
            <a:cxnSpLocks/>
          </p:cNvCxnSpPr>
          <p:nvPr/>
        </p:nvCxnSpPr>
        <p:spPr bwMode="auto">
          <a:xfrm flipH="1">
            <a:off x="819220" y="2584207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1931505" y="720000"/>
            <a:ext cx="528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Eurostile" panose="020B0504020202050204" pitchFamily="34" charset="77"/>
              </a:rPr>
              <a:t>(b) distinguish packet loss and ACK loss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EAD2AE2-B308-1D4C-8584-F474F0A3790D}"/>
              </a:ext>
            </a:extLst>
          </p:cNvPr>
          <p:cNvCxnSpPr>
            <a:cxnSpLocks/>
          </p:cNvCxnSpPr>
          <p:nvPr/>
        </p:nvCxnSpPr>
        <p:spPr bwMode="auto">
          <a:xfrm>
            <a:off x="5074955" y="175672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77C8761-3A71-9447-8BF9-95D35B85E095}"/>
              </a:ext>
            </a:extLst>
          </p:cNvPr>
          <p:cNvCxnSpPr>
            <a:cxnSpLocks/>
          </p:cNvCxnSpPr>
          <p:nvPr/>
        </p:nvCxnSpPr>
        <p:spPr bwMode="auto">
          <a:xfrm>
            <a:off x="7464159" y="177668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675B823-5738-5D4C-AA7C-E12E53901BF8}"/>
              </a:ext>
            </a:extLst>
          </p:cNvPr>
          <p:cNvSpPr txBox="1"/>
          <p:nvPr/>
        </p:nvSpPr>
        <p:spPr>
          <a:xfrm>
            <a:off x="4649197" y="1177474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8F2413-CE9F-A840-8F40-1C766232F62F}"/>
              </a:ext>
            </a:extLst>
          </p:cNvPr>
          <p:cNvSpPr txBox="1"/>
          <p:nvPr/>
        </p:nvSpPr>
        <p:spPr>
          <a:xfrm>
            <a:off x="6983097" y="1176442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BF947B-33BD-A64A-BA87-A687175995E1}"/>
              </a:ext>
            </a:extLst>
          </p:cNvPr>
          <p:cNvGrpSpPr/>
          <p:nvPr/>
        </p:nvGrpSpPr>
        <p:grpSpPr>
          <a:xfrm>
            <a:off x="5074955" y="1850742"/>
            <a:ext cx="2357760" cy="672108"/>
            <a:chOff x="2692400" y="2972792"/>
            <a:chExt cx="4191000" cy="672108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9493245-EBE9-2A4D-B2F6-268921206DB7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A392F3-C323-964F-92E8-C573D03461F7}"/>
                </a:ext>
              </a:extLst>
            </p:cNvPr>
            <p:cNvSpPr txBox="1"/>
            <p:nvPr/>
          </p:nvSpPr>
          <p:spPr>
            <a:xfrm>
              <a:off x="4383413" y="2972792"/>
              <a:ext cx="1812785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F7295C7-B27B-AE4A-BB99-77D23D30746F}"/>
              </a:ext>
            </a:extLst>
          </p:cNvPr>
          <p:cNvCxnSpPr>
            <a:cxnSpLocks/>
            <a:stCxn id="55" idx="2"/>
          </p:cNvCxnSpPr>
          <p:nvPr/>
        </p:nvCxnSpPr>
        <p:spPr bwMode="auto">
          <a:xfrm flipH="1">
            <a:off x="5068914" y="2900613"/>
            <a:ext cx="1139166" cy="2804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4E25B6F1-26C3-434B-9F0F-64088C233462}"/>
              </a:ext>
            </a:extLst>
          </p:cNvPr>
          <p:cNvSpPr txBox="1"/>
          <p:nvPr/>
        </p:nvSpPr>
        <p:spPr>
          <a:xfrm>
            <a:off x="5898778" y="2536602"/>
            <a:ext cx="339262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EBF0F7-1DB4-D64E-B4EF-CD140BA040D0}"/>
              </a:ext>
            </a:extLst>
          </p:cNvPr>
          <p:cNvSpPr txBox="1"/>
          <p:nvPr/>
        </p:nvSpPr>
        <p:spPr>
          <a:xfrm>
            <a:off x="1769789" y="1844472"/>
            <a:ext cx="101983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FB4B11-AC12-9643-BEDF-A51496372DAE}"/>
              </a:ext>
            </a:extLst>
          </p:cNvPr>
          <p:cNvCxnSpPr>
            <a:cxnSpLocks/>
            <a:endCxn id="12" idx="2"/>
          </p:cNvCxnSpPr>
          <p:nvPr/>
        </p:nvCxnSpPr>
        <p:spPr bwMode="auto">
          <a:xfrm>
            <a:off x="807133" y="1925950"/>
            <a:ext cx="1254844" cy="3229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A009EC1-FC6D-B548-BB24-F086F88DCF61}"/>
              </a:ext>
            </a:extLst>
          </p:cNvPr>
          <p:cNvCxnSpPr>
            <a:cxnSpLocks/>
            <a:endCxn id="55" idx="6"/>
          </p:cNvCxnSpPr>
          <p:nvPr/>
        </p:nvCxnSpPr>
        <p:spPr bwMode="auto">
          <a:xfrm flipH="1">
            <a:off x="6280080" y="2583175"/>
            <a:ext cx="1162314" cy="317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2F9ED5E-DB80-3342-9D9F-3D88E89C9892}"/>
              </a:ext>
            </a:extLst>
          </p:cNvPr>
          <p:cNvSpPr>
            <a:spLocks noChangeAspect="1"/>
          </p:cNvSpPr>
          <p:nvPr/>
        </p:nvSpPr>
        <p:spPr bwMode="auto">
          <a:xfrm>
            <a:off x="2061977" y="2212889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ECB51B5-CB62-0048-8C4F-B80155B83398}"/>
              </a:ext>
            </a:extLst>
          </p:cNvPr>
          <p:cNvSpPr>
            <a:spLocks noChangeAspect="1"/>
          </p:cNvSpPr>
          <p:nvPr/>
        </p:nvSpPr>
        <p:spPr bwMode="auto">
          <a:xfrm>
            <a:off x="6208080" y="2864613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6993606-1006-0943-B898-0CBBC066581E}"/>
              </a:ext>
            </a:extLst>
          </p:cNvPr>
          <p:cNvCxnSpPr/>
          <p:nvPr/>
        </p:nvCxnSpPr>
        <p:spPr bwMode="auto">
          <a:xfrm>
            <a:off x="685914" y="1925950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04BF987-51C9-454B-90E5-D76F0DE70FDB}"/>
              </a:ext>
            </a:extLst>
          </p:cNvPr>
          <p:cNvCxnSpPr/>
          <p:nvPr/>
        </p:nvCxnSpPr>
        <p:spPr bwMode="auto">
          <a:xfrm>
            <a:off x="4961690" y="1925950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94BE1381-11C1-B340-B156-27036786337E}"/>
              </a:ext>
            </a:extLst>
          </p:cNvPr>
          <p:cNvGrpSpPr/>
          <p:nvPr/>
        </p:nvGrpSpPr>
        <p:grpSpPr>
          <a:xfrm>
            <a:off x="795048" y="3246363"/>
            <a:ext cx="2363803" cy="1560344"/>
            <a:chOff x="1517957" y="3365113"/>
            <a:chExt cx="2363803" cy="1560344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5AEE55D-5BF1-564D-8F42-13C880E69A42}"/>
                </a:ext>
              </a:extLst>
            </p:cNvPr>
            <p:cNvGrpSpPr/>
            <p:nvPr/>
          </p:nvGrpSpPr>
          <p:grpSpPr>
            <a:xfrm>
              <a:off x="1524000" y="3365113"/>
              <a:ext cx="2357760" cy="902087"/>
              <a:chOff x="2692400" y="2742813"/>
              <a:chExt cx="4191000" cy="902087"/>
            </a:xfrm>
          </p:grpSpPr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EFB993A-9261-854E-BF79-B943CE8954E1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EEFC084-C88B-864A-9CB4-70351522FFFC}"/>
                  </a:ext>
                </a:extLst>
              </p:cNvPr>
              <p:cNvSpPr txBox="1"/>
              <p:nvPr/>
            </p:nvSpPr>
            <p:spPr>
              <a:xfrm>
                <a:off x="4401249" y="2742813"/>
                <a:ext cx="2285783" cy="64633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>
                    <a:latin typeface="Eurostile"/>
                    <a:cs typeface="Eurostile"/>
                  </a:rPr>
                  <a:t>packet 0 or</a:t>
                </a:r>
              </a:p>
              <a:p>
                <a:pPr algn="r"/>
                <a:r>
                  <a:rPr lang="en-US" dirty="0">
                    <a:latin typeface="Eurostile"/>
                    <a:cs typeface="Eurostile"/>
                  </a:rPr>
                  <a:t>packet 1?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22A994F-ADD6-DC40-B017-17CB680D7846}"/>
                </a:ext>
              </a:extLst>
            </p:cNvPr>
            <p:cNvGrpSpPr/>
            <p:nvPr/>
          </p:nvGrpSpPr>
          <p:grpSpPr>
            <a:xfrm>
              <a:off x="1517957" y="4280952"/>
              <a:ext cx="2357760" cy="644505"/>
              <a:chOff x="2686357" y="3658652"/>
              <a:chExt cx="4191000" cy="644505"/>
            </a:xfrm>
          </p:grpSpPr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B325CDBD-46E6-E140-8773-F4EE5E20B3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8071A56-A480-3440-9AF9-9CFF32FB2438}"/>
                  </a:ext>
                </a:extLst>
              </p:cNvPr>
              <p:cNvSpPr txBox="1"/>
              <p:nvPr/>
            </p:nvSpPr>
            <p:spPr>
              <a:xfrm>
                <a:off x="4161470" y="3658652"/>
                <a:ext cx="603050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D838B0-8FB7-F84A-9C2B-7F3B6D636960}"/>
              </a:ext>
            </a:extLst>
          </p:cNvPr>
          <p:cNvGrpSpPr/>
          <p:nvPr/>
        </p:nvGrpSpPr>
        <p:grpSpPr>
          <a:xfrm>
            <a:off x="5083524" y="3247087"/>
            <a:ext cx="2363803" cy="1559620"/>
            <a:chOff x="5378757" y="3365837"/>
            <a:chExt cx="2363803" cy="155962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8B40170-862D-4E42-B5C3-6C4FB4C621B5}"/>
                </a:ext>
              </a:extLst>
            </p:cNvPr>
            <p:cNvGrpSpPr/>
            <p:nvPr/>
          </p:nvGrpSpPr>
          <p:grpSpPr>
            <a:xfrm>
              <a:off x="5384800" y="3365837"/>
              <a:ext cx="2357760" cy="901363"/>
              <a:chOff x="2692400" y="2743537"/>
              <a:chExt cx="4191000" cy="901363"/>
            </a:xfrm>
          </p:grpSpPr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998104BC-E076-C147-A7A7-66991292B0F7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CB9B08D-7DEC-4046-A7B3-3AADA0A9811A}"/>
                  </a:ext>
                </a:extLst>
              </p:cNvPr>
              <p:cNvSpPr txBox="1"/>
              <p:nvPr/>
            </p:nvSpPr>
            <p:spPr>
              <a:xfrm>
                <a:off x="4549449" y="2743537"/>
                <a:ext cx="2285783" cy="64633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 0 or</a:t>
                </a:r>
              </a:p>
              <a:p>
                <a:pPr algn="r"/>
                <a:r>
                  <a:rPr lang="en-US" dirty="0">
                    <a:latin typeface="Eurostile"/>
                    <a:cs typeface="Eurostile"/>
                  </a:rPr>
                  <a:t>packet 1?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1DCD03F-B5BF-A045-BA39-019ECC783AC5}"/>
                </a:ext>
              </a:extLst>
            </p:cNvPr>
            <p:cNvGrpSpPr/>
            <p:nvPr/>
          </p:nvGrpSpPr>
          <p:grpSpPr>
            <a:xfrm>
              <a:off x="5378757" y="4280952"/>
              <a:ext cx="2357760" cy="644505"/>
              <a:chOff x="2686357" y="3658652"/>
              <a:chExt cx="4191000" cy="644505"/>
            </a:xfrm>
          </p:grpSpPr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10989866-B19E-764E-A8F8-4CC84A320F2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50A9DA8-35CD-8749-B18D-11E413BAB27C}"/>
                  </a:ext>
                </a:extLst>
              </p:cNvPr>
              <p:cNvSpPr txBox="1"/>
              <p:nvPr/>
            </p:nvSpPr>
            <p:spPr>
              <a:xfrm>
                <a:off x="4161470" y="3658652"/>
                <a:ext cx="603050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C6AF53D-9D63-D844-91A6-CD3FE1AF9B72}"/>
              </a:ext>
            </a:extLst>
          </p:cNvPr>
          <p:cNvGrpSpPr/>
          <p:nvPr/>
        </p:nvGrpSpPr>
        <p:grpSpPr>
          <a:xfrm>
            <a:off x="7589655" y="1776685"/>
            <a:ext cx="1428410" cy="3314700"/>
            <a:chOff x="7589655" y="1776685"/>
            <a:chExt cx="1428410" cy="331470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7211EB9-E6DC-E241-B7E0-CBB8396F5BDA}"/>
                </a:ext>
              </a:extLst>
            </p:cNvPr>
            <p:cNvSpPr txBox="1"/>
            <p:nvPr/>
          </p:nvSpPr>
          <p:spPr>
            <a:xfrm>
              <a:off x="7897591" y="3474087"/>
              <a:ext cx="1067810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1 expected</a:t>
              </a:r>
            </a:p>
          </p:txBody>
        </p:sp>
        <p:sp>
          <p:nvSpPr>
            <p:cNvPr id="69" name="Right Brace 68">
              <a:extLst>
                <a:ext uri="{FF2B5EF4-FFF2-40B4-BE49-F238E27FC236}">
                  <a16:creationId xmlns:a16="http://schemas.microsoft.com/office/drawing/2014/main" id="{8CFEEEDE-EA4F-6B41-8801-D358E6B91BE9}"/>
                </a:ext>
              </a:extLst>
            </p:cNvPr>
            <p:cNvSpPr/>
            <p:nvPr/>
          </p:nvSpPr>
          <p:spPr bwMode="auto">
            <a:xfrm>
              <a:off x="7589655" y="1776685"/>
              <a:ext cx="248622" cy="759917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1" name="Right Brace 70">
              <a:extLst>
                <a:ext uri="{FF2B5EF4-FFF2-40B4-BE49-F238E27FC236}">
                  <a16:creationId xmlns:a16="http://schemas.microsoft.com/office/drawing/2014/main" id="{B2AF5F90-3A76-4547-9A97-36508862B1A7}"/>
                </a:ext>
              </a:extLst>
            </p:cNvPr>
            <p:cNvSpPr/>
            <p:nvPr/>
          </p:nvSpPr>
          <p:spPr bwMode="auto">
            <a:xfrm>
              <a:off x="7605220" y="2583175"/>
              <a:ext cx="248622" cy="2508210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D482276-5BE2-5B4F-A8D4-0AD99E1E3B02}"/>
                </a:ext>
              </a:extLst>
            </p:cNvPr>
            <p:cNvSpPr txBox="1"/>
            <p:nvPr/>
          </p:nvSpPr>
          <p:spPr>
            <a:xfrm>
              <a:off x="7879733" y="1829628"/>
              <a:ext cx="1138332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0</a:t>
              </a:r>
            </a:p>
            <a:p>
              <a:r>
                <a:rPr lang="en-US" dirty="0">
                  <a:latin typeface="Eurostile"/>
                  <a:cs typeface="Eurostile"/>
                </a:rPr>
                <a:t>expected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6DA8AC1-5E9A-EF4E-BE89-15FE58758A1A}"/>
              </a:ext>
            </a:extLst>
          </p:cNvPr>
          <p:cNvGrpSpPr/>
          <p:nvPr/>
        </p:nvGrpSpPr>
        <p:grpSpPr>
          <a:xfrm>
            <a:off x="3313977" y="1756725"/>
            <a:ext cx="1381746" cy="3308774"/>
            <a:chOff x="3313977" y="1756725"/>
            <a:chExt cx="1381746" cy="330877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54FBB12-3B13-124C-9587-91852962F1CF}"/>
                </a:ext>
              </a:extLst>
            </p:cNvPr>
            <p:cNvSpPr txBox="1"/>
            <p:nvPr/>
          </p:nvSpPr>
          <p:spPr>
            <a:xfrm>
              <a:off x="3557391" y="2613447"/>
              <a:ext cx="1138332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0</a:t>
              </a:r>
            </a:p>
            <a:p>
              <a:r>
                <a:rPr lang="en-US" dirty="0">
                  <a:latin typeface="Eurostile"/>
                  <a:cs typeface="Eurostile"/>
                </a:rPr>
                <a:t>expected</a:t>
              </a:r>
            </a:p>
          </p:txBody>
        </p:sp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A050E81A-75B4-464A-99C1-26D196B2DF94}"/>
                </a:ext>
              </a:extLst>
            </p:cNvPr>
            <p:cNvSpPr/>
            <p:nvPr/>
          </p:nvSpPr>
          <p:spPr bwMode="auto">
            <a:xfrm>
              <a:off x="3313977" y="1756725"/>
              <a:ext cx="248622" cy="2405477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0" name="Right Brace 69">
              <a:extLst>
                <a:ext uri="{FF2B5EF4-FFF2-40B4-BE49-F238E27FC236}">
                  <a16:creationId xmlns:a16="http://schemas.microsoft.com/office/drawing/2014/main" id="{9A7A7C27-F556-F64E-97B6-7F120EB1993C}"/>
                </a:ext>
              </a:extLst>
            </p:cNvPr>
            <p:cNvSpPr/>
            <p:nvPr/>
          </p:nvSpPr>
          <p:spPr bwMode="auto">
            <a:xfrm>
              <a:off x="3313977" y="4209807"/>
              <a:ext cx="248622" cy="855692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01E870B-979C-4340-8D99-69E8F02DDBE5}"/>
                </a:ext>
              </a:extLst>
            </p:cNvPr>
            <p:cNvSpPr txBox="1"/>
            <p:nvPr/>
          </p:nvSpPr>
          <p:spPr>
            <a:xfrm>
              <a:off x="3568640" y="4300409"/>
              <a:ext cx="1067810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1 expected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64127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66C270F0-1605-3C43-A22F-AD757214DF33}"/>
              </a:ext>
            </a:extLst>
          </p:cNvPr>
          <p:cNvSpPr/>
          <p:nvPr/>
        </p:nvSpPr>
        <p:spPr bwMode="auto">
          <a:xfrm>
            <a:off x="1179901" y="1676229"/>
            <a:ext cx="2383160" cy="4846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B3BF9BE-62C5-E242-AB8D-F407D6401A53}"/>
              </a:ext>
            </a:extLst>
          </p:cNvPr>
          <p:cNvSpPr/>
          <p:nvPr/>
        </p:nvSpPr>
        <p:spPr bwMode="auto">
          <a:xfrm>
            <a:off x="5395587" y="1746162"/>
            <a:ext cx="2383160" cy="4846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755342" y="1177474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3089242" y="1176442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797A56-905D-F949-8850-D51FF97052CC}"/>
              </a:ext>
            </a:extLst>
          </p:cNvPr>
          <p:cNvCxnSpPr>
            <a:cxnSpLocks/>
            <a:stCxn id="12" idx="6"/>
          </p:cNvCxnSpPr>
          <p:nvPr/>
        </p:nvCxnSpPr>
        <p:spPr bwMode="auto">
          <a:xfrm>
            <a:off x="2513986" y="2237013"/>
            <a:ext cx="1049047" cy="273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0D8078-0DD9-094D-9F3E-2B1E84987384}"/>
              </a:ext>
            </a:extLst>
          </p:cNvPr>
          <p:cNvCxnSpPr>
            <a:cxnSpLocks/>
          </p:cNvCxnSpPr>
          <p:nvPr/>
        </p:nvCxnSpPr>
        <p:spPr bwMode="auto">
          <a:xfrm flipH="1">
            <a:off x="1199229" y="2572331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59380" y="720000"/>
            <a:ext cx="9025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latin typeface="Eurostile" panose="020B0504020202050204" pitchFamily="34" charset="77"/>
              </a:rPr>
              <a:t>Distinguish cases by sequence number: single bit with value 0 and 1</a:t>
            </a:r>
            <a:endParaRPr lang="en-US" sz="2000" dirty="0">
              <a:latin typeface="Eurostile" panose="020B0504020202050204" pitchFamily="34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915AE8-ECAD-CD4E-AFDC-A2FB8C4E3262}"/>
              </a:ext>
            </a:extLst>
          </p:cNvPr>
          <p:cNvGrpSpPr/>
          <p:nvPr/>
        </p:nvGrpSpPr>
        <p:grpSpPr>
          <a:xfrm>
            <a:off x="1181100" y="1697348"/>
            <a:ext cx="6603692" cy="4917207"/>
            <a:chOff x="1181100" y="1824257"/>
            <a:chExt cx="6603692" cy="3377721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A116069-9B02-4246-AE63-0CED548EBB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81100" y="1824257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E13E228-2F0F-4744-869F-F336BDC641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0304" y="1846493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EAD2AE2-B308-1D4C-8584-F474F0A379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95588" y="1865042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77C8761-3A71-9447-8BF9-95D35B85E0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84792" y="1887278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675B823-5738-5D4C-AA7C-E12E53901BF8}"/>
              </a:ext>
            </a:extLst>
          </p:cNvPr>
          <p:cNvSpPr txBox="1"/>
          <p:nvPr/>
        </p:nvSpPr>
        <p:spPr>
          <a:xfrm>
            <a:off x="4969830" y="1177474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8F2413-CE9F-A840-8F40-1C766232F62F}"/>
              </a:ext>
            </a:extLst>
          </p:cNvPr>
          <p:cNvSpPr txBox="1"/>
          <p:nvPr/>
        </p:nvSpPr>
        <p:spPr>
          <a:xfrm>
            <a:off x="7303730" y="1176442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F7295C7-B27B-AE4A-BB99-77D23D30746F}"/>
              </a:ext>
            </a:extLst>
          </p:cNvPr>
          <p:cNvCxnSpPr>
            <a:cxnSpLocks/>
            <a:stCxn id="55" idx="2"/>
          </p:cNvCxnSpPr>
          <p:nvPr/>
        </p:nvCxnSpPr>
        <p:spPr bwMode="auto">
          <a:xfrm flipH="1">
            <a:off x="5389547" y="2888737"/>
            <a:ext cx="1139166" cy="2804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FB4B11-AC12-9643-BEDF-A51496372DAE}"/>
              </a:ext>
            </a:extLst>
          </p:cNvPr>
          <p:cNvCxnSpPr>
            <a:cxnSpLocks/>
            <a:endCxn id="12" idx="2"/>
          </p:cNvCxnSpPr>
          <p:nvPr/>
        </p:nvCxnSpPr>
        <p:spPr bwMode="auto">
          <a:xfrm>
            <a:off x="1187142" y="1914074"/>
            <a:ext cx="1254844" cy="3229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A009EC1-FC6D-B548-BB24-F086F88DCF61}"/>
              </a:ext>
            </a:extLst>
          </p:cNvPr>
          <p:cNvCxnSpPr>
            <a:cxnSpLocks/>
            <a:endCxn id="55" idx="6"/>
          </p:cNvCxnSpPr>
          <p:nvPr/>
        </p:nvCxnSpPr>
        <p:spPr bwMode="auto">
          <a:xfrm flipH="1">
            <a:off x="6600713" y="2571299"/>
            <a:ext cx="1162314" cy="317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2F9ED5E-DB80-3342-9D9F-3D88E89C9892}"/>
              </a:ext>
            </a:extLst>
          </p:cNvPr>
          <p:cNvSpPr>
            <a:spLocks noChangeAspect="1"/>
          </p:cNvSpPr>
          <p:nvPr/>
        </p:nvSpPr>
        <p:spPr bwMode="auto">
          <a:xfrm>
            <a:off x="2441986" y="2201013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ECB51B5-CB62-0048-8C4F-B80155B83398}"/>
              </a:ext>
            </a:extLst>
          </p:cNvPr>
          <p:cNvSpPr>
            <a:spLocks noChangeAspect="1"/>
          </p:cNvSpPr>
          <p:nvPr/>
        </p:nvSpPr>
        <p:spPr bwMode="auto">
          <a:xfrm>
            <a:off x="6528713" y="2852737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6993606-1006-0943-B898-0CBBC066581E}"/>
              </a:ext>
            </a:extLst>
          </p:cNvPr>
          <p:cNvCxnSpPr/>
          <p:nvPr/>
        </p:nvCxnSpPr>
        <p:spPr bwMode="auto">
          <a:xfrm>
            <a:off x="1065923" y="1914074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04BF987-51C9-454B-90E5-D76F0DE70FDB}"/>
              </a:ext>
            </a:extLst>
          </p:cNvPr>
          <p:cNvCxnSpPr/>
          <p:nvPr/>
        </p:nvCxnSpPr>
        <p:spPr bwMode="auto">
          <a:xfrm>
            <a:off x="5282323" y="1914074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654FBB12-3B13-124C-9587-91852962F1CF}"/>
              </a:ext>
            </a:extLst>
          </p:cNvPr>
          <p:cNvSpPr txBox="1"/>
          <p:nvPr/>
        </p:nvSpPr>
        <p:spPr>
          <a:xfrm>
            <a:off x="3599040" y="1538896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</a:t>
            </a:r>
          </a:p>
          <a:p>
            <a:r>
              <a:rPr lang="en-US" dirty="0">
                <a:latin typeface="Eurostile"/>
                <a:cs typeface="Eurostile"/>
              </a:rPr>
              <a:t>expected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7211EB9-E6DC-E241-B7E0-CBB8396F5BDA}"/>
              </a:ext>
            </a:extLst>
          </p:cNvPr>
          <p:cNvSpPr txBox="1"/>
          <p:nvPr/>
        </p:nvSpPr>
        <p:spPr>
          <a:xfrm>
            <a:off x="7834331" y="1504264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 expected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30B7AF6-B912-B740-A557-AD07CE5CDD64}"/>
              </a:ext>
            </a:extLst>
          </p:cNvPr>
          <p:cNvSpPr txBox="1"/>
          <p:nvPr/>
        </p:nvSpPr>
        <p:spPr>
          <a:xfrm>
            <a:off x="3599040" y="3996382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received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396CD54-0153-AA47-A388-E33979ACD91B}"/>
              </a:ext>
            </a:extLst>
          </p:cNvPr>
          <p:cNvSpPr txBox="1"/>
          <p:nvPr/>
        </p:nvSpPr>
        <p:spPr>
          <a:xfrm>
            <a:off x="7834331" y="2202888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1 expected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0EE0642-23FF-4B4E-8D72-153E12359170}"/>
              </a:ext>
            </a:extLst>
          </p:cNvPr>
          <p:cNvSpPr txBox="1"/>
          <p:nvPr/>
        </p:nvSpPr>
        <p:spPr>
          <a:xfrm>
            <a:off x="3599040" y="5338987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received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E181828-9053-D04D-8F3E-6A6DE5FAB335}"/>
              </a:ext>
            </a:extLst>
          </p:cNvPr>
          <p:cNvSpPr txBox="1"/>
          <p:nvPr/>
        </p:nvSpPr>
        <p:spPr>
          <a:xfrm>
            <a:off x="7834331" y="5347877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received 1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A349E7-3F63-9E45-B707-CB1089676B08}"/>
              </a:ext>
            </a:extLst>
          </p:cNvPr>
          <p:cNvGrpSpPr/>
          <p:nvPr/>
        </p:nvGrpSpPr>
        <p:grpSpPr>
          <a:xfrm>
            <a:off x="2054030" y="1838866"/>
            <a:ext cx="1090232" cy="4078925"/>
            <a:chOff x="2054030" y="1838866"/>
            <a:chExt cx="1090232" cy="407892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8FC33C-E67B-DD41-97BD-B33758CC9B17}"/>
                </a:ext>
              </a:extLst>
            </p:cNvPr>
            <p:cNvSpPr/>
            <p:nvPr/>
          </p:nvSpPr>
          <p:spPr bwMode="auto">
            <a:xfrm>
              <a:off x="2818532" y="1838866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26629A6-933D-A842-80FE-823C860E863A}"/>
                </a:ext>
              </a:extLst>
            </p:cNvPr>
            <p:cNvSpPr/>
            <p:nvPr/>
          </p:nvSpPr>
          <p:spPr bwMode="auto">
            <a:xfrm>
              <a:off x="2794378" y="3457439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1E16A66-8068-1D4D-9003-5D5CF8F71656}"/>
                </a:ext>
              </a:extLst>
            </p:cNvPr>
            <p:cNvSpPr/>
            <p:nvPr/>
          </p:nvSpPr>
          <p:spPr bwMode="auto">
            <a:xfrm>
              <a:off x="2807991" y="4843261"/>
              <a:ext cx="325731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Eurostile"/>
                  <a:cs typeface="Eurostile"/>
                </a:rPr>
                <a:t>1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1191945-E6E0-E14D-93EC-AB5892285DCD}"/>
                </a:ext>
              </a:extLst>
            </p:cNvPr>
            <p:cNvSpPr/>
            <p:nvPr/>
          </p:nvSpPr>
          <p:spPr bwMode="auto">
            <a:xfrm>
              <a:off x="2054030" y="4162637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B55B30D-7BA6-2641-A703-BBC26D2DB453}"/>
                </a:ext>
              </a:extLst>
            </p:cNvPr>
            <p:cNvSpPr/>
            <p:nvPr/>
          </p:nvSpPr>
          <p:spPr bwMode="auto">
            <a:xfrm>
              <a:off x="2067643" y="5548459"/>
              <a:ext cx="325731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Eurostile"/>
                  <a:cs typeface="Eurostile"/>
                </a:rPr>
                <a:t>1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4BE1381-11C1-B340-B156-27036786337E}"/>
              </a:ext>
            </a:extLst>
          </p:cNvPr>
          <p:cNvGrpSpPr/>
          <p:nvPr/>
        </p:nvGrpSpPr>
        <p:grpSpPr>
          <a:xfrm>
            <a:off x="1175057" y="3444303"/>
            <a:ext cx="2363803" cy="1350528"/>
            <a:chOff x="1517957" y="3574929"/>
            <a:chExt cx="2363803" cy="135052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5AEE55D-5BF1-564D-8F42-13C880E69A42}"/>
                </a:ext>
              </a:extLst>
            </p:cNvPr>
            <p:cNvGrpSpPr/>
            <p:nvPr/>
          </p:nvGrpSpPr>
          <p:grpSpPr>
            <a:xfrm>
              <a:off x="1524000" y="3574929"/>
              <a:ext cx="2357760" cy="692271"/>
              <a:chOff x="2692400" y="2952629"/>
              <a:chExt cx="4191000" cy="692271"/>
            </a:xfrm>
          </p:grpSpPr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EFB993A-9261-854E-BF79-B943CE8954E1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EEFC084-C88B-864A-9CB4-70351522FFFC}"/>
                  </a:ext>
                </a:extLst>
              </p:cNvPr>
              <p:cNvSpPr txBox="1"/>
              <p:nvPr/>
            </p:nvSpPr>
            <p:spPr>
              <a:xfrm>
                <a:off x="4370588" y="2952629"/>
                <a:ext cx="145946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22A994F-ADD6-DC40-B017-17CB680D7846}"/>
                </a:ext>
              </a:extLst>
            </p:cNvPr>
            <p:cNvGrpSpPr/>
            <p:nvPr/>
          </p:nvGrpSpPr>
          <p:grpSpPr>
            <a:xfrm>
              <a:off x="1517957" y="4293472"/>
              <a:ext cx="2357760" cy="631985"/>
              <a:chOff x="2686357" y="3671172"/>
              <a:chExt cx="4191000" cy="631985"/>
            </a:xfrm>
          </p:grpSpPr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B325CDBD-46E6-E140-8773-F4EE5E20B3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8071A56-A480-3440-9AF9-9CFF32FB2438}"/>
                  </a:ext>
                </a:extLst>
              </p:cNvPr>
              <p:cNvSpPr txBox="1"/>
              <p:nvPr/>
            </p:nvSpPr>
            <p:spPr>
              <a:xfrm>
                <a:off x="3440195" y="3671172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2C7F4A3-7DA1-FE46-B46F-56D6A21E3748}"/>
              </a:ext>
            </a:extLst>
          </p:cNvPr>
          <p:cNvGrpSpPr/>
          <p:nvPr/>
        </p:nvGrpSpPr>
        <p:grpSpPr>
          <a:xfrm>
            <a:off x="1184536" y="4829916"/>
            <a:ext cx="2363803" cy="1350528"/>
            <a:chOff x="1517957" y="3574929"/>
            <a:chExt cx="2363803" cy="1350528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E285AEC-29FF-9D40-8EAF-75E7974C89C3}"/>
                </a:ext>
              </a:extLst>
            </p:cNvPr>
            <p:cNvGrpSpPr/>
            <p:nvPr/>
          </p:nvGrpSpPr>
          <p:grpSpPr>
            <a:xfrm>
              <a:off x="1524000" y="3574929"/>
              <a:ext cx="2357760" cy="692271"/>
              <a:chOff x="2692400" y="2952629"/>
              <a:chExt cx="4191000" cy="692271"/>
            </a:xfrm>
          </p:grpSpPr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783D4746-0151-AF41-8977-C3AA14C18FFA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ABBB9E8-420A-A84D-96FF-AADEBBCE1728}"/>
                  </a:ext>
                </a:extLst>
              </p:cNvPr>
              <p:cNvSpPr txBox="1"/>
              <p:nvPr/>
            </p:nvSpPr>
            <p:spPr>
              <a:xfrm>
                <a:off x="4370588" y="2952629"/>
                <a:ext cx="145946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BB5A864-8935-424F-822F-DB233AA2E00E}"/>
                </a:ext>
              </a:extLst>
            </p:cNvPr>
            <p:cNvGrpSpPr/>
            <p:nvPr/>
          </p:nvGrpSpPr>
          <p:grpSpPr>
            <a:xfrm>
              <a:off x="1517957" y="4293472"/>
              <a:ext cx="2357760" cy="631985"/>
              <a:chOff x="2686357" y="3671172"/>
              <a:chExt cx="4191000" cy="631985"/>
            </a:xfrm>
          </p:grpSpPr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C822096E-324E-FE45-AEF5-63308CCFFF6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EFB0084-699E-E24A-BC55-A1E4F25C43CB}"/>
                  </a:ext>
                </a:extLst>
              </p:cNvPr>
              <p:cNvSpPr txBox="1"/>
              <p:nvPr/>
            </p:nvSpPr>
            <p:spPr>
              <a:xfrm>
                <a:off x="3440195" y="3671172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D2F4BCB-6413-FA42-B6BE-E0236689EAF9}"/>
              </a:ext>
            </a:extLst>
          </p:cNvPr>
          <p:cNvGrpSpPr/>
          <p:nvPr/>
        </p:nvGrpSpPr>
        <p:grpSpPr>
          <a:xfrm>
            <a:off x="6267021" y="1867681"/>
            <a:ext cx="1065637" cy="4050110"/>
            <a:chOff x="6267021" y="1867681"/>
            <a:chExt cx="1065637" cy="4050110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D4E008B-7212-A94D-AE88-46D263DD4993}"/>
                </a:ext>
              </a:extLst>
            </p:cNvPr>
            <p:cNvSpPr/>
            <p:nvPr/>
          </p:nvSpPr>
          <p:spPr bwMode="auto">
            <a:xfrm>
              <a:off x="7006928" y="1867681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ADB6BBD-D087-A743-B441-F7AB811A2181}"/>
                </a:ext>
              </a:extLst>
            </p:cNvPr>
            <p:cNvSpPr/>
            <p:nvPr/>
          </p:nvSpPr>
          <p:spPr bwMode="auto">
            <a:xfrm>
              <a:off x="6982774" y="3486254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D96012B-7482-1541-A73A-2A7F9A7B00DE}"/>
                </a:ext>
              </a:extLst>
            </p:cNvPr>
            <p:cNvSpPr/>
            <p:nvPr/>
          </p:nvSpPr>
          <p:spPr bwMode="auto">
            <a:xfrm>
              <a:off x="6996387" y="4872076"/>
              <a:ext cx="325731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Eurostile"/>
                  <a:cs typeface="Eurostile"/>
                </a:rPr>
                <a:t>1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18FB192-4D46-EB43-B33C-FA7140A3B60C}"/>
                </a:ext>
              </a:extLst>
            </p:cNvPr>
            <p:cNvSpPr/>
            <p:nvPr/>
          </p:nvSpPr>
          <p:spPr bwMode="auto">
            <a:xfrm>
              <a:off x="6267021" y="4162637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6A8B7D3-35EE-E847-B08F-0DE67F1D0BAB}"/>
                </a:ext>
              </a:extLst>
            </p:cNvPr>
            <p:cNvSpPr/>
            <p:nvPr/>
          </p:nvSpPr>
          <p:spPr bwMode="auto">
            <a:xfrm>
              <a:off x="6280634" y="5548459"/>
              <a:ext cx="325731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Eurostile"/>
                  <a:cs typeface="Eurostile"/>
                </a:rPr>
                <a:t>1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37B2242-1DAE-CB4E-8F8F-DAF73DA534FF}"/>
                </a:ext>
              </a:extLst>
            </p:cNvPr>
            <p:cNvSpPr/>
            <p:nvPr/>
          </p:nvSpPr>
          <p:spPr bwMode="auto">
            <a:xfrm>
              <a:off x="6267021" y="2497628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E25B6F1-26C3-434B-9F0F-64088C233462}"/>
              </a:ext>
            </a:extLst>
          </p:cNvPr>
          <p:cNvSpPr txBox="1"/>
          <p:nvPr/>
        </p:nvSpPr>
        <p:spPr>
          <a:xfrm>
            <a:off x="5815652" y="2500976"/>
            <a:ext cx="603050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EBF0F7-1DB4-D64E-B4EF-CD140BA040D0}"/>
              </a:ext>
            </a:extLst>
          </p:cNvPr>
          <p:cNvSpPr txBox="1"/>
          <p:nvPr/>
        </p:nvSpPr>
        <p:spPr>
          <a:xfrm>
            <a:off x="2149798" y="1832596"/>
            <a:ext cx="821059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BF947B-33BD-A64A-BA87-A687175995E1}"/>
              </a:ext>
            </a:extLst>
          </p:cNvPr>
          <p:cNvGrpSpPr/>
          <p:nvPr/>
        </p:nvGrpSpPr>
        <p:grpSpPr>
          <a:xfrm>
            <a:off x="5395588" y="1862616"/>
            <a:ext cx="2357760" cy="648358"/>
            <a:chOff x="2692400" y="2996542"/>
            <a:chExt cx="4191000" cy="648358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9493245-EBE9-2A4D-B2F6-268921206DB7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A392F3-C323-964F-92E8-C573D03461F7}"/>
                </a:ext>
              </a:extLst>
            </p:cNvPr>
            <p:cNvSpPr txBox="1"/>
            <p:nvPr/>
          </p:nvSpPr>
          <p:spPr>
            <a:xfrm>
              <a:off x="4362305" y="2996542"/>
              <a:ext cx="145946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B9B02C4-6FDD-2547-9ACC-76BC943DC30B}"/>
              </a:ext>
            </a:extLst>
          </p:cNvPr>
          <p:cNvGrpSpPr/>
          <p:nvPr/>
        </p:nvGrpSpPr>
        <p:grpSpPr>
          <a:xfrm>
            <a:off x="5398114" y="4866186"/>
            <a:ext cx="2363803" cy="1326778"/>
            <a:chOff x="1517957" y="3598679"/>
            <a:chExt cx="2363803" cy="1326778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3E0B308-7FD7-4F46-A3E7-743FB4817898}"/>
                </a:ext>
              </a:extLst>
            </p:cNvPr>
            <p:cNvGrpSpPr/>
            <p:nvPr/>
          </p:nvGrpSpPr>
          <p:grpSpPr>
            <a:xfrm>
              <a:off x="1524000" y="3598679"/>
              <a:ext cx="2357760" cy="668521"/>
              <a:chOff x="2692400" y="2976379"/>
              <a:chExt cx="4191000" cy="668521"/>
            </a:xfrm>
          </p:grpSpPr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C51D034F-BEC4-DB48-BAC2-EE1BD3212572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FC6A62F-E734-284F-A1A0-B6C5C14B3422}"/>
                  </a:ext>
                </a:extLst>
              </p:cNvPr>
              <p:cNvSpPr txBox="1"/>
              <p:nvPr/>
            </p:nvSpPr>
            <p:spPr>
              <a:xfrm>
                <a:off x="4349480" y="2976379"/>
                <a:ext cx="145946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CDA9E00-C0E7-0149-9232-EBF130873B32}"/>
                </a:ext>
              </a:extLst>
            </p:cNvPr>
            <p:cNvGrpSpPr/>
            <p:nvPr/>
          </p:nvGrpSpPr>
          <p:grpSpPr>
            <a:xfrm>
              <a:off x="1517957" y="4269238"/>
              <a:ext cx="2357760" cy="656219"/>
              <a:chOff x="2686357" y="3646938"/>
              <a:chExt cx="4191000" cy="656219"/>
            </a:xfrm>
          </p:grpSpPr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0C7583C1-F0AD-724D-9623-B8DEDBE4408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DCF227F-B845-AA46-B3E0-0F51D9DB5DB7}"/>
                  </a:ext>
                </a:extLst>
              </p:cNvPr>
              <p:cNvSpPr txBox="1"/>
              <p:nvPr/>
            </p:nvSpPr>
            <p:spPr>
              <a:xfrm>
                <a:off x="3417862" y="3646938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D838B0-8FB7-F84A-9C2B-7F3B6D636960}"/>
              </a:ext>
            </a:extLst>
          </p:cNvPr>
          <p:cNvGrpSpPr/>
          <p:nvPr/>
        </p:nvGrpSpPr>
        <p:grpSpPr>
          <a:xfrm>
            <a:off x="5404157" y="3475483"/>
            <a:ext cx="2363803" cy="1319348"/>
            <a:chOff x="5378757" y="3606109"/>
            <a:chExt cx="2363803" cy="1319348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8B40170-862D-4E42-B5C3-6C4FB4C621B5}"/>
                </a:ext>
              </a:extLst>
            </p:cNvPr>
            <p:cNvGrpSpPr/>
            <p:nvPr/>
          </p:nvGrpSpPr>
          <p:grpSpPr>
            <a:xfrm>
              <a:off x="5384800" y="3606109"/>
              <a:ext cx="2357760" cy="661091"/>
              <a:chOff x="2692400" y="2983809"/>
              <a:chExt cx="4191000" cy="661091"/>
            </a:xfrm>
          </p:grpSpPr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998104BC-E076-C147-A7A7-66991292B0F7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CB9B08D-7DEC-4046-A7B3-3AADA0A9811A}"/>
                  </a:ext>
                </a:extLst>
              </p:cNvPr>
              <p:cNvSpPr txBox="1"/>
              <p:nvPr/>
            </p:nvSpPr>
            <p:spPr>
              <a:xfrm>
                <a:off x="4311899" y="2983809"/>
                <a:ext cx="145946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1DCD03F-B5BF-A045-BA39-019ECC783AC5}"/>
                </a:ext>
              </a:extLst>
            </p:cNvPr>
            <p:cNvGrpSpPr/>
            <p:nvPr/>
          </p:nvGrpSpPr>
          <p:grpSpPr>
            <a:xfrm>
              <a:off x="5378757" y="4294298"/>
              <a:ext cx="2357760" cy="631159"/>
              <a:chOff x="2686357" y="3671998"/>
              <a:chExt cx="4191000" cy="631159"/>
            </a:xfrm>
          </p:grpSpPr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10989866-B19E-764E-A8F8-4CC84A320F2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50A9DA8-35CD-8749-B18D-11E413BAB27C}"/>
                  </a:ext>
                </a:extLst>
              </p:cNvPr>
              <p:cNvSpPr txBox="1"/>
              <p:nvPr/>
            </p:nvSpPr>
            <p:spPr>
              <a:xfrm>
                <a:off x="3401216" y="3671998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DEF70990-02CE-3E4F-8416-EAE81EEADA21}"/>
              </a:ext>
            </a:extLst>
          </p:cNvPr>
          <p:cNvSpPr txBox="1"/>
          <p:nvPr/>
        </p:nvSpPr>
        <p:spPr>
          <a:xfrm>
            <a:off x="3596670" y="3859208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1</a:t>
            </a:r>
          </a:p>
          <a:p>
            <a:r>
              <a:rPr lang="en-US" dirty="0">
                <a:latin typeface="Eurostile"/>
                <a:cs typeface="Eurostile"/>
              </a:rPr>
              <a:t>expected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2B01FC0-209F-D342-9913-03F81419DE38}"/>
              </a:ext>
            </a:extLst>
          </p:cNvPr>
          <p:cNvSpPr txBox="1"/>
          <p:nvPr/>
        </p:nvSpPr>
        <p:spPr>
          <a:xfrm>
            <a:off x="3596672" y="5189612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</a:t>
            </a:r>
          </a:p>
          <a:p>
            <a:r>
              <a:rPr lang="en-US" dirty="0">
                <a:latin typeface="Eurostile"/>
                <a:cs typeface="Eurostile"/>
              </a:rPr>
              <a:t>expected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D49D95C-BA5B-E145-AEB5-ECAA693186D6}"/>
              </a:ext>
            </a:extLst>
          </p:cNvPr>
          <p:cNvSpPr txBox="1"/>
          <p:nvPr/>
        </p:nvSpPr>
        <p:spPr>
          <a:xfrm>
            <a:off x="7834331" y="2345870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received 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9F90C72-3D36-C14F-B054-1670D6B46553}"/>
              </a:ext>
            </a:extLst>
          </p:cNvPr>
          <p:cNvSpPr txBox="1"/>
          <p:nvPr/>
        </p:nvSpPr>
        <p:spPr>
          <a:xfrm>
            <a:off x="7834331" y="3977270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discard 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3F839F4-AF3D-2C42-A42D-C460ED621696}"/>
              </a:ext>
            </a:extLst>
          </p:cNvPr>
          <p:cNvSpPr txBox="1"/>
          <p:nvPr/>
        </p:nvSpPr>
        <p:spPr>
          <a:xfrm>
            <a:off x="7832624" y="5189612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 expected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754E414-722E-2945-A775-4A1A44615A5C}"/>
              </a:ext>
            </a:extLst>
          </p:cNvPr>
          <p:cNvSpPr txBox="1"/>
          <p:nvPr/>
        </p:nvSpPr>
        <p:spPr>
          <a:xfrm>
            <a:off x="7832624" y="3827973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1 expected</a:t>
            </a:r>
          </a:p>
        </p:txBody>
      </p:sp>
    </p:spTree>
    <p:extLst>
      <p:ext uri="{BB962C8B-B14F-4D97-AF65-F5344CB8AC3E}">
        <p14:creationId xmlns:p14="http://schemas.microsoft.com/office/powerpoint/2010/main" val="15716862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104 0.33171 " pathEditMode="relative" ptsTypes="AA">
                                      <p:cBhvr>
                                        <p:cTn id="1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2.77778E-7 0.19931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7037E-6 L 0.00087 0.14561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81481E-6 L 2.22222E-6 0.1085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6296E-6 L 2.22222E-6 0.25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-4.16667E-6 0.2039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-4.16667E-6 0.1474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3" grpId="1"/>
      <p:bldP spid="63" grpId="2"/>
      <p:bldP spid="65" grpId="0"/>
      <p:bldP spid="65" grpId="1"/>
      <p:bldP spid="65" grpId="2"/>
      <p:bldP spid="47" grpId="0"/>
      <p:bldP spid="47" grpId="1"/>
      <p:bldP spid="77" grpId="0"/>
      <p:bldP spid="77" grpId="1"/>
      <p:bldP spid="77" grpId="2"/>
      <p:bldP spid="78" grpId="0"/>
      <p:bldP spid="78" grpId="1"/>
      <p:bldP spid="79" grpId="0"/>
      <p:bldP spid="79" grpId="1"/>
      <p:bldP spid="92" grpId="0"/>
      <p:bldP spid="92" grpId="1"/>
      <p:bldP spid="92" grpId="2"/>
      <p:bldP spid="93" grpId="0"/>
      <p:bldP spid="93" grpId="1"/>
      <p:bldP spid="93" grpId="2"/>
      <p:bldP spid="94" grpId="0"/>
      <p:bldP spid="94" grpId="1"/>
      <p:bldP spid="95" grpId="0"/>
      <p:bldP spid="95" grpId="1"/>
      <p:bldP spid="96" grpId="0"/>
      <p:bldP spid="96" grpId="1"/>
      <p:bldP spid="96" grpId="2"/>
      <p:bldP spid="97" grpId="0"/>
      <p:bldP spid="97" grpId="1"/>
      <p:bldP spid="97" grpId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41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97419" name="Rectangle 11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179710" y="837331"/>
                <a:ext cx="6552686" cy="5688013"/>
              </a:xfrm>
            </p:spPr>
            <p:txBody>
              <a:bodyPr/>
              <a:lstStyle/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000" dirty="0"/>
                  <a:t>Stop-and-Wait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sender can never send new packet before</a:t>
                </a:r>
                <a:br>
                  <a:rPr lang="en-US" sz="2000" dirty="0"/>
                </a:br>
                <a:r>
                  <a:rPr lang="en-US" sz="2000" dirty="0"/>
                  <a:t>ACK or timeout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connection is idle most of the time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poor </a:t>
                </a:r>
                <a:r>
                  <a:rPr lang="en-US" sz="2000" b="1" dirty="0"/>
                  <a:t>throughput</a:t>
                </a:r>
                <a:endParaRPr lang="en-US" sz="2000" dirty="0"/>
              </a:p>
              <a:p>
                <a:pPr>
                  <a:lnSpc>
                    <a:spcPct val="90000"/>
                  </a:lnSpc>
                </a:pPr>
                <a:endParaRPr lang="en-US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000" dirty="0"/>
                  <a:t>Gigabit Ethernet channel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transmission rate:  	1 Gbps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roundtrip delay  	200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 (2*0.1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𝑚𝑠</m:t>
                    </m:r>
                  </m:oMath>
                </a14:m>
                <a:r>
                  <a:rPr lang="en-US" sz="2000" dirty="0"/>
                  <a:t>)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packet size:		8000 bit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in comparison</a:t>
                </a:r>
                <a:br>
                  <a:rPr lang="en-US" sz="2000" dirty="0"/>
                </a:br>
                <a:r>
                  <a:rPr lang="en-US" sz="2000" dirty="0">
                    <a:sym typeface="Wingdings" pitchFamily="2" charset="2"/>
                  </a:rPr>
                  <a:t> </a:t>
                </a:r>
                <a:r>
                  <a:rPr lang="en-US" sz="2000" dirty="0" err="1"/>
                  <a:t>ACK</a:t>
                </a:r>
                <a:r>
                  <a:rPr lang="en-US" sz="2000" dirty="0"/>
                  <a:t> is short and negligible</a:t>
                </a:r>
              </a:p>
              <a:p>
                <a:pPr>
                  <a:lnSpc>
                    <a:spcPct val="90000"/>
                  </a:lnSpc>
                </a:pPr>
                <a:endParaRPr lang="en-US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000" dirty="0"/>
                  <a:t>this means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sending takes 8000 bit / 1.000.000.000 bps = 8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000" dirty="0"/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sender is blocked for 192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of 200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000" dirty="0">
                    <a:sym typeface="Wingdings" pitchFamily="2" charset="2"/>
                  </a:rPr>
                  <a:t></a:t>
                </a:r>
                <a:r>
                  <a:rPr lang="en-US" sz="2000" dirty="0"/>
                  <a:t> Channel utilization 4%</a:t>
                </a:r>
              </a:p>
            </p:txBody>
          </p:sp>
        </mc:Choice>
        <mc:Fallback xmlns="">
          <p:sp>
            <p:nvSpPr>
              <p:cNvPr id="1297419" name="Rectangle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179710" y="837331"/>
                <a:ext cx="6552686" cy="5688013"/>
              </a:xfrm>
              <a:blipFill>
                <a:blip r:embed="rId3"/>
                <a:stretch>
                  <a:fillRect l="-1161" t="-891" b="-4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2E82F0FD-16C7-4440-A18B-4F31B76011C7}"/>
              </a:ext>
            </a:extLst>
          </p:cNvPr>
          <p:cNvGrpSpPr/>
          <p:nvPr/>
        </p:nvGrpSpPr>
        <p:grpSpPr>
          <a:xfrm>
            <a:off x="5197667" y="1191711"/>
            <a:ext cx="3924254" cy="3480773"/>
            <a:chOff x="4896218" y="1191711"/>
            <a:chExt cx="3924254" cy="348077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94984D9-FD02-264D-8C9D-BC9B2F508A7A}"/>
                </a:ext>
              </a:extLst>
            </p:cNvPr>
            <p:cNvSpPr/>
            <p:nvPr/>
          </p:nvSpPr>
          <p:spPr bwMode="auto">
            <a:xfrm>
              <a:off x="6070202" y="1597688"/>
              <a:ext cx="2383160" cy="30747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C6AA22B-D8EE-5945-B5E0-450BF74DD0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68688" y="1582880"/>
              <a:ext cx="0" cy="308960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374B25-AC38-4F47-85F2-5590F10CD929}"/>
                </a:ext>
              </a:extLst>
            </p:cNvPr>
            <p:cNvSpPr txBox="1"/>
            <p:nvPr/>
          </p:nvSpPr>
          <p:spPr>
            <a:xfrm>
              <a:off x="7858349" y="1191711"/>
              <a:ext cx="962123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receiver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7F2105A-4CA8-6E46-B145-B21AE08AD7DC}"/>
                </a:ext>
              </a:extLst>
            </p:cNvPr>
            <p:cNvGrpSpPr/>
            <p:nvPr/>
          </p:nvGrpSpPr>
          <p:grpSpPr>
            <a:xfrm>
              <a:off x="6071762" y="3295916"/>
              <a:ext cx="2369400" cy="813273"/>
              <a:chOff x="2665667" y="3970705"/>
              <a:chExt cx="4211690" cy="813273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4C21AEF7-9AA7-CC46-A805-6CEDF8B6CB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65667" y="3970705"/>
                <a:ext cx="4211690" cy="813273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D674AD5-9C0F-AB47-9D40-B25AD56F649E}"/>
                  </a:ext>
                </a:extLst>
              </p:cNvPr>
              <p:cNvSpPr txBox="1"/>
              <p:nvPr/>
            </p:nvSpPr>
            <p:spPr>
              <a:xfrm rot="20490653">
                <a:off x="4235541" y="4063395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E32A96D-059F-6346-8979-B06B4DBEAB08}"/>
                </a:ext>
              </a:extLst>
            </p:cNvPr>
            <p:cNvSpPr txBox="1"/>
            <p:nvPr/>
          </p:nvSpPr>
          <p:spPr>
            <a:xfrm rot="1161807">
              <a:off x="6972360" y="2192470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CD6D16F-E0E2-6F45-A831-F24774837B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36576" y="1597688"/>
              <a:ext cx="0" cy="30747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C3236D4B-FD04-0B48-84DB-9657445F84F9}"/>
                </a:ext>
              </a:extLst>
            </p:cNvPr>
            <p:cNvSpPr/>
            <p:nvPr/>
          </p:nvSpPr>
          <p:spPr bwMode="auto">
            <a:xfrm>
              <a:off x="6070600" y="2057400"/>
              <a:ext cx="2371725" cy="1165225"/>
            </a:xfrm>
            <a:custGeom>
              <a:avLst/>
              <a:gdLst>
                <a:gd name="connsiteX0" fmla="*/ 3175 w 2371725"/>
                <a:gd name="connsiteY0" fmla="*/ 0 h 1165225"/>
                <a:gd name="connsiteX1" fmla="*/ 2371725 w 2371725"/>
                <a:gd name="connsiteY1" fmla="*/ 825500 h 1165225"/>
                <a:gd name="connsiteX2" fmla="*/ 2365375 w 2371725"/>
                <a:gd name="connsiteY2" fmla="*/ 1165225 h 1165225"/>
                <a:gd name="connsiteX3" fmla="*/ 0 w 2371725"/>
                <a:gd name="connsiteY3" fmla="*/ 358775 h 1165225"/>
                <a:gd name="connsiteX4" fmla="*/ 3175 w 2371725"/>
                <a:gd name="connsiteY4" fmla="*/ 0 h 116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1725" h="1165225">
                  <a:moveTo>
                    <a:pt x="3175" y="0"/>
                  </a:moveTo>
                  <a:lnTo>
                    <a:pt x="2371725" y="825500"/>
                  </a:lnTo>
                  <a:lnTo>
                    <a:pt x="2365375" y="1165225"/>
                  </a:lnTo>
                  <a:lnTo>
                    <a:pt x="0" y="358775"/>
                  </a:lnTo>
                  <a:cubicBezTo>
                    <a:pt x="1058" y="239183"/>
                    <a:pt x="2117" y="119592"/>
                    <a:pt x="3175" y="0"/>
                  </a:cubicBezTo>
                  <a:close/>
                </a:path>
              </a:pathLst>
            </a:custGeom>
            <a:solidFill>
              <a:srgbClr val="FF93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6" name="Left Brace 35">
              <a:extLst>
                <a:ext uri="{FF2B5EF4-FFF2-40B4-BE49-F238E27FC236}">
                  <a16:creationId xmlns:a16="http://schemas.microsoft.com/office/drawing/2014/main" id="{F064242A-5D08-8548-9DB4-3A81FC71F1FC}"/>
                </a:ext>
              </a:extLst>
            </p:cNvPr>
            <p:cNvSpPr/>
            <p:nvPr/>
          </p:nvSpPr>
          <p:spPr bwMode="auto">
            <a:xfrm>
              <a:off x="5556740" y="2066800"/>
              <a:ext cx="495164" cy="341794"/>
            </a:xfrm>
            <a:prstGeom prst="leftBrace">
              <a:avLst>
                <a:gd name="adj1" fmla="val 10191"/>
                <a:gd name="adj2" fmla="val 52011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44" name="Left Brace 43">
              <a:extLst>
                <a:ext uri="{FF2B5EF4-FFF2-40B4-BE49-F238E27FC236}">
                  <a16:creationId xmlns:a16="http://schemas.microsoft.com/office/drawing/2014/main" id="{340198CD-6B63-E74B-8A23-C6594260CA53}"/>
                </a:ext>
              </a:extLst>
            </p:cNvPr>
            <p:cNvSpPr/>
            <p:nvPr/>
          </p:nvSpPr>
          <p:spPr bwMode="auto">
            <a:xfrm>
              <a:off x="5764510" y="2066800"/>
              <a:ext cx="207095" cy="2029636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8E213C6-E281-D743-8B4C-9BF8851CCEB5}"/>
                </a:ext>
              </a:extLst>
            </p:cNvPr>
            <p:cNvSpPr txBox="1"/>
            <p:nvPr/>
          </p:nvSpPr>
          <p:spPr>
            <a:xfrm>
              <a:off x="5642930" y="1194460"/>
              <a:ext cx="851515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sender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E728FAE-B5EE-FE46-9EAE-97B9AF42E824}"/>
                    </a:ext>
                  </a:extLst>
                </p:cNvPr>
                <p:cNvSpPr txBox="1"/>
                <p:nvPr/>
              </p:nvSpPr>
              <p:spPr>
                <a:xfrm>
                  <a:off x="4950544" y="2043693"/>
                  <a:ext cx="606063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cs typeface="Eurostile"/>
                        </a:rPr>
                        <m:t>8 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Eurostile"/>
                        </a:rPr>
                        <m:t>𝜇</m:t>
                      </m:r>
                    </m:oMath>
                  </a14:m>
                  <a:r>
                    <a:rPr lang="en-US" dirty="0">
                      <a:latin typeface="Eurostile"/>
                      <a:cs typeface="Eurostile"/>
                    </a:rPr>
                    <a:t>s</a:t>
                  </a: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E728FAE-B5EE-FE46-9EAE-97B9AF42E8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0544" y="2043693"/>
                  <a:ext cx="606063" cy="369332"/>
                </a:xfrm>
                <a:prstGeom prst="rect">
                  <a:avLst/>
                </a:prstGeom>
                <a:blipFill>
                  <a:blip r:embed="rId4"/>
                  <a:stretch>
                    <a:fillRect t="-6667" r="-6250" b="-2000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90365F7-DD90-6246-B426-740EC15B1DED}"/>
                    </a:ext>
                  </a:extLst>
                </p:cNvPr>
                <p:cNvSpPr txBox="1"/>
                <p:nvPr/>
              </p:nvSpPr>
              <p:spPr>
                <a:xfrm>
                  <a:off x="4896218" y="2883183"/>
                  <a:ext cx="862544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cs typeface="Eurostile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cs typeface="Eurostile"/>
                        </a:rPr>
                        <m:t>00 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Eurostile"/>
                        </a:rPr>
                        <m:t>𝜇</m:t>
                      </m:r>
                    </m:oMath>
                  </a14:m>
                  <a:r>
                    <a:rPr lang="en-US" dirty="0">
                      <a:latin typeface="Eurostile"/>
                      <a:cs typeface="Eurostile"/>
                    </a:rPr>
                    <a:t>s</a:t>
                  </a: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90365F7-DD90-6246-B426-740EC15B1D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96218" y="2883183"/>
                  <a:ext cx="862544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3333" r="-4348" b="-23333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18853819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 sliding window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367060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control: Sliding Window</a:t>
            </a:r>
          </a:p>
        </p:txBody>
      </p:sp>
      <p:sp>
        <p:nvSpPr>
          <p:cNvPr id="13025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720000"/>
            <a:ext cx="8637588" cy="96594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Improve utilization: pipelining</a:t>
            </a:r>
          </a:p>
          <a:p>
            <a:pPr marL="0" indent="0">
              <a:buNone/>
            </a:pPr>
            <a:r>
              <a:rPr lang="en-US" sz="2400" dirty="0"/>
              <a:t>Flow control: </a:t>
            </a:r>
            <a:r>
              <a:rPr lang="en-US" sz="2400" b="1" dirty="0"/>
              <a:t>sliding window </a:t>
            </a:r>
            <a:r>
              <a:rPr lang="en-US" sz="2400" dirty="0"/>
              <a:t>mechanism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4123520-BC8B-3945-AEDA-277948652E4E}"/>
              </a:ext>
            </a:extLst>
          </p:cNvPr>
          <p:cNvGrpSpPr/>
          <p:nvPr/>
        </p:nvGrpSpPr>
        <p:grpSpPr>
          <a:xfrm>
            <a:off x="2179130" y="2042202"/>
            <a:ext cx="3984627" cy="4577870"/>
            <a:chOff x="2101178" y="2320812"/>
            <a:chExt cx="3984627" cy="384775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BC0959-B938-2641-B560-50537D1BA295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9CB576D-B4CC-A649-A6CD-5F2D7A1AF1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B4F727D-2E3D-844B-97CB-CEB267E477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5934618-8AB4-1B40-9D6C-DF30E4EDDBBB}"/>
              </a:ext>
            </a:extLst>
          </p:cNvPr>
          <p:cNvSpPr txBox="1"/>
          <p:nvPr/>
        </p:nvSpPr>
        <p:spPr>
          <a:xfrm>
            <a:off x="1753372" y="1594527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1A07D-CE79-C647-BDD7-508BD2737BE3}"/>
              </a:ext>
            </a:extLst>
          </p:cNvPr>
          <p:cNvSpPr txBox="1"/>
          <p:nvPr/>
        </p:nvSpPr>
        <p:spPr>
          <a:xfrm>
            <a:off x="5692237" y="1594527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C653F37-F999-2E47-9D44-CA6B08F880C2}"/>
              </a:ext>
            </a:extLst>
          </p:cNvPr>
          <p:cNvGrpSpPr/>
          <p:nvPr/>
        </p:nvGrpSpPr>
        <p:grpSpPr>
          <a:xfrm>
            <a:off x="2178569" y="2460202"/>
            <a:ext cx="3956451" cy="5168188"/>
            <a:chOff x="2178569" y="2691311"/>
            <a:chExt cx="3956451" cy="5168188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17A09920-FE3E-A640-ABB1-77DB2EA17354}"/>
                </a:ext>
              </a:extLst>
            </p:cNvPr>
            <p:cNvGrpSpPr/>
            <p:nvPr/>
          </p:nvGrpSpPr>
          <p:grpSpPr>
            <a:xfrm>
              <a:off x="2180164" y="5301693"/>
              <a:ext cx="3950101" cy="2557806"/>
              <a:chOff x="2101722" y="3844169"/>
              <a:chExt cx="3950101" cy="2557806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8268726B-7E4F-D545-89FC-0E7F23BBAB2D}"/>
                  </a:ext>
                </a:extLst>
              </p:cNvPr>
              <p:cNvGrpSpPr/>
              <p:nvPr/>
            </p:nvGrpSpPr>
            <p:grpSpPr>
              <a:xfrm>
                <a:off x="2101722" y="38441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9" name="Straight Arrow Connector 88">
                  <a:extLst>
                    <a:ext uri="{FF2B5EF4-FFF2-40B4-BE49-F238E27FC236}">
                      <a16:creationId xmlns:a16="http://schemas.microsoft.com/office/drawing/2014/main" id="{6DFEFB4B-B87B-1E46-8A6D-E14C1B6BFA26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90" name="Straight Arrow Connector 89">
                  <a:extLst>
                    <a:ext uri="{FF2B5EF4-FFF2-40B4-BE49-F238E27FC236}">
                      <a16:creationId xmlns:a16="http://schemas.microsoft.com/office/drawing/2014/main" id="{51B0703A-1963-6D47-9714-28ED95D1B2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E1D09CC0-4A2B-D048-AE8E-2542357DD249}"/>
                  </a:ext>
                </a:extLst>
              </p:cNvPr>
              <p:cNvGrpSpPr/>
              <p:nvPr/>
            </p:nvGrpSpPr>
            <p:grpSpPr>
              <a:xfrm>
                <a:off x="2101722" y="41108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7" name="Straight Arrow Connector 86">
                  <a:extLst>
                    <a:ext uri="{FF2B5EF4-FFF2-40B4-BE49-F238E27FC236}">
                      <a16:creationId xmlns:a16="http://schemas.microsoft.com/office/drawing/2014/main" id="{84A5BC05-BF91-C64C-B5CE-9E81B6912483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88" name="Straight Arrow Connector 87">
                  <a:extLst>
                    <a:ext uri="{FF2B5EF4-FFF2-40B4-BE49-F238E27FC236}">
                      <a16:creationId xmlns:a16="http://schemas.microsoft.com/office/drawing/2014/main" id="{AC8DA442-8F37-D746-A595-00B31B96CD4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C74F3DA6-6D87-BE4B-AF3B-8533F4584B17}"/>
                  </a:ext>
                </a:extLst>
              </p:cNvPr>
              <p:cNvGrpSpPr/>
              <p:nvPr/>
            </p:nvGrpSpPr>
            <p:grpSpPr>
              <a:xfrm>
                <a:off x="2101722" y="440931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5" name="Straight Arrow Connector 84">
                  <a:extLst>
                    <a:ext uri="{FF2B5EF4-FFF2-40B4-BE49-F238E27FC236}">
                      <a16:creationId xmlns:a16="http://schemas.microsoft.com/office/drawing/2014/main" id="{9117E7FB-7A00-F54B-9E8F-DE2853E4FDB3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86" name="Straight Arrow Connector 85">
                  <a:extLst>
                    <a:ext uri="{FF2B5EF4-FFF2-40B4-BE49-F238E27FC236}">
                      <a16:creationId xmlns:a16="http://schemas.microsoft.com/office/drawing/2014/main" id="{F198F4A7-6547-EE46-9B04-A862AC5BDD2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E4918A21-180F-3F4B-939B-D2B4F347CAF7}"/>
                  </a:ext>
                </a:extLst>
              </p:cNvPr>
              <p:cNvGrpSpPr/>
              <p:nvPr/>
            </p:nvGrpSpPr>
            <p:grpSpPr>
              <a:xfrm>
                <a:off x="2101722" y="467601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3" name="Straight Arrow Connector 82">
                  <a:extLst>
                    <a:ext uri="{FF2B5EF4-FFF2-40B4-BE49-F238E27FC236}">
                      <a16:creationId xmlns:a16="http://schemas.microsoft.com/office/drawing/2014/main" id="{E542876F-E50B-964E-A378-FDBDC7D14A00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7B760487-ED1C-5B4A-9324-A94F069562A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A7FD5BA1-FF04-1F4E-8AAC-146FD1140322}"/>
                  </a:ext>
                </a:extLst>
              </p:cNvPr>
              <p:cNvGrpSpPr/>
              <p:nvPr/>
            </p:nvGrpSpPr>
            <p:grpSpPr>
              <a:xfrm>
                <a:off x="2101722" y="49617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1" name="Straight Arrow Connector 80">
                  <a:extLst>
                    <a:ext uri="{FF2B5EF4-FFF2-40B4-BE49-F238E27FC236}">
                      <a16:creationId xmlns:a16="http://schemas.microsoft.com/office/drawing/2014/main" id="{14D6EA92-7738-DD48-A802-8392BD923C52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82" name="Straight Arrow Connector 81">
                  <a:extLst>
                    <a:ext uri="{FF2B5EF4-FFF2-40B4-BE49-F238E27FC236}">
                      <a16:creationId xmlns:a16="http://schemas.microsoft.com/office/drawing/2014/main" id="{3AEE8853-C405-484B-AC05-AABD04C1DB4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0450E9C-8936-F948-ADA2-DF95479F4B61}"/>
                </a:ext>
              </a:extLst>
            </p:cNvPr>
            <p:cNvGrpSpPr/>
            <p:nvPr/>
          </p:nvGrpSpPr>
          <p:grpSpPr>
            <a:xfrm>
              <a:off x="2179674" y="3559164"/>
              <a:ext cx="3950101" cy="2557806"/>
              <a:chOff x="2101722" y="3844169"/>
              <a:chExt cx="3950101" cy="2557806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0DE449E1-8FD4-6542-961D-E3C8F1B846E5}"/>
                  </a:ext>
                </a:extLst>
              </p:cNvPr>
              <p:cNvGrpSpPr/>
              <p:nvPr/>
            </p:nvGrpSpPr>
            <p:grpSpPr>
              <a:xfrm>
                <a:off x="2101722" y="38441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34F3D79F-88A4-9147-8CBD-9760E7D305EE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48" name="Straight Arrow Connector 47">
                  <a:extLst>
                    <a:ext uri="{FF2B5EF4-FFF2-40B4-BE49-F238E27FC236}">
                      <a16:creationId xmlns:a16="http://schemas.microsoft.com/office/drawing/2014/main" id="{F368B02B-BD20-5C40-85F7-EDB4E15BF4E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DF850787-54F8-1548-9B03-56F5A5A17F80}"/>
                  </a:ext>
                </a:extLst>
              </p:cNvPr>
              <p:cNvGrpSpPr/>
              <p:nvPr/>
            </p:nvGrpSpPr>
            <p:grpSpPr>
              <a:xfrm>
                <a:off x="2101722" y="41108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67E09B88-0CE4-2F40-8AAE-C1618529A7ED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53" name="Straight Arrow Connector 52">
                  <a:extLst>
                    <a:ext uri="{FF2B5EF4-FFF2-40B4-BE49-F238E27FC236}">
                      <a16:creationId xmlns:a16="http://schemas.microsoft.com/office/drawing/2014/main" id="{3603DEF7-D238-8148-8F19-C7B9440F68F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434AB74-25AB-0D4E-B97B-F62843F3DF99}"/>
                  </a:ext>
                </a:extLst>
              </p:cNvPr>
              <p:cNvGrpSpPr/>
              <p:nvPr/>
            </p:nvGrpSpPr>
            <p:grpSpPr>
              <a:xfrm>
                <a:off x="2101722" y="440931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C2CD0FB0-EA38-C644-955F-65EB7D1F54FE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C77BC21A-B827-2946-954B-E330C6FDA24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CDFFAC8B-EB09-624C-A2BE-32C041F228AD}"/>
                  </a:ext>
                </a:extLst>
              </p:cNvPr>
              <p:cNvGrpSpPr/>
              <p:nvPr/>
            </p:nvGrpSpPr>
            <p:grpSpPr>
              <a:xfrm>
                <a:off x="2101722" y="467601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54F796BE-4958-ED4E-9A35-5562D2AD0D83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6D292842-FB79-274B-AAA3-46514916BBC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EEBEFCD8-EBC2-2547-BE6E-FBED3EA81E44}"/>
                  </a:ext>
                </a:extLst>
              </p:cNvPr>
              <p:cNvGrpSpPr/>
              <p:nvPr/>
            </p:nvGrpSpPr>
            <p:grpSpPr>
              <a:xfrm>
                <a:off x="2101722" y="49617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64" name="Straight Arrow Connector 63">
                  <a:extLst>
                    <a:ext uri="{FF2B5EF4-FFF2-40B4-BE49-F238E27FC236}">
                      <a16:creationId xmlns:a16="http://schemas.microsoft.com/office/drawing/2014/main" id="{3FAABC46-4881-2843-842F-74EB48914196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1ED4A320-D93B-334D-A3CC-E46013D8C6E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0DAD765-9A97-FE40-A78C-B4855A72D1E7}"/>
                </a:ext>
              </a:extLst>
            </p:cNvPr>
            <p:cNvGrpSpPr/>
            <p:nvPr/>
          </p:nvGrpSpPr>
          <p:grpSpPr>
            <a:xfrm>
              <a:off x="2187067" y="2691311"/>
              <a:ext cx="3941603" cy="691378"/>
              <a:chOff x="2122970" y="2976316"/>
              <a:chExt cx="3941603" cy="691378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7AD0221-08DB-6D49-B98C-96CC97266F4E}"/>
                  </a:ext>
                </a:extLst>
              </p:cNvPr>
              <p:cNvSpPr txBox="1"/>
              <p:nvPr/>
            </p:nvSpPr>
            <p:spPr>
              <a:xfrm rot="600000">
                <a:off x="3561663" y="2998390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0</a:t>
                </a: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CD2AFAED-614E-3A47-9423-B79000E595EE}"/>
                  </a:ext>
                </a:extLst>
              </p:cNvPr>
              <p:cNvCxnSpPr/>
              <p:nvPr/>
            </p:nvCxnSpPr>
            <p:spPr bwMode="auto">
              <a:xfrm>
                <a:off x="2122970" y="2976316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2B56BB-AF16-7840-9242-844955D38FE7}"/>
                </a:ext>
              </a:extLst>
            </p:cNvPr>
            <p:cNvGrpSpPr/>
            <p:nvPr/>
          </p:nvGrpSpPr>
          <p:grpSpPr>
            <a:xfrm>
              <a:off x="2178569" y="3440139"/>
              <a:ext cx="3941603" cy="691378"/>
              <a:chOff x="2091076" y="5468449"/>
              <a:chExt cx="3941603" cy="691378"/>
            </a:xfrm>
          </p:grpSpPr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51307FE2-D53B-FC4A-BFDF-646E82FB77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091076" y="5468449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86481AB-6659-C542-BA52-91585662BCF4}"/>
                  </a:ext>
                </a:extLst>
              </p:cNvPr>
              <p:cNvSpPr txBox="1"/>
              <p:nvPr/>
            </p:nvSpPr>
            <p:spPr>
              <a:xfrm rot="-600000">
                <a:off x="2455685" y="5724472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8E6F49F-FF67-1D4E-9E91-D7FD09D198E0}"/>
                </a:ext>
              </a:extLst>
            </p:cNvPr>
            <p:cNvGrpSpPr/>
            <p:nvPr/>
          </p:nvGrpSpPr>
          <p:grpSpPr>
            <a:xfrm>
              <a:off x="2187067" y="2974100"/>
              <a:ext cx="3941603" cy="691378"/>
              <a:chOff x="2122970" y="2976316"/>
              <a:chExt cx="3941603" cy="691378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BEFA332-1D35-7749-866F-3D7D4025257A}"/>
                  </a:ext>
                </a:extLst>
              </p:cNvPr>
              <p:cNvSpPr txBox="1"/>
              <p:nvPr/>
            </p:nvSpPr>
            <p:spPr>
              <a:xfrm rot="600000">
                <a:off x="3561663" y="2998390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1</a:t>
                </a:r>
              </a:p>
            </p:txBody>
          </p: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FA7597EC-7EF3-2142-8B3A-F9252E8B68D5}"/>
                  </a:ext>
                </a:extLst>
              </p:cNvPr>
              <p:cNvCxnSpPr/>
              <p:nvPr/>
            </p:nvCxnSpPr>
            <p:spPr bwMode="auto">
              <a:xfrm>
                <a:off x="2122970" y="2976316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531DAC2-57BE-FE43-9C76-8EF82C56C0DA}"/>
                </a:ext>
              </a:extLst>
            </p:cNvPr>
            <p:cNvGrpSpPr/>
            <p:nvPr/>
          </p:nvGrpSpPr>
          <p:grpSpPr>
            <a:xfrm>
              <a:off x="2187067" y="3256889"/>
              <a:ext cx="3941603" cy="691378"/>
              <a:chOff x="2122970" y="2976316"/>
              <a:chExt cx="3941603" cy="691378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93DB376-7140-EC4F-B842-63AA57D6F336}"/>
                  </a:ext>
                </a:extLst>
              </p:cNvPr>
              <p:cNvSpPr txBox="1"/>
              <p:nvPr/>
            </p:nvSpPr>
            <p:spPr>
              <a:xfrm rot="600000">
                <a:off x="3561663" y="2998390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2</a:t>
                </a:r>
              </a:p>
            </p:txBody>
          </p: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51A6425E-C713-2342-85CB-EC25FCD769CE}"/>
                  </a:ext>
                </a:extLst>
              </p:cNvPr>
              <p:cNvCxnSpPr/>
              <p:nvPr/>
            </p:nvCxnSpPr>
            <p:spPr bwMode="auto">
              <a:xfrm>
                <a:off x="2122970" y="2976316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D48DD28-83F9-D64C-96F8-DF79CD927625}"/>
                </a:ext>
              </a:extLst>
            </p:cNvPr>
            <p:cNvGrpSpPr/>
            <p:nvPr/>
          </p:nvGrpSpPr>
          <p:grpSpPr>
            <a:xfrm>
              <a:off x="2178569" y="3724014"/>
              <a:ext cx="3941603" cy="691378"/>
              <a:chOff x="2091076" y="5468449"/>
              <a:chExt cx="3941603" cy="691378"/>
            </a:xfrm>
          </p:grpSpPr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C3A25725-0267-A745-AAD6-7E61646C58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091076" y="5468449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23757D9-252C-FD4F-9E87-44752B00E0D6}"/>
                  </a:ext>
                </a:extLst>
              </p:cNvPr>
              <p:cNvSpPr txBox="1"/>
              <p:nvPr/>
            </p:nvSpPr>
            <p:spPr>
              <a:xfrm rot="21000000">
                <a:off x="2455685" y="5724472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1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D261A35-6FF0-954C-994B-678DE4434ADE}"/>
                </a:ext>
              </a:extLst>
            </p:cNvPr>
            <p:cNvGrpSpPr/>
            <p:nvPr/>
          </p:nvGrpSpPr>
          <p:grpSpPr>
            <a:xfrm>
              <a:off x="2178569" y="4007889"/>
              <a:ext cx="3941603" cy="691378"/>
              <a:chOff x="2091076" y="5468449"/>
              <a:chExt cx="3941603" cy="691378"/>
            </a:xfrm>
          </p:grpSpPr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894CAF32-141E-BA47-815F-60DC9252696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091076" y="5468449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29A0364-3245-E54B-9D91-6E2528DCA611}"/>
                  </a:ext>
                </a:extLst>
              </p:cNvPr>
              <p:cNvSpPr txBox="1"/>
              <p:nvPr/>
            </p:nvSpPr>
            <p:spPr>
              <a:xfrm rot="21000000">
                <a:off x="2455685" y="5724472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2</a:t>
                </a: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311E9610-65CC-334E-BB82-FBEAB033E7B4}"/>
                </a:ext>
              </a:extLst>
            </p:cNvPr>
            <p:cNvGrpSpPr/>
            <p:nvPr/>
          </p:nvGrpSpPr>
          <p:grpSpPr>
            <a:xfrm>
              <a:off x="2193417" y="5002711"/>
              <a:ext cx="3941603" cy="691378"/>
              <a:chOff x="2122970" y="2976316"/>
              <a:chExt cx="3941603" cy="691378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A5F321D-B3BF-FE4A-B2FD-600742188F17}"/>
                  </a:ext>
                </a:extLst>
              </p:cNvPr>
              <p:cNvSpPr txBox="1"/>
              <p:nvPr/>
            </p:nvSpPr>
            <p:spPr>
              <a:xfrm rot="600000">
                <a:off x="3561663" y="2998390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8</a:t>
                </a:r>
              </a:p>
            </p:txBody>
          </p: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D36C32A7-1ADF-8A44-A59C-4C7E10031CCE}"/>
                  </a:ext>
                </a:extLst>
              </p:cNvPr>
              <p:cNvCxnSpPr/>
              <p:nvPr/>
            </p:nvCxnSpPr>
            <p:spPr bwMode="auto">
              <a:xfrm>
                <a:off x="2122970" y="2976316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D42619DA-27B5-E544-A71B-FA757C92B765}"/>
                </a:ext>
              </a:extLst>
            </p:cNvPr>
            <p:cNvGrpSpPr/>
            <p:nvPr/>
          </p:nvGrpSpPr>
          <p:grpSpPr>
            <a:xfrm>
              <a:off x="2184919" y="5751539"/>
              <a:ext cx="3941603" cy="691378"/>
              <a:chOff x="2091076" y="5468449"/>
              <a:chExt cx="3941603" cy="691378"/>
            </a:xfrm>
          </p:grpSpPr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B0595EF3-3637-6146-AA15-AF4855BFE6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091076" y="5468449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4B9FE581-0E0E-ED46-8DD5-C25781BDAD9E}"/>
                  </a:ext>
                </a:extLst>
              </p:cNvPr>
              <p:cNvSpPr txBox="1"/>
              <p:nvPr/>
            </p:nvSpPr>
            <p:spPr>
              <a:xfrm rot="21000000">
                <a:off x="2455685" y="5724472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8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22541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564" name="Rectangle 12"/>
          <p:cNvSpPr>
            <a:spLocks noGrp="1" noChangeArrowheads="1"/>
          </p:cNvSpPr>
          <p:nvPr>
            <p:ph idx="1"/>
          </p:nvPr>
        </p:nvSpPr>
        <p:spPr>
          <a:xfrm>
            <a:off x="179512" y="866775"/>
            <a:ext cx="8964488" cy="3354313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goal of link flow control: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i="1" dirty="0"/>
              <a:t>receiver buffer must not overflow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Assumptions: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each buffer can contain one packet</a:t>
            </a:r>
          </a:p>
          <a:p>
            <a:pPr marL="0" indent="0">
              <a:lnSpc>
                <a:spcPct val="80000"/>
              </a:lnSpc>
              <a:buNone/>
            </a:pPr>
            <a:endParaRPr lang="en-US" sz="18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Two windows per communication relationship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800" dirty="0"/>
              <a:t>Sender Window (or Send Window)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packets that were sent but not yet acknowledged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800" dirty="0"/>
              <a:t>Receiver Window (or Receive Window)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packets that can be accepted</a:t>
            </a:r>
          </a:p>
        </p:txBody>
      </p:sp>
      <p:sp>
        <p:nvSpPr>
          <p:cNvPr id="130356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pic>
        <p:nvPicPr>
          <p:cNvPr id="1303557" name="Picture 5" descr="l2-upd-1up_Seite_48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908720"/>
            <a:ext cx="4416425" cy="8143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180802" y="4577294"/>
            <a:ext cx="8639670" cy="323165"/>
            <a:chOff x="180802" y="4545995"/>
            <a:chExt cx="8639670" cy="323165"/>
          </a:xfrm>
        </p:grpSpPr>
        <p:sp>
          <p:nvSpPr>
            <p:cNvPr id="2" name="TextBox 1"/>
            <p:cNvSpPr txBox="1"/>
            <p:nvPr/>
          </p:nvSpPr>
          <p:spPr>
            <a:xfrm>
              <a:off x="89959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w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2832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5705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85788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14520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4325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7198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0071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29448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858180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18691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1564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84437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t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173108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01840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3057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r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5930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48803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816768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t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145500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47423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80296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t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13169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46043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p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80802" y="4545995"/>
              <a:ext cx="646782" cy="3231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>
                  <a:latin typeface="Eurostile"/>
                  <a:cs typeface="Eurostile"/>
                </a:rPr>
                <a:t>send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235015" y="4900459"/>
            <a:ext cx="936104" cy="144016"/>
            <a:chOff x="899592" y="4869160"/>
            <a:chExt cx="936104" cy="144016"/>
          </a:xfrm>
        </p:grpSpPr>
        <p:cxnSp>
          <p:nvCxnSpPr>
            <p:cNvPr id="4" name="Straight Connector 3"/>
            <p:cNvCxnSpPr/>
            <p:nvPr/>
          </p:nvCxnSpPr>
          <p:spPr bwMode="auto">
            <a:xfrm>
              <a:off x="899592" y="4941168"/>
              <a:ext cx="93610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/>
            <p:nvPr/>
          </p:nvCxnSpPr>
          <p:spPr bwMode="auto">
            <a:xfrm flipV="1">
              <a:off x="1835696" y="4869160"/>
              <a:ext cx="0" cy="1440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 flipV="1">
              <a:off x="899592" y="4869160"/>
              <a:ext cx="0" cy="1440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8" name="Group 67"/>
          <p:cNvGrpSpPr/>
          <p:nvPr/>
        </p:nvGrpSpPr>
        <p:grpSpPr>
          <a:xfrm>
            <a:off x="198974" y="5764555"/>
            <a:ext cx="8621498" cy="323165"/>
            <a:chOff x="198974" y="5733256"/>
            <a:chExt cx="8621498" cy="323165"/>
          </a:xfrm>
        </p:grpSpPr>
        <p:sp>
          <p:nvSpPr>
            <p:cNvPr id="32" name="TextBox 31"/>
            <p:cNvSpPr txBox="1"/>
            <p:nvPr/>
          </p:nvSpPr>
          <p:spPr>
            <a:xfrm>
              <a:off x="89959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w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2832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55705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s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85788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214520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4325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7198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20071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29448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58180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18691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1564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84437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173108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501840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83057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15930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8803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816768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145500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47423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80296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13169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46043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98974" y="5733256"/>
              <a:ext cx="607859" cy="3231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 err="1">
                  <a:latin typeface="Eurostile"/>
                  <a:cs typeface="Eurostile"/>
                </a:rPr>
                <a:t>recv</a:t>
              </a:r>
              <a:endParaRPr lang="en-US" dirty="0">
                <a:latin typeface="Eurostile"/>
                <a:cs typeface="Eurostile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3365132" y="4900459"/>
            <a:ext cx="5664206" cy="76636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latin typeface="Eurostile"/>
                <a:cs typeface="Eurostile"/>
              </a:rPr>
              <a:t>buffers that fit into the current send window can be</a:t>
            </a:r>
            <a:br>
              <a:rPr lang="en-US" dirty="0">
                <a:latin typeface="Eurostile"/>
                <a:cs typeface="Eurostile"/>
              </a:rPr>
            </a:br>
            <a:r>
              <a:rPr lang="en-US" i="1" dirty="0">
                <a:latin typeface="Eurostile"/>
                <a:cs typeface="Eurostile"/>
              </a:rPr>
              <a:t>in flight</a:t>
            </a:r>
            <a:r>
              <a:rPr lang="en-US" dirty="0">
                <a:latin typeface="Eurostile"/>
                <a:cs typeface="Eurostile"/>
              </a:rPr>
              <a:t> at the same time</a:t>
            </a:r>
          </a:p>
          <a:p>
            <a:pPr algn="r">
              <a:lnSpc>
                <a:spcPct val="80000"/>
              </a:lnSpc>
            </a:pPr>
            <a:r>
              <a:rPr lang="en-US" dirty="0">
                <a:latin typeface="Eurostile"/>
                <a:cs typeface="Eurostile"/>
              </a:rPr>
              <a:t>		(“in flight”: sent but not acknowledged)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2339752" y="5116483"/>
            <a:ext cx="976804" cy="612068"/>
            <a:chOff x="2339752" y="4904293"/>
            <a:chExt cx="976804" cy="612068"/>
          </a:xfrm>
        </p:grpSpPr>
        <p:grpSp>
          <p:nvGrpSpPr>
            <p:cNvPr id="64" name="Group 63"/>
            <p:cNvGrpSpPr/>
            <p:nvPr/>
          </p:nvGrpSpPr>
          <p:grpSpPr>
            <a:xfrm>
              <a:off x="2385574" y="4940297"/>
              <a:ext cx="667715" cy="576064"/>
              <a:chOff x="1076337" y="5121188"/>
              <a:chExt cx="667715" cy="576064"/>
            </a:xfrm>
          </p:grpSpPr>
          <p:cxnSp>
            <p:nvCxnSpPr>
              <p:cNvPr id="63" name="Straight Arrow Connector 62"/>
              <p:cNvCxnSpPr/>
              <p:nvPr/>
            </p:nvCxnSpPr>
            <p:spPr bwMode="auto">
              <a:xfrm>
                <a:off x="1076337" y="5121188"/>
                <a:ext cx="0" cy="5760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70" name="Straight Arrow Connector 69"/>
              <p:cNvCxnSpPr/>
              <p:nvPr/>
            </p:nvCxnSpPr>
            <p:spPr bwMode="auto">
              <a:xfrm>
                <a:off x="1410195" y="5121188"/>
                <a:ext cx="0" cy="5760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71" name="Straight Arrow Connector 70"/>
              <p:cNvCxnSpPr/>
              <p:nvPr/>
            </p:nvCxnSpPr>
            <p:spPr bwMode="auto">
              <a:xfrm>
                <a:off x="1744052" y="5121188"/>
                <a:ext cx="0" cy="5760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74" name="TextBox 73"/>
            <p:cNvSpPr txBox="1"/>
            <p:nvPr/>
          </p:nvSpPr>
          <p:spPr>
            <a:xfrm>
              <a:off x="2627784" y="5048309"/>
              <a:ext cx="360040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956516" y="4904293"/>
              <a:ext cx="360040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s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339752" y="5192325"/>
              <a:ext cx="360040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n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235015" y="6124595"/>
            <a:ext cx="936104" cy="144016"/>
            <a:chOff x="899592" y="4869160"/>
            <a:chExt cx="936104" cy="144016"/>
          </a:xfrm>
        </p:grpSpPr>
        <p:cxnSp>
          <p:nvCxnSpPr>
            <p:cNvPr id="78" name="Straight Connector 77"/>
            <p:cNvCxnSpPr/>
            <p:nvPr/>
          </p:nvCxnSpPr>
          <p:spPr bwMode="auto">
            <a:xfrm>
              <a:off x="899592" y="4941168"/>
              <a:ext cx="93610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/>
            <p:cNvCxnSpPr/>
            <p:nvPr/>
          </p:nvCxnSpPr>
          <p:spPr bwMode="auto">
            <a:xfrm flipV="1">
              <a:off x="1835696" y="4869160"/>
              <a:ext cx="0" cy="1440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 flipV="1">
              <a:off x="899592" y="4869160"/>
              <a:ext cx="0" cy="1440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1" name="TextBox 80"/>
          <p:cNvSpPr txBox="1"/>
          <p:nvPr/>
        </p:nvSpPr>
        <p:spPr>
          <a:xfrm>
            <a:off x="3337550" y="6052587"/>
            <a:ext cx="5209103" cy="5447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latin typeface="Eurostile"/>
                <a:cs typeface="Eurostile"/>
              </a:rPr>
              <a:t>packets that fit into the current receive window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Eurostile"/>
                <a:cs typeface="Eurostile"/>
              </a:rPr>
              <a:t>are considered valid and are acknowledged on arrival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5292080" y="2708920"/>
            <a:ext cx="2796871" cy="1440160"/>
            <a:chOff x="5292080" y="2708920"/>
            <a:chExt cx="2796871" cy="1440160"/>
          </a:xfrm>
        </p:grpSpPr>
        <p:sp>
          <p:nvSpPr>
            <p:cNvPr id="72" name="Right Brace 71"/>
            <p:cNvSpPr/>
            <p:nvPr/>
          </p:nvSpPr>
          <p:spPr bwMode="auto">
            <a:xfrm>
              <a:off x="5292080" y="2708920"/>
              <a:ext cx="432048" cy="1440160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796136" y="3140968"/>
              <a:ext cx="2292815" cy="544765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>
                  <a:latin typeface="Eurostile"/>
                  <a:cs typeface="Eurostile"/>
                </a:rPr>
                <a:t>packets are identified</a:t>
              </a:r>
              <a:br>
                <a:rPr lang="en-US" dirty="0">
                  <a:latin typeface="Eurostile"/>
                  <a:cs typeface="Eurostile"/>
                </a:rPr>
              </a:br>
              <a:r>
                <a:rPr lang="en-US" dirty="0">
                  <a:latin typeface="Eurostile"/>
                  <a:cs typeface="Eurostile"/>
                </a:rPr>
                <a:t>by sequence numbers</a:t>
              </a: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5909563" y="3667864"/>
            <a:ext cx="3342957" cy="841256"/>
          </a:xfrm>
          <a:prstGeom prst="rect">
            <a:avLst/>
          </a:prstGeom>
          <a:solidFill>
            <a:srgbClr val="FFF5CC"/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i="1" dirty="0">
                <a:latin typeface="Eurostile"/>
                <a:cs typeface="Eurostile"/>
              </a:rPr>
              <a:t>but the packets keep coming</a:t>
            </a:r>
          </a:p>
          <a:p>
            <a:pPr>
              <a:lnSpc>
                <a:spcPct val="80000"/>
              </a:lnSpc>
            </a:pPr>
            <a:r>
              <a:rPr lang="en-US" sz="2000" i="1" dirty="0">
                <a:latin typeface="Eurostile"/>
                <a:cs typeface="Eurostile"/>
              </a:rPr>
              <a:t>and these numbers will</a:t>
            </a:r>
            <a:br>
              <a:rPr lang="en-US" sz="2000" i="1" dirty="0">
                <a:latin typeface="Eurostile"/>
                <a:cs typeface="Eurostile"/>
              </a:rPr>
            </a:br>
            <a:r>
              <a:rPr lang="en-US" sz="2000" i="1" dirty="0">
                <a:latin typeface="Eurostile"/>
                <a:cs typeface="Eurostile"/>
              </a:rPr>
              <a:t>wrap eventually</a:t>
            </a:r>
          </a:p>
        </p:txBody>
      </p:sp>
    </p:spTree>
    <p:extLst>
      <p:ext uri="{BB962C8B-B14F-4D97-AF65-F5344CB8AC3E}">
        <p14:creationId xmlns:p14="http://schemas.microsoft.com/office/powerpoint/2010/main" val="4642967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81" grpId="0"/>
      <p:bldP spid="8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Sender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39552" y="5293428"/>
            <a:ext cx="3888432" cy="108012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advancing sender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(modulo 8)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LB: when ACK is received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UB: when sending a packet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010487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Sender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A8914C3-DD5A-5740-8EC7-AAF7A3E69F45}"/>
              </a:ext>
            </a:extLst>
          </p:cNvPr>
          <p:cNvSpPr txBox="1"/>
          <p:nvPr/>
        </p:nvSpPr>
        <p:spPr>
          <a:xfrm>
            <a:off x="3642986" y="1651233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2E919D2-16E8-0E44-85AA-22B3D525C006}"/>
              </a:ext>
            </a:extLst>
          </p:cNvPr>
          <p:cNvSpPr txBox="1"/>
          <p:nvPr/>
        </p:nvSpPr>
        <p:spPr>
          <a:xfrm>
            <a:off x="3644816" y="1216168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0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7ED7A77-C553-3F4B-953B-1309E05CB8ED}"/>
              </a:ext>
            </a:extLst>
          </p:cNvPr>
          <p:cNvCxnSpPr>
            <a:stCxn id="94" idx="3"/>
            <a:endCxn id="13" idx="0"/>
          </p:cNvCxnSpPr>
          <p:nvPr/>
        </p:nvCxnSpPr>
        <p:spPr bwMode="auto">
          <a:xfrm>
            <a:off x="4130984" y="1400834"/>
            <a:ext cx="2871286" cy="593777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6AEDD6E-F941-CD4F-BC3D-ABA690A991E8}"/>
              </a:ext>
            </a:extLst>
          </p:cNvPr>
          <p:cNvCxnSpPr>
            <a:stCxn id="93" idx="3"/>
            <a:endCxn id="13" idx="0"/>
          </p:cNvCxnSpPr>
          <p:nvPr/>
        </p:nvCxnSpPr>
        <p:spPr bwMode="auto">
          <a:xfrm>
            <a:off x="4129154" y="1835899"/>
            <a:ext cx="2873116" cy="15871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6F47134-6233-6546-AC7E-ED0EEA35028E}"/>
              </a:ext>
            </a:extLst>
          </p:cNvPr>
          <p:cNvSpPr txBox="1"/>
          <p:nvPr/>
        </p:nvSpPr>
        <p:spPr>
          <a:xfrm>
            <a:off x="221609" y="2389423"/>
            <a:ext cx="4511165" cy="147732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LB: oldest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that is still unconfirmed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UB: next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to be sent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LB==UB :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nothing is in flight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sender is idle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D0A5C39-223A-6647-B15F-6491EA2A65A7}"/>
              </a:ext>
            </a:extLst>
          </p:cNvPr>
          <p:cNvGrpSpPr/>
          <p:nvPr/>
        </p:nvGrpSpPr>
        <p:grpSpPr>
          <a:xfrm>
            <a:off x="3644816" y="1216168"/>
            <a:ext cx="3357454" cy="778443"/>
            <a:chOff x="3644816" y="1216168"/>
            <a:chExt cx="3357454" cy="77844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6E143D6-33E3-264F-8B9F-85F711DCC56E}"/>
                </a:ext>
              </a:extLst>
            </p:cNvPr>
            <p:cNvSpPr txBox="1"/>
            <p:nvPr/>
          </p:nvSpPr>
          <p:spPr>
            <a:xfrm>
              <a:off x="3644816" y="12161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39" name="Straight Arrow Connector 7">
              <a:extLst>
                <a:ext uri="{FF2B5EF4-FFF2-40B4-BE49-F238E27FC236}">
                  <a16:creationId xmlns:a16="http://schemas.microsoft.com/office/drawing/2014/main" id="{23CAE2BE-702B-F147-9068-8BD6E12F32C4}"/>
                </a:ext>
              </a:extLst>
            </p:cNvPr>
            <p:cNvCxnSpPr>
              <a:stCxn id="38" idx="3"/>
            </p:cNvCxnSpPr>
            <p:nvPr/>
          </p:nvCxnSpPr>
          <p:spPr bwMode="auto">
            <a:xfrm>
              <a:off x="4130984" y="1400834"/>
              <a:ext cx="2871286" cy="593777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BF8233B-D0F0-ED46-8F29-25434F76E381}"/>
              </a:ext>
            </a:extLst>
          </p:cNvPr>
          <p:cNvGrpSpPr/>
          <p:nvPr/>
        </p:nvGrpSpPr>
        <p:grpSpPr>
          <a:xfrm>
            <a:off x="3642986" y="1651233"/>
            <a:ext cx="3359284" cy="369332"/>
            <a:chOff x="3642986" y="1651233"/>
            <a:chExt cx="3359284" cy="36933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A9E12E-850D-9943-808A-D710B64DEA6B}"/>
                </a:ext>
              </a:extLst>
            </p:cNvPr>
            <p:cNvSpPr txBox="1"/>
            <p:nvPr/>
          </p:nvSpPr>
          <p:spPr>
            <a:xfrm>
              <a:off x="3642986" y="165123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42" name="Straight Arrow Connector 18">
              <a:extLst>
                <a:ext uri="{FF2B5EF4-FFF2-40B4-BE49-F238E27FC236}">
                  <a16:creationId xmlns:a16="http://schemas.microsoft.com/office/drawing/2014/main" id="{4909B23F-8EA1-A943-AE9E-1A3E302E2315}"/>
                </a:ext>
              </a:extLst>
            </p:cNvPr>
            <p:cNvCxnSpPr>
              <a:stCxn id="41" idx="3"/>
            </p:cNvCxnSpPr>
            <p:nvPr/>
          </p:nvCxnSpPr>
          <p:spPr bwMode="auto">
            <a:xfrm>
              <a:off x="4129154" y="1835899"/>
              <a:ext cx="2873116" cy="158712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514983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3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Sender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1304618" name="TextBox 1304617"/>
          <p:cNvSpPr txBox="1"/>
          <p:nvPr/>
        </p:nvSpPr>
        <p:spPr>
          <a:xfrm>
            <a:off x="221609" y="2389423"/>
            <a:ext cx="4511165" cy="147732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LB: oldest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that is still unconfirmed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UB: next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to be sent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LB==UB :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nothing is in flight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sender is idle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32151" y="4051124"/>
            <a:ext cx="4500613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UB (modulo 8 !)</a:t>
            </a:r>
          </a:p>
          <a:p>
            <a:r>
              <a:rPr lang="en-US" dirty="0">
                <a:latin typeface="Eurostile"/>
                <a:cs typeface="Eurostile"/>
              </a:rPr>
              <a:t>when sending a packet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010487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Sender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581D9BA-4534-5643-8179-64B3A6D02BAE}"/>
              </a:ext>
            </a:extLst>
          </p:cNvPr>
          <p:cNvGrpSpPr/>
          <p:nvPr/>
        </p:nvGrpSpPr>
        <p:grpSpPr>
          <a:xfrm>
            <a:off x="3644816" y="1216168"/>
            <a:ext cx="3357454" cy="778443"/>
            <a:chOff x="3644816" y="1216168"/>
            <a:chExt cx="3357454" cy="77844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2E919D2-16E8-0E44-85AA-22B3D525C006}"/>
                </a:ext>
              </a:extLst>
            </p:cNvPr>
            <p:cNvSpPr txBox="1"/>
            <p:nvPr/>
          </p:nvSpPr>
          <p:spPr>
            <a:xfrm>
              <a:off x="3644816" y="12161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7ED7A77-C553-3F4B-953B-1309E05CB8ED}"/>
                </a:ext>
              </a:extLst>
            </p:cNvPr>
            <p:cNvCxnSpPr>
              <a:stCxn id="94" idx="3"/>
              <a:endCxn id="13" idx="0"/>
            </p:cNvCxnSpPr>
            <p:nvPr/>
          </p:nvCxnSpPr>
          <p:spPr bwMode="auto">
            <a:xfrm>
              <a:off x="4130984" y="1400834"/>
              <a:ext cx="2871286" cy="593777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525B8E9-56A8-1C4D-AEE9-AF544A1DFDFB}"/>
              </a:ext>
            </a:extLst>
          </p:cNvPr>
          <p:cNvGrpSpPr/>
          <p:nvPr/>
        </p:nvGrpSpPr>
        <p:grpSpPr>
          <a:xfrm>
            <a:off x="3642986" y="1651233"/>
            <a:ext cx="3359284" cy="369332"/>
            <a:chOff x="3642986" y="1651233"/>
            <a:chExt cx="3359284" cy="36933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A8914C3-DD5A-5740-8EC7-AAF7A3E69F45}"/>
                </a:ext>
              </a:extLst>
            </p:cNvPr>
            <p:cNvSpPr txBox="1"/>
            <p:nvPr/>
          </p:nvSpPr>
          <p:spPr>
            <a:xfrm>
              <a:off x="3642986" y="165123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6AEDD6E-F941-CD4F-BC3D-ABA690A991E8}"/>
                </a:ext>
              </a:extLst>
            </p:cNvPr>
            <p:cNvCxnSpPr>
              <a:stCxn id="93" idx="3"/>
              <a:endCxn id="13" idx="0"/>
            </p:cNvCxnSpPr>
            <p:nvPr/>
          </p:nvCxnSpPr>
          <p:spPr bwMode="auto">
            <a:xfrm>
              <a:off x="4129154" y="1835899"/>
              <a:ext cx="2873116" cy="158712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5FCDC22-14E1-AF46-A3B4-1607741DE7A7}"/>
              </a:ext>
            </a:extLst>
          </p:cNvPr>
          <p:cNvSpPr txBox="1"/>
          <p:nvPr/>
        </p:nvSpPr>
        <p:spPr>
          <a:xfrm>
            <a:off x="221609" y="4893453"/>
            <a:ext cx="4511164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packet(0) packet(1) packet(2) WS=3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9B8B16A-D75A-3C46-87B8-A36A5AF38207}"/>
              </a:ext>
            </a:extLst>
          </p:cNvPr>
          <p:cNvGrpSpPr/>
          <p:nvPr/>
        </p:nvGrpSpPr>
        <p:grpSpPr>
          <a:xfrm>
            <a:off x="3642987" y="1652487"/>
            <a:ext cx="3716591" cy="1012844"/>
            <a:chOff x="3642987" y="1652483"/>
            <a:chExt cx="3716591" cy="101284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A24130D-9A65-8140-9CBA-A1EAA488B57B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40" name="Straight Arrow Connector 18">
              <a:extLst>
                <a:ext uri="{FF2B5EF4-FFF2-40B4-BE49-F238E27FC236}">
                  <a16:creationId xmlns:a16="http://schemas.microsoft.com/office/drawing/2014/main" id="{30079F63-FC6D-534C-80A5-736C1B78D3EC}"/>
                </a:ext>
              </a:extLst>
            </p:cNvPr>
            <p:cNvCxnSpPr>
              <a:cxnSpLocks/>
              <a:stCxn id="39" idx="3"/>
              <a:endCxn id="22" idx="1"/>
            </p:cNvCxnSpPr>
            <p:nvPr/>
          </p:nvCxnSpPr>
          <p:spPr bwMode="auto">
            <a:xfrm>
              <a:off x="4129155" y="1837149"/>
              <a:ext cx="3230423" cy="828178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8172789-53A5-2346-B32A-A69A575579A5}"/>
              </a:ext>
            </a:extLst>
          </p:cNvPr>
          <p:cNvGrpSpPr/>
          <p:nvPr/>
        </p:nvGrpSpPr>
        <p:grpSpPr>
          <a:xfrm>
            <a:off x="3643314" y="1652816"/>
            <a:ext cx="3716264" cy="1768599"/>
            <a:chOff x="3642987" y="1652483"/>
            <a:chExt cx="3716264" cy="176859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E354971-CA8A-6A4C-BFA8-3356C4733448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2</a:t>
              </a:r>
            </a:p>
          </p:txBody>
        </p:sp>
        <p:cxnSp>
          <p:nvCxnSpPr>
            <p:cNvPr id="47" name="Straight Arrow Connector 18">
              <a:extLst>
                <a:ext uri="{FF2B5EF4-FFF2-40B4-BE49-F238E27FC236}">
                  <a16:creationId xmlns:a16="http://schemas.microsoft.com/office/drawing/2014/main" id="{AC0E38B4-187B-A149-BB9F-4E9C0ED7F432}"/>
                </a:ext>
              </a:extLst>
            </p:cNvPr>
            <p:cNvCxnSpPr>
              <a:cxnSpLocks/>
              <a:stCxn id="46" idx="3"/>
              <a:endCxn id="23" idx="1"/>
            </p:cNvCxnSpPr>
            <p:nvPr/>
          </p:nvCxnSpPr>
          <p:spPr bwMode="auto">
            <a:xfrm>
              <a:off x="4129155" y="1837149"/>
              <a:ext cx="3230096" cy="158393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FDF6579-6DE6-7042-A90E-D9B6AF098474}"/>
              </a:ext>
            </a:extLst>
          </p:cNvPr>
          <p:cNvGrpSpPr/>
          <p:nvPr/>
        </p:nvGrpSpPr>
        <p:grpSpPr>
          <a:xfrm>
            <a:off x="3644816" y="1643443"/>
            <a:ext cx="3192704" cy="2264027"/>
            <a:chOff x="3642987" y="1652483"/>
            <a:chExt cx="3192704" cy="217587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7063186-92AD-1240-BEA0-B795A0D12D75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51" name="Straight Arrow Connector 18">
              <a:extLst>
                <a:ext uri="{FF2B5EF4-FFF2-40B4-BE49-F238E27FC236}">
                  <a16:creationId xmlns:a16="http://schemas.microsoft.com/office/drawing/2014/main" id="{9EC12E9B-B089-D144-B1F3-6D6E6588A40B}"/>
                </a:ext>
              </a:extLst>
            </p:cNvPr>
            <p:cNvCxnSpPr>
              <a:cxnSpLocks/>
              <a:stCxn id="50" idx="3"/>
              <a:endCxn id="24" idx="1"/>
            </p:cNvCxnSpPr>
            <p:nvPr/>
          </p:nvCxnSpPr>
          <p:spPr bwMode="auto">
            <a:xfrm>
              <a:off x="4129155" y="1837150"/>
              <a:ext cx="2706536" cy="1991208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CF0E5E5B-010B-B24A-9970-801E1FBCD81D}"/>
              </a:ext>
            </a:extLst>
          </p:cNvPr>
          <p:cNvSpPr txBox="1"/>
          <p:nvPr/>
        </p:nvSpPr>
        <p:spPr>
          <a:xfrm>
            <a:off x="5041565" y="4051124"/>
            <a:ext cx="3888432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LB (modulo 8 !)</a:t>
            </a:r>
          </a:p>
          <a:p>
            <a:r>
              <a:rPr lang="en-US" dirty="0">
                <a:latin typeface="Eurostile"/>
                <a:cs typeface="Eurostile"/>
              </a:rPr>
              <a:t>when receiving an ACK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98613A-1895-FF4A-97D2-000668E1BE38}"/>
              </a:ext>
            </a:extLst>
          </p:cNvPr>
          <p:cNvSpPr txBox="1"/>
          <p:nvPr/>
        </p:nvSpPr>
        <p:spPr>
          <a:xfrm>
            <a:off x="5041565" y="4893453"/>
            <a:ext cx="3888432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ACK(0): WS=2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E8F530E-2FEB-7F4E-ACC3-289AC514B246}"/>
              </a:ext>
            </a:extLst>
          </p:cNvPr>
          <p:cNvGrpSpPr/>
          <p:nvPr/>
        </p:nvGrpSpPr>
        <p:grpSpPr>
          <a:xfrm>
            <a:off x="3642986" y="1216168"/>
            <a:ext cx="3881398" cy="1264497"/>
            <a:chOff x="3548880" y="1185847"/>
            <a:chExt cx="3881398" cy="126449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38E5F9F-7FED-0A46-9877-FC2B6D2B584D}"/>
                </a:ext>
              </a:extLst>
            </p:cNvPr>
            <p:cNvSpPr txBox="1"/>
            <p:nvPr/>
          </p:nvSpPr>
          <p:spPr>
            <a:xfrm>
              <a:off x="3548880" y="118584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61" name="Straight Arrow Connector 7">
              <a:extLst>
                <a:ext uri="{FF2B5EF4-FFF2-40B4-BE49-F238E27FC236}">
                  <a16:creationId xmlns:a16="http://schemas.microsoft.com/office/drawing/2014/main" id="{D4E1F0D7-51BD-8448-984E-F05F4C1DBAF6}"/>
                </a:ext>
              </a:extLst>
            </p:cNvPr>
            <p:cNvCxnSpPr>
              <a:cxnSpLocks/>
              <a:stCxn id="60" idx="3"/>
              <a:endCxn id="22" idx="0"/>
            </p:cNvCxnSpPr>
            <p:nvPr/>
          </p:nvCxnSpPr>
          <p:spPr bwMode="auto">
            <a:xfrm>
              <a:off x="4035048" y="1370513"/>
              <a:ext cx="3395230" cy="10798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2726482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36" grpId="0" animBg="1"/>
      <p:bldP spid="53" grpId="0" animBg="1"/>
      <p:bldP spid="5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Sender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1304618" name="TextBox 1304617"/>
          <p:cNvSpPr txBox="1"/>
          <p:nvPr/>
        </p:nvSpPr>
        <p:spPr>
          <a:xfrm>
            <a:off x="221609" y="2389423"/>
            <a:ext cx="4511165" cy="147732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LB: oldest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that is still unconfirmed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UB: next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to be sent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LB==UB :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nothing is in flight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sender is idle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32151" y="4051124"/>
            <a:ext cx="4500613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UB (modulo 8 !)</a:t>
            </a:r>
          </a:p>
          <a:p>
            <a:r>
              <a:rPr lang="en-US" dirty="0">
                <a:latin typeface="Eurostile"/>
                <a:cs typeface="Eurostile"/>
              </a:rPr>
              <a:t>when sending a packet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010487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Sender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5FCDC22-14E1-AF46-A3B4-1607741DE7A7}"/>
              </a:ext>
            </a:extLst>
          </p:cNvPr>
          <p:cNvSpPr txBox="1"/>
          <p:nvPr/>
        </p:nvSpPr>
        <p:spPr>
          <a:xfrm>
            <a:off x="221609" y="4893453"/>
            <a:ext cx="4511164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packet(0) packet(1) packet(2) WS=3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FDF6579-6DE6-7042-A90E-D9B6AF098474}"/>
              </a:ext>
            </a:extLst>
          </p:cNvPr>
          <p:cNvGrpSpPr/>
          <p:nvPr/>
        </p:nvGrpSpPr>
        <p:grpSpPr>
          <a:xfrm>
            <a:off x="3644816" y="1643443"/>
            <a:ext cx="3192704" cy="2264027"/>
            <a:chOff x="3642987" y="1652483"/>
            <a:chExt cx="3192704" cy="217587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7063186-92AD-1240-BEA0-B795A0D12D75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51" name="Straight Arrow Connector 18">
              <a:extLst>
                <a:ext uri="{FF2B5EF4-FFF2-40B4-BE49-F238E27FC236}">
                  <a16:creationId xmlns:a16="http://schemas.microsoft.com/office/drawing/2014/main" id="{9EC12E9B-B089-D144-B1F3-6D6E6588A40B}"/>
                </a:ext>
              </a:extLst>
            </p:cNvPr>
            <p:cNvCxnSpPr>
              <a:cxnSpLocks/>
              <a:stCxn id="50" idx="3"/>
              <a:endCxn id="24" idx="1"/>
            </p:cNvCxnSpPr>
            <p:nvPr/>
          </p:nvCxnSpPr>
          <p:spPr bwMode="auto">
            <a:xfrm>
              <a:off x="4129155" y="1837150"/>
              <a:ext cx="2706536" cy="1991208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CF0E5E5B-010B-B24A-9970-801E1FBCD81D}"/>
              </a:ext>
            </a:extLst>
          </p:cNvPr>
          <p:cNvSpPr txBox="1"/>
          <p:nvPr/>
        </p:nvSpPr>
        <p:spPr>
          <a:xfrm>
            <a:off x="5041565" y="4051124"/>
            <a:ext cx="3888432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LB (modulo 8 !)</a:t>
            </a:r>
          </a:p>
          <a:p>
            <a:r>
              <a:rPr lang="en-US" dirty="0">
                <a:latin typeface="Eurostile"/>
                <a:cs typeface="Eurostile"/>
              </a:rPr>
              <a:t>when receiving an ACK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98613A-1895-FF4A-97D2-000668E1BE38}"/>
              </a:ext>
            </a:extLst>
          </p:cNvPr>
          <p:cNvSpPr txBox="1"/>
          <p:nvPr/>
        </p:nvSpPr>
        <p:spPr>
          <a:xfrm>
            <a:off x="5041565" y="4893453"/>
            <a:ext cx="3888432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ACK(0): WS=2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E8F530E-2FEB-7F4E-ACC3-289AC514B246}"/>
              </a:ext>
            </a:extLst>
          </p:cNvPr>
          <p:cNvGrpSpPr/>
          <p:nvPr/>
        </p:nvGrpSpPr>
        <p:grpSpPr>
          <a:xfrm>
            <a:off x="3642986" y="1216168"/>
            <a:ext cx="3881398" cy="1264497"/>
            <a:chOff x="3548880" y="1185847"/>
            <a:chExt cx="3881398" cy="126449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38E5F9F-7FED-0A46-9877-FC2B6D2B584D}"/>
                </a:ext>
              </a:extLst>
            </p:cNvPr>
            <p:cNvSpPr txBox="1"/>
            <p:nvPr/>
          </p:nvSpPr>
          <p:spPr>
            <a:xfrm>
              <a:off x="3548880" y="118584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61" name="Straight Arrow Connector 7">
              <a:extLst>
                <a:ext uri="{FF2B5EF4-FFF2-40B4-BE49-F238E27FC236}">
                  <a16:creationId xmlns:a16="http://schemas.microsoft.com/office/drawing/2014/main" id="{D4E1F0D7-51BD-8448-984E-F05F4C1DBAF6}"/>
                </a:ext>
              </a:extLst>
            </p:cNvPr>
            <p:cNvCxnSpPr>
              <a:cxnSpLocks/>
              <a:stCxn id="60" idx="3"/>
              <a:endCxn id="22" idx="0"/>
            </p:cNvCxnSpPr>
            <p:nvPr/>
          </p:nvCxnSpPr>
          <p:spPr bwMode="auto">
            <a:xfrm>
              <a:off x="4035048" y="1370513"/>
              <a:ext cx="3395230" cy="10798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FFE35D39-4353-824F-875A-0F89936E417E}"/>
              </a:ext>
            </a:extLst>
          </p:cNvPr>
          <p:cNvSpPr txBox="1"/>
          <p:nvPr/>
        </p:nvSpPr>
        <p:spPr>
          <a:xfrm>
            <a:off x="232151" y="5376737"/>
            <a:ext cx="4511164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packet(3) WS=3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1D23722-8971-7547-B24A-7FC271CABF49}"/>
              </a:ext>
            </a:extLst>
          </p:cNvPr>
          <p:cNvGrpSpPr/>
          <p:nvPr/>
        </p:nvGrpSpPr>
        <p:grpSpPr>
          <a:xfrm>
            <a:off x="3644816" y="1644391"/>
            <a:ext cx="2508628" cy="2263078"/>
            <a:chOff x="3642987" y="1652483"/>
            <a:chExt cx="2508628" cy="217496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550C6C1-BBFA-A446-A381-FE801CCD0108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58" name="Straight Arrow Connector 18">
              <a:extLst>
                <a:ext uri="{FF2B5EF4-FFF2-40B4-BE49-F238E27FC236}">
                  <a16:creationId xmlns:a16="http://schemas.microsoft.com/office/drawing/2014/main" id="{84E5199B-18FF-074F-91DB-9ACB8FF7F05A}"/>
                </a:ext>
              </a:extLst>
            </p:cNvPr>
            <p:cNvCxnSpPr>
              <a:cxnSpLocks/>
              <a:stCxn id="56" idx="3"/>
              <a:endCxn id="25" idx="1"/>
            </p:cNvCxnSpPr>
            <p:nvPr/>
          </p:nvCxnSpPr>
          <p:spPr bwMode="auto">
            <a:xfrm>
              <a:off x="4129155" y="1837150"/>
              <a:ext cx="2022460" cy="199029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C8541386-E0CC-6A42-A813-1CA9288CFDCA}"/>
              </a:ext>
            </a:extLst>
          </p:cNvPr>
          <p:cNvSpPr txBox="1"/>
          <p:nvPr/>
        </p:nvSpPr>
        <p:spPr>
          <a:xfrm>
            <a:off x="5041565" y="5386379"/>
            <a:ext cx="3888432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ACK(1), ACK(2), ACK(3) WS=0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5774D1E-958E-6848-BF77-20F833CFACC2}"/>
              </a:ext>
            </a:extLst>
          </p:cNvPr>
          <p:cNvGrpSpPr/>
          <p:nvPr/>
        </p:nvGrpSpPr>
        <p:grpSpPr>
          <a:xfrm>
            <a:off x="3643419" y="1218774"/>
            <a:ext cx="3880909" cy="2017975"/>
            <a:chOff x="3396913" y="1036053"/>
            <a:chExt cx="3880909" cy="201797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3F9456F-EE18-3A4D-8B42-624A77E47F21}"/>
                </a:ext>
              </a:extLst>
            </p:cNvPr>
            <p:cNvSpPr txBox="1"/>
            <p:nvPr/>
          </p:nvSpPr>
          <p:spPr>
            <a:xfrm>
              <a:off x="3396913" y="103605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2</a:t>
              </a:r>
            </a:p>
          </p:txBody>
        </p:sp>
        <p:cxnSp>
          <p:nvCxnSpPr>
            <p:cNvPr id="71" name="Straight Arrow Connector 7">
              <a:extLst>
                <a:ext uri="{FF2B5EF4-FFF2-40B4-BE49-F238E27FC236}">
                  <a16:creationId xmlns:a16="http://schemas.microsoft.com/office/drawing/2014/main" id="{DD6D069C-DF82-E44D-8E2B-8F3F9A587432}"/>
                </a:ext>
              </a:extLst>
            </p:cNvPr>
            <p:cNvCxnSpPr>
              <a:cxnSpLocks/>
              <a:stCxn id="70" idx="3"/>
              <a:endCxn id="23" idx="0"/>
            </p:cNvCxnSpPr>
            <p:nvPr/>
          </p:nvCxnSpPr>
          <p:spPr bwMode="auto">
            <a:xfrm>
              <a:off x="3883081" y="1220719"/>
              <a:ext cx="3394741" cy="1833309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46E8838-3CC8-0640-B968-8F88FBE99FE7}"/>
              </a:ext>
            </a:extLst>
          </p:cNvPr>
          <p:cNvGrpSpPr/>
          <p:nvPr/>
        </p:nvGrpSpPr>
        <p:grpSpPr>
          <a:xfrm>
            <a:off x="3642986" y="1218878"/>
            <a:ext cx="3359284" cy="2503925"/>
            <a:chOff x="3244080" y="883757"/>
            <a:chExt cx="3359284" cy="250392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DD298EF-08A6-7144-A814-399873442B63}"/>
                </a:ext>
              </a:extLst>
            </p:cNvPr>
            <p:cNvSpPr txBox="1"/>
            <p:nvPr/>
          </p:nvSpPr>
          <p:spPr>
            <a:xfrm>
              <a:off x="3244080" y="88375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74" name="Straight Arrow Connector 7">
              <a:extLst>
                <a:ext uri="{FF2B5EF4-FFF2-40B4-BE49-F238E27FC236}">
                  <a16:creationId xmlns:a16="http://schemas.microsoft.com/office/drawing/2014/main" id="{A8A93CBB-1E0C-3845-8B40-99370865AA73}"/>
                </a:ext>
              </a:extLst>
            </p:cNvPr>
            <p:cNvCxnSpPr>
              <a:cxnSpLocks/>
              <a:stCxn id="73" idx="3"/>
              <a:endCxn id="24" idx="0"/>
            </p:cNvCxnSpPr>
            <p:nvPr/>
          </p:nvCxnSpPr>
          <p:spPr bwMode="auto">
            <a:xfrm>
              <a:off x="3730248" y="1068423"/>
              <a:ext cx="2873116" cy="2319259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6EDFC69-8F92-B446-8CF6-2EB1F11A7675}"/>
              </a:ext>
            </a:extLst>
          </p:cNvPr>
          <p:cNvGrpSpPr/>
          <p:nvPr/>
        </p:nvGrpSpPr>
        <p:grpSpPr>
          <a:xfrm>
            <a:off x="3646704" y="1218892"/>
            <a:ext cx="2671490" cy="2503911"/>
            <a:chOff x="3095398" y="731371"/>
            <a:chExt cx="2671490" cy="2503911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304F5B5-CE24-3B48-B7D5-7CA56BE063B0}"/>
                </a:ext>
              </a:extLst>
            </p:cNvPr>
            <p:cNvSpPr txBox="1"/>
            <p:nvPr/>
          </p:nvSpPr>
          <p:spPr>
            <a:xfrm>
              <a:off x="3095398" y="731371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77" name="Straight Arrow Connector 7">
              <a:extLst>
                <a:ext uri="{FF2B5EF4-FFF2-40B4-BE49-F238E27FC236}">
                  <a16:creationId xmlns:a16="http://schemas.microsoft.com/office/drawing/2014/main" id="{7605CC6A-9E67-FD4F-84CD-AF7FE9D1513A}"/>
                </a:ext>
              </a:extLst>
            </p:cNvPr>
            <p:cNvCxnSpPr>
              <a:cxnSpLocks/>
              <a:stCxn id="76" idx="3"/>
              <a:endCxn id="25" idx="0"/>
            </p:cNvCxnSpPr>
            <p:nvPr/>
          </p:nvCxnSpPr>
          <p:spPr bwMode="auto">
            <a:xfrm>
              <a:off x="3581566" y="916037"/>
              <a:ext cx="2185322" cy="2319245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7C902D24-053F-3441-A58F-2454C036AFC8}"/>
              </a:ext>
            </a:extLst>
          </p:cNvPr>
          <p:cNvSpPr txBox="1"/>
          <p:nvPr/>
        </p:nvSpPr>
        <p:spPr>
          <a:xfrm>
            <a:off x="232151" y="5879899"/>
            <a:ext cx="4511164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packet(4) packet(5) packet(6) WS=3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EADE90C-2C0F-1141-AEC8-D96D2A242244}"/>
              </a:ext>
            </a:extLst>
          </p:cNvPr>
          <p:cNvGrpSpPr/>
          <p:nvPr/>
        </p:nvGrpSpPr>
        <p:grpSpPr>
          <a:xfrm>
            <a:off x="3647066" y="1644391"/>
            <a:ext cx="1984320" cy="1777024"/>
            <a:chOff x="3642987" y="1652483"/>
            <a:chExt cx="1984320" cy="170783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CFB1FAA-3827-A344-BEF9-49705EB84FF4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5</a:t>
              </a:r>
            </a:p>
          </p:txBody>
        </p:sp>
        <p:cxnSp>
          <p:nvCxnSpPr>
            <p:cNvPr id="81" name="Straight Arrow Connector 18">
              <a:extLst>
                <a:ext uri="{FF2B5EF4-FFF2-40B4-BE49-F238E27FC236}">
                  <a16:creationId xmlns:a16="http://schemas.microsoft.com/office/drawing/2014/main" id="{07CAC6F6-469D-D14B-8064-3770DCEFD5ED}"/>
                </a:ext>
              </a:extLst>
            </p:cNvPr>
            <p:cNvCxnSpPr>
              <a:cxnSpLocks/>
              <a:stCxn id="80" idx="3"/>
              <a:endCxn id="26" idx="1"/>
            </p:cNvCxnSpPr>
            <p:nvPr/>
          </p:nvCxnSpPr>
          <p:spPr bwMode="auto">
            <a:xfrm>
              <a:off x="4129155" y="1837150"/>
              <a:ext cx="1498152" cy="152316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02AD6FF-2406-CA4A-B009-F53933A6E23C}"/>
              </a:ext>
            </a:extLst>
          </p:cNvPr>
          <p:cNvGrpSpPr/>
          <p:nvPr/>
        </p:nvGrpSpPr>
        <p:grpSpPr>
          <a:xfrm>
            <a:off x="3643643" y="1652298"/>
            <a:ext cx="1987743" cy="1013034"/>
            <a:chOff x="3642987" y="1652483"/>
            <a:chExt cx="1987743" cy="973590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A17D284-079E-7B49-A248-86611AC34CB1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6</a:t>
              </a:r>
            </a:p>
          </p:txBody>
        </p:sp>
        <p:cxnSp>
          <p:nvCxnSpPr>
            <p:cNvPr id="84" name="Straight Arrow Connector 18">
              <a:extLst>
                <a:ext uri="{FF2B5EF4-FFF2-40B4-BE49-F238E27FC236}">
                  <a16:creationId xmlns:a16="http://schemas.microsoft.com/office/drawing/2014/main" id="{4A87A802-4DAD-4941-9DB3-1F05C56B9381}"/>
                </a:ext>
              </a:extLst>
            </p:cNvPr>
            <p:cNvCxnSpPr>
              <a:cxnSpLocks/>
              <a:stCxn id="83" idx="3"/>
              <a:endCxn id="27" idx="1"/>
            </p:cNvCxnSpPr>
            <p:nvPr/>
          </p:nvCxnSpPr>
          <p:spPr bwMode="auto">
            <a:xfrm>
              <a:off x="4129155" y="1837149"/>
              <a:ext cx="1501575" cy="78892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D1D3BD5-971E-244C-89DC-87BD9AA30BC9}"/>
              </a:ext>
            </a:extLst>
          </p:cNvPr>
          <p:cNvGrpSpPr/>
          <p:nvPr/>
        </p:nvGrpSpPr>
        <p:grpSpPr>
          <a:xfrm>
            <a:off x="3648514" y="1647633"/>
            <a:ext cx="2504930" cy="531644"/>
            <a:chOff x="4184269" y="-861212"/>
            <a:chExt cx="2504930" cy="51094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A3088D8-CF9A-B04F-A0C7-F26B78FFDDB0}"/>
                </a:ext>
              </a:extLst>
            </p:cNvPr>
            <p:cNvSpPr txBox="1"/>
            <p:nvPr/>
          </p:nvSpPr>
          <p:spPr>
            <a:xfrm>
              <a:off x="4184269" y="-861212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7</a:t>
              </a:r>
            </a:p>
          </p:txBody>
        </p:sp>
        <p:cxnSp>
          <p:nvCxnSpPr>
            <p:cNvPr id="87" name="Straight Arrow Connector 18">
              <a:extLst>
                <a:ext uri="{FF2B5EF4-FFF2-40B4-BE49-F238E27FC236}">
                  <a16:creationId xmlns:a16="http://schemas.microsoft.com/office/drawing/2014/main" id="{C6AF31EF-80F0-DC45-961C-11E3D5FD04FC}"/>
                </a:ext>
              </a:extLst>
            </p:cNvPr>
            <p:cNvCxnSpPr>
              <a:cxnSpLocks/>
              <a:stCxn id="86" idx="3"/>
              <a:endCxn id="28" idx="1"/>
            </p:cNvCxnSpPr>
            <p:nvPr/>
          </p:nvCxnSpPr>
          <p:spPr bwMode="auto">
            <a:xfrm>
              <a:off x="4670437" y="-676545"/>
              <a:ext cx="2018762" cy="32627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34965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2" grpId="0" animBg="1"/>
      <p:bldP spid="7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Receiver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1304618" name="TextBox 1304617"/>
          <p:cNvSpPr txBox="1"/>
          <p:nvPr/>
        </p:nvSpPr>
        <p:spPr>
          <a:xfrm>
            <a:off x="221609" y="2389423"/>
            <a:ext cx="5011121" cy="120032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" dirty="0">
                <a:latin typeface="Eurostile"/>
                <a:cs typeface="Eurostile"/>
              </a:rPr>
              <a:t>LB: lowest valid </a:t>
            </a:r>
            <a:r>
              <a:rPr lang="en" dirty="0" err="1">
                <a:latin typeface="Eurostile"/>
                <a:cs typeface="Eurostile"/>
              </a:rPr>
              <a:t>seqno</a:t>
            </a:r>
            <a:r>
              <a:rPr lang="en" dirty="0">
                <a:latin typeface="Eurostile"/>
                <a:cs typeface="Eurostile"/>
              </a:rPr>
              <a:t> that should be </a:t>
            </a:r>
            <a:r>
              <a:rPr lang="en" dirty="0" err="1">
                <a:latin typeface="Eurostile"/>
                <a:cs typeface="Eurostile"/>
              </a:rPr>
              <a:t>ACKed</a:t>
            </a:r>
            <a:endParaRPr lang="en" dirty="0">
              <a:latin typeface="Eurostile"/>
              <a:cs typeface="Eurostile"/>
            </a:endParaRPr>
          </a:p>
          <a:p>
            <a:pPr marL="342900" indent="-342900">
              <a:buFont typeface="Arial"/>
              <a:buChar char="•"/>
            </a:pPr>
            <a:r>
              <a:rPr lang="en" dirty="0">
                <a:latin typeface="Eurostile"/>
                <a:cs typeface="Eurostile"/>
              </a:rPr>
              <a:t>UB: lowest invalid </a:t>
            </a:r>
            <a:r>
              <a:rPr lang="en" dirty="0" err="1">
                <a:latin typeface="Eurostile"/>
                <a:cs typeface="Eurostile"/>
              </a:rPr>
              <a:t>seqno</a:t>
            </a:r>
            <a:endParaRPr lang="en" dirty="0">
              <a:latin typeface="Eurostile"/>
              <a:cs typeface="Eurostile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UB==LB: buffer full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UB==(LB+3)%8: nothing to ACK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572000" y="4086325"/>
            <a:ext cx="4329448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UB (modulo 8 !)</a:t>
            </a:r>
          </a:p>
          <a:p>
            <a:r>
              <a:rPr lang="en-US" dirty="0">
                <a:latin typeface="Eurostile"/>
                <a:cs typeface="Eurostile"/>
              </a:rPr>
              <a:t>when sending an ACK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172390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Receiver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581D9BA-4534-5643-8179-64B3A6D02BAE}"/>
              </a:ext>
            </a:extLst>
          </p:cNvPr>
          <p:cNvGrpSpPr/>
          <p:nvPr/>
        </p:nvGrpSpPr>
        <p:grpSpPr>
          <a:xfrm>
            <a:off x="3644816" y="1216168"/>
            <a:ext cx="3357454" cy="778443"/>
            <a:chOff x="3644816" y="1216168"/>
            <a:chExt cx="3357454" cy="77844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2E919D2-16E8-0E44-85AA-22B3D525C006}"/>
                </a:ext>
              </a:extLst>
            </p:cNvPr>
            <p:cNvSpPr txBox="1"/>
            <p:nvPr/>
          </p:nvSpPr>
          <p:spPr>
            <a:xfrm>
              <a:off x="3644816" y="12161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7ED7A77-C553-3F4B-953B-1309E05CB8ED}"/>
                </a:ext>
              </a:extLst>
            </p:cNvPr>
            <p:cNvCxnSpPr>
              <a:stCxn id="94" idx="3"/>
              <a:endCxn id="13" idx="0"/>
            </p:cNvCxnSpPr>
            <p:nvPr/>
          </p:nvCxnSpPr>
          <p:spPr bwMode="auto">
            <a:xfrm>
              <a:off x="4130984" y="1400834"/>
              <a:ext cx="2871286" cy="593777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5FCDC22-14E1-AF46-A3B4-1607741DE7A7}"/>
              </a:ext>
            </a:extLst>
          </p:cNvPr>
          <p:cNvSpPr txBox="1"/>
          <p:nvPr/>
        </p:nvSpPr>
        <p:spPr>
          <a:xfrm>
            <a:off x="221609" y="4893453"/>
            <a:ext cx="4094495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packet(0) … WS=2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FDF6579-6DE6-7042-A90E-D9B6AF098474}"/>
              </a:ext>
            </a:extLst>
          </p:cNvPr>
          <p:cNvGrpSpPr/>
          <p:nvPr/>
        </p:nvGrpSpPr>
        <p:grpSpPr>
          <a:xfrm>
            <a:off x="3644816" y="1643443"/>
            <a:ext cx="3192704" cy="2264026"/>
            <a:chOff x="3642987" y="1652483"/>
            <a:chExt cx="3192704" cy="2175874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7063186-92AD-1240-BEA0-B795A0D12D75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51" name="Straight Arrow Connector 18">
              <a:extLst>
                <a:ext uri="{FF2B5EF4-FFF2-40B4-BE49-F238E27FC236}">
                  <a16:creationId xmlns:a16="http://schemas.microsoft.com/office/drawing/2014/main" id="{9EC12E9B-B089-D144-B1F3-6D6E6588A40B}"/>
                </a:ext>
              </a:extLst>
            </p:cNvPr>
            <p:cNvCxnSpPr>
              <a:cxnSpLocks/>
              <a:stCxn id="50" idx="3"/>
              <a:endCxn id="24" idx="1"/>
            </p:cNvCxnSpPr>
            <p:nvPr/>
          </p:nvCxnSpPr>
          <p:spPr bwMode="auto">
            <a:xfrm>
              <a:off x="4129155" y="1837150"/>
              <a:ext cx="2706536" cy="199120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CF0E5E5B-010B-B24A-9970-801E1FBCD81D}"/>
              </a:ext>
            </a:extLst>
          </p:cNvPr>
          <p:cNvSpPr txBox="1"/>
          <p:nvPr/>
        </p:nvSpPr>
        <p:spPr>
          <a:xfrm>
            <a:off x="242552" y="4075218"/>
            <a:ext cx="4072560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LB (modulo 8 !)</a:t>
            </a:r>
          </a:p>
          <a:p>
            <a:r>
              <a:rPr lang="en-US" dirty="0">
                <a:latin typeface="Eurostile"/>
                <a:cs typeface="Eurostile"/>
              </a:rPr>
              <a:t>when receiving a packet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98613A-1895-FF4A-97D2-000668E1BE38}"/>
              </a:ext>
            </a:extLst>
          </p:cNvPr>
          <p:cNvSpPr txBox="1"/>
          <p:nvPr/>
        </p:nvSpPr>
        <p:spPr>
          <a:xfrm>
            <a:off x="4573085" y="4893453"/>
            <a:ext cx="4356911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ACK(0) WS=3	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F26FF2F-02F3-4F45-8177-BB2086984A04}"/>
              </a:ext>
            </a:extLst>
          </p:cNvPr>
          <p:cNvGrpSpPr/>
          <p:nvPr/>
        </p:nvGrpSpPr>
        <p:grpSpPr>
          <a:xfrm>
            <a:off x="3644816" y="1216168"/>
            <a:ext cx="3879568" cy="1264497"/>
            <a:chOff x="3492416" y="1063768"/>
            <a:chExt cx="3879568" cy="126449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F4941B3-06CA-7449-A70C-E5C8408C8DE3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56" name="Straight Arrow Connector 7">
              <a:extLst>
                <a:ext uri="{FF2B5EF4-FFF2-40B4-BE49-F238E27FC236}">
                  <a16:creationId xmlns:a16="http://schemas.microsoft.com/office/drawing/2014/main" id="{425C5620-C7E4-CB43-9535-2E513FC78469}"/>
                </a:ext>
              </a:extLst>
            </p:cNvPr>
            <p:cNvCxnSpPr>
              <a:cxnSpLocks/>
              <a:stCxn id="55" idx="3"/>
              <a:endCxn id="22" idx="0"/>
            </p:cNvCxnSpPr>
            <p:nvPr/>
          </p:nvCxnSpPr>
          <p:spPr bwMode="auto">
            <a:xfrm>
              <a:off x="3978584" y="1248434"/>
              <a:ext cx="3393400" cy="10798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2952E8C-E572-BC4E-93BD-B09660488687}"/>
              </a:ext>
            </a:extLst>
          </p:cNvPr>
          <p:cNvGrpSpPr/>
          <p:nvPr/>
        </p:nvGrpSpPr>
        <p:grpSpPr>
          <a:xfrm>
            <a:off x="3649102" y="1647727"/>
            <a:ext cx="2504342" cy="2259742"/>
            <a:chOff x="3583643" y="1204809"/>
            <a:chExt cx="2504342" cy="217175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F545F47-DF07-B647-BDF1-A1AE33B97F5F}"/>
                </a:ext>
              </a:extLst>
            </p:cNvPr>
            <p:cNvSpPr txBox="1"/>
            <p:nvPr/>
          </p:nvSpPr>
          <p:spPr>
            <a:xfrm>
              <a:off x="3583643" y="1204809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71" name="Straight Arrow Connector 18">
              <a:extLst>
                <a:ext uri="{FF2B5EF4-FFF2-40B4-BE49-F238E27FC236}">
                  <a16:creationId xmlns:a16="http://schemas.microsoft.com/office/drawing/2014/main" id="{20E10167-68C2-8A4D-89C7-518E719B8A16}"/>
                </a:ext>
              </a:extLst>
            </p:cNvPr>
            <p:cNvCxnSpPr>
              <a:cxnSpLocks/>
              <a:stCxn id="70" idx="3"/>
              <a:endCxn id="25" idx="1"/>
            </p:cNvCxnSpPr>
            <p:nvPr/>
          </p:nvCxnSpPr>
          <p:spPr bwMode="auto">
            <a:xfrm>
              <a:off x="4069811" y="1389476"/>
              <a:ext cx="2018174" cy="198709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016004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4618" grpId="0" animBg="1"/>
      <p:bldP spid="96" grpId="0" animBg="1"/>
      <p:bldP spid="36" grpId="0" animBg="1"/>
      <p:bldP spid="53" grpId="0" animBg="1"/>
      <p:bldP spid="5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Receiver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1304618" name="TextBox 1304617"/>
          <p:cNvSpPr txBox="1"/>
          <p:nvPr/>
        </p:nvSpPr>
        <p:spPr>
          <a:xfrm>
            <a:off x="221609" y="2389423"/>
            <a:ext cx="5011121" cy="120032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" dirty="0">
                <a:latin typeface="Eurostile"/>
                <a:cs typeface="Eurostile"/>
              </a:rPr>
              <a:t>LB: lowest valid </a:t>
            </a:r>
            <a:r>
              <a:rPr lang="en" dirty="0" err="1">
                <a:latin typeface="Eurostile"/>
                <a:cs typeface="Eurostile"/>
              </a:rPr>
              <a:t>seqno</a:t>
            </a:r>
            <a:r>
              <a:rPr lang="en" dirty="0">
                <a:latin typeface="Eurostile"/>
                <a:cs typeface="Eurostile"/>
              </a:rPr>
              <a:t> that should be </a:t>
            </a:r>
            <a:r>
              <a:rPr lang="en" dirty="0" err="1">
                <a:latin typeface="Eurostile"/>
                <a:cs typeface="Eurostile"/>
              </a:rPr>
              <a:t>ACKed</a:t>
            </a:r>
            <a:endParaRPr lang="en" dirty="0">
              <a:latin typeface="Eurostile"/>
              <a:cs typeface="Eurostile"/>
            </a:endParaRPr>
          </a:p>
          <a:p>
            <a:pPr marL="342900" indent="-342900">
              <a:buFont typeface="Arial"/>
              <a:buChar char="•"/>
            </a:pPr>
            <a:r>
              <a:rPr lang="en" dirty="0">
                <a:latin typeface="Eurostile"/>
                <a:cs typeface="Eurostile"/>
              </a:rPr>
              <a:t>UB: lowest invalid </a:t>
            </a:r>
            <a:r>
              <a:rPr lang="en" dirty="0" err="1">
                <a:latin typeface="Eurostile"/>
                <a:cs typeface="Eurostile"/>
              </a:rPr>
              <a:t>seqno</a:t>
            </a:r>
            <a:endParaRPr lang="en" dirty="0">
              <a:latin typeface="Eurostile"/>
              <a:cs typeface="Eurostile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UB==LB: buffer full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UB==(LB+3)%8: nothing to ACK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572000" y="4086325"/>
            <a:ext cx="4329448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UB (modulo 8 !)</a:t>
            </a:r>
          </a:p>
          <a:p>
            <a:r>
              <a:rPr lang="en-US" dirty="0">
                <a:latin typeface="Eurostile"/>
                <a:cs typeface="Eurostile"/>
              </a:rPr>
              <a:t>when sending an ACK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172390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Receiver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5FCDC22-14E1-AF46-A3B4-1607741DE7A7}"/>
              </a:ext>
            </a:extLst>
          </p:cNvPr>
          <p:cNvSpPr txBox="1"/>
          <p:nvPr/>
        </p:nvSpPr>
        <p:spPr>
          <a:xfrm>
            <a:off x="221609" y="4893453"/>
            <a:ext cx="4094495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packet(0) … WS=2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F0E5E5B-010B-B24A-9970-801E1FBCD81D}"/>
              </a:ext>
            </a:extLst>
          </p:cNvPr>
          <p:cNvSpPr txBox="1"/>
          <p:nvPr/>
        </p:nvSpPr>
        <p:spPr>
          <a:xfrm>
            <a:off x="242552" y="4075218"/>
            <a:ext cx="4072560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LB (modulo 8 !)</a:t>
            </a:r>
          </a:p>
          <a:p>
            <a:r>
              <a:rPr lang="en-US" dirty="0">
                <a:latin typeface="Eurostile"/>
                <a:cs typeface="Eurostile"/>
              </a:rPr>
              <a:t>when receiving a packet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98613A-1895-FF4A-97D2-000668E1BE38}"/>
              </a:ext>
            </a:extLst>
          </p:cNvPr>
          <p:cNvSpPr txBox="1"/>
          <p:nvPr/>
        </p:nvSpPr>
        <p:spPr>
          <a:xfrm>
            <a:off x="4573085" y="4893453"/>
            <a:ext cx="4356911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ACK(0) WS=3	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F26FF2F-02F3-4F45-8177-BB2086984A04}"/>
              </a:ext>
            </a:extLst>
          </p:cNvPr>
          <p:cNvGrpSpPr/>
          <p:nvPr/>
        </p:nvGrpSpPr>
        <p:grpSpPr>
          <a:xfrm>
            <a:off x="3644816" y="1216168"/>
            <a:ext cx="3879568" cy="1264497"/>
            <a:chOff x="3492416" y="1063768"/>
            <a:chExt cx="3879568" cy="126449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F4941B3-06CA-7449-A70C-E5C8408C8DE3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56" name="Straight Arrow Connector 7">
              <a:extLst>
                <a:ext uri="{FF2B5EF4-FFF2-40B4-BE49-F238E27FC236}">
                  <a16:creationId xmlns:a16="http://schemas.microsoft.com/office/drawing/2014/main" id="{425C5620-C7E4-CB43-9535-2E513FC78469}"/>
                </a:ext>
              </a:extLst>
            </p:cNvPr>
            <p:cNvCxnSpPr>
              <a:cxnSpLocks/>
              <a:stCxn id="55" idx="3"/>
              <a:endCxn id="22" idx="0"/>
            </p:cNvCxnSpPr>
            <p:nvPr/>
          </p:nvCxnSpPr>
          <p:spPr bwMode="auto">
            <a:xfrm>
              <a:off x="3978584" y="1248434"/>
              <a:ext cx="3393400" cy="10798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2952E8C-E572-BC4E-93BD-B09660488687}"/>
              </a:ext>
            </a:extLst>
          </p:cNvPr>
          <p:cNvGrpSpPr/>
          <p:nvPr/>
        </p:nvGrpSpPr>
        <p:grpSpPr>
          <a:xfrm>
            <a:off x="3649102" y="1647727"/>
            <a:ext cx="2504342" cy="2259742"/>
            <a:chOff x="3583643" y="1204809"/>
            <a:chExt cx="2504342" cy="217175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F545F47-DF07-B647-BDF1-A1AE33B97F5F}"/>
                </a:ext>
              </a:extLst>
            </p:cNvPr>
            <p:cNvSpPr txBox="1"/>
            <p:nvPr/>
          </p:nvSpPr>
          <p:spPr>
            <a:xfrm>
              <a:off x="3583643" y="1204809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71" name="Straight Arrow Connector 18">
              <a:extLst>
                <a:ext uri="{FF2B5EF4-FFF2-40B4-BE49-F238E27FC236}">
                  <a16:creationId xmlns:a16="http://schemas.microsoft.com/office/drawing/2014/main" id="{20E10167-68C2-8A4D-89C7-518E719B8A16}"/>
                </a:ext>
              </a:extLst>
            </p:cNvPr>
            <p:cNvCxnSpPr>
              <a:cxnSpLocks/>
              <a:stCxn id="70" idx="3"/>
              <a:endCxn id="25" idx="1"/>
            </p:cNvCxnSpPr>
            <p:nvPr/>
          </p:nvCxnSpPr>
          <p:spPr bwMode="auto">
            <a:xfrm>
              <a:off x="4069811" y="1389476"/>
              <a:ext cx="2018174" cy="198709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3E33FA09-14C1-B54D-8AD0-1353283102CF}"/>
              </a:ext>
            </a:extLst>
          </p:cNvPr>
          <p:cNvSpPr txBox="1"/>
          <p:nvPr/>
        </p:nvSpPr>
        <p:spPr>
          <a:xfrm>
            <a:off x="232249" y="5485905"/>
            <a:ext cx="4094495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 fontScale="92500"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packet(1) packet(2) packet(3) WS=0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7881EC1-1940-2848-92A8-4C5A05D7ECA5}"/>
              </a:ext>
            </a:extLst>
          </p:cNvPr>
          <p:cNvGrpSpPr/>
          <p:nvPr/>
        </p:nvGrpSpPr>
        <p:grpSpPr>
          <a:xfrm>
            <a:off x="3648514" y="1646865"/>
            <a:ext cx="1982872" cy="1774550"/>
            <a:chOff x="3471607" y="538443"/>
            <a:chExt cx="1982872" cy="170545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9B4BC15-8AC4-D042-BFC3-17D0B329F2B1}"/>
                </a:ext>
              </a:extLst>
            </p:cNvPr>
            <p:cNvSpPr txBox="1"/>
            <p:nvPr/>
          </p:nvSpPr>
          <p:spPr>
            <a:xfrm>
              <a:off x="3471607" y="53844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5</a:t>
              </a:r>
            </a:p>
          </p:txBody>
        </p:sp>
        <p:cxnSp>
          <p:nvCxnSpPr>
            <p:cNvPr id="58" name="Straight Arrow Connector 18">
              <a:extLst>
                <a:ext uri="{FF2B5EF4-FFF2-40B4-BE49-F238E27FC236}">
                  <a16:creationId xmlns:a16="http://schemas.microsoft.com/office/drawing/2014/main" id="{226FE429-84C2-D54A-8413-FB2CE848AEF6}"/>
                </a:ext>
              </a:extLst>
            </p:cNvPr>
            <p:cNvCxnSpPr>
              <a:cxnSpLocks/>
              <a:stCxn id="52" idx="3"/>
              <a:endCxn id="26" idx="1"/>
            </p:cNvCxnSpPr>
            <p:nvPr/>
          </p:nvCxnSpPr>
          <p:spPr bwMode="auto">
            <a:xfrm>
              <a:off x="3957775" y="723110"/>
              <a:ext cx="1496704" cy="152078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CCAD6FC-066C-B84E-8EFB-ADB0F871692E}"/>
              </a:ext>
            </a:extLst>
          </p:cNvPr>
          <p:cNvGrpSpPr/>
          <p:nvPr/>
        </p:nvGrpSpPr>
        <p:grpSpPr>
          <a:xfrm>
            <a:off x="3644816" y="1641675"/>
            <a:ext cx="1986570" cy="1023656"/>
            <a:chOff x="3583643" y="1204809"/>
            <a:chExt cx="1986570" cy="98379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BBDAC86-F426-1E4C-AEDB-22ADB3B9D0C1}"/>
                </a:ext>
              </a:extLst>
            </p:cNvPr>
            <p:cNvSpPr txBox="1"/>
            <p:nvPr/>
          </p:nvSpPr>
          <p:spPr>
            <a:xfrm>
              <a:off x="3583643" y="1204809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6</a:t>
              </a:r>
            </a:p>
          </p:txBody>
        </p:sp>
        <p:cxnSp>
          <p:nvCxnSpPr>
            <p:cNvPr id="61" name="Straight Arrow Connector 18">
              <a:extLst>
                <a:ext uri="{FF2B5EF4-FFF2-40B4-BE49-F238E27FC236}">
                  <a16:creationId xmlns:a16="http://schemas.microsoft.com/office/drawing/2014/main" id="{06BFCA29-690D-434E-AE33-B763ED496662}"/>
                </a:ext>
              </a:extLst>
            </p:cNvPr>
            <p:cNvCxnSpPr>
              <a:cxnSpLocks/>
              <a:stCxn id="60" idx="3"/>
              <a:endCxn id="27" idx="1"/>
            </p:cNvCxnSpPr>
            <p:nvPr/>
          </p:nvCxnSpPr>
          <p:spPr bwMode="auto">
            <a:xfrm>
              <a:off x="4069811" y="1389476"/>
              <a:ext cx="1500402" cy="79913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CD9991A-DB6A-7442-9A63-7B5721BE3324}"/>
              </a:ext>
            </a:extLst>
          </p:cNvPr>
          <p:cNvGrpSpPr/>
          <p:nvPr/>
        </p:nvGrpSpPr>
        <p:grpSpPr>
          <a:xfrm>
            <a:off x="3652374" y="1641674"/>
            <a:ext cx="2501070" cy="537603"/>
            <a:chOff x="3681701" y="2189538"/>
            <a:chExt cx="2501070" cy="51667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D26A2EF-1038-D340-BBBF-579A59D31D11}"/>
                </a:ext>
              </a:extLst>
            </p:cNvPr>
            <p:cNvSpPr txBox="1"/>
            <p:nvPr/>
          </p:nvSpPr>
          <p:spPr>
            <a:xfrm>
              <a:off x="3681701" y="218953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7</a:t>
              </a:r>
            </a:p>
          </p:txBody>
        </p:sp>
        <p:cxnSp>
          <p:nvCxnSpPr>
            <p:cNvPr id="74" name="Straight Arrow Connector 18">
              <a:extLst>
                <a:ext uri="{FF2B5EF4-FFF2-40B4-BE49-F238E27FC236}">
                  <a16:creationId xmlns:a16="http://schemas.microsoft.com/office/drawing/2014/main" id="{2FAC1B01-38EB-584F-9BA2-269C1D9BE10C}"/>
                </a:ext>
              </a:extLst>
            </p:cNvPr>
            <p:cNvCxnSpPr>
              <a:cxnSpLocks/>
              <a:stCxn id="73" idx="3"/>
              <a:endCxn id="28" idx="1"/>
            </p:cNvCxnSpPr>
            <p:nvPr/>
          </p:nvCxnSpPr>
          <p:spPr bwMode="auto">
            <a:xfrm>
              <a:off x="4167869" y="2374205"/>
              <a:ext cx="2014902" cy="33200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8D67CBE-0CB0-864E-93FF-0A74B29EAA5F}"/>
              </a:ext>
            </a:extLst>
          </p:cNvPr>
          <p:cNvGrpSpPr/>
          <p:nvPr/>
        </p:nvGrpSpPr>
        <p:grpSpPr>
          <a:xfrm>
            <a:off x="3650424" y="1217585"/>
            <a:ext cx="3873904" cy="2019164"/>
            <a:chOff x="3492416" y="1063768"/>
            <a:chExt cx="3873904" cy="2019164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75A0D7C-7161-E846-899A-50101C657BC7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2</a:t>
              </a:r>
            </a:p>
          </p:txBody>
        </p:sp>
        <p:cxnSp>
          <p:nvCxnSpPr>
            <p:cNvPr id="77" name="Straight Arrow Connector 7">
              <a:extLst>
                <a:ext uri="{FF2B5EF4-FFF2-40B4-BE49-F238E27FC236}">
                  <a16:creationId xmlns:a16="http://schemas.microsoft.com/office/drawing/2014/main" id="{72EFAEBC-1044-704E-84E1-28F9723FD114}"/>
                </a:ext>
              </a:extLst>
            </p:cNvPr>
            <p:cNvCxnSpPr>
              <a:cxnSpLocks/>
              <a:stCxn id="76" idx="3"/>
              <a:endCxn id="23" idx="0"/>
            </p:cNvCxnSpPr>
            <p:nvPr/>
          </p:nvCxnSpPr>
          <p:spPr bwMode="auto">
            <a:xfrm>
              <a:off x="3978584" y="1248434"/>
              <a:ext cx="3387736" cy="1834498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958EAA1-D919-AA4B-85DE-199B4854FEF5}"/>
              </a:ext>
            </a:extLst>
          </p:cNvPr>
          <p:cNvGrpSpPr/>
          <p:nvPr/>
        </p:nvGrpSpPr>
        <p:grpSpPr>
          <a:xfrm>
            <a:off x="3646604" y="1215403"/>
            <a:ext cx="3355666" cy="2507400"/>
            <a:chOff x="3492416" y="1063768"/>
            <a:chExt cx="3355666" cy="250740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F3C9558-0E19-C941-AC16-F65FAC64934E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80" name="Straight Arrow Connector 7">
              <a:extLst>
                <a:ext uri="{FF2B5EF4-FFF2-40B4-BE49-F238E27FC236}">
                  <a16:creationId xmlns:a16="http://schemas.microsoft.com/office/drawing/2014/main" id="{6CDFFCDD-43E1-3243-9DED-F4F0082FD6DC}"/>
                </a:ext>
              </a:extLst>
            </p:cNvPr>
            <p:cNvCxnSpPr>
              <a:cxnSpLocks/>
              <a:stCxn id="79" idx="3"/>
              <a:endCxn id="24" idx="0"/>
            </p:cNvCxnSpPr>
            <p:nvPr/>
          </p:nvCxnSpPr>
          <p:spPr bwMode="auto">
            <a:xfrm>
              <a:off x="3978584" y="1248434"/>
              <a:ext cx="2869498" cy="2322734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E5F8DD0-876B-9B48-8498-B4AB4547228E}"/>
              </a:ext>
            </a:extLst>
          </p:cNvPr>
          <p:cNvGrpSpPr/>
          <p:nvPr/>
        </p:nvGrpSpPr>
        <p:grpSpPr>
          <a:xfrm>
            <a:off x="3654864" y="1220239"/>
            <a:ext cx="2663330" cy="2502564"/>
            <a:chOff x="3492416" y="1063768"/>
            <a:chExt cx="2663330" cy="250256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66C57C0-6C50-2D4C-9771-B6B810893DBD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83" name="Straight Arrow Connector 7">
              <a:extLst>
                <a:ext uri="{FF2B5EF4-FFF2-40B4-BE49-F238E27FC236}">
                  <a16:creationId xmlns:a16="http://schemas.microsoft.com/office/drawing/2014/main" id="{56036B39-EEE7-E04B-AD77-30DCE701BA11}"/>
                </a:ext>
              </a:extLst>
            </p:cNvPr>
            <p:cNvCxnSpPr>
              <a:cxnSpLocks/>
              <a:stCxn id="82" idx="3"/>
              <a:endCxn id="25" idx="0"/>
            </p:cNvCxnSpPr>
            <p:nvPr/>
          </p:nvCxnSpPr>
          <p:spPr bwMode="auto">
            <a:xfrm>
              <a:off x="3978584" y="1248434"/>
              <a:ext cx="2177162" cy="2317898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29FFC3DA-46DA-D941-B4B3-C04EEF5964C3}"/>
              </a:ext>
            </a:extLst>
          </p:cNvPr>
          <p:cNvSpPr txBox="1"/>
          <p:nvPr/>
        </p:nvSpPr>
        <p:spPr>
          <a:xfrm>
            <a:off x="4573085" y="5474798"/>
            <a:ext cx="4356911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ACK(1) ACK(2) ACK(3) WS=3	</a:t>
            </a:r>
          </a:p>
        </p:txBody>
      </p:sp>
    </p:spTree>
    <p:extLst>
      <p:ext uri="{BB962C8B-B14F-4D97-AF65-F5344CB8AC3E}">
        <p14:creationId xmlns:p14="http://schemas.microsoft.com/office/powerpoint/2010/main" val="38896336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8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 cumulative ACK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6369074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691552" y="3381270"/>
            <a:ext cx="2160000" cy="2160000"/>
            <a:chOff x="683808" y="1124864"/>
            <a:chExt cx="2160000" cy="2160000"/>
          </a:xfrm>
        </p:grpSpPr>
        <p:grpSp>
          <p:nvGrpSpPr>
            <p:cNvPr id="11" name="Group 10"/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4" name="Straight Connector 3"/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" name="Oval 1"/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Receiver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3882794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Feature: Cumulative ACK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2485477" y="2047838"/>
            <a:ext cx="3984627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2059719" y="1600163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5998584" y="160016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7D4B131-1753-474A-A1D5-267176F223BF}"/>
              </a:ext>
            </a:extLst>
          </p:cNvPr>
          <p:cNvGrpSpPr/>
          <p:nvPr/>
        </p:nvGrpSpPr>
        <p:grpSpPr>
          <a:xfrm>
            <a:off x="112185" y="3429000"/>
            <a:ext cx="2160000" cy="2160000"/>
            <a:chOff x="683808" y="1124864"/>
            <a:chExt cx="2160000" cy="216000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D6B95AC9-5310-3A43-99B1-29E68926BF49}"/>
                </a:ext>
              </a:extLst>
            </p:cNvPr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A80DC9C0-0CFB-CB45-9442-C7BC70AE5A1A}"/>
                  </a:ext>
                </a:extLst>
              </p:cNvPr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A9DBA06-4406-6048-A539-3BF6165D22E7}"/>
                    </a:ext>
                  </a:extLst>
                </p:cNvPr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74D43BB-D146-B040-B8D3-39170DE4567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CD586FEA-1264-CB46-B1FE-F5BEE4236B01}"/>
                    </a:ext>
                  </a:extLst>
                </p:cNvPr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94B6010-CB05-3A40-97CE-18298B916C70}"/>
                    </a:ext>
                  </a:extLst>
                </p:cNvPr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1E7AC3F-CFE3-FB47-ADF4-917934F9F94C}"/>
                  </a:ext>
                </a:extLst>
              </p:cNvPr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Sender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0E4FA08-499B-284B-9988-EA4331F42169}"/>
                </a:ext>
              </a:extLst>
            </p:cNvPr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5095AE2-FF0E-9C4C-A1D1-B4824F85C3E3}"/>
                  </a:ext>
                </a:extLst>
              </p:cNvPr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9148C53-1B41-254C-8AF1-BF0B3EF98A08}"/>
                  </a:ext>
                </a:extLst>
              </p:cNvPr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E0933C0-1A56-C343-BE36-04F901866591}"/>
                  </a:ext>
                </a:extLst>
              </p:cNvPr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21BD2AB-175B-794C-99EF-2FA63A89821C}"/>
                  </a:ext>
                </a:extLst>
              </p:cNvPr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C1DEF79-EC54-D94E-A6DD-FCF0BEB45F72}"/>
                </a:ext>
              </a:extLst>
            </p:cNvPr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A30AE83-983F-9E4E-BCC4-184C4565CFE2}"/>
                  </a:ext>
                </a:extLst>
              </p:cNvPr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59A85482-E774-714B-9F6B-7A3E2F35311C}"/>
                  </a:ext>
                </a:extLst>
              </p:cNvPr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1257A60-D917-9E47-8033-70B76EAE44E9}"/>
                  </a:ext>
                </a:extLst>
              </p:cNvPr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CB6DAAC5-3D5B-6B4B-BF1B-0F7AA08903B8}"/>
                  </a:ext>
                </a:extLst>
              </p:cNvPr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F10FF5-B792-7D45-96F8-1D5EBD542835}"/>
              </a:ext>
            </a:extLst>
          </p:cNvPr>
          <p:cNvGrpSpPr/>
          <p:nvPr/>
        </p:nvGrpSpPr>
        <p:grpSpPr>
          <a:xfrm>
            <a:off x="658655" y="2217762"/>
            <a:ext cx="1067061" cy="837704"/>
            <a:chOff x="269254" y="2116907"/>
            <a:chExt cx="1067061" cy="8377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A031D4-7EC2-D842-8544-6D727163EF66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50AD9BA-A3A6-444C-939F-A03333057804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C6F05E5-D3B5-D64C-B4F9-F9BA00FF643E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7F8E9DE-BC45-934A-93BF-F3A6582A8C44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E8A23E-7F1E-B54F-BCC9-7DC3AFA11F18}"/>
              </a:ext>
            </a:extLst>
          </p:cNvPr>
          <p:cNvGrpSpPr/>
          <p:nvPr/>
        </p:nvGrpSpPr>
        <p:grpSpPr>
          <a:xfrm>
            <a:off x="7238022" y="2217762"/>
            <a:ext cx="1067061" cy="837704"/>
            <a:chOff x="269254" y="2116907"/>
            <a:chExt cx="1067061" cy="837704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7ADE354-8C32-4745-9E27-6E71793954AF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486E19C-4164-A345-BD3A-6BF2B5C77ED2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D5EF50E-AF02-7E4E-B010-69D9D37D76E9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1B5A393-E41D-4F43-AAB3-A97305333A96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D2D7480-FB6A-244C-B12D-3D11D85C1E3D}"/>
              </a:ext>
            </a:extLst>
          </p:cNvPr>
          <p:cNvGrpSpPr/>
          <p:nvPr/>
        </p:nvGrpSpPr>
        <p:grpSpPr>
          <a:xfrm>
            <a:off x="2494380" y="2209382"/>
            <a:ext cx="3941603" cy="956984"/>
            <a:chOff x="2494380" y="2209382"/>
            <a:chExt cx="3941603" cy="956984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ED30463-88CB-B845-9395-078FA24FDB55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CDED6B20-4C0E-F64A-9524-56EFD7E2AAD4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7DFEAA4C-2B9C-3D46-9F41-2369BAFD1B72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0D5B7A72-2065-9840-ABDD-C596B5A6DE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2624580" cy="44035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19E6BFA-EC1F-0A47-9F61-D157E3B09CD2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22EF5589-32A9-0746-B1D4-AA387874F7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774960"/>
              <a:ext cx="1642550" cy="2805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4F4DC41B-C7FC-174F-82EE-BC68E7E112BA}"/>
              </a:ext>
            </a:extLst>
          </p:cNvPr>
          <p:cNvSpPr txBox="1"/>
          <p:nvPr/>
        </p:nvSpPr>
        <p:spPr>
          <a:xfrm>
            <a:off x="1237216" y="2674348"/>
            <a:ext cx="486168" cy="381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1AAB6C4-4361-EB4F-9F3A-656A948CAA39}"/>
              </a:ext>
            </a:extLst>
          </p:cNvPr>
          <p:cNvSpPr txBox="1"/>
          <p:nvPr/>
        </p:nvSpPr>
        <p:spPr>
          <a:xfrm>
            <a:off x="7831358" y="2225563"/>
            <a:ext cx="486168" cy="381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1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F85747-D5CB-B649-9566-A7FAD48AE84D}"/>
              </a:ext>
            </a:extLst>
          </p:cNvPr>
          <p:cNvGrpSpPr/>
          <p:nvPr/>
        </p:nvGrpSpPr>
        <p:grpSpPr>
          <a:xfrm>
            <a:off x="5122302" y="2784426"/>
            <a:ext cx="1309470" cy="383112"/>
            <a:chOff x="5213310" y="3226014"/>
            <a:chExt cx="1309470" cy="383112"/>
          </a:xfrm>
        </p:grpSpPr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CCD6666-709D-2041-8D10-A0E35BC2AC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296327" y="3396041"/>
              <a:ext cx="1226453" cy="21308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46CBB2F-4255-FC45-B67B-34A82E59501D}"/>
                </a:ext>
              </a:extLst>
            </p:cNvPr>
            <p:cNvSpPr txBox="1"/>
            <p:nvPr/>
          </p:nvSpPr>
          <p:spPr>
            <a:xfrm rot="21000000">
              <a:off x="5213310" y="3226014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1D11921A-2BFF-3F4B-8523-5FCDE84BDE4A}"/>
              </a:ext>
            </a:extLst>
          </p:cNvPr>
          <p:cNvSpPr txBox="1"/>
          <p:nvPr/>
        </p:nvSpPr>
        <p:spPr>
          <a:xfrm>
            <a:off x="7831358" y="2671351"/>
            <a:ext cx="486168" cy="381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577125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9" grpId="0" animBg="1"/>
      <p:bldP spid="14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691552" y="3381270"/>
            <a:ext cx="2160000" cy="2160000"/>
            <a:chOff x="683808" y="1124864"/>
            <a:chExt cx="2160000" cy="2160000"/>
          </a:xfrm>
        </p:grpSpPr>
        <p:grpSp>
          <p:nvGrpSpPr>
            <p:cNvPr id="11" name="Group 10"/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4" name="Straight Connector 3"/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" name="Oval 1"/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Receiver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3882794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Feature: Cumulative ACK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2485477" y="2047838"/>
            <a:ext cx="3984627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2059719" y="1600163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5998584" y="160016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7D4B131-1753-474A-A1D5-267176F223BF}"/>
              </a:ext>
            </a:extLst>
          </p:cNvPr>
          <p:cNvGrpSpPr/>
          <p:nvPr/>
        </p:nvGrpSpPr>
        <p:grpSpPr>
          <a:xfrm>
            <a:off x="112185" y="3429000"/>
            <a:ext cx="2160000" cy="2160000"/>
            <a:chOff x="683808" y="1124864"/>
            <a:chExt cx="2160000" cy="216000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D6B95AC9-5310-3A43-99B1-29E68926BF49}"/>
                </a:ext>
              </a:extLst>
            </p:cNvPr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A80DC9C0-0CFB-CB45-9442-C7BC70AE5A1A}"/>
                  </a:ext>
                </a:extLst>
              </p:cNvPr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A9DBA06-4406-6048-A539-3BF6165D22E7}"/>
                    </a:ext>
                  </a:extLst>
                </p:cNvPr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74D43BB-D146-B040-B8D3-39170DE4567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CD586FEA-1264-CB46-B1FE-F5BEE4236B01}"/>
                    </a:ext>
                  </a:extLst>
                </p:cNvPr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94B6010-CB05-3A40-97CE-18298B916C70}"/>
                    </a:ext>
                  </a:extLst>
                </p:cNvPr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1E7AC3F-CFE3-FB47-ADF4-917934F9F94C}"/>
                  </a:ext>
                </a:extLst>
              </p:cNvPr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Sender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0E4FA08-499B-284B-9988-EA4331F42169}"/>
                </a:ext>
              </a:extLst>
            </p:cNvPr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5095AE2-FF0E-9C4C-A1D1-B4824F85C3E3}"/>
                  </a:ext>
                </a:extLst>
              </p:cNvPr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9148C53-1B41-254C-8AF1-BF0B3EF98A08}"/>
                  </a:ext>
                </a:extLst>
              </p:cNvPr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E0933C0-1A56-C343-BE36-04F901866591}"/>
                  </a:ext>
                </a:extLst>
              </p:cNvPr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21BD2AB-175B-794C-99EF-2FA63A89821C}"/>
                  </a:ext>
                </a:extLst>
              </p:cNvPr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C1DEF79-EC54-D94E-A6DD-FCF0BEB45F72}"/>
                </a:ext>
              </a:extLst>
            </p:cNvPr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A30AE83-983F-9E4E-BCC4-184C4565CFE2}"/>
                  </a:ext>
                </a:extLst>
              </p:cNvPr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59A85482-E774-714B-9F6B-7A3E2F35311C}"/>
                  </a:ext>
                </a:extLst>
              </p:cNvPr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1257A60-D917-9E47-8033-70B76EAE44E9}"/>
                  </a:ext>
                </a:extLst>
              </p:cNvPr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CB6DAAC5-3D5B-6B4B-BF1B-0F7AA08903B8}"/>
                  </a:ext>
                </a:extLst>
              </p:cNvPr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F10FF5-B792-7D45-96F8-1D5EBD542835}"/>
              </a:ext>
            </a:extLst>
          </p:cNvPr>
          <p:cNvGrpSpPr/>
          <p:nvPr/>
        </p:nvGrpSpPr>
        <p:grpSpPr>
          <a:xfrm>
            <a:off x="658655" y="2217762"/>
            <a:ext cx="1067061" cy="837704"/>
            <a:chOff x="269254" y="2116907"/>
            <a:chExt cx="1067061" cy="8377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A031D4-7EC2-D842-8544-6D727163EF66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50AD9BA-A3A6-444C-939F-A03333057804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C6F05E5-D3B5-D64C-B4F9-F9BA00FF643E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7F8E9DE-BC45-934A-93BF-F3A6582A8C44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E8A23E-7F1E-B54F-BCC9-7DC3AFA11F18}"/>
              </a:ext>
            </a:extLst>
          </p:cNvPr>
          <p:cNvGrpSpPr/>
          <p:nvPr/>
        </p:nvGrpSpPr>
        <p:grpSpPr>
          <a:xfrm>
            <a:off x="7238022" y="2217762"/>
            <a:ext cx="1067061" cy="837704"/>
            <a:chOff x="269254" y="2116907"/>
            <a:chExt cx="1067061" cy="837704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7ADE354-8C32-4745-9E27-6E71793954AF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486E19C-4164-A345-BD3A-6BF2B5C77ED2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D5EF50E-AF02-7E4E-B010-69D9D37D76E9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1B5A393-E41D-4F43-AAB3-A97305333A96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2496650" y="2213702"/>
            <a:ext cx="3941603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7F85747-D5CB-B649-9566-A7FAD48AE84D}"/>
              </a:ext>
            </a:extLst>
          </p:cNvPr>
          <p:cNvGrpSpPr/>
          <p:nvPr/>
        </p:nvGrpSpPr>
        <p:grpSpPr>
          <a:xfrm>
            <a:off x="5122302" y="2784426"/>
            <a:ext cx="1309470" cy="383112"/>
            <a:chOff x="5213310" y="3226014"/>
            <a:chExt cx="1309470" cy="383112"/>
          </a:xfrm>
        </p:grpSpPr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CCD6666-709D-2041-8D10-A0E35BC2AC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296327" y="3396041"/>
              <a:ext cx="1226453" cy="21308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46CBB2F-4255-FC45-B67B-34A82E59501D}"/>
                </a:ext>
              </a:extLst>
            </p:cNvPr>
            <p:cNvSpPr txBox="1"/>
            <p:nvPr/>
          </p:nvSpPr>
          <p:spPr>
            <a:xfrm rot="21000000">
              <a:off x="5213310" y="3226014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B7EC6F9-A197-6942-ADBF-7BD4A6B83B17}"/>
              </a:ext>
            </a:extLst>
          </p:cNvPr>
          <p:cNvGrpSpPr/>
          <p:nvPr/>
        </p:nvGrpSpPr>
        <p:grpSpPr>
          <a:xfrm>
            <a:off x="2482628" y="2950931"/>
            <a:ext cx="3941604" cy="1258981"/>
            <a:chOff x="1920604" y="5135522"/>
            <a:chExt cx="3941604" cy="1258981"/>
          </a:xfrm>
        </p:grpSpPr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73FEA962-04FB-7746-9B8C-37363080A97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41925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DF9FA638-1B0E-9C43-9BB1-51077D9DC533}"/>
                </a:ext>
              </a:extLst>
            </p:cNvPr>
            <p:cNvSpPr txBox="1"/>
            <p:nvPr/>
          </p:nvSpPr>
          <p:spPr>
            <a:xfrm rot="21000000">
              <a:off x="2285214" y="5675273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B00BEE6-2956-D248-9322-9C7D4CD0307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703125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73EB9F1-46B2-BE4B-B775-ECD3A5345677}"/>
                </a:ext>
              </a:extLst>
            </p:cNvPr>
            <p:cNvSpPr txBox="1"/>
            <p:nvPr/>
          </p:nvSpPr>
          <p:spPr>
            <a:xfrm rot="21000000">
              <a:off x="2285214" y="5959148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C81BFEBA-0EEC-3747-955E-37CE65B9CDB5}"/>
                </a:ext>
              </a:extLst>
            </p:cNvPr>
            <p:cNvGrpSpPr/>
            <p:nvPr/>
          </p:nvGrpSpPr>
          <p:grpSpPr>
            <a:xfrm>
              <a:off x="1920604" y="5135522"/>
              <a:ext cx="3941603" cy="691378"/>
              <a:chOff x="2581176" y="3396041"/>
              <a:chExt cx="3941603" cy="691378"/>
            </a:xfrm>
          </p:grpSpPr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1E21D7E9-E8B4-B64A-A39E-8F668129FA1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42B1655-8463-3F43-BEE0-8CA891710853}"/>
                  </a:ext>
                </a:extLst>
              </p:cNvPr>
              <p:cNvSpPr txBox="1"/>
              <p:nvPr/>
            </p:nvSpPr>
            <p:spPr>
              <a:xfrm rot="21000000">
                <a:off x="2945785" y="3652064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CD63E5E7-003E-984A-9873-8149B0486CB7}"/>
              </a:ext>
            </a:extLst>
          </p:cNvPr>
          <p:cNvSpPr txBox="1"/>
          <p:nvPr/>
        </p:nvSpPr>
        <p:spPr>
          <a:xfrm>
            <a:off x="1239756" y="2217762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05F57CF-0C4C-0948-98AD-97EE075E3EAD}"/>
              </a:ext>
            </a:extLst>
          </p:cNvPr>
          <p:cNvSpPr txBox="1"/>
          <p:nvPr/>
        </p:nvSpPr>
        <p:spPr>
          <a:xfrm>
            <a:off x="7824213" y="2671171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057B7FC-987D-EC4C-BFB5-88BD18206EDE}"/>
              </a:ext>
            </a:extLst>
          </p:cNvPr>
          <p:cNvSpPr txBox="1"/>
          <p:nvPr/>
        </p:nvSpPr>
        <p:spPr>
          <a:xfrm>
            <a:off x="7819356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09024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691552" y="3381270"/>
            <a:ext cx="2160000" cy="2160000"/>
            <a:chOff x="683808" y="1124864"/>
            <a:chExt cx="2160000" cy="2160000"/>
          </a:xfrm>
        </p:grpSpPr>
        <p:grpSp>
          <p:nvGrpSpPr>
            <p:cNvPr id="11" name="Group 10"/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4" name="Straight Connector 3"/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" name="Oval 1"/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Receiver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3882794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Feature: Cumulative ACK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2485477" y="2047838"/>
            <a:ext cx="3984627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2059719" y="1600163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5998584" y="160016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7D4B131-1753-474A-A1D5-267176F223BF}"/>
              </a:ext>
            </a:extLst>
          </p:cNvPr>
          <p:cNvGrpSpPr/>
          <p:nvPr/>
        </p:nvGrpSpPr>
        <p:grpSpPr>
          <a:xfrm>
            <a:off x="112185" y="3429000"/>
            <a:ext cx="2160000" cy="2160000"/>
            <a:chOff x="683808" y="1124864"/>
            <a:chExt cx="2160000" cy="216000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D6B95AC9-5310-3A43-99B1-29E68926BF49}"/>
                </a:ext>
              </a:extLst>
            </p:cNvPr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A80DC9C0-0CFB-CB45-9442-C7BC70AE5A1A}"/>
                  </a:ext>
                </a:extLst>
              </p:cNvPr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A9DBA06-4406-6048-A539-3BF6165D22E7}"/>
                    </a:ext>
                  </a:extLst>
                </p:cNvPr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74D43BB-D146-B040-B8D3-39170DE4567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CD586FEA-1264-CB46-B1FE-F5BEE4236B01}"/>
                    </a:ext>
                  </a:extLst>
                </p:cNvPr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94B6010-CB05-3A40-97CE-18298B916C70}"/>
                    </a:ext>
                  </a:extLst>
                </p:cNvPr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1E7AC3F-CFE3-FB47-ADF4-917934F9F94C}"/>
                  </a:ext>
                </a:extLst>
              </p:cNvPr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Sender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0E4FA08-499B-284B-9988-EA4331F42169}"/>
                </a:ext>
              </a:extLst>
            </p:cNvPr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5095AE2-FF0E-9C4C-A1D1-B4824F85C3E3}"/>
                  </a:ext>
                </a:extLst>
              </p:cNvPr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9148C53-1B41-254C-8AF1-BF0B3EF98A08}"/>
                  </a:ext>
                </a:extLst>
              </p:cNvPr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E0933C0-1A56-C343-BE36-04F901866591}"/>
                  </a:ext>
                </a:extLst>
              </p:cNvPr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21BD2AB-175B-794C-99EF-2FA63A89821C}"/>
                  </a:ext>
                </a:extLst>
              </p:cNvPr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C1DEF79-EC54-D94E-A6DD-FCF0BEB45F72}"/>
                </a:ext>
              </a:extLst>
            </p:cNvPr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A30AE83-983F-9E4E-BCC4-184C4565CFE2}"/>
                  </a:ext>
                </a:extLst>
              </p:cNvPr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59A85482-E774-714B-9F6B-7A3E2F35311C}"/>
                  </a:ext>
                </a:extLst>
              </p:cNvPr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1257A60-D917-9E47-8033-70B76EAE44E9}"/>
                  </a:ext>
                </a:extLst>
              </p:cNvPr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CB6DAAC5-3D5B-6B4B-BF1B-0F7AA08903B8}"/>
                  </a:ext>
                </a:extLst>
              </p:cNvPr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F10FF5-B792-7D45-96F8-1D5EBD542835}"/>
              </a:ext>
            </a:extLst>
          </p:cNvPr>
          <p:cNvGrpSpPr/>
          <p:nvPr/>
        </p:nvGrpSpPr>
        <p:grpSpPr>
          <a:xfrm>
            <a:off x="658655" y="2217762"/>
            <a:ext cx="1067061" cy="837704"/>
            <a:chOff x="269254" y="2116907"/>
            <a:chExt cx="1067061" cy="8377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A031D4-7EC2-D842-8544-6D727163EF66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50AD9BA-A3A6-444C-939F-A03333057804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C6F05E5-D3B5-D64C-B4F9-F9BA00FF643E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7F8E9DE-BC45-934A-93BF-F3A6582A8C44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E8A23E-7F1E-B54F-BCC9-7DC3AFA11F18}"/>
              </a:ext>
            </a:extLst>
          </p:cNvPr>
          <p:cNvGrpSpPr/>
          <p:nvPr/>
        </p:nvGrpSpPr>
        <p:grpSpPr>
          <a:xfrm>
            <a:off x="7238022" y="2217762"/>
            <a:ext cx="1067061" cy="837704"/>
            <a:chOff x="269254" y="2116907"/>
            <a:chExt cx="1067061" cy="837704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7ADE354-8C32-4745-9E27-6E71793954AF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486E19C-4164-A345-BD3A-6BF2B5C77ED2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D5EF50E-AF02-7E4E-B010-69D9D37D76E9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1B5A393-E41D-4F43-AAB3-A97305333A96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2496650" y="2213702"/>
            <a:ext cx="3941603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B7EC6F9-A197-6942-ADBF-7BD4A6B83B17}"/>
              </a:ext>
            </a:extLst>
          </p:cNvPr>
          <p:cNvGrpSpPr/>
          <p:nvPr/>
        </p:nvGrpSpPr>
        <p:grpSpPr>
          <a:xfrm>
            <a:off x="2482628" y="2950931"/>
            <a:ext cx="3941604" cy="1258981"/>
            <a:chOff x="1920604" y="5135522"/>
            <a:chExt cx="3941604" cy="1258981"/>
          </a:xfrm>
        </p:grpSpPr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73FEA962-04FB-7746-9B8C-37363080A97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41925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DF9FA638-1B0E-9C43-9BB1-51077D9DC533}"/>
                </a:ext>
              </a:extLst>
            </p:cNvPr>
            <p:cNvSpPr txBox="1"/>
            <p:nvPr/>
          </p:nvSpPr>
          <p:spPr>
            <a:xfrm rot="21000000">
              <a:off x="2285214" y="5675273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B00BEE6-2956-D248-9322-9C7D4CD0307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703125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73EB9F1-46B2-BE4B-B775-ECD3A5345677}"/>
                </a:ext>
              </a:extLst>
            </p:cNvPr>
            <p:cNvSpPr txBox="1"/>
            <p:nvPr/>
          </p:nvSpPr>
          <p:spPr>
            <a:xfrm rot="21000000">
              <a:off x="2285214" y="5959148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C81BFEBA-0EEC-3747-955E-37CE65B9CDB5}"/>
                </a:ext>
              </a:extLst>
            </p:cNvPr>
            <p:cNvGrpSpPr/>
            <p:nvPr/>
          </p:nvGrpSpPr>
          <p:grpSpPr>
            <a:xfrm>
              <a:off x="1920604" y="5135522"/>
              <a:ext cx="3941603" cy="691378"/>
              <a:chOff x="2581176" y="3396041"/>
              <a:chExt cx="3941603" cy="691378"/>
            </a:xfrm>
          </p:grpSpPr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1E21D7E9-E8B4-B64A-A39E-8F668129FA1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42B1655-8463-3F43-BEE0-8CA891710853}"/>
                  </a:ext>
                </a:extLst>
              </p:cNvPr>
              <p:cNvSpPr txBox="1"/>
              <p:nvPr/>
            </p:nvSpPr>
            <p:spPr>
              <a:xfrm rot="21000000">
                <a:off x="2945785" y="3652064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CD63E5E7-003E-984A-9873-8149B0486CB7}"/>
              </a:ext>
            </a:extLst>
          </p:cNvPr>
          <p:cNvSpPr txBox="1"/>
          <p:nvPr/>
        </p:nvSpPr>
        <p:spPr>
          <a:xfrm>
            <a:off x="1239756" y="2217762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057B7FC-987D-EC4C-BFB5-88BD18206EDE}"/>
              </a:ext>
            </a:extLst>
          </p:cNvPr>
          <p:cNvSpPr txBox="1"/>
          <p:nvPr/>
        </p:nvSpPr>
        <p:spPr>
          <a:xfrm>
            <a:off x="7819356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2986E77-4162-5541-820A-CA261525DADA}"/>
              </a:ext>
            </a:extLst>
          </p:cNvPr>
          <p:cNvGrpSpPr/>
          <p:nvPr/>
        </p:nvGrpSpPr>
        <p:grpSpPr>
          <a:xfrm>
            <a:off x="2477919" y="3712317"/>
            <a:ext cx="3941603" cy="1256956"/>
            <a:chOff x="2494380" y="2209382"/>
            <a:chExt cx="3941603" cy="125695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614A86B-3EE2-7A4C-A10F-9CB9A4C47F94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EF79FD0C-4D56-1746-8088-519619619096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C01BB16-6F6A-7240-B1FB-25914A0388D8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4</a:t>
              </a: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A959DAE1-D643-214B-BA26-A4AB895D9300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9FB60B4-4B18-154C-A475-0D00BC538CC1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5</a:t>
              </a:r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359737E4-994C-C04D-9EC1-30EB1E0ED22A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605F57CF-0C4C-0948-98AD-97EE075E3EAD}"/>
              </a:ext>
            </a:extLst>
          </p:cNvPr>
          <p:cNvSpPr txBox="1"/>
          <p:nvPr/>
        </p:nvSpPr>
        <p:spPr>
          <a:xfrm>
            <a:off x="7818915" y="2220455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441021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691552" y="3381270"/>
            <a:ext cx="2160000" cy="2160000"/>
            <a:chOff x="683808" y="1124864"/>
            <a:chExt cx="2160000" cy="2160000"/>
          </a:xfrm>
        </p:grpSpPr>
        <p:grpSp>
          <p:nvGrpSpPr>
            <p:cNvPr id="11" name="Group 10"/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4" name="Straight Connector 3"/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" name="Oval 1"/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Receiver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3882794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Feature: Cumulative ACK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2485477" y="2047838"/>
            <a:ext cx="3984627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2059719" y="1600163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5998584" y="160016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7D4B131-1753-474A-A1D5-267176F223BF}"/>
              </a:ext>
            </a:extLst>
          </p:cNvPr>
          <p:cNvGrpSpPr/>
          <p:nvPr/>
        </p:nvGrpSpPr>
        <p:grpSpPr>
          <a:xfrm>
            <a:off x="112185" y="3429000"/>
            <a:ext cx="2160000" cy="2160000"/>
            <a:chOff x="683808" y="1124864"/>
            <a:chExt cx="2160000" cy="216000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D6B95AC9-5310-3A43-99B1-29E68926BF49}"/>
                </a:ext>
              </a:extLst>
            </p:cNvPr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A80DC9C0-0CFB-CB45-9442-C7BC70AE5A1A}"/>
                  </a:ext>
                </a:extLst>
              </p:cNvPr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A9DBA06-4406-6048-A539-3BF6165D22E7}"/>
                    </a:ext>
                  </a:extLst>
                </p:cNvPr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74D43BB-D146-B040-B8D3-39170DE4567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CD586FEA-1264-CB46-B1FE-F5BEE4236B01}"/>
                    </a:ext>
                  </a:extLst>
                </p:cNvPr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94B6010-CB05-3A40-97CE-18298B916C70}"/>
                    </a:ext>
                  </a:extLst>
                </p:cNvPr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1E7AC3F-CFE3-FB47-ADF4-917934F9F94C}"/>
                  </a:ext>
                </a:extLst>
              </p:cNvPr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Sender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0E4FA08-499B-284B-9988-EA4331F42169}"/>
                </a:ext>
              </a:extLst>
            </p:cNvPr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5095AE2-FF0E-9C4C-A1D1-B4824F85C3E3}"/>
                  </a:ext>
                </a:extLst>
              </p:cNvPr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9148C53-1B41-254C-8AF1-BF0B3EF98A08}"/>
                  </a:ext>
                </a:extLst>
              </p:cNvPr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E0933C0-1A56-C343-BE36-04F901866591}"/>
                  </a:ext>
                </a:extLst>
              </p:cNvPr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21BD2AB-175B-794C-99EF-2FA63A89821C}"/>
                  </a:ext>
                </a:extLst>
              </p:cNvPr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C1DEF79-EC54-D94E-A6DD-FCF0BEB45F72}"/>
                </a:ext>
              </a:extLst>
            </p:cNvPr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A30AE83-983F-9E4E-BCC4-184C4565CFE2}"/>
                  </a:ext>
                </a:extLst>
              </p:cNvPr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59A85482-E774-714B-9F6B-7A3E2F35311C}"/>
                  </a:ext>
                </a:extLst>
              </p:cNvPr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1257A60-D917-9E47-8033-70B76EAE44E9}"/>
                  </a:ext>
                </a:extLst>
              </p:cNvPr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CB6DAAC5-3D5B-6B4B-BF1B-0F7AA08903B8}"/>
                  </a:ext>
                </a:extLst>
              </p:cNvPr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F10FF5-B792-7D45-96F8-1D5EBD542835}"/>
              </a:ext>
            </a:extLst>
          </p:cNvPr>
          <p:cNvGrpSpPr/>
          <p:nvPr/>
        </p:nvGrpSpPr>
        <p:grpSpPr>
          <a:xfrm>
            <a:off x="658655" y="2217762"/>
            <a:ext cx="1067061" cy="837704"/>
            <a:chOff x="269254" y="2116907"/>
            <a:chExt cx="1067061" cy="8377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A031D4-7EC2-D842-8544-6D727163EF66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50AD9BA-A3A6-444C-939F-A03333057804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C6F05E5-D3B5-D64C-B4F9-F9BA00FF643E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7F8E9DE-BC45-934A-93BF-F3A6582A8C44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E8A23E-7F1E-B54F-BCC9-7DC3AFA11F18}"/>
              </a:ext>
            </a:extLst>
          </p:cNvPr>
          <p:cNvGrpSpPr/>
          <p:nvPr/>
        </p:nvGrpSpPr>
        <p:grpSpPr>
          <a:xfrm>
            <a:off x="7238022" y="2217762"/>
            <a:ext cx="1067061" cy="837704"/>
            <a:chOff x="269254" y="2116907"/>
            <a:chExt cx="1067061" cy="837704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7ADE354-8C32-4745-9E27-6E71793954AF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486E19C-4164-A345-BD3A-6BF2B5C77ED2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D5EF50E-AF02-7E4E-B010-69D9D37D76E9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1B5A393-E41D-4F43-AAB3-A97305333A96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2496650" y="2213702"/>
            <a:ext cx="3941603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B7EC6F9-A197-6942-ADBF-7BD4A6B83B17}"/>
              </a:ext>
            </a:extLst>
          </p:cNvPr>
          <p:cNvGrpSpPr/>
          <p:nvPr/>
        </p:nvGrpSpPr>
        <p:grpSpPr>
          <a:xfrm>
            <a:off x="2482628" y="2950931"/>
            <a:ext cx="3941604" cy="1258981"/>
            <a:chOff x="1920604" y="5135522"/>
            <a:chExt cx="3941604" cy="1258981"/>
          </a:xfrm>
        </p:grpSpPr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73FEA962-04FB-7746-9B8C-37363080A97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41925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DF9FA638-1B0E-9C43-9BB1-51077D9DC533}"/>
                </a:ext>
              </a:extLst>
            </p:cNvPr>
            <p:cNvSpPr txBox="1"/>
            <p:nvPr/>
          </p:nvSpPr>
          <p:spPr>
            <a:xfrm rot="21000000">
              <a:off x="2285214" y="5675273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B00BEE6-2956-D248-9322-9C7D4CD0307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703125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73EB9F1-46B2-BE4B-B775-ECD3A5345677}"/>
                </a:ext>
              </a:extLst>
            </p:cNvPr>
            <p:cNvSpPr txBox="1"/>
            <p:nvPr/>
          </p:nvSpPr>
          <p:spPr>
            <a:xfrm rot="21000000">
              <a:off x="2285214" y="5959148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C81BFEBA-0EEC-3747-955E-37CE65B9CDB5}"/>
                </a:ext>
              </a:extLst>
            </p:cNvPr>
            <p:cNvGrpSpPr/>
            <p:nvPr/>
          </p:nvGrpSpPr>
          <p:grpSpPr>
            <a:xfrm>
              <a:off x="1920604" y="5135522"/>
              <a:ext cx="3941603" cy="691378"/>
              <a:chOff x="2581176" y="3396041"/>
              <a:chExt cx="3941603" cy="691378"/>
            </a:xfrm>
          </p:grpSpPr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1E21D7E9-E8B4-B64A-A39E-8F668129FA1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42B1655-8463-3F43-BEE0-8CA891710853}"/>
                  </a:ext>
                </a:extLst>
              </p:cNvPr>
              <p:cNvSpPr txBox="1"/>
              <p:nvPr/>
            </p:nvSpPr>
            <p:spPr>
              <a:xfrm rot="21000000">
                <a:off x="2945785" y="3652064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CD63E5E7-003E-984A-9873-8149B0486CB7}"/>
              </a:ext>
            </a:extLst>
          </p:cNvPr>
          <p:cNvSpPr txBox="1"/>
          <p:nvPr/>
        </p:nvSpPr>
        <p:spPr>
          <a:xfrm>
            <a:off x="1239756" y="2217762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7E3ACA9-416F-F14D-AF0D-286DAA24C119}"/>
              </a:ext>
            </a:extLst>
          </p:cNvPr>
          <p:cNvGrpSpPr/>
          <p:nvPr/>
        </p:nvGrpSpPr>
        <p:grpSpPr>
          <a:xfrm>
            <a:off x="2477919" y="3712317"/>
            <a:ext cx="3941603" cy="1256956"/>
            <a:chOff x="2494380" y="2209382"/>
            <a:chExt cx="3941603" cy="125695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B531675-04D0-794B-A09B-32138D0F5F27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8647A641-D858-3041-B240-F6E38189FFA8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1FB0D59-AA6E-1C4D-998B-E909149A2F5D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4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C40586F-4F14-424A-8DF8-A522B8B36053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90EEC89-3F31-724A-9A54-CB49547BBFC9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5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ECDE7D0-E25D-7D45-8272-D4EE83C2D17B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4057B7FC-987D-EC4C-BFB5-88BD18206EDE}"/>
              </a:ext>
            </a:extLst>
          </p:cNvPr>
          <p:cNvSpPr txBox="1"/>
          <p:nvPr/>
        </p:nvSpPr>
        <p:spPr>
          <a:xfrm>
            <a:off x="7819356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2E4D46-A4A2-E74E-8D87-D88B659A5E1C}"/>
              </a:ext>
            </a:extLst>
          </p:cNvPr>
          <p:cNvGrpSpPr/>
          <p:nvPr/>
        </p:nvGrpSpPr>
        <p:grpSpPr>
          <a:xfrm>
            <a:off x="2493408" y="5030132"/>
            <a:ext cx="3941603" cy="691378"/>
            <a:chOff x="2493410" y="5743864"/>
            <a:chExt cx="3941603" cy="691378"/>
          </a:xfrm>
        </p:grpSpPr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B9B86629-FDA3-0D4C-A47A-B171484A6D5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B8F3B14-10DE-E847-BC96-9BF5CAC154D1}"/>
                </a:ext>
              </a:extLst>
            </p:cNvPr>
            <p:cNvSpPr txBox="1"/>
            <p:nvPr/>
          </p:nvSpPr>
          <p:spPr>
            <a:xfrm rot="21000000">
              <a:off x="2858019" y="5999887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5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8EF34678-3277-C343-B0D1-7256D0CAA161}"/>
              </a:ext>
            </a:extLst>
          </p:cNvPr>
          <p:cNvGrpSpPr/>
          <p:nvPr/>
        </p:nvGrpSpPr>
        <p:grpSpPr>
          <a:xfrm>
            <a:off x="2493409" y="4461269"/>
            <a:ext cx="3941603" cy="691378"/>
            <a:chOff x="2581176" y="3396041"/>
            <a:chExt cx="3941603" cy="691378"/>
          </a:xfrm>
        </p:grpSpPr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430D6A1B-23A5-464B-ACC9-233EC1A76CE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3D5875AC-2264-BC4D-8E89-08A6BB6308AB}"/>
                </a:ext>
              </a:extLst>
            </p:cNvPr>
            <p:cNvSpPr txBox="1"/>
            <p:nvPr/>
          </p:nvSpPr>
          <p:spPr>
            <a:xfrm rot="21000000">
              <a:off x="2945785" y="3652064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864433FB-A6B7-6A4B-8222-EABB6F8778FD}"/>
              </a:ext>
            </a:extLst>
          </p:cNvPr>
          <p:cNvGrpSpPr/>
          <p:nvPr/>
        </p:nvGrpSpPr>
        <p:grpSpPr>
          <a:xfrm>
            <a:off x="5104599" y="4584856"/>
            <a:ext cx="1309470" cy="383112"/>
            <a:chOff x="5213310" y="3226014"/>
            <a:chExt cx="1309470" cy="383112"/>
          </a:xfrm>
        </p:grpSpPr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7527A16B-EF44-4B40-9086-939F3E070B6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296327" y="3396041"/>
              <a:ext cx="1226453" cy="21308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C178160-C4AE-4E47-8E89-8C083910A388}"/>
                </a:ext>
              </a:extLst>
            </p:cNvPr>
            <p:cNvSpPr txBox="1"/>
            <p:nvPr/>
          </p:nvSpPr>
          <p:spPr>
            <a:xfrm rot="21000000">
              <a:off x="5213310" y="3226014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4</a:t>
              </a: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32F81479-B561-2247-8BF2-050E5B4A5090}"/>
              </a:ext>
            </a:extLst>
          </p:cNvPr>
          <p:cNvSpPr txBox="1"/>
          <p:nvPr/>
        </p:nvSpPr>
        <p:spPr>
          <a:xfrm>
            <a:off x="1240109" y="2671171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7174559-4E3F-7645-9CBD-B712FEA6E112}"/>
              </a:ext>
            </a:extLst>
          </p:cNvPr>
          <p:cNvSpPr txBox="1"/>
          <p:nvPr/>
        </p:nvSpPr>
        <p:spPr>
          <a:xfrm>
            <a:off x="7818915" y="2673864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1920B8D-3E20-664F-962C-625199998293}"/>
              </a:ext>
            </a:extLst>
          </p:cNvPr>
          <p:cNvSpPr txBox="1"/>
          <p:nvPr/>
        </p:nvSpPr>
        <p:spPr>
          <a:xfrm>
            <a:off x="7822613" y="2673321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5C1000E-C7F7-AA4A-A6C1-E9052BB9A2A7}"/>
              </a:ext>
            </a:extLst>
          </p:cNvPr>
          <p:cNvSpPr txBox="1"/>
          <p:nvPr/>
        </p:nvSpPr>
        <p:spPr>
          <a:xfrm>
            <a:off x="1239548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4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135E0B0C-08F3-344C-AF00-B7C7B64C416D}"/>
              </a:ext>
            </a:extLst>
          </p:cNvPr>
          <p:cNvSpPr txBox="1"/>
          <p:nvPr/>
        </p:nvSpPr>
        <p:spPr>
          <a:xfrm>
            <a:off x="1239548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  <p:sp>
        <p:nvSpPr>
          <p:cNvPr id="5" name="Line Callout 1 4">
            <a:extLst>
              <a:ext uri="{FF2B5EF4-FFF2-40B4-BE49-F238E27FC236}">
                <a16:creationId xmlns:a16="http://schemas.microsoft.com/office/drawing/2014/main" id="{82BB0FC4-1B07-FF47-AC5E-3D781CCC5C56}"/>
              </a:ext>
            </a:extLst>
          </p:cNvPr>
          <p:cNvSpPr/>
          <p:nvPr/>
        </p:nvSpPr>
        <p:spPr bwMode="auto">
          <a:xfrm>
            <a:off x="5616837" y="5862177"/>
            <a:ext cx="3295854" cy="612648"/>
          </a:xfrm>
          <a:prstGeom prst="borderCallout1">
            <a:avLst>
              <a:gd name="adj1" fmla="val -7492"/>
              <a:gd name="adj2" fmla="val 5691"/>
              <a:gd name="adj3" fmla="val -133522"/>
              <a:gd name="adj4" fmla="val -12468"/>
            </a:avLst>
          </a:prstGeom>
          <a:solidFill>
            <a:srgbClr val="FF9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Without cumulative ACKs: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timeout &amp; retransmission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1" name="Line Callout 1 130">
            <a:extLst>
              <a:ext uri="{FF2B5EF4-FFF2-40B4-BE49-F238E27FC236}">
                <a16:creationId xmlns:a16="http://schemas.microsoft.com/office/drawing/2014/main" id="{E81625BF-4B15-2544-865F-9EF36DB39197}"/>
              </a:ext>
            </a:extLst>
          </p:cNvPr>
          <p:cNvSpPr/>
          <p:nvPr/>
        </p:nvSpPr>
        <p:spPr bwMode="auto">
          <a:xfrm>
            <a:off x="2594106" y="1193561"/>
            <a:ext cx="3955787" cy="612648"/>
          </a:xfrm>
          <a:prstGeom prst="borderCallout1">
            <a:avLst>
              <a:gd name="adj1" fmla="val 77796"/>
              <a:gd name="adj2" fmla="val -1727"/>
              <a:gd name="adj3" fmla="val 191228"/>
              <a:gd name="adj4" fmla="val -25169"/>
            </a:avLst>
          </a:prstGeom>
          <a:solidFill>
            <a:srgbClr val="FF9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With cumulative ACKs: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ACK 5 confirms everything up to 5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6105837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B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500" fill="hold"/>
                                        <p:tgtEl>
                                          <p:spTgt spid="1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 animBg="1"/>
      <p:bldP spid="129" grpId="0" animBg="1"/>
      <p:bldP spid="130" grpId="0" animBg="1"/>
      <p:bldP spid="130" grpId="1" animBg="1"/>
      <p:bldP spid="130" grpId="2" animBg="1"/>
      <p:bldP spid="5" grpId="0" animBg="1"/>
      <p:bldP spid="13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</a:t>
            </a:r>
          </a:p>
        </p:txBody>
      </p:sp>
      <p:sp>
        <p:nvSpPr>
          <p:cNvPr id="130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9036496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Stored packets at the sender</a:t>
            </a:r>
          </a:p>
          <a:p>
            <a:r>
              <a:rPr lang="en" sz="2000" dirty="0"/>
              <a:t>the sender must store all unacknowledged packets and be able to retransmit</a:t>
            </a:r>
          </a:p>
          <a:p>
            <a:r>
              <a:rPr lang="en-US" sz="2000" dirty="0"/>
              <a:t>maximum number defined by sender’s window size (here 3)</a:t>
            </a:r>
          </a:p>
          <a:p>
            <a:r>
              <a:rPr lang="en-US" sz="2000" dirty="0"/>
              <a:t>the packets not yet acknowledged by the receiver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Stored packets at the receiver</a:t>
            </a:r>
          </a:p>
          <a:p>
            <a:r>
              <a:rPr lang="en-US" sz="2000" dirty="0"/>
              <a:t>not </a:t>
            </a:r>
            <a:r>
              <a:rPr lang="en-US" sz="2000" b="1" dirty="0"/>
              <a:t>necessary</a:t>
            </a:r>
            <a:r>
              <a:rPr lang="en-US" sz="2000" dirty="0"/>
              <a:t> to store any packets</a:t>
            </a:r>
          </a:p>
          <a:p>
            <a:pPr lvl="1"/>
            <a:r>
              <a:rPr lang="en-US" sz="1600" dirty="0"/>
              <a:t>receive buffer must hold at least one packet, but can be passed to next layer right away</a:t>
            </a:r>
          </a:p>
          <a:p>
            <a:r>
              <a:rPr lang="en-US" sz="2000" dirty="0"/>
              <a:t>not </a:t>
            </a:r>
            <a:r>
              <a:rPr lang="en-US" sz="2000" b="1" dirty="0"/>
              <a:t>useful</a:t>
            </a:r>
            <a:r>
              <a:rPr lang="en-US" sz="2000" dirty="0"/>
              <a:t> to store more than one receiver window size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ACK sent by receiver only if the packet</a:t>
            </a:r>
          </a:p>
          <a:p>
            <a:r>
              <a:rPr lang="en-US" sz="2000" b="1" dirty="0"/>
              <a:t>has been </a:t>
            </a:r>
            <a:r>
              <a:rPr lang="en-US" sz="2000" dirty="0"/>
              <a:t>identified as being correct</a:t>
            </a:r>
          </a:p>
          <a:p>
            <a:r>
              <a:rPr lang="en-US" sz="2000" b="1" dirty="0"/>
              <a:t>can be </a:t>
            </a:r>
            <a:r>
              <a:rPr lang="en-US" sz="2000" dirty="0"/>
              <a:t>transmitted correctly to the application</a:t>
            </a:r>
          </a:p>
          <a:p>
            <a:pPr lvl="1"/>
            <a:r>
              <a:rPr lang="en-US" sz="1600" i="1" dirty="0"/>
              <a:t>correct</a:t>
            </a:r>
            <a:r>
              <a:rPr lang="en-US" sz="1600" dirty="0"/>
              <a:t> includes “in the right order”</a:t>
            </a:r>
          </a:p>
          <a:p>
            <a:pPr lvl="1"/>
            <a:r>
              <a:rPr lang="en-US" sz="1600" i="1" dirty="0"/>
              <a:t>correct</a:t>
            </a:r>
            <a:r>
              <a:rPr lang="en-US" sz="1600" dirty="0"/>
              <a:t> includes usually: free from detected bit errors</a:t>
            </a:r>
          </a:p>
        </p:txBody>
      </p:sp>
    </p:spTree>
    <p:extLst>
      <p:ext uri="{BB962C8B-B14F-4D97-AF65-F5344CB8AC3E}">
        <p14:creationId xmlns:p14="http://schemas.microsoft.com/office/powerpoint/2010/main" val="63055758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 retransmission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6287934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4381328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Retransmission approaches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978566" y="1806677"/>
            <a:ext cx="3047404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652950" y="1359002"/>
            <a:ext cx="65123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3665356" y="1359002"/>
            <a:ext cx="73582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987111" y="1972541"/>
            <a:ext cx="3014500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720000">
              <a:off x="3933074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720000">
              <a:off x="2907608" y="2333567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1467241" cy="26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720000">
              <a:off x="3933074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C81BFEBA-0EEC-3747-955E-37CE65B9CDB5}"/>
              </a:ext>
            </a:extLst>
          </p:cNvPr>
          <p:cNvGrpSpPr/>
          <p:nvPr/>
        </p:nvGrpSpPr>
        <p:grpSpPr>
          <a:xfrm>
            <a:off x="976387" y="2709770"/>
            <a:ext cx="3014499" cy="691378"/>
            <a:chOff x="2581176" y="3396041"/>
            <a:chExt cx="3941603" cy="691378"/>
          </a:xfrm>
        </p:grpSpPr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1E21D7E9-E8B4-B64A-A39E-8F668129FA1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942B1655-8463-3F43-BEE0-8CA891710853}"/>
                </a:ext>
              </a:extLst>
            </p:cNvPr>
            <p:cNvSpPr txBox="1"/>
            <p:nvPr/>
          </p:nvSpPr>
          <p:spPr>
            <a:xfrm rot="21000000">
              <a:off x="2822485" y="3652064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FC9DE19-AFB8-6046-8095-40A6044A1062}"/>
              </a:ext>
            </a:extLst>
          </p:cNvPr>
          <p:cNvGrpSpPr/>
          <p:nvPr/>
        </p:nvGrpSpPr>
        <p:grpSpPr>
          <a:xfrm>
            <a:off x="972785" y="3471156"/>
            <a:ext cx="3014500" cy="691378"/>
            <a:chOff x="972785" y="3471156"/>
            <a:chExt cx="3014500" cy="69137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B531675-04D0-794B-A09B-32138D0F5F27}"/>
                </a:ext>
              </a:extLst>
            </p:cNvPr>
            <p:cNvSpPr txBox="1"/>
            <p:nvPr/>
          </p:nvSpPr>
          <p:spPr>
            <a:xfrm rot="720000">
              <a:off x="2073084" y="3493230"/>
              <a:ext cx="77995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8647A641-D858-3041-B240-F6E38189FFA8}"/>
                </a:ext>
              </a:extLst>
            </p:cNvPr>
            <p:cNvCxnSpPr/>
            <p:nvPr/>
          </p:nvCxnSpPr>
          <p:spPr bwMode="auto">
            <a:xfrm>
              <a:off x="972785" y="3471156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24B94A-571F-9349-813B-3A0463BBBE5A}"/>
              </a:ext>
            </a:extLst>
          </p:cNvPr>
          <p:cNvGrpSpPr/>
          <p:nvPr/>
        </p:nvGrpSpPr>
        <p:grpSpPr>
          <a:xfrm>
            <a:off x="991236" y="4117170"/>
            <a:ext cx="3014500" cy="691378"/>
            <a:chOff x="972785" y="3753945"/>
            <a:chExt cx="3014500" cy="691378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1FB0D59-AA6E-1C4D-998B-E909149A2F5D}"/>
                </a:ext>
              </a:extLst>
            </p:cNvPr>
            <p:cNvSpPr txBox="1"/>
            <p:nvPr/>
          </p:nvSpPr>
          <p:spPr>
            <a:xfrm rot="720000">
              <a:off x="1953147" y="3776019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C40586F-4F14-424A-8DF8-A522B8B36053}"/>
                </a:ext>
              </a:extLst>
            </p:cNvPr>
            <p:cNvCxnSpPr/>
            <p:nvPr/>
          </p:nvCxnSpPr>
          <p:spPr bwMode="auto">
            <a:xfrm>
              <a:off x="972785" y="3753945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AEAF866-E066-3847-93B2-148CE07B2CE3}"/>
              </a:ext>
            </a:extLst>
          </p:cNvPr>
          <p:cNvGrpSpPr/>
          <p:nvPr/>
        </p:nvGrpSpPr>
        <p:grpSpPr>
          <a:xfrm>
            <a:off x="982848" y="4394373"/>
            <a:ext cx="3014500" cy="691378"/>
            <a:chOff x="972785" y="4036734"/>
            <a:chExt cx="3014500" cy="691378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90EEC89-3F31-724A-9A54-CB49547BBFC9}"/>
                </a:ext>
              </a:extLst>
            </p:cNvPr>
            <p:cNvSpPr txBox="1"/>
            <p:nvPr/>
          </p:nvSpPr>
          <p:spPr>
            <a:xfrm rot="720000">
              <a:off x="1953147" y="4058808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ECDE7D0-E25D-7D45-8272-D4EE83C2D17B}"/>
                </a:ext>
              </a:extLst>
            </p:cNvPr>
            <p:cNvCxnSpPr/>
            <p:nvPr/>
          </p:nvCxnSpPr>
          <p:spPr bwMode="auto">
            <a:xfrm>
              <a:off x="972785" y="4036734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F2E4D46-A4A2-E74E-8D87-D88B659A5E1C}"/>
              </a:ext>
            </a:extLst>
          </p:cNvPr>
          <p:cNvGrpSpPr/>
          <p:nvPr/>
        </p:nvGrpSpPr>
        <p:grpSpPr>
          <a:xfrm>
            <a:off x="982848" y="5430486"/>
            <a:ext cx="3014500" cy="691378"/>
            <a:chOff x="2493410" y="5743864"/>
            <a:chExt cx="3941603" cy="691378"/>
          </a:xfrm>
        </p:grpSpPr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B9B86629-FDA3-0D4C-A47A-B171484A6D5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B8F3B14-10DE-E847-BC96-9BF5CAC154D1}"/>
                </a:ext>
              </a:extLst>
            </p:cNvPr>
            <p:cNvSpPr txBox="1"/>
            <p:nvPr/>
          </p:nvSpPr>
          <p:spPr>
            <a:xfrm rot="21000000">
              <a:off x="273471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CAE337B-EE27-6144-B05C-B43D35A5FAFB}"/>
              </a:ext>
            </a:extLst>
          </p:cNvPr>
          <p:cNvCxnSpPr>
            <a:cxnSpLocks/>
          </p:cNvCxnSpPr>
          <p:nvPr/>
        </p:nvCxnSpPr>
        <p:spPr bwMode="auto">
          <a:xfrm>
            <a:off x="876569" y="2243672"/>
            <a:ext cx="0" cy="18569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B2142D3B-7C2A-5F4D-8406-BB8169537E0D}"/>
              </a:ext>
            </a:extLst>
          </p:cNvPr>
          <p:cNvGrpSpPr/>
          <p:nvPr/>
        </p:nvGrpSpPr>
        <p:grpSpPr>
          <a:xfrm>
            <a:off x="990268" y="4873097"/>
            <a:ext cx="3014500" cy="691378"/>
            <a:chOff x="2493410" y="5743864"/>
            <a:chExt cx="3941603" cy="691378"/>
          </a:xfrm>
        </p:grpSpPr>
        <p:cxnSp>
          <p:nvCxnSpPr>
            <p:cNvPr id="197" name="Straight Arrow Connector 196">
              <a:extLst>
                <a:ext uri="{FF2B5EF4-FFF2-40B4-BE49-F238E27FC236}">
                  <a16:creationId xmlns:a16="http://schemas.microsoft.com/office/drawing/2014/main" id="{C6E55841-466B-6B4D-BDE0-F10A6683DD0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F45655A-287C-E54E-AA3B-38DBAA0D5BB5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0EE62CA8-9987-054F-B70A-FE134246615D}"/>
              </a:ext>
            </a:extLst>
          </p:cNvPr>
          <p:cNvGrpSpPr/>
          <p:nvPr/>
        </p:nvGrpSpPr>
        <p:grpSpPr>
          <a:xfrm>
            <a:off x="982848" y="4686854"/>
            <a:ext cx="3014500" cy="691378"/>
            <a:chOff x="972785" y="4036734"/>
            <a:chExt cx="3014500" cy="691378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859382F-E796-6B48-877B-376EDE295EFA}"/>
                </a:ext>
              </a:extLst>
            </p:cNvPr>
            <p:cNvSpPr txBox="1"/>
            <p:nvPr/>
          </p:nvSpPr>
          <p:spPr>
            <a:xfrm rot="720000">
              <a:off x="1953147" y="4058808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6EECF494-5DA0-014D-A602-C993169C55E3}"/>
                </a:ext>
              </a:extLst>
            </p:cNvPr>
            <p:cNvCxnSpPr/>
            <p:nvPr/>
          </p:nvCxnSpPr>
          <p:spPr bwMode="auto">
            <a:xfrm>
              <a:off x="972785" y="4036734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C18A3104-CC94-7744-9F69-A3A91F6E88C6}"/>
              </a:ext>
            </a:extLst>
          </p:cNvPr>
          <p:cNvGrpSpPr/>
          <p:nvPr/>
        </p:nvGrpSpPr>
        <p:grpSpPr>
          <a:xfrm>
            <a:off x="971186" y="5153908"/>
            <a:ext cx="3014500" cy="691378"/>
            <a:chOff x="2493410" y="5743864"/>
            <a:chExt cx="3941603" cy="691378"/>
          </a:xfrm>
        </p:grpSpPr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A5011763-E800-AA49-83D1-5C7CE884456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71EE2A57-316C-364D-A61F-725D27328FC7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</p:grpSp>
      <p:sp>
        <p:nvSpPr>
          <p:cNvPr id="206" name="TextBox 205">
            <a:extLst>
              <a:ext uri="{FF2B5EF4-FFF2-40B4-BE49-F238E27FC236}">
                <a16:creationId xmlns:a16="http://schemas.microsoft.com/office/drawing/2014/main" id="{55AC7A76-50FB-3B43-89AB-6311A8CA4DB5}"/>
              </a:ext>
            </a:extLst>
          </p:cNvPr>
          <p:cNvSpPr txBox="1"/>
          <p:nvPr/>
        </p:nvSpPr>
        <p:spPr>
          <a:xfrm>
            <a:off x="3964738" y="3046856"/>
            <a:ext cx="109036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discard 2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ABEE9FE6-4FB5-DE43-A917-6722B06C6C11}"/>
              </a:ext>
            </a:extLst>
          </p:cNvPr>
          <p:cNvSpPr txBox="1"/>
          <p:nvPr/>
        </p:nvSpPr>
        <p:spPr>
          <a:xfrm>
            <a:off x="3973206" y="3973324"/>
            <a:ext cx="109036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discard 3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CE30991-96E3-DA42-AFEF-F6C364746E3B}"/>
              </a:ext>
            </a:extLst>
          </p:cNvPr>
          <p:cNvGrpSpPr/>
          <p:nvPr/>
        </p:nvGrpSpPr>
        <p:grpSpPr>
          <a:xfrm>
            <a:off x="3111811" y="2001555"/>
            <a:ext cx="5256080" cy="4182053"/>
            <a:chOff x="3111811" y="2001555"/>
            <a:chExt cx="5256080" cy="418205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AFBFED2-703C-4D4B-AE09-C93C4A9C3D23}"/>
                </a:ext>
              </a:extLst>
            </p:cNvPr>
            <p:cNvSpPr/>
            <p:nvPr/>
          </p:nvSpPr>
          <p:spPr bwMode="auto">
            <a:xfrm>
              <a:off x="5072037" y="2001555"/>
              <a:ext cx="3295854" cy="4182053"/>
            </a:xfrm>
            <a:prstGeom prst="rect">
              <a:avLst/>
            </a:prstGeom>
            <a:solidFill>
              <a:srgbClr val="FF93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This approach is called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>
                  <a:latin typeface="Eurostile"/>
                  <a:cs typeface="Eurostile"/>
                </a:rPr>
                <a:t>Go-Back-N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  <a:p>
              <a:r>
                <a:rPr lang="en-US" sz="2000" dirty="0">
                  <a:latin typeface="Eurostile"/>
                  <a:cs typeface="Eurostile"/>
                </a:rPr>
                <a:t>Receiver accepts packets only in order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dirty="0">
                <a:latin typeface="Eurostile"/>
                <a:cs typeface="Eurostile"/>
              </a:endParaRP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atin typeface="Eurostile"/>
                  <a:cs typeface="Eurostile"/>
                </a:rPr>
                <a:t>Advantages:</a:t>
              </a:r>
            </a:p>
            <a:p>
              <a:pPr marL="342900" marR="0" indent="-34290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2000" dirty="0">
                  <a:latin typeface="Eurostile"/>
                  <a:cs typeface="Eurostile"/>
                </a:rPr>
                <a:t>receiver needs only buffer for 1 packet</a:t>
              </a:r>
            </a:p>
            <a:p>
              <a:pPr marL="342900" marR="0" indent="-34290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if </a:t>
              </a:r>
              <a:r>
                <a:rPr lang="en-US" sz="2000" dirty="0">
                  <a:latin typeface="Eurostile"/>
                  <a:cs typeface="Eurostile"/>
                </a:rPr>
                <a:t>the network usually looses &gt;1 packets in a row, this fixes the problem quickly</a:t>
              </a:r>
              <a:endPara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978A85E-9FED-D94D-ADEA-C32E828FA89B}"/>
                </a:ext>
              </a:extLst>
            </p:cNvPr>
            <p:cNvCxnSpPr>
              <a:cxnSpLocks/>
              <a:stCxn id="31" idx="1"/>
            </p:cNvCxnSpPr>
            <p:nvPr/>
          </p:nvCxnSpPr>
          <p:spPr bwMode="auto">
            <a:xfrm flipH="1">
              <a:off x="3111811" y="4092582"/>
              <a:ext cx="1960226" cy="73470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9300"/>
              </a:solidFill>
              <a:prstDash val="sysDot"/>
              <a:round/>
              <a:headEnd type="none" w="med" len="med"/>
              <a:tailEnd type="stealth" w="lg" len="lg"/>
            </a:ln>
            <a:effectLst/>
          </p:spPr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20422E6-EAEE-4841-B7B6-A98ADAFAA156}"/>
              </a:ext>
            </a:extLst>
          </p:cNvPr>
          <p:cNvGrpSpPr/>
          <p:nvPr/>
        </p:nvGrpSpPr>
        <p:grpSpPr>
          <a:xfrm>
            <a:off x="993036" y="5630654"/>
            <a:ext cx="3031150" cy="1214123"/>
            <a:chOff x="993036" y="5630654"/>
            <a:chExt cx="3031150" cy="1214123"/>
          </a:xfrm>
        </p:grpSpPr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7E2619CD-F557-164B-AD10-E78E08533D66}"/>
                </a:ext>
              </a:extLst>
            </p:cNvPr>
            <p:cNvGrpSpPr/>
            <p:nvPr/>
          </p:nvGrpSpPr>
          <p:grpSpPr>
            <a:xfrm>
              <a:off x="1009686" y="5630654"/>
              <a:ext cx="3014500" cy="691378"/>
              <a:chOff x="972785" y="4036734"/>
              <a:chExt cx="3014500" cy="691378"/>
            </a:xfrm>
          </p:grpSpPr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CCE9AC57-F53C-E946-A1EF-8623A7071F36}"/>
                  </a:ext>
                </a:extLst>
              </p:cNvPr>
              <p:cNvSpPr txBox="1"/>
              <p:nvPr/>
            </p:nvSpPr>
            <p:spPr>
              <a:xfrm rot="720000">
                <a:off x="1953147" y="4058808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4</a:t>
                </a:r>
              </a:p>
            </p:txBody>
          </p:sp>
          <p:cxnSp>
            <p:nvCxnSpPr>
              <p:cNvPr id="210" name="Straight Arrow Connector 209">
                <a:extLst>
                  <a:ext uri="{FF2B5EF4-FFF2-40B4-BE49-F238E27FC236}">
                    <a16:creationId xmlns:a16="http://schemas.microsoft.com/office/drawing/2014/main" id="{C2F5461E-F219-2149-B8A1-71531BD5ECBD}"/>
                  </a:ext>
                </a:extLst>
              </p:cNvPr>
              <p:cNvCxnSpPr/>
              <p:nvPr/>
            </p:nvCxnSpPr>
            <p:spPr bwMode="auto">
              <a:xfrm>
                <a:off x="972785" y="4036734"/>
                <a:ext cx="3014500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211" name="Straight Arrow Connector 210">
              <a:extLst>
                <a:ext uri="{FF2B5EF4-FFF2-40B4-BE49-F238E27FC236}">
                  <a16:creationId xmlns:a16="http://schemas.microsoft.com/office/drawing/2014/main" id="{14BA2604-13D6-B647-86E3-F31371FBF2C3}"/>
                </a:ext>
              </a:extLst>
            </p:cNvPr>
            <p:cNvCxnSpPr/>
            <p:nvPr/>
          </p:nvCxnSpPr>
          <p:spPr bwMode="auto">
            <a:xfrm>
              <a:off x="993036" y="5884092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12" name="Straight Arrow Connector 211">
              <a:extLst>
                <a:ext uri="{FF2B5EF4-FFF2-40B4-BE49-F238E27FC236}">
                  <a16:creationId xmlns:a16="http://schemas.microsoft.com/office/drawing/2014/main" id="{A1DBF0FD-259D-7A41-881D-E07B0D5F743F}"/>
                </a:ext>
              </a:extLst>
            </p:cNvPr>
            <p:cNvCxnSpPr/>
            <p:nvPr/>
          </p:nvCxnSpPr>
          <p:spPr bwMode="auto">
            <a:xfrm>
              <a:off x="1001504" y="6153399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1151132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/>
      <p:bldP spid="20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4381328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Retransmission approaches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978566" y="1806677"/>
            <a:ext cx="3047404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652950" y="1359002"/>
            <a:ext cx="65123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3665356" y="1359002"/>
            <a:ext cx="73582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987111" y="1972541"/>
            <a:ext cx="3014500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720000">
              <a:off x="3933074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720000">
              <a:off x="2907608" y="2333567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1467241" cy="26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720000">
              <a:off x="3933074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C81BFEBA-0EEC-3747-955E-37CE65B9CDB5}"/>
              </a:ext>
            </a:extLst>
          </p:cNvPr>
          <p:cNvGrpSpPr/>
          <p:nvPr/>
        </p:nvGrpSpPr>
        <p:grpSpPr>
          <a:xfrm>
            <a:off x="976387" y="2709770"/>
            <a:ext cx="3014499" cy="691378"/>
            <a:chOff x="2581176" y="3396041"/>
            <a:chExt cx="3941603" cy="691378"/>
          </a:xfrm>
        </p:grpSpPr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1E21D7E9-E8B4-B64A-A39E-8F668129FA1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942B1655-8463-3F43-BEE0-8CA891710853}"/>
                </a:ext>
              </a:extLst>
            </p:cNvPr>
            <p:cNvSpPr txBox="1"/>
            <p:nvPr/>
          </p:nvSpPr>
          <p:spPr>
            <a:xfrm rot="21000000">
              <a:off x="2822485" y="3652064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FC9DE19-AFB8-6046-8095-40A6044A1062}"/>
              </a:ext>
            </a:extLst>
          </p:cNvPr>
          <p:cNvGrpSpPr/>
          <p:nvPr/>
        </p:nvGrpSpPr>
        <p:grpSpPr>
          <a:xfrm>
            <a:off x="972785" y="3471156"/>
            <a:ext cx="3014500" cy="691378"/>
            <a:chOff x="972785" y="3471156"/>
            <a:chExt cx="3014500" cy="69137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B531675-04D0-794B-A09B-32138D0F5F27}"/>
                </a:ext>
              </a:extLst>
            </p:cNvPr>
            <p:cNvSpPr txBox="1"/>
            <p:nvPr/>
          </p:nvSpPr>
          <p:spPr>
            <a:xfrm rot="720000">
              <a:off x="2073084" y="3493230"/>
              <a:ext cx="77995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8647A641-D858-3041-B240-F6E38189FFA8}"/>
                </a:ext>
              </a:extLst>
            </p:cNvPr>
            <p:cNvCxnSpPr/>
            <p:nvPr/>
          </p:nvCxnSpPr>
          <p:spPr bwMode="auto">
            <a:xfrm>
              <a:off x="972785" y="3471156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24B94A-571F-9349-813B-3A0463BBBE5A}"/>
              </a:ext>
            </a:extLst>
          </p:cNvPr>
          <p:cNvGrpSpPr/>
          <p:nvPr/>
        </p:nvGrpSpPr>
        <p:grpSpPr>
          <a:xfrm>
            <a:off x="991236" y="4117170"/>
            <a:ext cx="3014500" cy="691378"/>
            <a:chOff x="972785" y="3753945"/>
            <a:chExt cx="3014500" cy="691378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1FB0D59-AA6E-1C4D-998B-E909149A2F5D}"/>
                </a:ext>
              </a:extLst>
            </p:cNvPr>
            <p:cNvSpPr txBox="1"/>
            <p:nvPr/>
          </p:nvSpPr>
          <p:spPr>
            <a:xfrm rot="720000">
              <a:off x="1953147" y="3776019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C40586F-4F14-424A-8DF8-A522B8B36053}"/>
                </a:ext>
              </a:extLst>
            </p:cNvPr>
            <p:cNvCxnSpPr/>
            <p:nvPr/>
          </p:nvCxnSpPr>
          <p:spPr bwMode="auto">
            <a:xfrm>
              <a:off x="972785" y="3753945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AEAF866-E066-3847-93B2-148CE07B2CE3}"/>
              </a:ext>
            </a:extLst>
          </p:cNvPr>
          <p:cNvGrpSpPr/>
          <p:nvPr/>
        </p:nvGrpSpPr>
        <p:grpSpPr>
          <a:xfrm>
            <a:off x="982848" y="4394373"/>
            <a:ext cx="3014500" cy="691378"/>
            <a:chOff x="972785" y="4036734"/>
            <a:chExt cx="3014500" cy="691378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90EEC89-3F31-724A-9A54-CB49547BBFC9}"/>
                </a:ext>
              </a:extLst>
            </p:cNvPr>
            <p:cNvSpPr txBox="1"/>
            <p:nvPr/>
          </p:nvSpPr>
          <p:spPr>
            <a:xfrm rot="720000">
              <a:off x="1953147" y="4058808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ECDE7D0-E25D-7D45-8272-D4EE83C2D17B}"/>
                </a:ext>
              </a:extLst>
            </p:cNvPr>
            <p:cNvCxnSpPr/>
            <p:nvPr/>
          </p:nvCxnSpPr>
          <p:spPr bwMode="auto">
            <a:xfrm>
              <a:off x="972785" y="4036734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F2E4D46-A4A2-E74E-8D87-D88B659A5E1C}"/>
              </a:ext>
            </a:extLst>
          </p:cNvPr>
          <p:cNvGrpSpPr/>
          <p:nvPr/>
        </p:nvGrpSpPr>
        <p:grpSpPr>
          <a:xfrm>
            <a:off x="982848" y="5430486"/>
            <a:ext cx="3014500" cy="691378"/>
            <a:chOff x="2493410" y="5743864"/>
            <a:chExt cx="3941603" cy="691378"/>
          </a:xfrm>
        </p:grpSpPr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B9B86629-FDA3-0D4C-A47A-B171484A6D5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B8F3B14-10DE-E847-BC96-9BF5CAC154D1}"/>
                </a:ext>
              </a:extLst>
            </p:cNvPr>
            <p:cNvSpPr txBox="1"/>
            <p:nvPr/>
          </p:nvSpPr>
          <p:spPr>
            <a:xfrm rot="21000000">
              <a:off x="273471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CAE337B-EE27-6144-B05C-B43D35A5FAFB}"/>
              </a:ext>
            </a:extLst>
          </p:cNvPr>
          <p:cNvCxnSpPr>
            <a:cxnSpLocks/>
          </p:cNvCxnSpPr>
          <p:nvPr/>
        </p:nvCxnSpPr>
        <p:spPr bwMode="auto">
          <a:xfrm>
            <a:off x="876569" y="2243672"/>
            <a:ext cx="0" cy="18569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B2142D3B-7C2A-5F4D-8406-BB8169537E0D}"/>
              </a:ext>
            </a:extLst>
          </p:cNvPr>
          <p:cNvGrpSpPr/>
          <p:nvPr/>
        </p:nvGrpSpPr>
        <p:grpSpPr>
          <a:xfrm>
            <a:off x="990268" y="4873097"/>
            <a:ext cx="3014500" cy="691378"/>
            <a:chOff x="2493410" y="5743864"/>
            <a:chExt cx="3941603" cy="691378"/>
          </a:xfrm>
        </p:grpSpPr>
        <p:cxnSp>
          <p:nvCxnSpPr>
            <p:cNvPr id="197" name="Straight Arrow Connector 196">
              <a:extLst>
                <a:ext uri="{FF2B5EF4-FFF2-40B4-BE49-F238E27FC236}">
                  <a16:creationId xmlns:a16="http://schemas.microsoft.com/office/drawing/2014/main" id="{C6E55841-466B-6B4D-BDE0-F10A6683DD0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F45655A-287C-E54E-AA3B-38DBAA0D5BB5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0EE62CA8-9987-054F-B70A-FE134246615D}"/>
              </a:ext>
            </a:extLst>
          </p:cNvPr>
          <p:cNvGrpSpPr/>
          <p:nvPr/>
        </p:nvGrpSpPr>
        <p:grpSpPr>
          <a:xfrm>
            <a:off x="982848" y="4686854"/>
            <a:ext cx="3014500" cy="691378"/>
            <a:chOff x="972785" y="4036734"/>
            <a:chExt cx="3014500" cy="691378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859382F-E796-6B48-877B-376EDE295EFA}"/>
                </a:ext>
              </a:extLst>
            </p:cNvPr>
            <p:cNvSpPr txBox="1"/>
            <p:nvPr/>
          </p:nvSpPr>
          <p:spPr>
            <a:xfrm rot="720000">
              <a:off x="1953147" y="4058808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6EECF494-5DA0-014D-A602-C993169C55E3}"/>
                </a:ext>
              </a:extLst>
            </p:cNvPr>
            <p:cNvCxnSpPr/>
            <p:nvPr/>
          </p:nvCxnSpPr>
          <p:spPr bwMode="auto">
            <a:xfrm>
              <a:off x="972785" y="4036734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C18A3104-CC94-7744-9F69-A3A91F6E88C6}"/>
              </a:ext>
            </a:extLst>
          </p:cNvPr>
          <p:cNvGrpSpPr/>
          <p:nvPr/>
        </p:nvGrpSpPr>
        <p:grpSpPr>
          <a:xfrm>
            <a:off x="971186" y="5153908"/>
            <a:ext cx="3014500" cy="691378"/>
            <a:chOff x="2493410" y="5743864"/>
            <a:chExt cx="3941603" cy="691378"/>
          </a:xfrm>
        </p:grpSpPr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A5011763-E800-AA49-83D1-5C7CE884456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71EE2A57-316C-364D-A61F-725D27328FC7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562277E-ED57-4843-8F0D-9B0E02DD471A}"/>
              </a:ext>
            </a:extLst>
          </p:cNvPr>
          <p:cNvGrpSpPr/>
          <p:nvPr/>
        </p:nvGrpSpPr>
        <p:grpSpPr>
          <a:xfrm>
            <a:off x="5138620" y="1816672"/>
            <a:ext cx="3047404" cy="4577870"/>
            <a:chOff x="2101178" y="2320812"/>
            <a:chExt cx="3984627" cy="3847756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8E7A4A0-796A-8548-9F7E-BC765CA4A56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4B430E0-28D7-C74B-8991-59A215CCC3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B4537A4-162E-E442-A172-C0421F51B3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EA84AD93-E94A-2D42-A8FB-11E72F9B6B73}"/>
              </a:ext>
            </a:extLst>
          </p:cNvPr>
          <p:cNvSpPr txBox="1"/>
          <p:nvPr/>
        </p:nvSpPr>
        <p:spPr>
          <a:xfrm>
            <a:off x="4813004" y="1368997"/>
            <a:ext cx="65123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E9ED6EB-6989-F049-A0ED-4D3A7D018A12}"/>
              </a:ext>
            </a:extLst>
          </p:cNvPr>
          <p:cNvSpPr txBox="1"/>
          <p:nvPr/>
        </p:nvSpPr>
        <p:spPr>
          <a:xfrm>
            <a:off x="7825410" y="1368997"/>
            <a:ext cx="73582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1BE4919-9A35-BB48-8A95-03C87924A2C1}"/>
              </a:ext>
            </a:extLst>
          </p:cNvPr>
          <p:cNvGrpSpPr/>
          <p:nvPr/>
        </p:nvGrpSpPr>
        <p:grpSpPr>
          <a:xfrm>
            <a:off x="5147165" y="1982536"/>
            <a:ext cx="3014500" cy="1256956"/>
            <a:chOff x="2494380" y="2209382"/>
            <a:chExt cx="3941603" cy="125695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3488FEA-D923-DE41-9C9B-80F2C12D7676}"/>
                </a:ext>
              </a:extLst>
            </p:cNvPr>
            <p:cNvSpPr txBox="1"/>
            <p:nvPr/>
          </p:nvSpPr>
          <p:spPr>
            <a:xfrm rot="720000">
              <a:off x="3933074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3F5104FD-F1B4-9844-AC5C-55EAE2EFC41E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2588F96-AA1B-E941-844B-A2ED64BDC9C5}"/>
                </a:ext>
              </a:extLst>
            </p:cNvPr>
            <p:cNvSpPr txBox="1"/>
            <p:nvPr/>
          </p:nvSpPr>
          <p:spPr>
            <a:xfrm rot="720000">
              <a:off x="2907608" y="2333567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550F2CD0-2B99-4648-AC2F-EE2D6CE775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1467241" cy="26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2CE1301-1DD2-9040-BEBE-72B7B95AFBEF}"/>
                </a:ext>
              </a:extLst>
            </p:cNvPr>
            <p:cNvSpPr txBox="1"/>
            <p:nvPr/>
          </p:nvSpPr>
          <p:spPr>
            <a:xfrm rot="720000">
              <a:off x="3933074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1B7CF8D3-17AD-7647-A8B7-91A9DFADDBA9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BE07231-7838-BC41-A5FE-E0CC60FB6A22}"/>
              </a:ext>
            </a:extLst>
          </p:cNvPr>
          <p:cNvGrpSpPr/>
          <p:nvPr/>
        </p:nvGrpSpPr>
        <p:grpSpPr>
          <a:xfrm>
            <a:off x="5132839" y="3481151"/>
            <a:ext cx="3014500" cy="691378"/>
            <a:chOff x="972785" y="3471156"/>
            <a:chExt cx="3014500" cy="691378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022A8B7-9197-D84C-860A-3C266833A203}"/>
                </a:ext>
              </a:extLst>
            </p:cNvPr>
            <p:cNvSpPr txBox="1"/>
            <p:nvPr/>
          </p:nvSpPr>
          <p:spPr>
            <a:xfrm rot="720000">
              <a:off x="2073084" y="3493230"/>
              <a:ext cx="77995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EEAE366D-AF02-F645-B8D8-74D31D7D3A5B}"/>
                </a:ext>
              </a:extLst>
            </p:cNvPr>
            <p:cNvCxnSpPr/>
            <p:nvPr/>
          </p:nvCxnSpPr>
          <p:spPr bwMode="auto">
            <a:xfrm>
              <a:off x="972785" y="3471156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085B313-9CBB-2642-84B5-60B0C8DD9E6A}"/>
              </a:ext>
            </a:extLst>
          </p:cNvPr>
          <p:cNvGrpSpPr/>
          <p:nvPr/>
        </p:nvGrpSpPr>
        <p:grpSpPr>
          <a:xfrm>
            <a:off x="5151290" y="4107069"/>
            <a:ext cx="3014500" cy="691378"/>
            <a:chOff x="972785" y="3753945"/>
            <a:chExt cx="3014500" cy="691378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8C80EBF-404C-494A-A7B8-46FAED131461}"/>
                </a:ext>
              </a:extLst>
            </p:cNvPr>
            <p:cNvSpPr txBox="1"/>
            <p:nvPr/>
          </p:nvSpPr>
          <p:spPr>
            <a:xfrm rot="720000">
              <a:off x="1953147" y="3776019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25B68D94-C196-DC4F-B893-BD768BEB7972}"/>
                </a:ext>
              </a:extLst>
            </p:cNvPr>
            <p:cNvCxnSpPr/>
            <p:nvPr/>
          </p:nvCxnSpPr>
          <p:spPr bwMode="auto">
            <a:xfrm>
              <a:off x="972785" y="3753945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6B35DB9-0832-DE45-B5FC-DB6109613793}"/>
              </a:ext>
            </a:extLst>
          </p:cNvPr>
          <p:cNvCxnSpPr>
            <a:cxnSpLocks/>
          </p:cNvCxnSpPr>
          <p:nvPr/>
        </p:nvCxnSpPr>
        <p:spPr bwMode="auto">
          <a:xfrm>
            <a:off x="5036623" y="2253667"/>
            <a:ext cx="0" cy="18569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2A623C1-9628-AE4C-AAC7-DD2FA5780F1B}"/>
              </a:ext>
            </a:extLst>
          </p:cNvPr>
          <p:cNvGrpSpPr/>
          <p:nvPr/>
        </p:nvGrpSpPr>
        <p:grpSpPr>
          <a:xfrm>
            <a:off x="5150322" y="4883092"/>
            <a:ext cx="3014500" cy="691378"/>
            <a:chOff x="2493410" y="5743864"/>
            <a:chExt cx="3941603" cy="691378"/>
          </a:xfrm>
        </p:grpSpPr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DCF3D627-AEB0-914E-A6D3-84493A089A7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3DAF562-7753-9E47-A89E-364D1A87BA80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DC04EA3-E166-234E-A874-E1C0BE1540E1}"/>
              </a:ext>
            </a:extLst>
          </p:cNvPr>
          <p:cNvGrpSpPr/>
          <p:nvPr/>
        </p:nvGrpSpPr>
        <p:grpSpPr>
          <a:xfrm>
            <a:off x="5136441" y="2719765"/>
            <a:ext cx="3024068" cy="1263924"/>
            <a:chOff x="5136441" y="2719765"/>
            <a:chExt cx="3024068" cy="126392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BCF72E91-3FFA-0045-A093-2440A7535293}"/>
                </a:ext>
              </a:extLst>
            </p:cNvPr>
            <p:cNvGrpSpPr/>
            <p:nvPr/>
          </p:nvGrpSpPr>
          <p:grpSpPr>
            <a:xfrm>
              <a:off x="5136441" y="2719765"/>
              <a:ext cx="3014499" cy="691378"/>
              <a:chOff x="2581176" y="3396041"/>
              <a:chExt cx="3941603" cy="691378"/>
            </a:xfrm>
          </p:grpSpPr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7B8D20CF-CF18-4848-B8A2-F44253AB97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3EBB5FA3-5FFE-E048-86C3-6FDDD97AB9B2}"/>
                  </a:ext>
                </a:extLst>
              </p:cNvPr>
              <p:cNvSpPr txBox="1"/>
              <p:nvPr/>
            </p:nvSpPr>
            <p:spPr>
              <a:xfrm rot="21000000">
                <a:off x="2822485" y="3652064"/>
                <a:ext cx="104842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9CACC596-DEB2-8D43-8960-E1DCEB4E3351}"/>
                </a:ext>
              </a:extLst>
            </p:cNvPr>
            <p:cNvGrpSpPr/>
            <p:nvPr/>
          </p:nvGrpSpPr>
          <p:grpSpPr>
            <a:xfrm>
              <a:off x="5146010" y="3292311"/>
              <a:ext cx="3014499" cy="691378"/>
              <a:chOff x="2581176" y="3396041"/>
              <a:chExt cx="3941603" cy="691378"/>
            </a:xfrm>
          </p:grpSpPr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856BC45F-8FEC-234E-8E53-AD6196076B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7B4ECF4B-F7E4-4F4F-B1BC-76DF1A839464}"/>
                  </a:ext>
                </a:extLst>
              </p:cNvPr>
              <p:cNvSpPr txBox="1"/>
              <p:nvPr/>
            </p:nvSpPr>
            <p:spPr>
              <a:xfrm rot="21000000">
                <a:off x="2822485" y="3652064"/>
                <a:ext cx="104842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40B45BA-5761-3341-9BD5-B5A780B593B0}"/>
              </a:ext>
            </a:extLst>
          </p:cNvPr>
          <p:cNvGrpSpPr/>
          <p:nvPr/>
        </p:nvGrpSpPr>
        <p:grpSpPr>
          <a:xfrm>
            <a:off x="5138265" y="4209252"/>
            <a:ext cx="3014499" cy="691378"/>
            <a:chOff x="2581176" y="3396041"/>
            <a:chExt cx="3941603" cy="691378"/>
          </a:xfrm>
        </p:grpSpPr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95FA215F-FB22-904A-AA27-6FF092498C3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A4A5D03-D330-DE49-93B3-2D677A845080}"/>
                </a:ext>
              </a:extLst>
            </p:cNvPr>
            <p:cNvSpPr txBox="1"/>
            <p:nvPr/>
          </p:nvSpPr>
          <p:spPr>
            <a:xfrm rot="21000000">
              <a:off x="2822485" y="3652064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5EEC52DD-0BD1-C54B-8A87-3870280DD741}"/>
              </a:ext>
            </a:extLst>
          </p:cNvPr>
          <p:cNvGrpSpPr/>
          <p:nvPr/>
        </p:nvGrpSpPr>
        <p:grpSpPr>
          <a:xfrm>
            <a:off x="993036" y="5630654"/>
            <a:ext cx="3031150" cy="1214123"/>
            <a:chOff x="993036" y="5630654"/>
            <a:chExt cx="3031150" cy="1214123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BB29B96E-EAA0-8543-AEB5-D686295C0616}"/>
                </a:ext>
              </a:extLst>
            </p:cNvPr>
            <p:cNvGrpSpPr/>
            <p:nvPr/>
          </p:nvGrpSpPr>
          <p:grpSpPr>
            <a:xfrm>
              <a:off x="1009686" y="5630654"/>
              <a:ext cx="3014500" cy="691378"/>
              <a:chOff x="972785" y="4036734"/>
              <a:chExt cx="3014500" cy="691378"/>
            </a:xfrm>
          </p:grpSpPr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C3F60EE7-5EAE-794D-881A-421C820E118F}"/>
                  </a:ext>
                </a:extLst>
              </p:cNvPr>
              <p:cNvSpPr txBox="1"/>
              <p:nvPr/>
            </p:nvSpPr>
            <p:spPr>
              <a:xfrm rot="720000">
                <a:off x="1953147" y="4058808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4</a:t>
                </a:r>
              </a:p>
            </p:txBody>
          </p:sp>
          <p:cxnSp>
            <p:nvCxnSpPr>
              <p:cNvPr id="159" name="Straight Arrow Connector 158">
                <a:extLst>
                  <a:ext uri="{FF2B5EF4-FFF2-40B4-BE49-F238E27FC236}">
                    <a16:creationId xmlns:a16="http://schemas.microsoft.com/office/drawing/2014/main" id="{CF6B6859-6A46-414F-8433-DFD2AEC75939}"/>
                  </a:ext>
                </a:extLst>
              </p:cNvPr>
              <p:cNvCxnSpPr/>
              <p:nvPr/>
            </p:nvCxnSpPr>
            <p:spPr bwMode="auto">
              <a:xfrm>
                <a:off x="972785" y="4036734"/>
                <a:ext cx="3014500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E4926A6E-50EA-EC4D-BA3C-6FA801F5C8D3}"/>
                </a:ext>
              </a:extLst>
            </p:cNvPr>
            <p:cNvCxnSpPr/>
            <p:nvPr/>
          </p:nvCxnSpPr>
          <p:spPr bwMode="auto">
            <a:xfrm>
              <a:off x="993036" y="5884092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5473C249-D9C0-8E4E-B394-7E8C0A86F681}"/>
                </a:ext>
              </a:extLst>
            </p:cNvPr>
            <p:cNvCxnSpPr/>
            <p:nvPr/>
          </p:nvCxnSpPr>
          <p:spPr bwMode="auto">
            <a:xfrm>
              <a:off x="1001504" y="6153399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A0D32E5-21D0-BF42-8CCC-DE556CEAFEB6}"/>
              </a:ext>
            </a:extLst>
          </p:cNvPr>
          <p:cNvGrpSpPr/>
          <p:nvPr/>
        </p:nvGrpSpPr>
        <p:grpSpPr>
          <a:xfrm>
            <a:off x="5142965" y="5619184"/>
            <a:ext cx="3031150" cy="1214123"/>
            <a:chOff x="993036" y="5630654"/>
            <a:chExt cx="3031150" cy="1214123"/>
          </a:xfrm>
        </p:grpSpPr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EBF07F6D-55CC-0F44-BB61-C8AA51CF4A10}"/>
                </a:ext>
              </a:extLst>
            </p:cNvPr>
            <p:cNvGrpSpPr/>
            <p:nvPr/>
          </p:nvGrpSpPr>
          <p:grpSpPr>
            <a:xfrm>
              <a:off x="1009686" y="5630654"/>
              <a:ext cx="3014500" cy="691378"/>
              <a:chOff x="972785" y="4036734"/>
              <a:chExt cx="3014500" cy="691378"/>
            </a:xfrm>
          </p:grpSpPr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82D87D5D-2A3D-A148-8487-6F66DD0D67A0}"/>
                  </a:ext>
                </a:extLst>
              </p:cNvPr>
              <p:cNvSpPr txBox="1"/>
              <p:nvPr/>
            </p:nvSpPr>
            <p:spPr>
              <a:xfrm rot="720000">
                <a:off x="1953147" y="4058808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4</a:t>
                </a:r>
              </a:p>
            </p:txBody>
          </p: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2D664174-3EAD-2E4A-8D90-D5F36B368AE1}"/>
                  </a:ext>
                </a:extLst>
              </p:cNvPr>
              <p:cNvCxnSpPr/>
              <p:nvPr/>
            </p:nvCxnSpPr>
            <p:spPr bwMode="auto">
              <a:xfrm>
                <a:off x="972785" y="4036734"/>
                <a:ext cx="3014500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02A34D09-DA45-E346-BDAF-9E8886AA4D16}"/>
                </a:ext>
              </a:extLst>
            </p:cNvPr>
            <p:cNvCxnSpPr/>
            <p:nvPr/>
          </p:nvCxnSpPr>
          <p:spPr bwMode="auto">
            <a:xfrm>
              <a:off x="993036" y="5884092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AB4A71E1-6F50-634A-AB5F-0C7F75C1E56D}"/>
                </a:ext>
              </a:extLst>
            </p:cNvPr>
            <p:cNvCxnSpPr/>
            <p:nvPr/>
          </p:nvCxnSpPr>
          <p:spPr bwMode="auto">
            <a:xfrm>
              <a:off x="1001504" y="6153399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66" name="TextBox 165">
            <a:extLst>
              <a:ext uri="{FF2B5EF4-FFF2-40B4-BE49-F238E27FC236}">
                <a16:creationId xmlns:a16="http://schemas.microsoft.com/office/drawing/2014/main" id="{42B5B520-666B-E640-B6E3-C81346F54066}"/>
              </a:ext>
            </a:extLst>
          </p:cNvPr>
          <p:cNvSpPr txBox="1"/>
          <p:nvPr/>
        </p:nvSpPr>
        <p:spPr>
          <a:xfrm>
            <a:off x="8164822" y="3057320"/>
            <a:ext cx="83067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keep 2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58F00CA0-D43E-A94B-ADCD-A3AB72EF95BB}"/>
              </a:ext>
            </a:extLst>
          </p:cNvPr>
          <p:cNvSpPr txBox="1"/>
          <p:nvPr/>
        </p:nvSpPr>
        <p:spPr>
          <a:xfrm>
            <a:off x="8173290" y="3983788"/>
            <a:ext cx="83067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keep 3</a:t>
            </a:r>
          </a:p>
        </p:txBody>
      </p:sp>
    </p:spTree>
    <p:extLst>
      <p:ext uri="{BB962C8B-B14F-4D97-AF65-F5344CB8AC3E}">
        <p14:creationId xmlns:p14="http://schemas.microsoft.com/office/powerpoint/2010/main" val="8788688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/>
      <p:bldP spid="16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4381328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Retransmission approaches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562277E-ED57-4843-8F0D-9B0E02DD471A}"/>
              </a:ext>
            </a:extLst>
          </p:cNvPr>
          <p:cNvGrpSpPr/>
          <p:nvPr/>
        </p:nvGrpSpPr>
        <p:grpSpPr>
          <a:xfrm>
            <a:off x="5138620" y="1816672"/>
            <a:ext cx="3047404" cy="4577870"/>
            <a:chOff x="2101178" y="2320812"/>
            <a:chExt cx="3984627" cy="3847756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8E7A4A0-796A-8548-9F7E-BC765CA4A56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4B430E0-28D7-C74B-8991-59A215CCC3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B4537A4-162E-E442-A172-C0421F51B3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EA84AD93-E94A-2D42-A8FB-11E72F9B6B73}"/>
              </a:ext>
            </a:extLst>
          </p:cNvPr>
          <p:cNvSpPr txBox="1"/>
          <p:nvPr/>
        </p:nvSpPr>
        <p:spPr>
          <a:xfrm>
            <a:off x="4813004" y="1368997"/>
            <a:ext cx="65123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E9ED6EB-6989-F049-A0ED-4D3A7D018A12}"/>
              </a:ext>
            </a:extLst>
          </p:cNvPr>
          <p:cNvSpPr txBox="1"/>
          <p:nvPr/>
        </p:nvSpPr>
        <p:spPr>
          <a:xfrm>
            <a:off x="7825410" y="1368997"/>
            <a:ext cx="73582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1BE4919-9A35-BB48-8A95-03C87924A2C1}"/>
              </a:ext>
            </a:extLst>
          </p:cNvPr>
          <p:cNvGrpSpPr/>
          <p:nvPr/>
        </p:nvGrpSpPr>
        <p:grpSpPr>
          <a:xfrm>
            <a:off x="5147165" y="1982536"/>
            <a:ext cx="3014500" cy="1256956"/>
            <a:chOff x="2494380" y="2209382"/>
            <a:chExt cx="3941603" cy="125695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3488FEA-D923-DE41-9C9B-80F2C12D7676}"/>
                </a:ext>
              </a:extLst>
            </p:cNvPr>
            <p:cNvSpPr txBox="1"/>
            <p:nvPr/>
          </p:nvSpPr>
          <p:spPr>
            <a:xfrm rot="720000">
              <a:off x="3933074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3F5104FD-F1B4-9844-AC5C-55EAE2EFC41E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2588F96-AA1B-E941-844B-A2ED64BDC9C5}"/>
                </a:ext>
              </a:extLst>
            </p:cNvPr>
            <p:cNvSpPr txBox="1"/>
            <p:nvPr/>
          </p:nvSpPr>
          <p:spPr>
            <a:xfrm rot="720000">
              <a:off x="2907608" y="2333567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550F2CD0-2B99-4648-AC2F-EE2D6CE775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1467241" cy="26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2CE1301-1DD2-9040-BEBE-72B7B95AFBEF}"/>
                </a:ext>
              </a:extLst>
            </p:cNvPr>
            <p:cNvSpPr txBox="1"/>
            <p:nvPr/>
          </p:nvSpPr>
          <p:spPr>
            <a:xfrm rot="720000">
              <a:off x="3933074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1B7CF8D3-17AD-7647-A8B7-91A9DFADDBA9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BE07231-7838-BC41-A5FE-E0CC60FB6A22}"/>
              </a:ext>
            </a:extLst>
          </p:cNvPr>
          <p:cNvGrpSpPr/>
          <p:nvPr/>
        </p:nvGrpSpPr>
        <p:grpSpPr>
          <a:xfrm>
            <a:off x="5132839" y="3481151"/>
            <a:ext cx="3014500" cy="691378"/>
            <a:chOff x="972785" y="3471156"/>
            <a:chExt cx="3014500" cy="691378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022A8B7-9197-D84C-860A-3C266833A203}"/>
                </a:ext>
              </a:extLst>
            </p:cNvPr>
            <p:cNvSpPr txBox="1"/>
            <p:nvPr/>
          </p:nvSpPr>
          <p:spPr>
            <a:xfrm rot="720000">
              <a:off x="2073084" y="3493230"/>
              <a:ext cx="77995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EEAE366D-AF02-F645-B8D8-74D31D7D3A5B}"/>
                </a:ext>
              </a:extLst>
            </p:cNvPr>
            <p:cNvCxnSpPr/>
            <p:nvPr/>
          </p:nvCxnSpPr>
          <p:spPr bwMode="auto">
            <a:xfrm>
              <a:off x="972785" y="3471156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085B313-9CBB-2642-84B5-60B0C8DD9E6A}"/>
              </a:ext>
            </a:extLst>
          </p:cNvPr>
          <p:cNvGrpSpPr/>
          <p:nvPr/>
        </p:nvGrpSpPr>
        <p:grpSpPr>
          <a:xfrm>
            <a:off x="5151290" y="4107069"/>
            <a:ext cx="3014500" cy="691378"/>
            <a:chOff x="972785" y="3753945"/>
            <a:chExt cx="3014500" cy="691378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8C80EBF-404C-494A-A7B8-46FAED131461}"/>
                </a:ext>
              </a:extLst>
            </p:cNvPr>
            <p:cNvSpPr txBox="1"/>
            <p:nvPr/>
          </p:nvSpPr>
          <p:spPr>
            <a:xfrm rot="720000">
              <a:off x="1953147" y="3776019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25B68D94-C196-DC4F-B893-BD768BEB7972}"/>
                </a:ext>
              </a:extLst>
            </p:cNvPr>
            <p:cNvCxnSpPr/>
            <p:nvPr/>
          </p:nvCxnSpPr>
          <p:spPr bwMode="auto">
            <a:xfrm>
              <a:off x="972785" y="3753945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6B35DB9-0832-DE45-B5FC-DB6109613793}"/>
              </a:ext>
            </a:extLst>
          </p:cNvPr>
          <p:cNvCxnSpPr>
            <a:cxnSpLocks/>
          </p:cNvCxnSpPr>
          <p:nvPr/>
        </p:nvCxnSpPr>
        <p:spPr bwMode="auto">
          <a:xfrm>
            <a:off x="5036623" y="2253667"/>
            <a:ext cx="0" cy="18569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2A623C1-9628-AE4C-AAC7-DD2FA5780F1B}"/>
              </a:ext>
            </a:extLst>
          </p:cNvPr>
          <p:cNvGrpSpPr/>
          <p:nvPr/>
        </p:nvGrpSpPr>
        <p:grpSpPr>
          <a:xfrm>
            <a:off x="5150322" y="4883092"/>
            <a:ext cx="3014500" cy="691378"/>
            <a:chOff x="2493410" y="5743864"/>
            <a:chExt cx="3941603" cy="691378"/>
          </a:xfrm>
        </p:grpSpPr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DCF3D627-AEB0-914E-A6D3-84493A089A7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3DAF562-7753-9E47-A89E-364D1A87BA80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DC04EA3-E166-234E-A874-E1C0BE1540E1}"/>
              </a:ext>
            </a:extLst>
          </p:cNvPr>
          <p:cNvGrpSpPr/>
          <p:nvPr/>
        </p:nvGrpSpPr>
        <p:grpSpPr>
          <a:xfrm>
            <a:off x="5136441" y="2719765"/>
            <a:ext cx="3024068" cy="1263924"/>
            <a:chOff x="5136441" y="2719765"/>
            <a:chExt cx="3024068" cy="126392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BCF72E91-3FFA-0045-A093-2440A7535293}"/>
                </a:ext>
              </a:extLst>
            </p:cNvPr>
            <p:cNvGrpSpPr/>
            <p:nvPr/>
          </p:nvGrpSpPr>
          <p:grpSpPr>
            <a:xfrm>
              <a:off x="5136441" y="2719765"/>
              <a:ext cx="3014499" cy="691378"/>
              <a:chOff x="2581176" y="3396041"/>
              <a:chExt cx="3941603" cy="691378"/>
            </a:xfrm>
          </p:grpSpPr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7B8D20CF-CF18-4848-B8A2-F44253AB97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3EBB5FA3-5FFE-E048-86C3-6FDDD97AB9B2}"/>
                  </a:ext>
                </a:extLst>
              </p:cNvPr>
              <p:cNvSpPr txBox="1"/>
              <p:nvPr/>
            </p:nvSpPr>
            <p:spPr>
              <a:xfrm rot="21000000">
                <a:off x="2822485" y="3652064"/>
                <a:ext cx="104842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9CACC596-DEB2-8D43-8960-E1DCEB4E3351}"/>
                </a:ext>
              </a:extLst>
            </p:cNvPr>
            <p:cNvGrpSpPr/>
            <p:nvPr/>
          </p:nvGrpSpPr>
          <p:grpSpPr>
            <a:xfrm>
              <a:off x="5146010" y="3292311"/>
              <a:ext cx="3014499" cy="691378"/>
              <a:chOff x="2581176" y="3396041"/>
              <a:chExt cx="3941603" cy="691378"/>
            </a:xfrm>
          </p:grpSpPr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856BC45F-8FEC-234E-8E53-AD6196076B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7B4ECF4B-F7E4-4F4F-B1BC-76DF1A839464}"/>
                  </a:ext>
                </a:extLst>
              </p:cNvPr>
              <p:cNvSpPr txBox="1"/>
              <p:nvPr/>
            </p:nvSpPr>
            <p:spPr>
              <a:xfrm rot="21000000">
                <a:off x="2822485" y="3652064"/>
                <a:ext cx="104842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40B45BA-5761-3341-9BD5-B5A780B593B0}"/>
              </a:ext>
            </a:extLst>
          </p:cNvPr>
          <p:cNvGrpSpPr/>
          <p:nvPr/>
        </p:nvGrpSpPr>
        <p:grpSpPr>
          <a:xfrm>
            <a:off x="5138265" y="4209252"/>
            <a:ext cx="3014499" cy="691378"/>
            <a:chOff x="2581176" y="3396041"/>
            <a:chExt cx="3941603" cy="691378"/>
          </a:xfrm>
        </p:grpSpPr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95FA215F-FB22-904A-AA27-6FF092498C3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A4A5D03-D330-DE49-93B3-2D677A845080}"/>
                </a:ext>
              </a:extLst>
            </p:cNvPr>
            <p:cNvSpPr txBox="1"/>
            <p:nvPr/>
          </p:nvSpPr>
          <p:spPr>
            <a:xfrm rot="21000000">
              <a:off x="2822485" y="3652064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A0D32E5-21D0-BF42-8CCC-DE556CEAFEB6}"/>
              </a:ext>
            </a:extLst>
          </p:cNvPr>
          <p:cNvGrpSpPr/>
          <p:nvPr/>
        </p:nvGrpSpPr>
        <p:grpSpPr>
          <a:xfrm>
            <a:off x="5142965" y="5619184"/>
            <a:ext cx="3031150" cy="1214123"/>
            <a:chOff x="993036" y="5630654"/>
            <a:chExt cx="3031150" cy="1214123"/>
          </a:xfrm>
        </p:grpSpPr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EBF07F6D-55CC-0F44-BB61-C8AA51CF4A10}"/>
                </a:ext>
              </a:extLst>
            </p:cNvPr>
            <p:cNvGrpSpPr/>
            <p:nvPr/>
          </p:nvGrpSpPr>
          <p:grpSpPr>
            <a:xfrm>
              <a:off x="1009686" y="5630654"/>
              <a:ext cx="3014500" cy="691378"/>
              <a:chOff x="972785" y="4036734"/>
              <a:chExt cx="3014500" cy="691378"/>
            </a:xfrm>
          </p:grpSpPr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82D87D5D-2A3D-A148-8487-6F66DD0D67A0}"/>
                  </a:ext>
                </a:extLst>
              </p:cNvPr>
              <p:cNvSpPr txBox="1"/>
              <p:nvPr/>
            </p:nvSpPr>
            <p:spPr>
              <a:xfrm rot="720000">
                <a:off x="1953147" y="4058808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4</a:t>
                </a:r>
              </a:p>
            </p:txBody>
          </p: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2D664174-3EAD-2E4A-8D90-D5F36B368AE1}"/>
                  </a:ext>
                </a:extLst>
              </p:cNvPr>
              <p:cNvCxnSpPr/>
              <p:nvPr/>
            </p:nvCxnSpPr>
            <p:spPr bwMode="auto">
              <a:xfrm>
                <a:off x="972785" y="4036734"/>
                <a:ext cx="3014500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02A34D09-DA45-E346-BDAF-9E8886AA4D16}"/>
                </a:ext>
              </a:extLst>
            </p:cNvPr>
            <p:cNvCxnSpPr/>
            <p:nvPr/>
          </p:nvCxnSpPr>
          <p:spPr bwMode="auto">
            <a:xfrm>
              <a:off x="993036" y="5884092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AB4A71E1-6F50-634A-AB5F-0C7F75C1E56D}"/>
                </a:ext>
              </a:extLst>
            </p:cNvPr>
            <p:cNvCxnSpPr/>
            <p:nvPr/>
          </p:nvCxnSpPr>
          <p:spPr bwMode="auto">
            <a:xfrm>
              <a:off x="1001504" y="6153399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396ADA1-D6A7-C64A-B268-2ACB321F04BC}"/>
              </a:ext>
            </a:extLst>
          </p:cNvPr>
          <p:cNvGrpSpPr/>
          <p:nvPr/>
        </p:nvGrpSpPr>
        <p:grpSpPr>
          <a:xfrm>
            <a:off x="822037" y="1826667"/>
            <a:ext cx="5596986" cy="4182053"/>
            <a:chOff x="822037" y="1826667"/>
            <a:chExt cx="5596986" cy="4182053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C59717D1-2939-7842-98D6-0C6306F32025}"/>
                </a:ext>
              </a:extLst>
            </p:cNvPr>
            <p:cNvSpPr/>
            <p:nvPr/>
          </p:nvSpPr>
          <p:spPr bwMode="auto">
            <a:xfrm>
              <a:off x="822037" y="1826667"/>
              <a:ext cx="3295854" cy="4182053"/>
            </a:xfrm>
            <a:prstGeom prst="rect">
              <a:avLst/>
            </a:prstGeom>
            <a:solidFill>
              <a:srgbClr val="FF93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This approach is called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>
                  <a:latin typeface="Eurostile"/>
                  <a:cs typeface="Eurostile"/>
                </a:rPr>
                <a:t>Selective Repeat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  <a:p>
              <a:r>
                <a:rPr lang="en-US" sz="2000" dirty="0">
                  <a:latin typeface="Eurostile"/>
                  <a:cs typeface="Eurostile"/>
                </a:rPr>
                <a:t>Receiver buffers packets that arrive out of order but in window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dirty="0">
                <a:latin typeface="Eurostile"/>
                <a:cs typeface="Eurostile"/>
              </a:endParaRP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atin typeface="Eurostile"/>
                  <a:cs typeface="Eurostile"/>
                </a:rPr>
                <a:t>Advantages:</a:t>
              </a:r>
            </a:p>
            <a:p>
              <a:pPr marL="342900" marR="0" indent="-34290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2000" dirty="0">
                  <a:latin typeface="Eurostile"/>
                  <a:cs typeface="Eurostile"/>
                </a:rPr>
                <a:t>less traffic</a:t>
              </a:r>
            </a:p>
            <a:p>
              <a:pPr marL="342900" marR="0" indent="-34290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if </a:t>
              </a:r>
              <a:r>
                <a:rPr lang="en-US" sz="2000" dirty="0">
                  <a:latin typeface="Eurostile"/>
                  <a:cs typeface="Eurostile"/>
                </a:rPr>
                <a:t>the network usually looses only 1 packet in a row, this uses bandwidth better</a:t>
              </a:r>
              <a:endPara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F17098B7-4F18-8F4D-990B-1B28B1F3E896}"/>
                </a:ext>
              </a:extLst>
            </p:cNvPr>
            <p:cNvCxnSpPr>
              <a:cxnSpLocks/>
              <a:stCxn id="118" idx="3"/>
            </p:cNvCxnSpPr>
            <p:nvPr/>
          </p:nvCxnSpPr>
          <p:spPr bwMode="auto">
            <a:xfrm>
              <a:off x="4117891" y="3917694"/>
              <a:ext cx="2301132" cy="131108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9300"/>
              </a:solidFill>
              <a:prstDash val="sysDot"/>
              <a:round/>
              <a:headEnd type="none" w="med" len="med"/>
              <a:tailEnd type="stealth" w="lg" len="lg"/>
            </a:ln>
            <a:effectLst/>
          </p:spPr>
        </p:cxn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2638E474-E541-E047-92B1-F7FABB5004B1}"/>
              </a:ext>
            </a:extLst>
          </p:cNvPr>
          <p:cNvSpPr txBox="1"/>
          <p:nvPr/>
        </p:nvSpPr>
        <p:spPr>
          <a:xfrm>
            <a:off x="8164822" y="3057320"/>
            <a:ext cx="83067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keep 2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C8192E4-6627-E144-9B97-3496B5A9F354}"/>
              </a:ext>
            </a:extLst>
          </p:cNvPr>
          <p:cNvSpPr txBox="1"/>
          <p:nvPr/>
        </p:nvSpPr>
        <p:spPr>
          <a:xfrm>
            <a:off x="8173290" y="3983788"/>
            <a:ext cx="83067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keep 3</a:t>
            </a:r>
          </a:p>
        </p:txBody>
      </p:sp>
    </p:spTree>
    <p:extLst>
      <p:ext uri="{BB962C8B-B14F-4D97-AF65-F5344CB8AC3E}">
        <p14:creationId xmlns:p14="http://schemas.microsoft.com/office/powerpoint/2010/main" val="4064834454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9764289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Flow Control on Transport Layer</a:t>
            </a:r>
            <a:endParaRPr lang="en-US" sz="3200"/>
          </a:p>
        </p:txBody>
      </p:sp>
      <p:sp>
        <p:nvSpPr>
          <p:cNvPr id="916483" name="Rectangle 3"/>
          <p:cNvSpPr>
            <a:spLocks noGrp="1" noChangeArrowheads="1"/>
          </p:cNvSpPr>
          <p:nvPr>
            <p:ph idx="1"/>
          </p:nvPr>
        </p:nvSpPr>
        <p:spPr>
          <a:xfrm>
            <a:off x="152399" y="4548249"/>
            <a:ext cx="5975269" cy="197130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/>
              <a:t>Flow control mechanisms:</a:t>
            </a:r>
          </a:p>
          <a:p>
            <a:pPr>
              <a:lnSpc>
                <a:spcPct val="90000"/>
              </a:lnSpc>
            </a:pPr>
            <a:r>
              <a:rPr lang="en-US" sz="2000" u="sng" dirty="0"/>
              <a:t>Stop-and-wait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u="sng" dirty="0"/>
              <a:t>Sliding window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Go-back-N / no buffer allocation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Selective repeat / static buffer allocation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Credit mechanism / dynamic buffer allocation</a:t>
            </a:r>
          </a:p>
        </p:txBody>
      </p:sp>
      <p:grpSp>
        <p:nvGrpSpPr>
          <p:cNvPr id="98308" name="Group 38"/>
          <p:cNvGrpSpPr>
            <a:grpSpLocks/>
          </p:cNvGrpSpPr>
          <p:nvPr/>
        </p:nvGrpSpPr>
        <p:grpSpPr bwMode="auto">
          <a:xfrm>
            <a:off x="2209800" y="1524000"/>
            <a:ext cx="817563" cy="2116138"/>
            <a:chOff x="3398" y="1677"/>
            <a:chExt cx="515" cy="1333"/>
          </a:xfrm>
        </p:grpSpPr>
        <p:sp>
          <p:nvSpPr>
            <p:cNvPr id="98442" name="Rectangle 5"/>
            <p:cNvSpPr>
              <a:spLocks noChangeAspect="1" noChangeArrowheads="1"/>
            </p:cNvSpPr>
            <p:nvPr/>
          </p:nvSpPr>
          <p:spPr bwMode="auto">
            <a:xfrm>
              <a:off x="3398" y="2206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Network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3" name="Rectangle 9"/>
            <p:cNvSpPr>
              <a:spLocks noChangeAspect="1" noChangeArrowheads="1"/>
            </p:cNvSpPr>
            <p:nvPr/>
          </p:nvSpPr>
          <p:spPr bwMode="auto">
            <a:xfrm>
              <a:off x="3398" y="1942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Transport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4" name="Rectangle 10"/>
            <p:cNvSpPr>
              <a:spLocks noChangeAspect="1" noChangeArrowheads="1"/>
            </p:cNvSpPr>
            <p:nvPr/>
          </p:nvSpPr>
          <p:spPr bwMode="auto">
            <a:xfrm>
              <a:off x="3398" y="1677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Application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5" name="Rectangle 12"/>
            <p:cNvSpPr>
              <a:spLocks noChangeAspect="1" noChangeArrowheads="1"/>
            </p:cNvSpPr>
            <p:nvPr/>
          </p:nvSpPr>
          <p:spPr bwMode="auto">
            <a:xfrm>
              <a:off x="3398" y="2471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 Link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6" name="Rectangle 13"/>
            <p:cNvSpPr>
              <a:spLocks noChangeAspect="1" noChangeArrowheads="1"/>
            </p:cNvSpPr>
            <p:nvPr/>
          </p:nvSpPr>
          <p:spPr bwMode="auto">
            <a:xfrm>
              <a:off x="3398" y="2736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Physical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</p:grpSp>
      <p:grpSp>
        <p:nvGrpSpPr>
          <p:cNvPr id="98309" name="Group 19"/>
          <p:cNvGrpSpPr>
            <a:grpSpLocks noChangeAspect="1"/>
          </p:cNvGrpSpPr>
          <p:nvPr/>
        </p:nvGrpSpPr>
        <p:grpSpPr bwMode="auto">
          <a:xfrm>
            <a:off x="533400" y="2362200"/>
            <a:ext cx="533400" cy="914400"/>
            <a:chOff x="4272" y="2352"/>
            <a:chExt cx="515" cy="1333"/>
          </a:xfrm>
        </p:grpSpPr>
        <p:sp>
          <p:nvSpPr>
            <p:cNvPr id="98437" name="Rectangle 14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8" name="Rectangle 15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9" name="Rectangle 16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40" name="Rectangle 17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41" name="Rectangle 18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10" name="Group 20"/>
          <p:cNvGrpSpPr>
            <a:grpSpLocks noChangeAspect="1"/>
          </p:cNvGrpSpPr>
          <p:nvPr/>
        </p:nvGrpSpPr>
        <p:grpSpPr bwMode="auto">
          <a:xfrm>
            <a:off x="7696200" y="1295400"/>
            <a:ext cx="533400" cy="914400"/>
            <a:chOff x="4272" y="2352"/>
            <a:chExt cx="515" cy="1333"/>
          </a:xfrm>
        </p:grpSpPr>
        <p:sp>
          <p:nvSpPr>
            <p:cNvPr id="98432" name="Rectangle 21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3" name="Rectangle 22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4" name="Rectangle 23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5" name="Rectangle 24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6" name="Rectangle 25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11" name="Group 199"/>
          <p:cNvGrpSpPr>
            <a:grpSpLocks/>
          </p:cNvGrpSpPr>
          <p:nvPr/>
        </p:nvGrpSpPr>
        <p:grpSpPr bwMode="auto">
          <a:xfrm>
            <a:off x="4305300" y="2286000"/>
            <a:ext cx="533400" cy="550863"/>
            <a:chOff x="2712" y="1093"/>
            <a:chExt cx="336" cy="347"/>
          </a:xfrm>
        </p:grpSpPr>
        <p:sp>
          <p:nvSpPr>
            <p:cNvPr id="98429" name="Rectangle 33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0" name="Rectangle 36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1" name="Rectangle 37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6" name="Group 79"/>
          <p:cNvGrpSpPr>
            <a:grpSpLocks/>
          </p:cNvGrpSpPr>
          <p:nvPr/>
        </p:nvGrpSpPr>
        <p:grpSpPr bwMode="auto">
          <a:xfrm rot="5400000">
            <a:off x="990600" y="2830513"/>
            <a:ext cx="228600" cy="381000"/>
            <a:chOff x="3024" y="576"/>
            <a:chExt cx="867" cy="2306"/>
          </a:xfrm>
        </p:grpSpPr>
        <p:sp>
          <p:nvSpPr>
            <p:cNvPr id="98423" name="Freeform 8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4" name="Freeform 8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5" name="Freeform 8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6" name="Freeform 8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7" name="Freeform 8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8" name="Freeform 8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86"/>
          <p:cNvGrpSpPr>
            <a:grpSpLocks/>
          </p:cNvGrpSpPr>
          <p:nvPr/>
        </p:nvGrpSpPr>
        <p:grpSpPr bwMode="auto">
          <a:xfrm rot="-5400000">
            <a:off x="2057400" y="2819400"/>
            <a:ext cx="228600" cy="381000"/>
            <a:chOff x="3024" y="576"/>
            <a:chExt cx="867" cy="2306"/>
          </a:xfrm>
        </p:grpSpPr>
        <p:sp>
          <p:nvSpPr>
            <p:cNvPr id="98417" name="Freeform 87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8" name="Freeform 88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9" name="Freeform 89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0" name="Freeform 90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1" name="Freeform 91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2" name="Freeform 92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6573" name="Line 93"/>
          <p:cNvSpPr>
            <a:spLocks noChangeShapeType="1"/>
          </p:cNvSpPr>
          <p:nvPr/>
        </p:nvSpPr>
        <p:spPr bwMode="auto">
          <a:xfrm flipV="1">
            <a:off x="1295400" y="3014663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129"/>
          <p:cNvGrpSpPr>
            <a:grpSpLocks/>
          </p:cNvGrpSpPr>
          <p:nvPr/>
        </p:nvGrpSpPr>
        <p:grpSpPr bwMode="auto">
          <a:xfrm rot="5400000">
            <a:off x="2819400" y="1752600"/>
            <a:ext cx="228600" cy="381000"/>
            <a:chOff x="3024" y="576"/>
            <a:chExt cx="867" cy="2306"/>
          </a:xfrm>
        </p:grpSpPr>
        <p:sp>
          <p:nvSpPr>
            <p:cNvPr id="98411" name="Freeform 13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2" name="Freeform 13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3" name="Freeform 13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4" name="Freeform 13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5" name="Freeform 13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6" name="Freeform 13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115"/>
          <p:cNvGrpSpPr>
            <a:grpSpLocks/>
          </p:cNvGrpSpPr>
          <p:nvPr/>
        </p:nvGrpSpPr>
        <p:grpSpPr bwMode="auto">
          <a:xfrm rot="5400000">
            <a:off x="2895600" y="1882775"/>
            <a:ext cx="228600" cy="381000"/>
            <a:chOff x="3024" y="576"/>
            <a:chExt cx="867" cy="2306"/>
          </a:xfrm>
        </p:grpSpPr>
        <p:sp>
          <p:nvSpPr>
            <p:cNvPr id="98405" name="Freeform 116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6" name="Freeform 117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7" name="Freeform 118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8" name="Freeform 119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9" name="Freeform 120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0" name="Freeform 121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122"/>
          <p:cNvGrpSpPr>
            <a:grpSpLocks/>
          </p:cNvGrpSpPr>
          <p:nvPr/>
        </p:nvGrpSpPr>
        <p:grpSpPr bwMode="auto">
          <a:xfrm rot="5400000">
            <a:off x="2971800" y="2035175"/>
            <a:ext cx="228600" cy="381000"/>
            <a:chOff x="3024" y="576"/>
            <a:chExt cx="867" cy="2306"/>
          </a:xfrm>
        </p:grpSpPr>
        <p:sp>
          <p:nvSpPr>
            <p:cNvPr id="98399" name="Freeform 123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0" name="Freeform 124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1" name="Freeform 125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2" name="Freeform 126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3" name="Freeform 127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4" name="Freeform 128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136"/>
          <p:cNvGrpSpPr>
            <a:grpSpLocks/>
          </p:cNvGrpSpPr>
          <p:nvPr/>
        </p:nvGrpSpPr>
        <p:grpSpPr bwMode="auto">
          <a:xfrm rot="5400000">
            <a:off x="3048000" y="2187575"/>
            <a:ext cx="228600" cy="381000"/>
            <a:chOff x="3024" y="576"/>
            <a:chExt cx="867" cy="2306"/>
          </a:xfrm>
        </p:grpSpPr>
        <p:sp>
          <p:nvSpPr>
            <p:cNvPr id="98393" name="Freeform 137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4" name="Freeform 138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5" name="Freeform 139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6" name="Freeform 140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7" name="Freeform 141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8" name="Freeform 142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44"/>
          <p:cNvGrpSpPr>
            <a:grpSpLocks/>
          </p:cNvGrpSpPr>
          <p:nvPr/>
        </p:nvGrpSpPr>
        <p:grpSpPr bwMode="auto">
          <a:xfrm rot="-5400000">
            <a:off x="7620000" y="1371600"/>
            <a:ext cx="228600" cy="381000"/>
            <a:chOff x="3024" y="576"/>
            <a:chExt cx="867" cy="2306"/>
          </a:xfrm>
        </p:grpSpPr>
        <p:sp>
          <p:nvSpPr>
            <p:cNvPr id="98387" name="Freeform 145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88" name="Freeform 146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89" name="Freeform 147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0" name="Freeform 148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1" name="Freeform 149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2" name="Freeform 150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8320" name="Group 151"/>
          <p:cNvGrpSpPr>
            <a:grpSpLocks noChangeAspect="1"/>
          </p:cNvGrpSpPr>
          <p:nvPr/>
        </p:nvGrpSpPr>
        <p:grpSpPr bwMode="auto">
          <a:xfrm>
            <a:off x="7620000" y="2971800"/>
            <a:ext cx="533400" cy="914400"/>
            <a:chOff x="4272" y="2352"/>
            <a:chExt cx="515" cy="1333"/>
          </a:xfrm>
        </p:grpSpPr>
        <p:sp>
          <p:nvSpPr>
            <p:cNvPr id="98382" name="Rectangle 152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3" name="Rectangle 153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4" name="Rectangle 154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5" name="Rectangle 155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6" name="Rectangle 156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21" name="Group 163"/>
          <p:cNvGrpSpPr>
            <a:grpSpLocks noChangeAspect="1"/>
          </p:cNvGrpSpPr>
          <p:nvPr/>
        </p:nvGrpSpPr>
        <p:grpSpPr bwMode="auto">
          <a:xfrm>
            <a:off x="5257800" y="3505200"/>
            <a:ext cx="533400" cy="914400"/>
            <a:chOff x="4272" y="2352"/>
            <a:chExt cx="515" cy="1333"/>
          </a:xfrm>
        </p:grpSpPr>
        <p:sp>
          <p:nvSpPr>
            <p:cNvPr id="98377" name="Rectangle 164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8" name="Rectangle 165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9" name="Rectangle 166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0" name="Rectangle 167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1" name="Rectangle 168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22" name="Group 169"/>
          <p:cNvGrpSpPr>
            <a:grpSpLocks noChangeAspect="1"/>
          </p:cNvGrpSpPr>
          <p:nvPr/>
        </p:nvGrpSpPr>
        <p:grpSpPr bwMode="auto">
          <a:xfrm>
            <a:off x="6629400" y="3886200"/>
            <a:ext cx="533400" cy="914400"/>
            <a:chOff x="4272" y="2352"/>
            <a:chExt cx="515" cy="1333"/>
          </a:xfrm>
        </p:grpSpPr>
        <p:sp>
          <p:nvSpPr>
            <p:cNvPr id="98372" name="Rectangle 170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3" name="Rectangle 171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4" name="Rectangle 172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5" name="Rectangle 173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6" name="Rectangle 174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16" name="Group 175"/>
          <p:cNvGrpSpPr>
            <a:grpSpLocks/>
          </p:cNvGrpSpPr>
          <p:nvPr/>
        </p:nvGrpSpPr>
        <p:grpSpPr bwMode="auto">
          <a:xfrm rot="-5400000">
            <a:off x="7620000" y="3048000"/>
            <a:ext cx="228600" cy="381000"/>
            <a:chOff x="3024" y="576"/>
            <a:chExt cx="867" cy="2306"/>
          </a:xfrm>
        </p:grpSpPr>
        <p:sp>
          <p:nvSpPr>
            <p:cNvPr id="98366" name="Freeform 176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7" name="Freeform 177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8" name="Freeform 178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9" name="Freeform 179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70" name="Freeform 180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71" name="Freeform 181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82"/>
          <p:cNvGrpSpPr>
            <a:grpSpLocks/>
          </p:cNvGrpSpPr>
          <p:nvPr/>
        </p:nvGrpSpPr>
        <p:grpSpPr bwMode="auto">
          <a:xfrm rot="-5400000">
            <a:off x="6553200" y="3962400"/>
            <a:ext cx="228600" cy="381000"/>
            <a:chOff x="3024" y="576"/>
            <a:chExt cx="867" cy="2306"/>
          </a:xfrm>
        </p:grpSpPr>
        <p:sp>
          <p:nvSpPr>
            <p:cNvPr id="98360" name="Freeform 183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1" name="Freeform 184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2" name="Freeform 185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3" name="Freeform 186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4" name="Freeform 187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5" name="Freeform 188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89"/>
          <p:cNvGrpSpPr>
            <a:grpSpLocks/>
          </p:cNvGrpSpPr>
          <p:nvPr/>
        </p:nvGrpSpPr>
        <p:grpSpPr bwMode="auto">
          <a:xfrm rot="-5400000">
            <a:off x="5181600" y="3581400"/>
            <a:ext cx="228600" cy="381000"/>
            <a:chOff x="3024" y="576"/>
            <a:chExt cx="867" cy="2306"/>
          </a:xfrm>
        </p:grpSpPr>
        <p:sp>
          <p:nvSpPr>
            <p:cNvPr id="98354" name="Freeform 19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5" name="Freeform 19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6" name="Freeform 19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7" name="Freeform 19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8" name="Freeform 19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9" name="Freeform 19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6676" name="Line 196"/>
          <p:cNvSpPr>
            <a:spLocks noChangeShapeType="1"/>
          </p:cNvSpPr>
          <p:nvPr/>
        </p:nvSpPr>
        <p:spPr bwMode="auto">
          <a:xfrm>
            <a:off x="1066800" y="32004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77" name="Line 197"/>
          <p:cNvSpPr>
            <a:spLocks noChangeShapeType="1"/>
          </p:cNvSpPr>
          <p:nvPr/>
        </p:nvSpPr>
        <p:spPr bwMode="auto">
          <a:xfrm flipV="1">
            <a:off x="3048000" y="2743200"/>
            <a:ext cx="12954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78" name="Line 198"/>
          <p:cNvSpPr>
            <a:spLocks noChangeShapeType="1"/>
          </p:cNvSpPr>
          <p:nvPr/>
        </p:nvSpPr>
        <p:spPr bwMode="auto">
          <a:xfrm>
            <a:off x="3048000" y="3505200"/>
            <a:ext cx="1219200" cy="609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8329" name="Group 200"/>
          <p:cNvGrpSpPr>
            <a:grpSpLocks/>
          </p:cNvGrpSpPr>
          <p:nvPr/>
        </p:nvGrpSpPr>
        <p:grpSpPr bwMode="auto">
          <a:xfrm>
            <a:off x="4271963" y="3671888"/>
            <a:ext cx="533400" cy="550862"/>
            <a:chOff x="2712" y="1093"/>
            <a:chExt cx="336" cy="347"/>
          </a:xfrm>
        </p:grpSpPr>
        <p:sp>
          <p:nvSpPr>
            <p:cNvPr id="98351" name="Rectangle 201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2" name="Rectangle 202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3" name="Rectangle 203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30" name="Group 204"/>
          <p:cNvGrpSpPr>
            <a:grpSpLocks/>
          </p:cNvGrpSpPr>
          <p:nvPr/>
        </p:nvGrpSpPr>
        <p:grpSpPr bwMode="auto">
          <a:xfrm>
            <a:off x="5867400" y="2667000"/>
            <a:ext cx="533400" cy="550863"/>
            <a:chOff x="2712" y="1093"/>
            <a:chExt cx="336" cy="347"/>
          </a:xfrm>
        </p:grpSpPr>
        <p:sp>
          <p:nvSpPr>
            <p:cNvPr id="98348" name="Rectangle 205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9" name="Rectangle 206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0" name="Rectangle 207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31" name="Group 208"/>
          <p:cNvGrpSpPr>
            <a:grpSpLocks/>
          </p:cNvGrpSpPr>
          <p:nvPr/>
        </p:nvGrpSpPr>
        <p:grpSpPr bwMode="auto">
          <a:xfrm>
            <a:off x="5867400" y="1600200"/>
            <a:ext cx="533400" cy="550863"/>
            <a:chOff x="2712" y="1093"/>
            <a:chExt cx="336" cy="347"/>
          </a:xfrm>
        </p:grpSpPr>
        <p:sp>
          <p:nvSpPr>
            <p:cNvPr id="98345" name="Rectangle 209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6" name="Rectangle 210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7" name="Rectangle 211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sp>
        <p:nvSpPr>
          <p:cNvPr id="916692" name="Line 212"/>
          <p:cNvSpPr>
            <a:spLocks noChangeShapeType="1"/>
          </p:cNvSpPr>
          <p:nvPr/>
        </p:nvSpPr>
        <p:spPr bwMode="auto">
          <a:xfrm>
            <a:off x="4800600" y="41148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3" name="Line 213"/>
          <p:cNvSpPr>
            <a:spLocks noChangeShapeType="1"/>
          </p:cNvSpPr>
          <p:nvPr/>
        </p:nvSpPr>
        <p:spPr bwMode="auto">
          <a:xfrm>
            <a:off x="5791200" y="4343400"/>
            <a:ext cx="8382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4" name="Line 214"/>
          <p:cNvSpPr>
            <a:spLocks noChangeShapeType="1"/>
          </p:cNvSpPr>
          <p:nvPr/>
        </p:nvSpPr>
        <p:spPr bwMode="auto">
          <a:xfrm>
            <a:off x="6400800" y="3124200"/>
            <a:ext cx="12192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5" name="Line 215"/>
          <p:cNvSpPr>
            <a:spLocks noChangeShapeType="1"/>
          </p:cNvSpPr>
          <p:nvPr/>
        </p:nvSpPr>
        <p:spPr bwMode="auto">
          <a:xfrm>
            <a:off x="4876800" y="27432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6" name="Line 216"/>
          <p:cNvSpPr>
            <a:spLocks noChangeShapeType="1"/>
          </p:cNvSpPr>
          <p:nvPr/>
        </p:nvSpPr>
        <p:spPr bwMode="auto">
          <a:xfrm flipV="1">
            <a:off x="4800600" y="2057400"/>
            <a:ext cx="10668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7" name="Line 217"/>
          <p:cNvSpPr>
            <a:spLocks noChangeShapeType="1"/>
          </p:cNvSpPr>
          <p:nvPr/>
        </p:nvSpPr>
        <p:spPr bwMode="auto">
          <a:xfrm>
            <a:off x="6400800" y="2057400"/>
            <a:ext cx="1295400" cy="76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8" name="Line 218"/>
          <p:cNvSpPr>
            <a:spLocks noChangeShapeType="1"/>
          </p:cNvSpPr>
          <p:nvPr/>
        </p:nvSpPr>
        <p:spPr bwMode="auto">
          <a:xfrm flipV="1">
            <a:off x="3124200" y="1524000"/>
            <a:ext cx="4419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9" name="Line 219"/>
          <p:cNvSpPr>
            <a:spLocks noChangeShapeType="1"/>
          </p:cNvSpPr>
          <p:nvPr/>
        </p:nvSpPr>
        <p:spPr bwMode="auto">
          <a:xfrm>
            <a:off x="3200400" y="2057400"/>
            <a:ext cx="43434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700" name="Line 220"/>
          <p:cNvSpPr>
            <a:spLocks noChangeShapeType="1"/>
          </p:cNvSpPr>
          <p:nvPr/>
        </p:nvSpPr>
        <p:spPr bwMode="auto">
          <a:xfrm>
            <a:off x="3276600" y="2209800"/>
            <a:ext cx="32004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701" name="Line 221"/>
          <p:cNvSpPr>
            <a:spLocks noChangeShapeType="1"/>
          </p:cNvSpPr>
          <p:nvPr/>
        </p:nvSpPr>
        <p:spPr bwMode="auto">
          <a:xfrm>
            <a:off x="3352800" y="2362200"/>
            <a:ext cx="17526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342" name="Text Box 222"/>
          <p:cNvSpPr txBox="1">
            <a:spLocks noChangeArrowheads="1"/>
          </p:cNvSpPr>
          <p:nvPr/>
        </p:nvSpPr>
        <p:spPr bwMode="auto">
          <a:xfrm>
            <a:off x="425071" y="759768"/>
            <a:ext cx="52982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Fast sender shall not flood slow receiver</a:t>
            </a:r>
          </a:p>
        </p:txBody>
      </p:sp>
      <p:sp>
        <p:nvSpPr>
          <p:cNvPr id="916704" name="AutoShape 224"/>
          <p:cNvSpPr>
            <a:spLocks noChangeArrowheads="1"/>
          </p:cNvSpPr>
          <p:nvPr/>
        </p:nvSpPr>
        <p:spPr bwMode="auto">
          <a:xfrm>
            <a:off x="304800" y="3164775"/>
            <a:ext cx="2362200" cy="1371600"/>
          </a:xfrm>
          <a:prstGeom prst="foldedCorner">
            <a:avLst>
              <a:gd name="adj" fmla="val 12500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>
                <a:latin typeface="Eurostile" panose="020B0504020202050204" pitchFamily="34" charset="77"/>
              </a:rPr>
              <a:t>Link layer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Few connections</a:t>
            </a:r>
            <a:br>
              <a:rPr lang="en-US" dirty="0">
                <a:latin typeface="Eurostile" panose="020B0504020202050204" pitchFamily="34" charset="77"/>
              </a:rPr>
            </a:br>
            <a:r>
              <a:rPr lang="en-US" dirty="0">
                <a:latin typeface="Eurostile" panose="020B0504020202050204" pitchFamily="34" charset="77"/>
              </a:rPr>
              <a:t>  (one per host)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Short distances</a:t>
            </a:r>
          </a:p>
        </p:txBody>
      </p:sp>
      <p:sp>
        <p:nvSpPr>
          <p:cNvPr id="916705" name="AutoShape 225"/>
          <p:cNvSpPr>
            <a:spLocks noChangeArrowheads="1"/>
          </p:cNvSpPr>
          <p:nvPr/>
        </p:nvSpPr>
        <p:spPr bwMode="auto">
          <a:xfrm>
            <a:off x="5638800" y="4364038"/>
            <a:ext cx="3276600" cy="1371600"/>
          </a:xfrm>
          <a:prstGeom prst="foldedCorner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>
                <a:latin typeface="Eurostile" panose="020B0504020202050204" pitchFamily="34" charset="77"/>
              </a:rPr>
              <a:t>Transport layer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Potentially many connections</a:t>
            </a:r>
            <a:br>
              <a:rPr lang="en-US" dirty="0">
                <a:latin typeface="Eurostile" panose="020B0504020202050204" pitchFamily="34" charset="77"/>
              </a:rPr>
            </a:br>
            <a:r>
              <a:rPr lang="en-US" dirty="0">
                <a:latin typeface="Eurostile" panose="020B0504020202050204" pitchFamily="34" charset="77"/>
              </a:rPr>
              <a:t>  (several per application)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Potentially long distances</a:t>
            </a:r>
          </a:p>
        </p:txBody>
      </p:sp>
    </p:spTree>
    <p:extLst>
      <p:ext uri="{BB962C8B-B14F-4D97-AF65-F5344CB8AC3E}">
        <p14:creationId xmlns:p14="http://schemas.microsoft.com/office/powerpoint/2010/main" val="26903790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sequence number space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6166697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Go-Back-N</a:t>
            </a:r>
          </a:p>
        </p:txBody>
      </p:sp>
      <p:sp>
        <p:nvSpPr>
          <p:cNvPr id="131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32440" cy="69001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Example: sender: error detection by timeout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313796" name="Picture 4" descr="l2-upd-1up_Seite_5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80928"/>
            <a:ext cx="5868987" cy="217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5400000">
            <a:off x="7644000" y="3188632"/>
            <a:ext cx="2698175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Eurostile"/>
                <a:cs typeface="Eurostile"/>
              </a:rPr>
              <a:t>© Ralf Steinmetz, </a:t>
            </a:r>
            <a:r>
              <a:rPr lang="en-US" sz="900" dirty="0" err="1">
                <a:latin typeface="Eurostile"/>
                <a:cs typeface="Eurostile"/>
              </a:rPr>
              <a:t>Technische</a:t>
            </a:r>
            <a:r>
              <a:rPr lang="en-US" sz="900" dirty="0">
                <a:latin typeface="Eurostile"/>
                <a:cs typeface="Eurostile"/>
              </a:rPr>
              <a:t> </a:t>
            </a:r>
            <a:r>
              <a:rPr lang="en-US" sz="900" dirty="0" err="1">
                <a:latin typeface="Eurostile"/>
                <a:cs typeface="Eurostile"/>
              </a:rPr>
              <a:t>Universität</a:t>
            </a:r>
            <a:r>
              <a:rPr lang="en-US" sz="900" dirty="0">
                <a:latin typeface="Eurostile"/>
                <a:cs typeface="Eurostile"/>
              </a:rPr>
              <a:t> Darmstadt</a:t>
            </a:r>
          </a:p>
        </p:txBody>
      </p:sp>
    </p:spTree>
    <p:extLst>
      <p:ext uri="{BB962C8B-B14F-4D97-AF65-F5344CB8AC3E}">
        <p14:creationId xmlns:p14="http://schemas.microsoft.com/office/powerpoint/2010/main" val="800832225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Go-Back-N</a:t>
            </a:r>
          </a:p>
        </p:txBody>
      </p:sp>
      <p:sp>
        <p:nvSpPr>
          <p:cNvPr id="131482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2852936"/>
            <a:ext cx="8637588" cy="1296144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incorrect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all ACKs lost</a:t>
            </a:r>
          </a:p>
        </p:txBody>
      </p:sp>
      <p:pic>
        <p:nvPicPr>
          <p:cNvPr id="1314822" name="Picture 6" descr="l2-upd-1up_Seite_5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5656" y="4299669"/>
            <a:ext cx="6194425" cy="22256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251520" y="908721"/>
            <a:ext cx="863758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number of possible sequence numbers</a:t>
            </a:r>
          </a:p>
          <a:p>
            <a:pPr marL="0" indent="0">
              <a:buFont typeface="Wingdings" charset="2"/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>
                <a:sym typeface="Wingdings" pitchFamily="2" charset="2"/>
              </a:rPr>
              <a:t> </a:t>
            </a:r>
            <a:r>
              <a:rPr lang="en-US" sz="1800" dirty="0"/>
              <a:t>at least </a:t>
            </a:r>
            <a:r>
              <a:rPr lang="en-US" sz="1800" i="1" dirty="0"/>
              <a:t>max. window size </a:t>
            </a:r>
            <a:r>
              <a:rPr lang="en-US" sz="1800" b="1" i="1" dirty="0"/>
              <a:t>strictly less than</a:t>
            </a:r>
            <a:r>
              <a:rPr lang="en-US" sz="1800" i="1" dirty="0"/>
              <a:t> range of sequence numbers</a:t>
            </a:r>
          </a:p>
        </p:txBody>
      </p:sp>
    </p:spTree>
    <p:extLst>
      <p:ext uri="{BB962C8B-B14F-4D97-AF65-F5344CB8AC3E}">
        <p14:creationId xmlns:p14="http://schemas.microsoft.com/office/powerpoint/2010/main" val="681284683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Go-Back-N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251520" y="908720"/>
            <a:ext cx="4051539" cy="420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number of possible sequence numbers</a:t>
            </a:r>
          </a:p>
          <a:p>
            <a:pPr>
              <a:buFont typeface="Wingdings" pitchFamily="2" charset="2"/>
              <a:buChar char="à"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at least </a:t>
            </a:r>
            <a:r>
              <a:rPr lang="en-US" sz="1800" i="1" dirty="0"/>
              <a:t>max. window size </a:t>
            </a:r>
            <a:r>
              <a:rPr lang="en-US" sz="1800" b="1" i="1" dirty="0"/>
              <a:t>strictly less than</a:t>
            </a:r>
            <a:r>
              <a:rPr lang="en-US" sz="1800" i="1" dirty="0"/>
              <a:t>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  <a:p>
            <a:pPr>
              <a:buNone/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2000" dirty="0"/>
              <a:t>Example for correct window size: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amount of sequence numbers	8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window size				7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all ACKs lost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F6B125-2ECD-924C-807C-3FC57EF3EEE4}"/>
              </a:ext>
            </a:extLst>
          </p:cNvPr>
          <p:cNvGrpSpPr/>
          <p:nvPr/>
        </p:nvGrpSpPr>
        <p:grpSpPr>
          <a:xfrm>
            <a:off x="5022402" y="1756725"/>
            <a:ext cx="2389204" cy="4461195"/>
            <a:chOff x="5370188" y="1756725"/>
            <a:chExt cx="2389204" cy="334653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1809F48-D1BF-5F46-8B6C-38B67DB7259C}"/>
                </a:ext>
              </a:extLst>
            </p:cNvPr>
            <p:cNvSpPr/>
            <p:nvPr/>
          </p:nvSpPr>
          <p:spPr bwMode="auto">
            <a:xfrm>
              <a:off x="5376020" y="1776685"/>
              <a:ext cx="2383160" cy="32947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223BE6F-505A-A24B-89A0-5614D71C0B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70188" y="1756725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148CB8D-6279-8F4F-BBD7-35F210E73D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59392" y="1788560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9139788-78E1-BC4E-8011-701AE083507E}"/>
              </a:ext>
            </a:extLst>
          </p:cNvPr>
          <p:cNvSpPr txBox="1"/>
          <p:nvPr/>
        </p:nvSpPr>
        <p:spPr>
          <a:xfrm>
            <a:off x="4596644" y="11774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95EC2C-641E-3346-99F5-8F468F2ECB85}"/>
              </a:ext>
            </a:extLst>
          </p:cNvPr>
          <p:cNvSpPr txBox="1"/>
          <p:nvPr/>
        </p:nvSpPr>
        <p:spPr>
          <a:xfrm>
            <a:off x="6930544" y="11764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01D420-1ABD-884C-A47B-90FE945F7C44}"/>
              </a:ext>
            </a:extLst>
          </p:cNvPr>
          <p:cNvGrpSpPr/>
          <p:nvPr/>
        </p:nvGrpSpPr>
        <p:grpSpPr>
          <a:xfrm>
            <a:off x="8149379" y="1169577"/>
            <a:ext cx="872890" cy="307777"/>
            <a:chOff x="6479087" y="411290"/>
            <a:chExt cx="872890" cy="30777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1ADFFAB-31B0-B64A-99F4-4D1583826A2B}"/>
                </a:ext>
              </a:extLst>
            </p:cNvPr>
            <p:cNvSpPr txBox="1"/>
            <p:nvPr/>
          </p:nvSpPr>
          <p:spPr>
            <a:xfrm>
              <a:off x="6479087" y="411290"/>
              <a:ext cx="4320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A55282A-1900-9D4C-902D-D6B69E9A9BFE}"/>
                </a:ext>
              </a:extLst>
            </p:cNvPr>
            <p:cNvSpPr txBox="1"/>
            <p:nvPr/>
          </p:nvSpPr>
          <p:spPr>
            <a:xfrm>
              <a:off x="6919977" y="411290"/>
              <a:ext cx="4320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UB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FBF8B2F-CD7E-A844-954E-3C8D70DD1A6B}"/>
              </a:ext>
            </a:extLst>
          </p:cNvPr>
          <p:cNvGrpSpPr/>
          <p:nvPr/>
        </p:nvGrpSpPr>
        <p:grpSpPr>
          <a:xfrm>
            <a:off x="8149379" y="1801479"/>
            <a:ext cx="872890" cy="215444"/>
            <a:chOff x="6479087" y="411290"/>
            <a:chExt cx="872890" cy="21544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1D41161-627A-D743-8C34-1AA9FE5C0B60}"/>
                </a:ext>
              </a:extLst>
            </p:cNvPr>
            <p:cNvSpPr txBox="1"/>
            <p:nvPr/>
          </p:nvSpPr>
          <p:spPr>
            <a:xfrm>
              <a:off x="6479087" y="41129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647615F-CF9E-C14E-BCC3-09B2F6D87E14}"/>
                </a:ext>
              </a:extLst>
            </p:cNvPr>
            <p:cNvSpPr txBox="1"/>
            <p:nvPr/>
          </p:nvSpPr>
          <p:spPr>
            <a:xfrm>
              <a:off x="6919977" y="41129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7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CB24988-749B-DF4B-B21D-03035A8CC237}"/>
              </a:ext>
            </a:extLst>
          </p:cNvPr>
          <p:cNvGrpSpPr/>
          <p:nvPr/>
        </p:nvGrpSpPr>
        <p:grpSpPr>
          <a:xfrm>
            <a:off x="4308085" y="1755041"/>
            <a:ext cx="4714184" cy="2571965"/>
            <a:chOff x="4308085" y="1755041"/>
            <a:chExt cx="4714184" cy="257196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744C9ED-23C7-2B4F-A97C-38588C93046B}"/>
                </a:ext>
              </a:extLst>
            </p:cNvPr>
            <p:cNvGrpSpPr/>
            <p:nvPr/>
          </p:nvGrpSpPr>
          <p:grpSpPr>
            <a:xfrm>
              <a:off x="4308085" y="1755041"/>
              <a:ext cx="3890857" cy="1193447"/>
              <a:chOff x="4664836" y="1755041"/>
              <a:chExt cx="3890857" cy="1193447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E408D46-F1EC-764F-B204-FDC92116FBC0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1E76595E-7E20-D04B-A7E9-69A8011CF2E4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AA19936-E780-3C49-A5DA-9465527F1A86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0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DEDFF60-EB5F-8345-9D0B-FA669CF36C7F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AA04D34-D9EA-F549-91BF-1CE1415CFD3D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0</a:t>
                  </a:r>
                </a:p>
              </p:txBody>
            </p: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96ABB907-83EF-A742-AB7F-B68EB734EE1F}"/>
                    </a:ext>
                  </a:extLst>
                </p:cNvPr>
                <p:cNvCxnSpPr>
                  <a:cxnSpLocks/>
                  <a:endCxn id="23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F8C32D2F-4891-124D-BAA5-FCB291A352F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13AF889-D999-7248-AFEF-82A6834C9036}"/>
                </a:ext>
              </a:extLst>
            </p:cNvPr>
            <p:cNvGrpSpPr/>
            <p:nvPr/>
          </p:nvGrpSpPr>
          <p:grpSpPr>
            <a:xfrm>
              <a:off x="4308085" y="1984794"/>
              <a:ext cx="3890857" cy="1193447"/>
              <a:chOff x="4664836" y="1755041"/>
              <a:chExt cx="3890857" cy="1193447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6BA2E02-4805-BE40-8E3D-A91C6CA4614D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8CBB61D1-8F36-374E-A26A-033F1F089031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E3F119C-7271-7541-9F0C-D635F6EFBD65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1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1BDCCD0-8E8C-184B-BD60-2AC83FA0C468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54C8B1D-CB2A-9D46-B93B-0E7923A0AD44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1</a:t>
                  </a:r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F2741D15-13AF-DE44-BFFB-BDB2FBBF84DE}"/>
                    </a:ext>
                  </a:extLst>
                </p:cNvPr>
                <p:cNvCxnSpPr>
                  <a:cxnSpLocks/>
                  <a:endCxn id="35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B49C15C5-C83F-124C-868B-4FC8CFAAFA5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C249914-8253-714A-AFA3-22A4381B8861}"/>
                </a:ext>
              </a:extLst>
            </p:cNvPr>
            <p:cNvGrpSpPr/>
            <p:nvPr/>
          </p:nvGrpSpPr>
          <p:grpSpPr>
            <a:xfrm>
              <a:off x="4318843" y="2214547"/>
              <a:ext cx="3890857" cy="1193447"/>
              <a:chOff x="4664836" y="1755041"/>
              <a:chExt cx="3890857" cy="1193447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CE760857-75A1-6246-955F-DE6D4660BFB7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852C177F-05F1-DB4A-B15D-E6B70E37F39A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A7169399-F37C-3C46-9A5F-79793579C562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2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44756F2-07DB-484D-B087-2D6EEE88E573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3F46F81-F42A-6843-A566-84C4776DCD8E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2</a:t>
                  </a:r>
                </a:p>
              </p:txBody>
            </p: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8BAE14A5-01EB-8040-97CD-19FC07EBB5F0}"/>
                    </a:ext>
                  </a:extLst>
                </p:cNvPr>
                <p:cNvCxnSpPr>
                  <a:cxnSpLocks/>
                  <a:endCxn id="43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035FE8D-A801-C849-B4F7-B9B235A46D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6E63853-CE62-6047-AB7E-AFB2ED6F4FA0}"/>
                </a:ext>
              </a:extLst>
            </p:cNvPr>
            <p:cNvGrpSpPr/>
            <p:nvPr/>
          </p:nvGrpSpPr>
          <p:grpSpPr>
            <a:xfrm>
              <a:off x="4308085" y="2444300"/>
              <a:ext cx="3890857" cy="1193447"/>
              <a:chOff x="4664836" y="1755041"/>
              <a:chExt cx="3890857" cy="1193447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C4C1CF1-79BA-7C44-8844-F4628FA7D82D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1E773D49-6699-674C-90C9-00C97DBEF9F4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96C3C4B-F91A-C846-8314-5398BCF5B6BA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3</a:t>
                  </a: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10D6DF4-5202-9A40-9479-C4AF6A0193D8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2E29F14-4511-874E-A094-65205CBD71F7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3</a:t>
                  </a:r>
                </a:p>
              </p:txBody>
            </p: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1F53A1A4-13C3-3A4E-B5A8-6F1A4539E8D6}"/>
                    </a:ext>
                  </a:extLst>
                </p:cNvPr>
                <p:cNvCxnSpPr>
                  <a:cxnSpLocks/>
                  <a:endCxn id="51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44A934D8-8DCC-B645-9EA2-DE49513245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5019183-EE5D-5A41-8698-3E90ADD49DF9}"/>
                </a:ext>
              </a:extLst>
            </p:cNvPr>
            <p:cNvGrpSpPr/>
            <p:nvPr/>
          </p:nvGrpSpPr>
          <p:grpSpPr>
            <a:xfrm>
              <a:off x="4308085" y="2674053"/>
              <a:ext cx="3890857" cy="1193447"/>
              <a:chOff x="4664836" y="1755041"/>
              <a:chExt cx="3890857" cy="1193447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A19B33DA-8012-A54B-8D44-E180C63E81F1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D50100C9-A291-C748-8A7C-1EB4F0E0F8E7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739759A7-9C30-4641-908B-801758A17488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4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5BE09F1-31AD-B345-9A68-2FFE59CE3FAD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8B9D0461-BBBD-E447-9F97-D4BB76256859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4</a:t>
                  </a:r>
                </a:p>
              </p:txBody>
            </p:sp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C2A5F523-A5B6-9041-B8F9-D6372BFD884C}"/>
                    </a:ext>
                  </a:extLst>
                </p:cNvPr>
                <p:cNvCxnSpPr>
                  <a:cxnSpLocks/>
                  <a:endCxn id="59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C3DA8C07-74EB-164F-931D-0C20A029D50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339D20F-1D61-9A42-A8DB-668B4265A588}"/>
                </a:ext>
              </a:extLst>
            </p:cNvPr>
            <p:cNvGrpSpPr/>
            <p:nvPr/>
          </p:nvGrpSpPr>
          <p:grpSpPr>
            <a:xfrm>
              <a:off x="4308085" y="2903806"/>
              <a:ext cx="3890857" cy="1193447"/>
              <a:chOff x="4664836" y="1755041"/>
              <a:chExt cx="3890857" cy="1193447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21FA015B-C330-4444-8496-807CC255EC29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5430D587-7004-CE4D-92E5-714B17C17F11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99704E28-F47B-A84E-9B13-34E24AF72EEF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5</a:t>
                  </a:r>
                </a:p>
              </p:txBody>
            </p: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F12603F1-7E86-684D-BE71-B9250807FD03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06DC6C9-C470-CB4C-9A64-4F314FC11717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5</a:t>
                  </a:r>
                </a:p>
              </p:txBody>
            </p:sp>
            <p:cxnSp>
              <p:nvCxnSpPr>
                <p:cNvPr id="66" name="Straight Arrow Connector 65">
                  <a:extLst>
                    <a:ext uri="{FF2B5EF4-FFF2-40B4-BE49-F238E27FC236}">
                      <a16:creationId xmlns:a16="http://schemas.microsoft.com/office/drawing/2014/main" id="{F4358724-3999-7A41-9E18-1690276EAE9D}"/>
                    </a:ext>
                  </a:extLst>
                </p:cNvPr>
                <p:cNvCxnSpPr>
                  <a:cxnSpLocks/>
                  <a:endCxn id="67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52FABB40-1E3B-8B44-9006-DC2314B2940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C140778-FF76-0549-85E8-FDEAE0ACB7DD}"/>
                </a:ext>
              </a:extLst>
            </p:cNvPr>
            <p:cNvGrpSpPr/>
            <p:nvPr/>
          </p:nvGrpSpPr>
          <p:grpSpPr>
            <a:xfrm>
              <a:off x="4308085" y="3133559"/>
              <a:ext cx="3890857" cy="1193447"/>
              <a:chOff x="4664836" y="1755041"/>
              <a:chExt cx="3890857" cy="1193447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613FD5C7-1CC2-B64F-A13F-66B4F29E796E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AB70A485-7982-E441-9645-629806DCF6C0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ED4E77C2-A493-864F-9C68-CFD02393ED56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6</a:t>
                  </a:r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B2DDEF83-DA99-EC4E-93C5-1B05F362E4C7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1D2B4C92-0605-C94E-9D21-AB7BAD5324F0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6</a:t>
                  </a:r>
                </a:p>
              </p:txBody>
            </p:sp>
            <p:cxnSp>
              <p:nvCxnSpPr>
                <p:cNvPr id="74" name="Straight Arrow Connector 73">
                  <a:extLst>
                    <a:ext uri="{FF2B5EF4-FFF2-40B4-BE49-F238E27FC236}">
                      <a16:creationId xmlns:a16="http://schemas.microsoft.com/office/drawing/2014/main" id="{87D3038B-7407-564E-9A76-302C84080286}"/>
                    </a:ext>
                  </a:extLst>
                </p:cNvPr>
                <p:cNvCxnSpPr>
                  <a:cxnSpLocks/>
                  <a:endCxn id="75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4AC9BDE2-C9CE-D44C-B7E4-5E070DFCC3B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D93CEEB-55FB-E746-8B4B-CA1D61F24414}"/>
                </a:ext>
              </a:extLst>
            </p:cNvPr>
            <p:cNvSpPr txBox="1"/>
            <p:nvPr/>
          </p:nvSpPr>
          <p:spPr>
            <a:xfrm>
              <a:off x="8149379" y="2437629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112E48-ACB1-A842-ABA8-FD0A13BE2D2E}"/>
                </a:ext>
              </a:extLst>
            </p:cNvPr>
            <p:cNvSpPr txBox="1"/>
            <p:nvPr/>
          </p:nvSpPr>
          <p:spPr>
            <a:xfrm>
              <a:off x="8590269" y="2571441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D4FA21F-AE72-FC41-9AF2-1E1FD9A4815B}"/>
                </a:ext>
              </a:extLst>
            </p:cNvPr>
            <p:cNvSpPr txBox="1"/>
            <p:nvPr/>
          </p:nvSpPr>
          <p:spPr>
            <a:xfrm>
              <a:off x="8149379" y="267233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F83F5FD-2286-974B-94EA-4138E37D4424}"/>
                </a:ext>
              </a:extLst>
            </p:cNvPr>
            <p:cNvSpPr txBox="1"/>
            <p:nvPr/>
          </p:nvSpPr>
          <p:spPr>
            <a:xfrm>
              <a:off x="8590269" y="280614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2ACC056-E123-7342-A9F3-2B88D78CC4D1}"/>
                </a:ext>
              </a:extLst>
            </p:cNvPr>
            <p:cNvSpPr txBox="1"/>
            <p:nvPr/>
          </p:nvSpPr>
          <p:spPr>
            <a:xfrm>
              <a:off x="8149379" y="2907043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4CBD991-C730-C34C-B0A0-500FE9DA359C}"/>
                </a:ext>
              </a:extLst>
            </p:cNvPr>
            <p:cNvSpPr txBox="1"/>
            <p:nvPr/>
          </p:nvSpPr>
          <p:spPr>
            <a:xfrm>
              <a:off x="8590269" y="3040855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EB10235-372C-B64A-B730-B16E140455B9}"/>
                </a:ext>
              </a:extLst>
            </p:cNvPr>
            <p:cNvSpPr txBox="1"/>
            <p:nvPr/>
          </p:nvSpPr>
          <p:spPr>
            <a:xfrm>
              <a:off x="8149379" y="314175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F8B76A7-D811-7D49-A102-4D23895EC0D6}"/>
                </a:ext>
              </a:extLst>
            </p:cNvPr>
            <p:cNvSpPr txBox="1"/>
            <p:nvPr/>
          </p:nvSpPr>
          <p:spPr>
            <a:xfrm>
              <a:off x="8590269" y="3275562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4F10033-41B9-914C-8C85-1BF541A50383}"/>
                </a:ext>
              </a:extLst>
            </p:cNvPr>
            <p:cNvSpPr txBox="1"/>
            <p:nvPr/>
          </p:nvSpPr>
          <p:spPr>
            <a:xfrm>
              <a:off x="8149379" y="3376457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27FB85F-F42E-D34C-A250-39F79D8D0229}"/>
                </a:ext>
              </a:extLst>
            </p:cNvPr>
            <p:cNvSpPr txBox="1"/>
            <p:nvPr/>
          </p:nvSpPr>
          <p:spPr>
            <a:xfrm>
              <a:off x="8590269" y="3510269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21D5B5A-7368-B846-845D-342E827D4513}"/>
                </a:ext>
              </a:extLst>
            </p:cNvPr>
            <p:cNvSpPr txBox="1"/>
            <p:nvPr/>
          </p:nvSpPr>
          <p:spPr>
            <a:xfrm>
              <a:off x="8149379" y="3611164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86A1631-C30A-3649-A90B-BF2A532B72F5}"/>
                </a:ext>
              </a:extLst>
            </p:cNvPr>
            <p:cNvSpPr txBox="1"/>
            <p:nvPr/>
          </p:nvSpPr>
          <p:spPr>
            <a:xfrm>
              <a:off x="8590269" y="374497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068F8774-BEAA-8C49-B479-4BF02A22C7CD}"/>
                </a:ext>
              </a:extLst>
            </p:cNvPr>
            <p:cNvSpPr txBox="1"/>
            <p:nvPr/>
          </p:nvSpPr>
          <p:spPr>
            <a:xfrm>
              <a:off x="8149379" y="384586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17E0E88-27D9-5741-B9F9-DFEDEA7B0881}"/>
                </a:ext>
              </a:extLst>
            </p:cNvPr>
            <p:cNvSpPr txBox="1"/>
            <p:nvPr/>
          </p:nvSpPr>
          <p:spPr>
            <a:xfrm>
              <a:off x="8590269" y="397968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6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582B06C-F1F8-B243-B40D-3B3EDF10EC9B}"/>
              </a:ext>
            </a:extLst>
          </p:cNvPr>
          <p:cNvGrpSpPr/>
          <p:nvPr/>
        </p:nvGrpSpPr>
        <p:grpSpPr>
          <a:xfrm>
            <a:off x="4326671" y="4427617"/>
            <a:ext cx="3063112" cy="779684"/>
            <a:chOff x="1438612" y="2865216"/>
            <a:chExt cx="5444788" cy="779684"/>
          </a:xfrm>
        </p:grpSpPr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0E90049B-8694-0A4C-8613-D59A469FB02B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EFC1139-DCED-5144-BCD2-042413B3988A}"/>
                </a:ext>
              </a:extLst>
            </p:cNvPr>
            <p:cNvSpPr txBox="1"/>
            <p:nvPr/>
          </p:nvSpPr>
          <p:spPr>
            <a:xfrm>
              <a:off x="1438612" y="2865216"/>
              <a:ext cx="1288496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seq 0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58EA2A9-8AD7-4649-BFC9-8C5203B2F70B}"/>
              </a:ext>
            </a:extLst>
          </p:cNvPr>
          <p:cNvGrpSpPr/>
          <p:nvPr/>
        </p:nvGrpSpPr>
        <p:grpSpPr>
          <a:xfrm>
            <a:off x="5018049" y="5038173"/>
            <a:ext cx="3199479" cy="871973"/>
            <a:chOff x="5356214" y="2365597"/>
            <a:chExt cx="3199479" cy="87197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EB7CBFE-9687-AE4D-897F-0355587959CC}"/>
                </a:ext>
              </a:extLst>
            </p:cNvPr>
            <p:cNvSpPr txBox="1"/>
            <p:nvPr/>
          </p:nvSpPr>
          <p:spPr>
            <a:xfrm>
              <a:off x="7753870" y="2365597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399CDBAC-89A2-7B49-BB61-B0B41729A0F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56214" y="2595050"/>
              <a:ext cx="2381413" cy="64252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0D3D9C3B-08DC-014D-BAF2-F3493F0ACFE8}"/>
              </a:ext>
            </a:extLst>
          </p:cNvPr>
          <p:cNvSpPr txBox="1"/>
          <p:nvPr/>
        </p:nvSpPr>
        <p:spPr>
          <a:xfrm>
            <a:off x="8149379" y="5143659"/>
            <a:ext cx="432000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7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F97C40F-807B-A649-9E86-FAB27BD9FF88}"/>
              </a:ext>
            </a:extLst>
          </p:cNvPr>
          <p:cNvSpPr txBox="1"/>
          <p:nvPr/>
        </p:nvSpPr>
        <p:spPr>
          <a:xfrm>
            <a:off x="8590269" y="5277471"/>
            <a:ext cx="432000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6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88D469F-196A-2642-9789-8B23844469F5}"/>
              </a:ext>
            </a:extLst>
          </p:cNvPr>
          <p:cNvSpPr/>
          <p:nvPr/>
        </p:nvSpPr>
        <p:spPr bwMode="auto">
          <a:xfrm>
            <a:off x="6523463" y="5542156"/>
            <a:ext cx="2486722" cy="914400"/>
          </a:xfrm>
          <a:prstGeom prst="rect">
            <a:avLst/>
          </a:prstGeom>
          <a:solidFill>
            <a:srgbClr val="FFD5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receiver discards packet 0 and resends ACK </a:t>
            </a:r>
            <a:r>
              <a:rPr lang="en-US" sz="1600" dirty="0">
                <a:latin typeface="Eurostile" panose="020B0504020202050204" pitchFamily="34" charset="77"/>
                <a:cs typeface="Eurostile"/>
              </a:rPr>
              <a:t>0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Eurostile" panose="020B0504020202050204" pitchFamily="34" charset="77"/>
                <a:cs typeface="Eurostile"/>
              </a:rPr>
              <a:t>everything OK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EF73AF8-3552-AA4F-9625-FCC955404F1D}"/>
              </a:ext>
            </a:extLst>
          </p:cNvPr>
          <p:cNvSpPr txBox="1"/>
          <p:nvPr/>
        </p:nvSpPr>
        <p:spPr>
          <a:xfrm>
            <a:off x="4311802" y="4089363"/>
            <a:ext cx="962123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Timeout</a:t>
            </a:r>
          </a:p>
        </p:txBody>
      </p:sp>
    </p:spTree>
    <p:extLst>
      <p:ext uri="{BB962C8B-B14F-4D97-AF65-F5344CB8AC3E}">
        <p14:creationId xmlns:p14="http://schemas.microsoft.com/office/powerpoint/2010/main" val="7099927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92" grpId="0" animBg="1"/>
      <p:bldP spid="13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Go-Back-N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251520" y="908720"/>
            <a:ext cx="4051539" cy="420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number of possible sequence numbers</a:t>
            </a:r>
          </a:p>
          <a:p>
            <a:pPr>
              <a:buFont typeface="Wingdings" pitchFamily="2" charset="2"/>
              <a:buChar char="à"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at least </a:t>
            </a:r>
            <a:r>
              <a:rPr lang="en-US" sz="1800" i="1" dirty="0"/>
              <a:t>max. window size </a:t>
            </a:r>
            <a:r>
              <a:rPr lang="en-US" sz="1800" b="1" i="1" dirty="0"/>
              <a:t>strictly less than</a:t>
            </a:r>
            <a:r>
              <a:rPr lang="en-US" sz="1800" i="1" dirty="0"/>
              <a:t>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  <a:p>
            <a:pPr>
              <a:buNone/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2000" dirty="0"/>
              <a:t>Example for incorrect window size: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amount of sequence numbers	8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window size				8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all ACKs lost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F6B125-2ECD-924C-807C-3FC57EF3EEE4}"/>
              </a:ext>
            </a:extLst>
          </p:cNvPr>
          <p:cNvGrpSpPr/>
          <p:nvPr/>
        </p:nvGrpSpPr>
        <p:grpSpPr>
          <a:xfrm>
            <a:off x="5022402" y="1756725"/>
            <a:ext cx="2389204" cy="4461195"/>
            <a:chOff x="5370188" y="1756725"/>
            <a:chExt cx="2389204" cy="334653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1809F48-D1BF-5F46-8B6C-38B67DB7259C}"/>
                </a:ext>
              </a:extLst>
            </p:cNvPr>
            <p:cNvSpPr/>
            <p:nvPr/>
          </p:nvSpPr>
          <p:spPr bwMode="auto">
            <a:xfrm>
              <a:off x="5376020" y="1776685"/>
              <a:ext cx="2383160" cy="32947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223BE6F-505A-A24B-89A0-5614D71C0B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70188" y="1756725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148CB8D-6279-8F4F-BBD7-35F210E73D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59392" y="1788560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9139788-78E1-BC4E-8011-701AE083507E}"/>
              </a:ext>
            </a:extLst>
          </p:cNvPr>
          <p:cNvSpPr txBox="1"/>
          <p:nvPr/>
        </p:nvSpPr>
        <p:spPr>
          <a:xfrm>
            <a:off x="4596644" y="11774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95EC2C-641E-3346-99F5-8F468F2ECB85}"/>
              </a:ext>
            </a:extLst>
          </p:cNvPr>
          <p:cNvSpPr txBox="1"/>
          <p:nvPr/>
        </p:nvSpPr>
        <p:spPr>
          <a:xfrm>
            <a:off x="6930544" y="11764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86C606B-3D9E-0241-8D6D-7B8C0B2A8FB6}"/>
              </a:ext>
            </a:extLst>
          </p:cNvPr>
          <p:cNvGrpSpPr/>
          <p:nvPr/>
        </p:nvGrpSpPr>
        <p:grpSpPr>
          <a:xfrm>
            <a:off x="4308085" y="3363314"/>
            <a:ext cx="3890857" cy="1193447"/>
            <a:chOff x="4664836" y="1755041"/>
            <a:chExt cx="3890857" cy="1193447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328F556C-7369-D149-BA40-5E1A9C8E8106}"/>
                </a:ext>
              </a:extLst>
            </p:cNvPr>
            <p:cNvGrpSpPr/>
            <p:nvPr/>
          </p:nvGrpSpPr>
          <p:grpSpPr>
            <a:xfrm>
              <a:off x="4664836" y="1755041"/>
              <a:ext cx="3063112" cy="779684"/>
              <a:chOff x="1438612" y="2865216"/>
              <a:chExt cx="5444788" cy="779684"/>
            </a:xfrm>
          </p:grpSpPr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9EBB7935-959C-0942-87ED-2E72F17A1E3F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6A72C48-05E5-3C4A-A11F-68DADEDF922A}"/>
                  </a:ext>
                </a:extLst>
              </p:cNvPr>
              <p:cNvSpPr txBox="1"/>
              <p:nvPr/>
            </p:nvSpPr>
            <p:spPr>
              <a:xfrm>
                <a:off x="1438612" y="2865216"/>
                <a:ext cx="1288496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seq 7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905FA41F-1E96-114A-B1CD-956EA46DA92A}"/>
                </a:ext>
              </a:extLst>
            </p:cNvPr>
            <p:cNvGrpSpPr/>
            <p:nvPr/>
          </p:nvGrpSpPr>
          <p:grpSpPr>
            <a:xfrm>
              <a:off x="6503313" y="2365597"/>
              <a:ext cx="2052380" cy="582891"/>
              <a:chOff x="6503313" y="2365597"/>
              <a:chExt cx="2052380" cy="582891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B412D4D-3D5C-4943-A16A-55841873F5CE}"/>
                  </a:ext>
                </a:extLst>
              </p:cNvPr>
              <p:cNvSpPr txBox="1"/>
              <p:nvPr/>
            </p:nvSpPr>
            <p:spPr>
              <a:xfrm>
                <a:off x="7753870" y="2365597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7</a:t>
                </a:r>
              </a:p>
            </p:txBody>
          </p: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68396564-F279-4E44-9878-F32B0B59B941}"/>
                  </a:ext>
                </a:extLst>
              </p:cNvPr>
              <p:cNvCxnSpPr>
                <a:cxnSpLocks/>
                <a:endCxn id="83" idx="6"/>
              </p:cNvCxnSpPr>
              <p:nvPr/>
            </p:nvCxnSpPr>
            <p:spPr bwMode="auto">
              <a:xfrm flipH="1">
                <a:off x="6575313" y="2595050"/>
                <a:ext cx="1162314" cy="31743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39ABED76-2E9B-2644-AB2A-EFBB20927D7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03313" y="287648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01D420-1ABD-884C-A47B-90FE945F7C44}"/>
              </a:ext>
            </a:extLst>
          </p:cNvPr>
          <p:cNvGrpSpPr/>
          <p:nvPr/>
        </p:nvGrpSpPr>
        <p:grpSpPr>
          <a:xfrm>
            <a:off x="8149379" y="1169577"/>
            <a:ext cx="872890" cy="307777"/>
            <a:chOff x="6479087" y="411290"/>
            <a:chExt cx="872890" cy="30777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1ADFFAB-31B0-B64A-99F4-4D1583826A2B}"/>
                </a:ext>
              </a:extLst>
            </p:cNvPr>
            <p:cNvSpPr txBox="1"/>
            <p:nvPr/>
          </p:nvSpPr>
          <p:spPr>
            <a:xfrm>
              <a:off x="6479087" y="411290"/>
              <a:ext cx="4320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A55282A-1900-9D4C-902D-D6B69E9A9BFE}"/>
                </a:ext>
              </a:extLst>
            </p:cNvPr>
            <p:cNvSpPr txBox="1"/>
            <p:nvPr/>
          </p:nvSpPr>
          <p:spPr>
            <a:xfrm>
              <a:off x="6919977" y="411290"/>
              <a:ext cx="4320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UB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FBF8B2F-CD7E-A844-954E-3C8D70DD1A6B}"/>
              </a:ext>
            </a:extLst>
          </p:cNvPr>
          <p:cNvGrpSpPr/>
          <p:nvPr/>
        </p:nvGrpSpPr>
        <p:grpSpPr>
          <a:xfrm>
            <a:off x="8149379" y="1801479"/>
            <a:ext cx="872890" cy="215444"/>
            <a:chOff x="6479087" y="411290"/>
            <a:chExt cx="872890" cy="21544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1D41161-627A-D743-8C34-1AA9FE5C0B60}"/>
                </a:ext>
              </a:extLst>
            </p:cNvPr>
            <p:cNvSpPr txBox="1"/>
            <p:nvPr/>
          </p:nvSpPr>
          <p:spPr>
            <a:xfrm>
              <a:off x="6479087" y="41129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647615F-CF9E-C14E-BCC3-09B2F6D87E14}"/>
                </a:ext>
              </a:extLst>
            </p:cNvPr>
            <p:cNvSpPr txBox="1"/>
            <p:nvPr/>
          </p:nvSpPr>
          <p:spPr>
            <a:xfrm>
              <a:off x="6919977" y="41129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0FB31F4-8BA8-A046-8199-D0F7E80F4BF3}"/>
              </a:ext>
            </a:extLst>
          </p:cNvPr>
          <p:cNvGrpSpPr/>
          <p:nvPr/>
        </p:nvGrpSpPr>
        <p:grpSpPr>
          <a:xfrm>
            <a:off x="4308085" y="1755041"/>
            <a:ext cx="4714184" cy="2670541"/>
            <a:chOff x="4308085" y="1755041"/>
            <a:chExt cx="4714184" cy="267054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744C9ED-23C7-2B4F-A97C-38588C93046B}"/>
                </a:ext>
              </a:extLst>
            </p:cNvPr>
            <p:cNvGrpSpPr/>
            <p:nvPr/>
          </p:nvGrpSpPr>
          <p:grpSpPr>
            <a:xfrm>
              <a:off x="4308085" y="1755041"/>
              <a:ext cx="3890857" cy="1193447"/>
              <a:chOff x="4664836" y="1755041"/>
              <a:chExt cx="3890857" cy="1193447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E408D46-F1EC-764F-B204-FDC92116FBC0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1E76595E-7E20-D04B-A7E9-69A8011CF2E4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AA19936-E780-3C49-A5DA-9465527F1A86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0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DEDFF60-EB5F-8345-9D0B-FA669CF36C7F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AA04D34-D9EA-F549-91BF-1CE1415CFD3D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0</a:t>
                  </a:r>
                </a:p>
              </p:txBody>
            </p: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96ABB907-83EF-A742-AB7F-B68EB734EE1F}"/>
                    </a:ext>
                  </a:extLst>
                </p:cNvPr>
                <p:cNvCxnSpPr>
                  <a:cxnSpLocks/>
                  <a:endCxn id="23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F8C32D2F-4891-124D-BAA5-FCB291A352F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13AF889-D999-7248-AFEF-82A6834C9036}"/>
                </a:ext>
              </a:extLst>
            </p:cNvPr>
            <p:cNvGrpSpPr/>
            <p:nvPr/>
          </p:nvGrpSpPr>
          <p:grpSpPr>
            <a:xfrm>
              <a:off x="4308085" y="1984794"/>
              <a:ext cx="3890857" cy="1193447"/>
              <a:chOff x="4664836" y="1755041"/>
              <a:chExt cx="3890857" cy="1193447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6BA2E02-4805-BE40-8E3D-A91C6CA4614D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8CBB61D1-8F36-374E-A26A-033F1F089031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E3F119C-7271-7541-9F0C-D635F6EFBD65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1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1BDCCD0-8E8C-184B-BD60-2AC83FA0C468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54C8B1D-CB2A-9D46-B93B-0E7923A0AD44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1</a:t>
                  </a:r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F2741D15-13AF-DE44-BFFB-BDB2FBBF84DE}"/>
                    </a:ext>
                  </a:extLst>
                </p:cNvPr>
                <p:cNvCxnSpPr>
                  <a:cxnSpLocks/>
                  <a:endCxn id="35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B49C15C5-C83F-124C-868B-4FC8CFAAFA5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C249914-8253-714A-AFA3-22A4381B8861}"/>
                </a:ext>
              </a:extLst>
            </p:cNvPr>
            <p:cNvGrpSpPr/>
            <p:nvPr/>
          </p:nvGrpSpPr>
          <p:grpSpPr>
            <a:xfrm>
              <a:off x="4318843" y="2214547"/>
              <a:ext cx="3890857" cy="1193447"/>
              <a:chOff x="4664836" y="1755041"/>
              <a:chExt cx="3890857" cy="1193447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CE760857-75A1-6246-955F-DE6D4660BFB7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852C177F-05F1-DB4A-B15D-E6B70E37F39A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A7169399-F37C-3C46-9A5F-79793579C562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2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44756F2-07DB-484D-B087-2D6EEE88E573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3F46F81-F42A-6843-A566-84C4776DCD8E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2</a:t>
                  </a:r>
                </a:p>
              </p:txBody>
            </p: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8BAE14A5-01EB-8040-97CD-19FC07EBB5F0}"/>
                    </a:ext>
                  </a:extLst>
                </p:cNvPr>
                <p:cNvCxnSpPr>
                  <a:cxnSpLocks/>
                  <a:endCxn id="43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035FE8D-A801-C849-B4F7-B9B235A46D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6E63853-CE62-6047-AB7E-AFB2ED6F4FA0}"/>
                </a:ext>
              </a:extLst>
            </p:cNvPr>
            <p:cNvGrpSpPr/>
            <p:nvPr/>
          </p:nvGrpSpPr>
          <p:grpSpPr>
            <a:xfrm>
              <a:off x="4308085" y="2444300"/>
              <a:ext cx="3890857" cy="1193447"/>
              <a:chOff x="4664836" y="1755041"/>
              <a:chExt cx="3890857" cy="1193447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C4C1CF1-79BA-7C44-8844-F4628FA7D82D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1E773D49-6699-674C-90C9-00C97DBEF9F4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96C3C4B-F91A-C846-8314-5398BCF5B6BA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3</a:t>
                  </a: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10D6DF4-5202-9A40-9479-C4AF6A0193D8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2E29F14-4511-874E-A094-65205CBD71F7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3</a:t>
                  </a:r>
                </a:p>
              </p:txBody>
            </p: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1F53A1A4-13C3-3A4E-B5A8-6F1A4539E8D6}"/>
                    </a:ext>
                  </a:extLst>
                </p:cNvPr>
                <p:cNvCxnSpPr>
                  <a:cxnSpLocks/>
                  <a:endCxn id="51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44A934D8-8DCC-B645-9EA2-DE49513245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5019183-EE5D-5A41-8698-3E90ADD49DF9}"/>
                </a:ext>
              </a:extLst>
            </p:cNvPr>
            <p:cNvGrpSpPr/>
            <p:nvPr/>
          </p:nvGrpSpPr>
          <p:grpSpPr>
            <a:xfrm>
              <a:off x="4308085" y="2674053"/>
              <a:ext cx="3890857" cy="1193447"/>
              <a:chOff x="4664836" y="1755041"/>
              <a:chExt cx="3890857" cy="1193447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A19B33DA-8012-A54B-8D44-E180C63E81F1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D50100C9-A291-C748-8A7C-1EB4F0E0F8E7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739759A7-9C30-4641-908B-801758A17488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4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5BE09F1-31AD-B345-9A68-2FFE59CE3FAD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8B9D0461-BBBD-E447-9F97-D4BB76256859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4</a:t>
                  </a:r>
                </a:p>
              </p:txBody>
            </p:sp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C2A5F523-A5B6-9041-B8F9-D6372BFD884C}"/>
                    </a:ext>
                  </a:extLst>
                </p:cNvPr>
                <p:cNvCxnSpPr>
                  <a:cxnSpLocks/>
                  <a:endCxn id="59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C3DA8C07-74EB-164F-931D-0C20A029D50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339D20F-1D61-9A42-A8DB-668B4265A588}"/>
                </a:ext>
              </a:extLst>
            </p:cNvPr>
            <p:cNvGrpSpPr/>
            <p:nvPr/>
          </p:nvGrpSpPr>
          <p:grpSpPr>
            <a:xfrm>
              <a:off x="4308085" y="2903806"/>
              <a:ext cx="3890857" cy="1193447"/>
              <a:chOff x="4664836" y="1755041"/>
              <a:chExt cx="3890857" cy="1193447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21FA015B-C330-4444-8496-807CC255EC29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5430D587-7004-CE4D-92E5-714B17C17F11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99704E28-F47B-A84E-9B13-34E24AF72EEF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5</a:t>
                  </a:r>
                </a:p>
              </p:txBody>
            </p: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F12603F1-7E86-684D-BE71-B9250807FD03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06DC6C9-C470-CB4C-9A64-4F314FC11717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5</a:t>
                  </a:r>
                </a:p>
              </p:txBody>
            </p:sp>
            <p:cxnSp>
              <p:nvCxnSpPr>
                <p:cNvPr id="66" name="Straight Arrow Connector 65">
                  <a:extLst>
                    <a:ext uri="{FF2B5EF4-FFF2-40B4-BE49-F238E27FC236}">
                      <a16:creationId xmlns:a16="http://schemas.microsoft.com/office/drawing/2014/main" id="{F4358724-3999-7A41-9E18-1690276EAE9D}"/>
                    </a:ext>
                  </a:extLst>
                </p:cNvPr>
                <p:cNvCxnSpPr>
                  <a:cxnSpLocks/>
                  <a:endCxn id="67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52FABB40-1E3B-8B44-9006-DC2314B2940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C140778-FF76-0549-85E8-FDEAE0ACB7DD}"/>
                </a:ext>
              </a:extLst>
            </p:cNvPr>
            <p:cNvGrpSpPr/>
            <p:nvPr/>
          </p:nvGrpSpPr>
          <p:grpSpPr>
            <a:xfrm>
              <a:off x="4308085" y="3133559"/>
              <a:ext cx="3890857" cy="1193447"/>
              <a:chOff x="4664836" y="1755041"/>
              <a:chExt cx="3890857" cy="1193447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613FD5C7-1CC2-B64F-A13F-66B4F29E796E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AB70A485-7982-E441-9645-629806DCF6C0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ED4E77C2-A493-864F-9C68-CFD02393ED56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6</a:t>
                  </a:r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B2DDEF83-DA99-EC4E-93C5-1B05F362E4C7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1D2B4C92-0605-C94E-9D21-AB7BAD5324F0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6</a:t>
                  </a:r>
                </a:p>
              </p:txBody>
            </p:sp>
            <p:cxnSp>
              <p:nvCxnSpPr>
                <p:cNvPr id="74" name="Straight Arrow Connector 73">
                  <a:extLst>
                    <a:ext uri="{FF2B5EF4-FFF2-40B4-BE49-F238E27FC236}">
                      <a16:creationId xmlns:a16="http://schemas.microsoft.com/office/drawing/2014/main" id="{87D3038B-7407-564E-9A76-302C84080286}"/>
                    </a:ext>
                  </a:extLst>
                </p:cNvPr>
                <p:cNvCxnSpPr>
                  <a:cxnSpLocks/>
                  <a:endCxn id="75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4AC9BDE2-C9CE-D44C-B7E4-5E070DFCC3B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D93CEEB-55FB-E746-8B4B-CA1D61F24414}"/>
                </a:ext>
              </a:extLst>
            </p:cNvPr>
            <p:cNvSpPr txBox="1"/>
            <p:nvPr/>
          </p:nvSpPr>
          <p:spPr>
            <a:xfrm>
              <a:off x="8149379" y="2437629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112E48-ACB1-A842-ABA8-FD0A13BE2D2E}"/>
                </a:ext>
              </a:extLst>
            </p:cNvPr>
            <p:cNvSpPr txBox="1"/>
            <p:nvPr/>
          </p:nvSpPr>
          <p:spPr>
            <a:xfrm>
              <a:off x="8590269" y="2571441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D4FA21F-AE72-FC41-9AF2-1E1FD9A4815B}"/>
                </a:ext>
              </a:extLst>
            </p:cNvPr>
            <p:cNvSpPr txBox="1"/>
            <p:nvPr/>
          </p:nvSpPr>
          <p:spPr>
            <a:xfrm>
              <a:off x="8149379" y="267233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F83F5FD-2286-974B-94EA-4138E37D4424}"/>
                </a:ext>
              </a:extLst>
            </p:cNvPr>
            <p:cNvSpPr txBox="1"/>
            <p:nvPr/>
          </p:nvSpPr>
          <p:spPr>
            <a:xfrm>
              <a:off x="8590269" y="280614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2ACC056-E123-7342-A9F3-2B88D78CC4D1}"/>
                </a:ext>
              </a:extLst>
            </p:cNvPr>
            <p:cNvSpPr txBox="1"/>
            <p:nvPr/>
          </p:nvSpPr>
          <p:spPr>
            <a:xfrm>
              <a:off x="8149379" y="2907043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4CBD991-C730-C34C-B0A0-500FE9DA359C}"/>
                </a:ext>
              </a:extLst>
            </p:cNvPr>
            <p:cNvSpPr txBox="1"/>
            <p:nvPr/>
          </p:nvSpPr>
          <p:spPr>
            <a:xfrm>
              <a:off x="8590269" y="3040855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EB10235-372C-B64A-B730-B16E140455B9}"/>
                </a:ext>
              </a:extLst>
            </p:cNvPr>
            <p:cNvSpPr txBox="1"/>
            <p:nvPr/>
          </p:nvSpPr>
          <p:spPr>
            <a:xfrm>
              <a:off x="8149379" y="314175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F8B76A7-D811-7D49-A102-4D23895EC0D6}"/>
                </a:ext>
              </a:extLst>
            </p:cNvPr>
            <p:cNvSpPr txBox="1"/>
            <p:nvPr/>
          </p:nvSpPr>
          <p:spPr>
            <a:xfrm>
              <a:off x="8590269" y="3275562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4F10033-41B9-914C-8C85-1BF541A50383}"/>
                </a:ext>
              </a:extLst>
            </p:cNvPr>
            <p:cNvSpPr txBox="1"/>
            <p:nvPr/>
          </p:nvSpPr>
          <p:spPr>
            <a:xfrm>
              <a:off x="8149379" y="3376457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27FB85F-F42E-D34C-A250-39F79D8D0229}"/>
                </a:ext>
              </a:extLst>
            </p:cNvPr>
            <p:cNvSpPr txBox="1"/>
            <p:nvPr/>
          </p:nvSpPr>
          <p:spPr>
            <a:xfrm>
              <a:off x="8590269" y="3510269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21D5B5A-7368-B846-845D-342E827D4513}"/>
                </a:ext>
              </a:extLst>
            </p:cNvPr>
            <p:cNvSpPr txBox="1"/>
            <p:nvPr/>
          </p:nvSpPr>
          <p:spPr>
            <a:xfrm>
              <a:off x="8149379" y="3611164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86A1631-C30A-3649-A90B-BF2A532B72F5}"/>
                </a:ext>
              </a:extLst>
            </p:cNvPr>
            <p:cNvSpPr txBox="1"/>
            <p:nvPr/>
          </p:nvSpPr>
          <p:spPr>
            <a:xfrm>
              <a:off x="8590269" y="374497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068F8774-BEAA-8C49-B479-4BF02A22C7CD}"/>
                </a:ext>
              </a:extLst>
            </p:cNvPr>
            <p:cNvSpPr txBox="1"/>
            <p:nvPr/>
          </p:nvSpPr>
          <p:spPr>
            <a:xfrm>
              <a:off x="8149379" y="384586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17E0E88-27D9-5741-B9F9-DFEDEA7B0881}"/>
                </a:ext>
              </a:extLst>
            </p:cNvPr>
            <p:cNvSpPr txBox="1"/>
            <p:nvPr/>
          </p:nvSpPr>
          <p:spPr>
            <a:xfrm>
              <a:off x="8590269" y="397968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4BB5C09-62F8-7A45-82AE-86B238476A28}"/>
                </a:ext>
              </a:extLst>
            </p:cNvPr>
            <p:cNvSpPr txBox="1"/>
            <p:nvPr/>
          </p:nvSpPr>
          <p:spPr>
            <a:xfrm>
              <a:off x="8149379" y="407632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C05C89B-9C51-764A-9B27-14C6B648FE23}"/>
                </a:ext>
              </a:extLst>
            </p:cNvPr>
            <p:cNvSpPr txBox="1"/>
            <p:nvPr/>
          </p:nvSpPr>
          <p:spPr>
            <a:xfrm>
              <a:off x="8590269" y="421013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582B06C-F1F8-B243-B40D-3B3EDF10EC9B}"/>
              </a:ext>
            </a:extLst>
          </p:cNvPr>
          <p:cNvGrpSpPr/>
          <p:nvPr/>
        </p:nvGrpSpPr>
        <p:grpSpPr>
          <a:xfrm>
            <a:off x="4326671" y="4427617"/>
            <a:ext cx="3063112" cy="779684"/>
            <a:chOff x="1438612" y="2865216"/>
            <a:chExt cx="5444788" cy="779684"/>
          </a:xfrm>
        </p:grpSpPr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0E90049B-8694-0A4C-8613-D59A469FB02B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EFC1139-DCED-5144-BCD2-042413B3988A}"/>
                </a:ext>
              </a:extLst>
            </p:cNvPr>
            <p:cNvSpPr txBox="1"/>
            <p:nvPr/>
          </p:nvSpPr>
          <p:spPr>
            <a:xfrm>
              <a:off x="1438612" y="2865216"/>
              <a:ext cx="1288496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seq 0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58EA2A9-8AD7-4649-BFC9-8C5203B2F70B}"/>
              </a:ext>
            </a:extLst>
          </p:cNvPr>
          <p:cNvGrpSpPr/>
          <p:nvPr/>
        </p:nvGrpSpPr>
        <p:grpSpPr>
          <a:xfrm>
            <a:off x="5018049" y="5038173"/>
            <a:ext cx="3199479" cy="871973"/>
            <a:chOff x="5356214" y="2365597"/>
            <a:chExt cx="3199479" cy="87197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EB7CBFE-9687-AE4D-897F-0355587959CC}"/>
                </a:ext>
              </a:extLst>
            </p:cNvPr>
            <p:cNvSpPr txBox="1"/>
            <p:nvPr/>
          </p:nvSpPr>
          <p:spPr>
            <a:xfrm>
              <a:off x="7753870" y="2365597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399CDBAC-89A2-7B49-BB61-B0B41729A0F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56214" y="2595050"/>
              <a:ext cx="2381413" cy="64252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0D3D9C3B-08DC-014D-BAF2-F3493F0ACFE8}"/>
              </a:ext>
            </a:extLst>
          </p:cNvPr>
          <p:cNvSpPr txBox="1"/>
          <p:nvPr/>
        </p:nvSpPr>
        <p:spPr>
          <a:xfrm>
            <a:off x="8149379" y="5143659"/>
            <a:ext cx="432000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1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F97C40F-807B-A649-9E86-FAB27BD9FF88}"/>
              </a:ext>
            </a:extLst>
          </p:cNvPr>
          <p:cNvSpPr txBox="1"/>
          <p:nvPr/>
        </p:nvSpPr>
        <p:spPr>
          <a:xfrm>
            <a:off x="8590269" y="5277471"/>
            <a:ext cx="432000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1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9BEBD4C-1094-8F46-94C1-1AEC365E08C5}"/>
              </a:ext>
            </a:extLst>
          </p:cNvPr>
          <p:cNvSpPr/>
          <p:nvPr/>
        </p:nvSpPr>
        <p:spPr bwMode="auto">
          <a:xfrm>
            <a:off x="5887844" y="5564458"/>
            <a:ext cx="3122341" cy="914400"/>
          </a:xfrm>
          <a:prstGeom prst="rect">
            <a:avLst/>
          </a:prstGeom>
          <a:solidFill>
            <a:srgbClr val="FFD5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receiver accepts new packet 0, sends ACK </a:t>
            </a:r>
            <a:r>
              <a:rPr lang="en-US" sz="1600" dirty="0">
                <a:latin typeface="Eurostile" panose="020B0504020202050204" pitchFamily="34" charset="77"/>
                <a:cs typeface="Eurostile"/>
              </a:rPr>
              <a:t>0 for a ”new” packet with sequence number 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A2C4835-EC37-D04D-A4BF-1486D3CD5F12}"/>
              </a:ext>
            </a:extLst>
          </p:cNvPr>
          <p:cNvSpPr txBox="1"/>
          <p:nvPr/>
        </p:nvSpPr>
        <p:spPr>
          <a:xfrm>
            <a:off x="4311802" y="4089363"/>
            <a:ext cx="962123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Timeout</a:t>
            </a:r>
          </a:p>
        </p:txBody>
      </p:sp>
    </p:spTree>
    <p:extLst>
      <p:ext uri="{BB962C8B-B14F-4D97-AF65-F5344CB8AC3E}">
        <p14:creationId xmlns:p14="http://schemas.microsoft.com/office/powerpoint/2010/main" val="1811665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06" grpId="0" animBg="1"/>
      <p:bldP spid="10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1583299" y="2449153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528169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0.03906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67438" y="1741128"/>
            <a:ext cx="2452434" cy="749697"/>
            <a:chOff x="611560" y="1743199"/>
            <a:chExt cx="2452434" cy="749697"/>
          </a:xfrm>
        </p:grpSpPr>
        <p:grpSp>
          <p:nvGrpSpPr>
            <p:cNvPr id="50" name="Group 4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1937848" y="2444151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375481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03906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9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67438" y="1741128"/>
            <a:ext cx="2452434" cy="749697"/>
            <a:chOff x="611560" y="1743199"/>
            <a:chExt cx="2452434" cy="749697"/>
          </a:xfrm>
        </p:grpSpPr>
        <p:grpSp>
          <p:nvGrpSpPr>
            <p:cNvPr id="50" name="Group 4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327478" y="1752656"/>
            <a:ext cx="2452434" cy="749697"/>
            <a:chOff x="611560" y="1743199"/>
            <a:chExt cx="2452434" cy="749697"/>
          </a:xfrm>
        </p:grpSpPr>
        <p:grpSp>
          <p:nvGrpSpPr>
            <p:cNvPr id="55" name="Group 54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7" name="Straight Arrow Connector 56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8" name="Straight Arrow Connector 57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6" name="TextBox 55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2301667" y="2449153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4343964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22222E-6 L 0.03907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9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67438" y="1741128"/>
            <a:ext cx="2452434" cy="749697"/>
            <a:chOff x="611560" y="1743199"/>
            <a:chExt cx="2452434" cy="749697"/>
          </a:xfrm>
        </p:grpSpPr>
        <p:grpSp>
          <p:nvGrpSpPr>
            <p:cNvPr id="50" name="Group 4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327478" y="1752656"/>
            <a:ext cx="2452434" cy="749697"/>
            <a:chOff x="611560" y="1743199"/>
            <a:chExt cx="2452434" cy="749697"/>
          </a:xfrm>
        </p:grpSpPr>
        <p:grpSp>
          <p:nvGrpSpPr>
            <p:cNvPr id="55" name="Group 54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7" name="Straight Arrow Connector 56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8" name="Straight Arrow Connector 57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6" name="TextBox 55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687518" y="1752656"/>
            <a:ext cx="2452434" cy="749697"/>
            <a:chOff x="611560" y="1743199"/>
            <a:chExt cx="2452434" cy="749697"/>
          </a:xfrm>
        </p:grpSpPr>
        <p:grpSp>
          <p:nvGrpSpPr>
            <p:cNvPr id="60" name="Group 5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62" name="Straight Arrow Connector 6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63" name="Straight Arrow Connector 6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61" name="TextBox 6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3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2663788" y="2449153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6196461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22222E-6 L 0.03906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9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67438" y="1741128"/>
            <a:ext cx="2452434" cy="749697"/>
            <a:chOff x="611560" y="1743199"/>
            <a:chExt cx="2452434" cy="749697"/>
          </a:xfrm>
        </p:grpSpPr>
        <p:grpSp>
          <p:nvGrpSpPr>
            <p:cNvPr id="50" name="Group 4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327478" y="1752656"/>
            <a:ext cx="2452434" cy="749697"/>
            <a:chOff x="611560" y="1743199"/>
            <a:chExt cx="2452434" cy="749697"/>
          </a:xfrm>
        </p:grpSpPr>
        <p:grpSp>
          <p:nvGrpSpPr>
            <p:cNvPr id="55" name="Group 54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7" name="Straight Arrow Connector 56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8" name="Straight Arrow Connector 57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6" name="TextBox 55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687518" y="1752656"/>
            <a:ext cx="2452434" cy="749697"/>
            <a:chOff x="611560" y="1743199"/>
            <a:chExt cx="2452434" cy="749697"/>
          </a:xfrm>
        </p:grpSpPr>
        <p:grpSp>
          <p:nvGrpSpPr>
            <p:cNvPr id="60" name="Group 5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62" name="Straight Arrow Connector 6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63" name="Straight Arrow Connector 6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61" name="TextBox 6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047558" y="1752656"/>
            <a:ext cx="2452434" cy="749697"/>
            <a:chOff x="611560" y="1743199"/>
            <a:chExt cx="2452434" cy="749697"/>
          </a:xfrm>
        </p:grpSpPr>
        <p:grpSp>
          <p:nvGrpSpPr>
            <p:cNvPr id="65" name="Group 64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67" name="Straight Arrow Connector 66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68" name="Straight Arrow Connector 67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66" name="TextBox 65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3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4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3025909" y="2456409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7590AB-742A-F04C-93D0-5AAB34D84B02}"/>
              </a:ext>
            </a:extLst>
          </p:cNvPr>
          <p:cNvSpPr/>
          <p:nvPr/>
        </p:nvSpPr>
        <p:spPr bwMode="auto">
          <a:xfrm>
            <a:off x="5517714" y="1318247"/>
            <a:ext cx="2870710" cy="1227558"/>
          </a:xfrm>
          <a:prstGeom prst="rect">
            <a:avLst/>
          </a:prstGeom>
          <a:solidFill>
            <a:srgbClr val="FF9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no ACKs arrived at the  sender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Eurostile"/>
                <a:cs typeface="Eurostile"/>
              </a:rPr>
              <a:t>must wait for timeout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8015348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0.03906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3" grpId="0" animBg="1"/>
      <p:bldP spid="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3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4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445771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415627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3388769" y="2456409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71EA538-7482-3440-889D-A7935C0FA1B3}"/>
              </a:ext>
            </a:extLst>
          </p:cNvPr>
          <p:cNvGrpSpPr/>
          <p:nvPr/>
        </p:nvGrpSpPr>
        <p:grpSpPr>
          <a:xfrm>
            <a:off x="4661795" y="1214807"/>
            <a:ext cx="3744416" cy="338554"/>
            <a:chOff x="611560" y="1218238"/>
            <a:chExt cx="3744416" cy="338554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9AE65D-7698-D74A-A4D6-15ADB3CC2978}"/>
                </a:ext>
              </a:extLst>
            </p:cNvPr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D2D82B3-6C5D-2E49-B2CE-800E4E2C95B7}"/>
                </a:ext>
              </a:extLst>
            </p:cNvPr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4907159-80A4-064C-86C3-D9B6E706037D}"/>
              </a:ext>
            </a:extLst>
          </p:cNvPr>
          <p:cNvGrpSpPr/>
          <p:nvPr/>
        </p:nvGrpSpPr>
        <p:grpSpPr>
          <a:xfrm>
            <a:off x="4589787" y="1978730"/>
            <a:ext cx="1222055" cy="504056"/>
            <a:chOff x="1693761" y="1988840"/>
            <a:chExt cx="1222055" cy="504056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A38DB7C-A264-0B4F-BC59-5BA72D69E6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3761" y="2006989"/>
              <a:ext cx="69927" cy="4859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0C72BE3-DEE8-6342-B70F-10235706B647}"/>
                </a:ext>
              </a:extLst>
            </p:cNvPr>
            <p:cNvCxnSpPr/>
            <p:nvPr/>
          </p:nvCxnSpPr>
          <p:spPr bwMode="auto">
            <a:xfrm flipV="1">
              <a:off x="1763688" y="1988840"/>
              <a:ext cx="1152128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7D125F91-4DD2-2F4A-82C9-5ED921E36134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768E342-A6B7-5C43-BB4C-B8CDB2485B2F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DA2B5DE-9B81-BD4D-BCAA-87941009E500}"/>
              </a:ext>
            </a:extLst>
          </p:cNvPr>
          <p:cNvGrpSpPr/>
          <p:nvPr/>
        </p:nvGrpSpPr>
        <p:grpSpPr>
          <a:xfrm>
            <a:off x="4951908" y="1978730"/>
            <a:ext cx="1222055" cy="504056"/>
            <a:chOff x="1693761" y="1988840"/>
            <a:chExt cx="1222055" cy="504056"/>
          </a:xfrm>
        </p:grpSpPr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4A340EA9-DD04-E74D-A6A3-A45A792F7E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3761" y="2006989"/>
              <a:ext cx="69927" cy="4859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B097C6B3-991F-6949-A2FF-265AA17F29E0}"/>
                </a:ext>
              </a:extLst>
            </p:cNvPr>
            <p:cNvCxnSpPr/>
            <p:nvPr/>
          </p:nvCxnSpPr>
          <p:spPr bwMode="auto">
            <a:xfrm flipV="1">
              <a:off x="1763688" y="1988840"/>
              <a:ext cx="1152128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7" name="Lightning Bolt 6">
            <a:extLst>
              <a:ext uri="{FF2B5EF4-FFF2-40B4-BE49-F238E27FC236}">
                <a16:creationId xmlns:a16="http://schemas.microsoft.com/office/drawing/2014/main" id="{33492201-78E1-8746-8B99-B00001BEF9AB}"/>
              </a:ext>
            </a:extLst>
          </p:cNvPr>
          <p:cNvSpPr/>
          <p:nvPr/>
        </p:nvSpPr>
        <p:spPr bwMode="auto">
          <a:xfrm flipH="1">
            <a:off x="4538068" y="2718414"/>
            <a:ext cx="206253" cy="28575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4" name="Lightning Bolt 93">
            <a:extLst>
              <a:ext uri="{FF2B5EF4-FFF2-40B4-BE49-F238E27FC236}">
                <a16:creationId xmlns:a16="http://schemas.microsoft.com/office/drawing/2014/main" id="{29F4220D-3CCF-D346-BEE8-01246A8EE342}"/>
              </a:ext>
            </a:extLst>
          </p:cNvPr>
          <p:cNvSpPr/>
          <p:nvPr/>
        </p:nvSpPr>
        <p:spPr bwMode="auto">
          <a:xfrm flipH="1">
            <a:off x="4864933" y="2706254"/>
            <a:ext cx="206253" cy="28575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979E02F-84A0-814C-96D6-8577EA115EB9}"/>
              </a:ext>
            </a:extLst>
          </p:cNvPr>
          <p:cNvGrpSpPr/>
          <p:nvPr/>
        </p:nvGrpSpPr>
        <p:grpSpPr>
          <a:xfrm>
            <a:off x="4968059" y="1214807"/>
            <a:ext cx="3744416" cy="338554"/>
            <a:chOff x="611560" y="1218238"/>
            <a:chExt cx="3744416" cy="338554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22389E52-2CA5-D140-B728-9DAEDF129989}"/>
                </a:ext>
              </a:extLst>
            </p:cNvPr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6218BDE-0974-044B-9E98-97447A0095B1}"/>
                </a:ext>
              </a:extLst>
            </p:cNvPr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8BBD729-01A7-8641-887F-E917D364A503}"/>
              </a:ext>
            </a:extLst>
          </p:cNvPr>
          <p:cNvGrpSpPr/>
          <p:nvPr/>
        </p:nvGrpSpPr>
        <p:grpSpPr>
          <a:xfrm>
            <a:off x="312738" y="794002"/>
            <a:ext cx="8742159" cy="3175573"/>
            <a:chOff x="312738" y="794002"/>
            <a:chExt cx="8742159" cy="3175573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8116A63B-D50B-5D43-8DF6-652A501C8055}"/>
                </a:ext>
              </a:extLst>
            </p:cNvPr>
            <p:cNvGrpSpPr/>
            <p:nvPr/>
          </p:nvGrpSpPr>
          <p:grpSpPr>
            <a:xfrm>
              <a:off x="4857203" y="2607834"/>
              <a:ext cx="4197694" cy="1361741"/>
              <a:chOff x="4857203" y="2607834"/>
              <a:chExt cx="4197694" cy="1361741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9DF58B6D-F78C-6444-97FD-9EB0E944C64B}"/>
                  </a:ext>
                </a:extLst>
              </p:cNvPr>
              <p:cNvSpPr/>
              <p:nvPr/>
            </p:nvSpPr>
            <p:spPr bwMode="auto">
              <a:xfrm>
                <a:off x="6184187" y="2607834"/>
                <a:ext cx="2870710" cy="1361741"/>
              </a:xfrm>
              <a:prstGeom prst="rect">
                <a:avLst/>
              </a:prstGeom>
              <a:solidFill>
                <a:srgbClr val="FF9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>
                    <a:latin typeface="Eurostile"/>
                    <a:cs typeface="Eurostile"/>
                  </a:rPr>
                  <a:t>window has slid 5 steps, so new values 0 and 1 fit into the tail although old values 0 and 1 were never successfully </a:t>
                </a:r>
                <a:r>
                  <a:rPr lang="en-US" dirty="0" err="1">
                    <a:latin typeface="Eurostile"/>
                    <a:cs typeface="Eurostile"/>
                  </a:rPr>
                  <a:t>ACKed</a:t>
                </a:r>
                <a:endPara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6B308E52-2FCF-A54F-BEE7-AFBC599261B3}"/>
                  </a:ext>
                </a:extLst>
              </p:cNvPr>
              <p:cNvCxnSpPr/>
              <p:nvPr/>
            </p:nvCxnSpPr>
            <p:spPr bwMode="auto">
              <a:xfrm flipH="1" flipV="1">
                <a:off x="4857203" y="2849129"/>
                <a:ext cx="1316760" cy="43957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18F34FE6-54F9-C64A-AB95-322C3FCDB9B5}"/>
                </a:ext>
              </a:extLst>
            </p:cNvPr>
            <p:cNvGrpSpPr/>
            <p:nvPr/>
          </p:nvGrpSpPr>
          <p:grpSpPr>
            <a:xfrm>
              <a:off x="312738" y="794002"/>
              <a:ext cx="4009307" cy="1048682"/>
              <a:chOff x="312738" y="794002"/>
              <a:chExt cx="4009307" cy="1048682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A784EFDB-F446-1244-81C4-56DBD6B4B0FB}"/>
                  </a:ext>
                </a:extLst>
              </p:cNvPr>
              <p:cNvSpPr/>
              <p:nvPr/>
            </p:nvSpPr>
            <p:spPr bwMode="auto">
              <a:xfrm>
                <a:off x="312738" y="794002"/>
                <a:ext cx="2870710" cy="1048682"/>
              </a:xfrm>
              <a:prstGeom prst="rect">
                <a:avLst/>
              </a:prstGeom>
              <a:solidFill>
                <a:srgbClr val="FF9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>
                    <a:latin typeface="Eurostile"/>
                    <a:cs typeface="Eurostile"/>
                  </a:rPr>
                  <a:t>no values have been </a:t>
                </a:r>
                <a:r>
                  <a:rPr lang="en-US" dirty="0" err="1">
                    <a:latin typeface="Eurostile"/>
                    <a:cs typeface="Eurostile"/>
                  </a:rPr>
                  <a:t>ACKed</a:t>
                </a:r>
                <a:r>
                  <a:rPr lang="en-US" dirty="0">
                    <a:latin typeface="Eurostile"/>
                    <a:cs typeface="Eurostile"/>
                  </a:rPr>
                  <a:t>, so they  are all retransmitted</a:t>
                </a:r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7E73C497-2B2E-7441-B20E-9E76F11D6714}"/>
                  </a:ext>
                </a:extLst>
              </p:cNvPr>
              <p:cNvCxnSpPr>
                <a:cxnSpLocks/>
                <a:endCxn id="101" idx="3"/>
              </p:cNvCxnSpPr>
              <p:nvPr/>
            </p:nvCxnSpPr>
            <p:spPr bwMode="auto">
              <a:xfrm flipH="1" flipV="1">
                <a:off x="3183448" y="1318343"/>
                <a:ext cx="1138597" cy="38990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0294953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3889 0.0006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89 0.00069 L 0.07847 0.0002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" y="-2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2" grpId="0" animBg="1"/>
      <p:bldP spid="83" grpId="0" animBg="1"/>
      <p:bldP spid="7" grpId="0" animBg="1"/>
      <p:bldP spid="9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3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4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4445771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5128144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3388769" y="2456409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71EA538-7482-3440-889D-A7935C0FA1B3}"/>
              </a:ext>
            </a:extLst>
          </p:cNvPr>
          <p:cNvGrpSpPr/>
          <p:nvPr/>
        </p:nvGrpSpPr>
        <p:grpSpPr>
          <a:xfrm>
            <a:off x="5328545" y="1214807"/>
            <a:ext cx="3744416" cy="338554"/>
            <a:chOff x="611560" y="1218238"/>
            <a:chExt cx="3744416" cy="338554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9AE65D-7698-D74A-A4D6-15ADB3CC2978}"/>
                </a:ext>
              </a:extLst>
            </p:cNvPr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D2D82B3-6C5D-2E49-B2CE-800E4E2C95B7}"/>
                </a:ext>
              </a:extLst>
            </p:cNvPr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4907159-80A4-064C-86C3-D9B6E706037D}"/>
              </a:ext>
            </a:extLst>
          </p:cNvPr>
          <p:cNvGrpSpPr/>
          <p:nvPr/>
        </p:nvGrpSpPr>
        <p:grpSpPr>
          <a:xfrm>
            <a:off x="4589787" y="1978730"/>
            <a:ext cx="1222055" cy="504056"/>
            <a:chOff x="1693761" y="1988840"/>
            <a:chExt cx="1222055" cy="504056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A38DB7C-A264-0B4F-BC59-5BA72D69E6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3761" y="2006989"/>
              <a:ext cx="69927" cy="4859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0C72BE3-DEE8-6342-B70F-10235706B647}"/>
                </a:ext>
              </a:extLst>
            </p:cNvPr>
            <p:cNvCxnSpPr/>
            <p:nvPr/>
          </p:nvCxnSpPr>
          <p:spPr bwMode="auto">
            <a:xfrm flipV="1">
              <a:off x="1763688" y="1988840"/>
              <a:ext cx="1152128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7D125F91-4DD2-2F4A-82C9-5ED921E36134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768E342-A6B7-5C43-BB4C-B8CDB2485B2F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DA2B5DE-9B81-BD4D-BCAA-87941009E500}"/>
              </a:ext>
            </a:extLst>
          </p:cNvPr>
          <p:cNvGrpSpPr/>
          <p:nvPr/>
        </p:nvGrpSpPr>
        <p:grpSpPr>
          <a:xfrm>
            <a:off x="4951908" y="1978730"/>
            <a:ext cx="1222055" cy="504056"/>
            <a:chOff x="1693761" y="1988840"/>
            <a:chExt cx="1222055" cy="504056"/>
          </a:xfrm>
        </p:grpSpPr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4A340EA9-DD04-E74D-A6A3-A45A792F7E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3761" y="2006989"/>
              <a:ext cx="69927" cy="4859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B097C6B3-991F-6949-A2FF-265AA17F29E0}"/>
                </a:ext>
              </a:extLst>
            </p:cNvPr>
            <p:cNvCxnSpPr/>
            <p:nvPr/>
          </p:nvCxnSpPr>
          <p:spPr bwMode="auto">
            <a:xfrm flipV="1">
              <a:off x="1763688" y="1988840"/>
              <a:ext cx="1152128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7" name="Lightning Bolt 6">
            <a:extLst>
              <a:ext uri="{FF2B5EF4-FFF2-40B4-BE49-F238E27FC236}">
                <a16:creationId xmlns:a16="http://schemas.microsoft.com/office/drawing/2014/main" id="{33492201-78E1-8746-8B99-B00001BEF9AB}"/>
              </a:ext>
            </a:extLst>
          </p:cNvPr>
          <p:cNvSpPr/>
          <p:nvPr/>
        </p:nvSpPr>
        <p:spPr bwMode="auto">
          <a:xfrm flipH="1">
            <a:off x="4538068" y="2718414"/>
            <a:ext cx="206253" cy="28575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4" name="Lightning Bolt 93">
            <a:extLst>
              <a:ext uri="{FF2B5EF4-FFF2-40B4-BE49-F238E27FC236}">
                <a16:creationId xmlns:a16="http://schemas.microsoft.com/office/drawing/2014/main" id="{29F4220D-3CCF-D346-BEE8-01246A8EE342}"/>
              </a:ext>
            </a:extLst>
          </p:cNvPr>
          <p:cNvSpPr/>
          <p:nvPr/>
        </p:nvSpPr>
        <p:spPr bwMode="auto">
          <a:xfrm flipH="1">
            <a:off x="4864933" y="2706254"/>
            <a:ext cx="206253" cy="28575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D32437E-78E7-5D4D-8F1A-E0BC4C02A4B9}"/>
              </a:ext>
            </a:extLst>
          </p:cNvPr>
          <p:cNvCxnSpPr>
            <a:cxnSpLocks/>
          </p:cNvCxnSpPr>
          <p:nvPr/>
        </p:nvCxnSpPr>
        <p:spPr bwMode="auto">
          <a:xfrm>
            <a:off x="5307786" y="1984455"/>
            <a:ext cx="69927" cy="4859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572C9CA-C9D1-1942-BF2F-D5D219EEE8F3}"/>
              </a:ext>
            </a:extLst>
          </p:cNvPr>
          <p:cNvCxnSpPr>
            <a:cxnSpLocks/>
          </p:cNvCxnSpPr>
          <p:nvPr/>
        </p:nvCxnSpPr>
        <p:spPr bwMode="auto">
          <a:xfrm>
            <a:off x="5663832" y="1984455"/>
            <a:ext cx="69927" cy="4859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3D2C2EF-64A0-6940-B547-1884575F8EF0}"/>
              </a:ext>
            </a:extLst>
          </p:cNvPr>
          <p:cNvCxnSpPr>
            <a:cxnSpLocks/>
          </p:cNvCxnSpPr>
          <p:nvPr/>
        </p:nvCxnSpPr>
        <p:spPr bwMode="auto">
          <a:xfrm>
            <a:off x="6019878" y="1984455"/>
            <a:ext cx="69927" cy="4859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0E19D0A2-834B-954F-9341-0081382C2115}"/>
              </a:ext>
            </a:extLst>
          </p:cNvPr>
          <p:cNvSpPr txBox="1"/>
          <p:nvPr/>
        </p:nvSpPr>
        <p:spPr>
          <a:xfrm>
            <a:off x="5191618" y="2363688"/>
            <a:ext cx="36420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X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BC8DFAC-0272-6748-8DA7-41EF0B3B7637}"/>
              </a:ext>
            </a:extLst>
          </p:cNvPr>
          <p:cNvSpPr txBox="1"/>
          <p:nvPr/>
        </p:nvSpPr>
        <p:spPr>
          <a:xfrm>
            <a:off x="5543502" y="2356368"/>
            <a:ext cx="36420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X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58ED596-72D7-8943-BFD8-2F77F31A4B0A}"/>
              </a:ext>
            </a:extLst>
          </p:cNvPr>
          <p:cNvSpPr txBox="1"/>
          <p:nvPr/>
        </p:nvSpPr>
        <p:spPr>
          <a:xfrm>
            <a:off x="5907704" y="2349194"/>
            <a:ext cx="36420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X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EE6ED15-1587-974E-8A09-FD2E6B0E03D6}"/>
              </a:ext>
            </a:extLst>
          </p:cNvPr>
          <p:cNvCxnSpPr>
            <a:cxnSpLocks/>
            <a:stCxn id="128" idx="2"/>
            <a:endCxn id="84" idx="0"/>
          </p:cNvCxnSpPr>
          <p:nvPr/>
        </p:nvCxnSpPr>
        <p:spPr bwMode="auto">
          <a:xfrm flipH="1">
            <a:off x="3563888" y="1988840"/>
            <a:ext cx="2826099" cy="5087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16AFE99-5D33-4940-8B54-9C63BE8DEC78}"/>
              </a:ext>
            </a:extLst>
          </p:cNvPr>
          <p:cNvCxnSpPr>
            <a:cxnSpLocks/>
          </p:cNvCxnSpPr>
          <p:nvPr/>
        </p:nvCxnSpPr>
        <p:spPr bwMode="auto">
          <a:xfrm flipV="1">
            <a:off x="3595730" y="2012584"/>
            <a:ext cx="394322" cy="4747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065A7D71-C347-674E-886A-950A77767B5D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5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083B66D-9ED6-184B-86DF-833A823763D4}"/>
              </a:ext>
            </a:extLst>
          </p:cNvPr>
          <p:cNvCxnSpPr>
            <a:cxnSpLocks/>
          </p:cNvCxnSpPr>
          <p:nvPr/>
        </p:nvCxnSpPr>
        <p:spPr bwMode="auto">
          <a:xfrm flipH="1">
            <a:off x="3925838" y="1988840"/>
            <a:ext cx="2826099" cy="5087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C06C5883-273A-DC48-A3C9-45EBB2A083D7}"/>
              </a:ext>
            </a:extLst>
          </p:cNvPr>
          <p:cNvCxnSpPr>
            <a:cxnSpLocks/>
          </p:cNvCxnSpPr>
          <p:nvPr/>
        </p:nvCxnSpPr>
        <p:spPr bwMode="auto">
          <a:xfrm flipV="1">
            <a:off x="3957680" y="2012584"/>
            <a:ext cx="394322" cy="4747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8FF5B65B-40A9-CD45-94B5-1A971DA9EB0E}"/>
              </a:ext>
            </a:extLst>
          </p:cNvPr>
          <p:cNvSpPr/>
          <p:nvPr/>
        </p:nvSpPr>
        <p:spPr bwMode="auto">
          <a:xfrm>
            <a:off x="378182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6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4748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60" grpId="0" animBg="1"/>
      <p:bldP spid="6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8" y="866776"/>
            <a:ext cx="4283968" cy="2634232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numCol="1"/>
          <a:lstStyle/>
          <a:p>
            <a:r>
              <a:rPr lang="en-US" dirty="0"/>
              <a:t>Burst errors are rare</a:t>
            </a:r>
          </a:p>
          <a:p>
            <a:pPr lvl="1"/>
            <a:r>
              <a:rPr lang="en-US" dirty="0"/>
              <a:t>Selective Repeat repeats exactly the missing/bad packet</a:t>
            </a:r>
          </a:p>
          <a:p>
            <a:pPr lvl="1"/>
            <a:r>
              <a:rPr lang="en-US" dirty="0"/>
              <a:t>Go-back-N discards lots of safely arrived packets</a:t>
            </a:r>
          </a:p>
        </p:txBody>
      </p:sp>
      <p:sp>
        <p:nvSpPr>
          <p:cNvPr id="130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Go-back-N </a:t>
            </a:r>
            <a:r>
              <a:rPr lang="en-US" sz="3200" dirty="0" err="1"/>
              <a:t>vs</a:t>
            </a:r>
            <a:r>
              <a:rPr lang="en-US" sz="3200" dirty="0"/>
              <a:t> Selective Repeat </a:t>
            </a:r>
            <a:r>
              <a:rPr lang="mr-IN" sz="3200" dirty="0"/>
              <a:t>–</a:t>
            </a:r>
            <a:r>
              <a:rPr lang="en-US" sz="3200" dirty="0"/>
              <a:t> a clear choice?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087724" y="3573016"/>
            <a:ext cx="4968552" cy="295232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Error-free transmission</a:t>
            </a:r>
          </a:p>
          <a:p>
            <a:pPr lvl="1"/>
            <a:r>
              <a:rPr lang="en-US" dirty="0"/>
              <a:t>Selective Repeat senders must wait after sending ½ sequence number space packets</a:t>
            </a:r>
          </a:p>
          <a:p>
            <a:pPr lvl="1"/>
            <a:r>
              <a:rPr lang="en-US" dirty="0"/>
              <a:t>Go-back-N senders must wait after sending sequence number space-1 packets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572000" y="866777"/>
            <a:ext cx="4392488" cy="26342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Burst errors are frequent</a:t>
            </a:r>
          </a:p>
          <a:p>
            <a:pPr lvl="1"/>
            <a:r>
              <a:rPr lang="en-US" dirty="0"/>
              <a:t>Selective Repeat waits for a timeout for every packet separately</a:t>
            </a:r>
          </a:p>
          <a:p>
            <a:pPr lvl="1"/>
            <a:r>
              <a:rPr lang="en-US" dirty="0"/>
              <a:t>Go-back-N recovers quickly after the first timeouts</a:t>
            </a:r>
          </a:p>
        </p:txBody>
      </p:sp>
    </p:spTree>
    <p:extLst>
      <p:ext uri="{BB962C8B-B14F-4D97-AF65-F5344CB8AC3E}">
        <p14:creationId xmlns:p14="http://schemas.microsoft.com/office/powerpoint/2010/main" val="2850436597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credit mechanism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6653995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Credit Mechanism</a:t>
            </a:r>
            <a:endParaRPr lang="en-US" sz="320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Flow control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Credit mechanism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Buffer reservation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Receiver allocates buffers dynamically for the connections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Allocation depends on the actual situation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Principle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Sender requests required buffer amount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Receiver reserves as many buffers as the actual situation permits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Receiver returns ACKs and buffer-credits separately</a:t>
            </a:r>
          </a:p>
          <a:p>
            <a:pPr lvl="2" eaLnBrk="1" hangingPunct="1">
              <a:lnSpc>
                <a:spcPct val="80000"/>
              </a:lnSpc>
              <a:buSzPct val="60000"/>
            </a:pPr>
            <a:r>
              <a:rPr lang="en-US" sz="1800" dirty="0"/>
              <a:t>ACK: confirmation only (does not imply buffer release)</a:t>
            </a:r>
          </a:p>
          <a:p>
            <a:pPr lvl="2" eaLnBrk="1" hangingPunct="1">
              <a:lnSpc>
                <a:spcPct val="80000"/>
              </a:lnSpc>
              <a:buSzPct val="60000"/>
            </a:pPr>
            <a:r>
              <a:rPr lang="en-US" sz="1800" dirty="0"/>
              <a:t>CREDIT: buffer allocation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Sender is blocked when all credits are used up</a:t>
            </a:r>
          </a:p>
        </p:txBody>
      </p:sp>
    </p:spTree>
    <p:extLst>
      <p:ext uri="{BB962C8B-B14F-4D97-AF65-F5344CB8AC3E}">
        <p14:creationId xmlns:p14="http://schemas.microsoft.com/office/powerpoint/2010/main" val="12819577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Credit Mechanism</a:t>
            </a:r>
            <a:endParaRPr lang="en-US" sz="320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Dynamic adjustment to</a:t>
            </a:r>
          </a:p>
          <a:p>
            <a:pPr lvl="1" eaLnBrk="1" hangingPunct="1">
              <a:buSzPct val="60000"/>
            </a:pPr>
            <a:r>
              <a:rPr lang="en-US" sz="2000"/>
              <a:t>Buffer situation</a:t>
            </a:r>
          </a:p>
          <a:p>
            <a:pPr lvl="1" eaLnBrk="1" hangingPunct="1">
              <a:buSzPct val="60000"/>
            </a:pPr>
            <a:r>
              <a:rPr lang="en-US" sz="2000"/>
              <a:t>Number of open connections</a:t>
            </a:r>
          </a:p>
          <a:p>
            <a:pPr lvl="1" eaLnBrk="1" hangingPunct="1">
              <a:buSzPct val="60000"/>
            </a:pPr>
            <a:r>
              <a:rPr lang="en-US" sz="2000"/>
              <a:t>Type of connections</a:t>
            </a:r>
          </a:p>
          <a:p>
            <a:pPr lvl="2" eaLnBrk="1" hangingPunct="1">
              <a:buSzPct val="60000"/>
            </a:pPr>
            <a:r>
              <a:rPr lang="en-US" sz="1800"/>
              <a:t>high throughput: many buffers</a:t>
            </a:r>
          </a:p>
          <a:p>
            <a:pPr lvl="2" eaLnBrk="1" hangingPunct="1">
              <a:buSzPct val="60000"/>
            </a:pPr>
            <a:r>
              <a:rPr lang="en-US" sz="1800"/>
              <a:t>low throughput: few buffers</a:t>
            </a:r>
          </a:p>
        </p:txBody>
      </p:sp>
    </p:spTree>
    <p:extLst>
      <p:ext uri="{BB962C8B-B14F-4D97-AF65-F5344CB8AC3E}">
        <p14:creationId xmlns:p14="http://schemas.microsoft.com/office/powerpoint/2010/main" val="4626017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3744C468-6459-6443-B7A8-48147EE91BDC}"/>
              </a:ext>
            </a:extLst>
          </p:cNvPr>
          <p:cNvSpPr/>
          <p:nvPr/>
        </p:nvSpPr>
        <p:spPr bwMode="auto">
          <a:xfrm>
            <a:off x="3209924" y="1628775"/>
            <a:ext cx="3078153" cy="41767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Credit Mechanism</a:t>
            </a:r>
          </a:p>
        </p:txBody>
      </p:sp>
      <p:sp>
        <p:nvSpPr>
          <p:cNvPr id="921603" name="Line 3"/>
          <p:cNvSpPr>
            <a:spLocks noChangeShapeType="1"/>
          </p:cNvSpPr>
          <p:nvPr/>
        </p:nvSpPr>
        <p:spPr bwMode="auto">
          <a:xfrm>
            <a:off x="2627313" y="1700213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2856774" y="1341438"/>
            <a:ext cx="72616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Eurostile" panose="020B0504020202050204" pitchFamily="34" charset="77"/>
              </a:rPr>
              <a:t>Sender: A</a:t>
            </a:r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5870854" y="1341438"/>
            <a:ext cx="8367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Eurostile" panose="020B0504020202050204" pitchFamily="34" charset="77"/>
              </a:rPr>
              <a:t>Receiver: B</a:t>
            </a:r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108550" name="Rectangle 6"/>
          <p:cNvSpPr>
            <a:spLocks noChangeArrowheads="1"/>
          </p:cNvSpPr>
          <p:nvPr/>
        </p:nvSpPr>
        <p:spPr bwMode="auto">
          <a:xfrm>
            <a:off x="3214688" y="5805488"/>
            <a:ext cx="28212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Eurostile" panose="020B0504020202050204" pitchFamily="34" charset="77"/>
              </a:rPr>
              <a:t>time</a:t>
            </a:r>
            <a:endParaRPr lang="en-US" sz="1600">
              <a:latin typeface="Eurostile" panose="020B0504020202050204" pitchFamily="34" charset="77"/>
            </a:endParaRPr>
          </a:p>
        </p:txBody>
      </p:sp>
      <p:sp>
        <p:nvSpPr>
          <p:cNvPr id="108551" name="Rectangle 7"/>
          <p:cNvSpPr>
            <a:spLocks noChangeArrowheads="1"/>
          </p:cNvSpPr>
          <p:nvPr/>
        </p:nvSpPr>
        <p:spPr bwMode="auto">
          <a:xfrm>
            <a:off x="6129338" y="5805488"/>
            <a:ext cx="28212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Eurostile" panose="020B0504020202050204" pitchFamily="34" charset="77"/>
              </a:rPr>
              <a:t>time</a:t>
            </a:r>
            <a:endParaRPr lang="en-US" sz="1600">
              <a:latin typeface="Eurostile" panose="020B0504020202050204" pitchFamily="34" charset="77"/>
            </a:endParaRPr>
          </a:p>
        </p:txBody>
      </p:sp>
      <p:sp>
        <p:nvSpPr>
          <p:cNvPr id="108552" name="Line 8"/>
          <p:cNvSpPr>
            <a:spLocks noChangeShapeType="1"/>
          </p:cNvSpPr>
          <p:nvPr/>
        </p:nvSpPr>
        <p:spPr bwMode="auto">
          <a:xfrm>
            <a:off x="3203575" y="1628775"/>
            <a:ext cx="0" cy="417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108553" name="Line 9"/>
          <p:cNvSpPr>
            <a:spLocks noChangeShapeType="1"/>
          </p:cNvSpPr>
          <p:nvPr/>
        </p:nvSpPr>
        <p:spPr bwMode="auto">
          <a:xfrm>
            <a:off x="6288088" y="1628775"/>
            <a:ext cx="0" cy="417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0" name="Line 10"/>
          <p:cNvSpPr>
            <a:spLocks noChangeShapeType="1"/>
          </p:cNvSpPr>
          <p:nvPr/>
        </p:nvSpPr>
        <p:spPr bwMode="auto">
          <a:xfrm>
            <a:off x="3203575" y="1916113"/>
            <a:ext cx="30607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1" name="Line 11"/>
          <p:cNvSpPr>
            <a:spLocks noChangeShapeType="1"/>
          </p:cNvSpPr>
          <p:nvPr/>
        </p:nvSpPr>
        <p:spPr bwMode="auto">
          <a:xfrm flipH="1">
            <a:off x="3203575" y="2132013"/>
            <a:ext cx="30607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2" name="Line 12"/>
          <p:cNvSpPr>
            <a:spLocks noChangeShapeType="1"/>
          </p:cNvSpPr>
          <p:nvPr/>
        </p:nvSpPr>
        <p:spPr bwMode="auto">
          <a:xfrm>
            <a:off x="3203575" y="23495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3" name="Line 13"/>
          <p:cNvSpPr>
            <a:spLocks noChangeShapeType="1"/>
          </p:cNvSpPr>
          <p:nvPr/>
        </p:nvSpPr>
        <p:spPr bwMode="auto">
          <a:xfrm flipH="1">
            <a:off x="3203575" y="29972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4" name="Line 14"/>
          <p:cNvSpPr>
            <a:spLocks noChangeShapeType="1"/>
          </p:cNvSpPr>
          <p:nvPr/>
        </p:nvSpPr>
        <p:spPr bwMode="auto">
          <a:xfrm>
            <a:off x="3203575" y="25654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5" name="Line 15"/>
          <p:cNvSpPr>
            <a:spLocks noChangeShapeType="1"/>
          </p:cNvSpPr>
          <p:nvPr/>
        </p:nvSpPr>
        <p:spPr bwMode="auto">
          <a:xfrm>
            <a:off x="3203575" y="2781300"/>
            <a:ext cx="171767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6" name="Line 16"/>
          <p:cNvSpPr>
            <a:spLocks noChangeShapeType="1"/>
          </p:cNvSpPr>
          <p:nvPr/>
        </p:nvSpPr>
        <p:spPr bwMode="auto">
          <a:xfrm>
            <a:off x="3203575" y="32131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7" name="Line 17"/>
          <p:cNvSpPr>
            <a:spLocks noChangeShapeType="1"/>
          </p:cNvSpPr>
          <p:nvPr/>
        </p:nvSpPr>
        <p:spPr bwMode="auto">
          <a:xfrm>
            <a:off x="3203575" y="34290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8" name="Line 18"/>
          <p:cNvSpPr>
            <a:spLocks noChangeShapeType="1"/>
          </p:cNvSpPr>
          <p:nvPr/>
        </p:nvSpPr>
        <p:spPr bwMode="auto">
          <a:xfrm>
            <a:off x="3203575" y="38608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9" name="Line 19"/>
          <p:cNvSpPr>
            <a:spLocks noChangeShapeType="1"/>
          </p:cNvSpPr>
          <p:nvPr/>
        </p:nvSpPr>
        <p:spPr bwMode="auto">
          <a:xfrm flipH="1">
            <a:off x="3203575" y="40767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0" name="Line 20"/>
          <p:cNvSpPr>
            <a:spLocks noChangeShapeType="1"/>
          </p:cNvSpPr>
          <p:nvPr/>
        </p:nvSpPr>
        <p:spPr bwMode="auto">
          <a:xfrm flipH="1">
            <a:off x="3203575" y="42926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1" name="Line 21"/>
          <p:cNvSpPr>
            <a:spLocks noChangeShapeType="1"/>
          </p:cNvSpPr>
          <p:nvPr/>
        </p:nvSpPr>
        <p:spPr bwMode="auto">
          <a:xfrm flipH="1">
            <a:off x="3203575" y="45085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2" name="Line 22"/>
          <p:cNvSpPr>
            <a:spLocks noChangeShapeType="1"/>
          </p:cNvSpPr>
          <p:nvPr/>
        </p:nvSpPr>
        <p:spPr bwMode="auto">
          <a:xfrm>
            <a:off x="3203575" y="47244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3" name="Line 23"/>
          <p:cNvSpPr>
            <a:spLocks noChangeShapeType="1"/>
          </p:cNvSpPr>
          <p:nvPr/>
        </p:nvSpPr>
        <p:spPr bwMode="auto">
          <a:xfrm>
            <a:off x="3203575" y="49403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4" name="Line 24"/>
          <p:cNvSpPr>
            <a:spLocks noChangeShapeType="1"/>
          </p:cNvSpPr>
          <p:nvPr/>
        </p:nvSpPr>
        <p:spPr bwMode="auto">
          <a:xfrm flipH="1">
            <a:off x="3203575" y="51562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5" name="Line 25"/>
          <p:cNvSpPr>
            <a:spLocks noChangeShapeType="1"/>
          </p:cNvSpPr>
          <p:nvPr/>
        </p:nvSpPr>
        <p:spPr bwMode="auto">
          <a:xfrm flipH="1">
            <a:off x="3203575" y="5373688"/>
            <a:ext cx="30607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6" name="Text Box 26"/>
          <p:cNvSpPr txBox="1">
            <a:spLocks noChangeArrowheads="1"/>
          </p:cNvSpPr>
          <p:nvPr/>
        </p:nvSpPr>
        <p:spPr bwMode="auto">
          <a:xfrm>
            <a:off x="3461333" y="1916113"/>
            <a:ext cx="995785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&lt;req 8 buffers&gt;</a:t>
            </a:r>
          </a:p>
        </p:txBody>
      </p:sp>
      <p:sp>
        <p:nvSpPr>
          <p:cNvPr id="921627" name="Text Box 27"/>
          <p:cNvSpPr txBox="1">
            <a:spLocks noChangeArrowheads="1"/>
          </p:cNvSpPr>
          <p:nvPr/>
        </p:nvSpPr>
        <p:spPr bwMode="auto">
          <a:xfrm>
            <a:off x="5250299" y="2132013"/>
            <a:ext cx="697627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&lt;cred=4&gt;</a:t>
            </a:r>
          </a:p>
        </p:txBody>
      </p:sp>
      <p:sp>
        <p:nvSpPr>
          <p:cNvPr id="921628" name="Text Box 28"/>
          <p:cNvSpPr txBox="1">
            <a:spLocks noChangeArrowheads="1"/>
          </p:cNvSpPr>
          <p:nvPr/>
        </p:nvSpPr>
        <p:spPr bwMode="auto">
          <a:xfrm>
            <a:off x="3398412" y="23495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&lt;seq=0, data=m0&gt;</a:t>
            </a:r>
          </a:p>
        </p:txBody>
      </p:sp>
      <p:sp>
        <p:nvSpPr>
          <p:cNvPr id="921629" name="Text Box 29"/>
          <p:cNvSpPr txBox="1">
            <a:spLocks noChangeArrowheads="1"/>
          </p:cNvSpPr>
          <p:nvPr/>
        </p:nvSpPr>
        <p:spPr bwMode="auto">
          <a:xfrm>
            <a:off x="3398412" y="25654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&lt;seq=1, data=m1&gt;</a:t>
            </a:r>
          </a:p>
        </p:txBody>
      </p:sp>
      <p:sp>
        <p:nvSpPr>
          <p:cNvPr id="921630" name="Text Box 30"/>
          <p:cNvSpPr txBox="1">
            <a:spLocks noChangeArrowheads="1"/>
          </p:cNvSpPr>
          <p:nvPr/>
        </p:nvSpPr>
        <p:spPr bwMode="auto">
          <a:xfrm>
            <a:off x="3398412" y="27813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&lt;seq=2, data=m2&gt;</a:t>
            </a:r>
          </a:p>
        </p:txBody>
      </p:sp>
      <p:sp>
        <p:nvSpPr>
          <p:cNvPr id="921631" name="Text Box 31"/>
          <p:cNvSpPr txBox="1">
            <a:spLocks noChangeArrowheads="1"/>
          </p:cNvSpPr>
          <p:nvPr/>
        </p:nvSpPr>
        <p:spPr bwMode="auto">
          <a:xfrm>
            <a:off x="4834039" y="29972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&lt;ack=1, cred=3&gt;</a:t>
            </a:r>
          </a:p>
        </p:txBody>
      </p:sp>
      <p:sp>
        <p:nvSpPr>
          <p:cNvPr id="921632" name="Text Box 32"/>
          <p:cNvSpPr txBox="1">
            <a:spLocks noChangeArrowheads="1"/>
          </p:cNvSpPr>
          <p:nvPr/>
        </p:nvSpPr>
        <p:spPr bwMode="auto">
          <a:xfrm>
            <a:off x="3398412" y="32131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&lt;seq=3, data=m3&gt;</a:t>
            </a:r>
          </a:p>
        </p:txBody>
      </p:sp>
      <p:sp>
        <p:nvSpPr>
          <p:cNvPr id="921633" name="Text Box 33"/>
          <p:cNvSpPr txBox="1">
            <a:spLocks noChangeArrowheads="1"/>
          </p:cNvSpPr>
          <p:nvPr/>
        </p:nvSpPr>
        <p:spPr bwMode="auto">
          <a:xfrm>
            <a:off x="3398412" y="34290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&lt;seq=4, data=m4&gt;</a:t>
            </a:r>
          </a:p>
        </p:txBody>
      </p:sp>
      <p:sp>
        <p:nvSpPr>
          <p:cNvPr id="921634" name="Text Box 34"/>
          <p:cNvSpPr txBox="1">
            <a:spLocks noChangeArrowheads="1"/>
          </p:cNvSpPr>
          <p:nvPr/>
        </p:nvSpPr>
        <p:spPr bwMode="auto">
          <a:xfrm>
            <a:off x="3398412" y="38608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&lt;seq=2, data=m2&gt;</a:t>
            </a:r>
          </a:p>
        </p:txBody>
      </p:sp>
      <p:sp>
        <p:nvSpPr>
          <p:cNvPr id="921635" name="Text Box 35"/>
          <p:cNvSpPr txBox="1">
            <a:spLocks noChangeArrowheads="1"/>
          </p:cNvSpPr>
          <p:nvPr/>
        </p:nvSpPr>
        <p:spPr bwMode="auto">
          <a:xfrm>
            <a:off x="4905476" y="40767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&lt;ack=4, cred=0&gt;</a:t>
            </a:r>
          </a:p>
        </p:txBody>
      </p:sp>
      <p:sp>
        <p:nvSpPr>
          <p:cNvPr id="921636" name="Text Box 36"/>
          <p:cNvSpPr txBox="1">
            <a:spLocks noChangeArrowheads="1"/>
          </p:cNvSpPr>
          <p:nvPr/>
        </p:nvSpPr>
        <p:spPr bwMode="auto">
          <a:xfrm>
            <a:off x="4905476" y="42926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&lt;ack=4, cred=1&gt;</a:t>
            </a:r>
          </a:p>
        </p:txBody>
      </p:sp>
      <p:sp>
        <p:nvSpPr>
          <p:cNvPr id="921637" name="Text Box 37"/>
          <p:cNvSpPr txBox="1">
            <a:spLocks noChangeArrowheads="1"/>
          </p:cNvSpPr>
          <p:nvPr/>
        </p:nvSpPr>
        <p:spPr bwMode="auto">
          <a:xfrm>
            <a:off x="4905476" y="45085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&lt;ack=4, cred=2&gt;</a:t>
            </a:r>
          </a:p>
        </p:txBody>
      </p:sp>
      <p:sp>
        <p:nvSpPr>
          <p:cNvPr id="921638" name="Text Box 38"/>
          <p:cNvSpPr txBox="1">
            <a:spLocks noChangeArrowheads="1"/>
          </p:cNvSpPr>
          <p:nvPr/>
        </p:nvSpPr>
        <p:spPr bwMode="auto">
          <a:xfrm>
            <a:off x="3398412" y="47244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&lt;seq=5, data=m5&gt;</a:t>
            </a:r>
          </a:p>
        </p:txBody>
      </p:sp>
      <p:sp>
        <p:nvSpPr>
          <p:cNvPr id="921639" name="Text Box 39"/>
          <p:cNvSpPr txBox="1">
            <a:spLocks noChangeArrowheads="1"/>
          </p:cNvSpPr>
          <p:nvPr/>
        </p:nvSpPr>
        <p:spPr bwMode="auto">
          <a:xfrm>
            <a:off x="3398412" y="49403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&lt;seq=6, data=m6&gt;</a:t>
            </a:r>
          </a:p>
        </p:txBody>
      </p:sp>
      <p:sp>
        <p:nvSpPr>
          <p:cNvPr id="921640" name="Text Box 40"/>
          <p:cNvSpPr txBox="1">
            <a:spLocks noChangeArrowheads="1"/>
          </p:cNvSpPr>
          <p:nvPr/>
        </p:nvSpPr>
        <p:spPr bwMode="auto">
          <a:xfrm>
            <a:off x="4978501" y="51562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&lt;ack=6, cred=0&gt;</a:t>
            </a:r>
          </a:p>
        </p:txBody>
      </p:sp>
      <p:sp>
        <p:nvSpPr>
          <p:cNvPr id="921641" name="Text Box 41"/>
          <p:cNvSpPr txBox="1">
            <a:spLocks noChangeArrowheads="1"/>
          </p:cNvSpPr>
          <p:nvPr/>
        </p:nvSpPr>
        <p:spPr bwMode="auto">
          <a:xfrm>
            <a:off x="4978501" y="5373688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&lt;ack=6, cred=4&gt;</a:t>
            </a: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4848225" y="2708275"/>
            <a:ext cx="215900" cy="288925"/>
            <a:chOff x="3175" y="1638"/>
            <a:chExt cx="136" cy="182"/>
          </a:xfrm>
        </p:grpSpPr>
        <p:sp>
          <p:nvSpPr>
            <p:cNvPr id="108626" name="Line 43"/>
            <p:cNvSpPr>
              <a:spLocks noChangeShapeType="1"/>
            </p:cNvSpPr>
            <p:nvPr/>
          </p:nvSpPr>
          <p:spPr bwMode="auto">
            <a:xfrm>
              <a:off x="3175" y="1638"/>
              <a:ext cx="136" cy="18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108627" name="Line 44"/>
            <p:cNvSpPr>
              <a:spLocks noChangeShapeType="1"/>
            </p:cNvSpPr>
            <p:nvPr/>
          </p:nvSpPr>
          <p:spPr bwMode="auto">
            <a:xfrm flipH="1">
              <a:off x="3175" y="1638"/>
              <a:ext cx="136" cy="18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</p:grpSp>
      <p:sp>
        <p:nvSpPr>
          <p:cNvPr id="921645" name="Text Box 45"/>
          <p:cNvSpPr txBox="1">
            <a:spLocks noChangeArrowheads="1"/>
          </p:cNvSpPr>
          <p:nvPr/>
        </p:nvSpPr>
        <p:spPr bwMode="auto">
          <a:xfrm>
            <a:off x="1352550" y="1557338"/>
            <a:ext cx="13684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wants 8 buffers</a:t>
            </a:r>
          </a:p>
        </p:txBody>
      </p:sp>
      <p:sp>
        <p:nvSpPr>
          <p:cNvPr id="921646" name="Text Box 46"/>
          <p:cNvSpPr txBox="1">
            <a:spLocks noChangeArrowheads="1"/>
          </p:cNvSpPr>
          <p:nvPr/>
        </p:nvSpPr>
        <p:spPr bwMode="auto">
          <a:xfrm>
            <a:off x="1365699" y="2016125"/>
            <a:ext cx="13981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3 buffers left</a:t>
            </a:r>
          </a:p>
        </p:txBody>
      </p:sp>
      <p:sp>
        <p:nvSpPr>
          <p:cNvPr id="921647" name="Text Box 47"/>
          <p:cNvSpPr txBox="1">
            <a:spLocks noChangeArrowheads="1"/>
          </p:cNvSpPr>
          <p:nvPr/>
        </p:nvSpPr>
        <p:spPr bwMode="auto">
          <a:xfrm>
            <a:off x="1365699" y="2384425"/>
            <a:ext cx="13981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2 buffers left</a:t>
            </a:r>
          </a:p>
        </p:txBody>
      </p:sp>
      <p:sp>
        <p:nvSpPr>
          <p:cNvPr id="921648" name="Text Box 48"/>
          <p:cNvSpPr txBox="1">
            <a:spLocks noChangeArrowheads="1"/>
          </p:cNvSpPr>
          <p:nvPr/>
        </p:nvSpPr>
        <p:spPr bwMode="auto">
          <a:xfrm>
            <a:off x="182683" y="2751138"/>
            <a:ext cx="25811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Message lost but A thinks it has 1 left</a:t>
            </a:r>
          </a:p>
        </p:txBody>
      </p:sp>
      <p:sp>
        <p:nvSpPr>
          <p:cNvPr id="921649" name="Text Box 49"/>
          <p:cNvSpPr txBox="1">
            <a:spLocks noChangeArrowheads="1"/>
          </p:cNvSpPr>
          <p:nvPr/>
        </p:nvSpPr>
        <p:spPr bwMode="auto">
          <a:xfrm>
            <a:off x="1437834" y="3211513"/>
            <a:ext cx="13260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1 buffer left</a:t>
            </a:r>
          </a:p>
        </p:txBody>
      </p:sp>
      <p:sp>
        <p:nvSpPr>
          <p:cNvPr id="921650" name="Text Box 50"/>
          <p:cNvSpPr txBox="1">
            <a:spLocks noChangeArrowheads="1"/>
          </p:cNvSpPr>
          <p:nvPr/>
        </p:nvSpPr>
        <p:spPr bwMode="auto">
          <a:xfrm>
            <a:off x="707034" y="3579813"/>
            <a:ext cx="20393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0 buffer left, must stop</a:t>
            </a:r>
          </a:p>
        </p:txBody>
      </p:sp>
      <p:sp>
        <p:nvSpPr>
          <p:cNvPr id="921651" name="Text Box 51"/>
          <p:cNvSpPr txBox="1">
            <a:spLocks noChangeArrowheads="1"/>
          </p:cNvSpPr>
          <p:nvPr/>
        </p:nvSpPr>
        <p:spPr bwMode="auto">
          <a:xfrm>
            <a:off x="695325" y="3946525"/>
            <a:ext cx="2051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times out and retransmits</a:t>
            </a:r>
          </a:p>
        </p:txBody>
      </p:sp>
      <p:sp>
        <p:nvSpPr>
          <p:cNvPr id="921652" name="Text Box 52"/>
          <p:cNvSpPr txBox="1">
            <a:spLocks noChangeArrowheads="1"/>
          </p:cNvSpPr>
          <p:nvPr/>
        </p:nvSpPr>
        <p:spPr bwMode="auto">
          <a:xfrm>
            <a:off x="1700896" y="4313238"/>
            <a:ext cx="10454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still blocked</a:t>
            </a:r>
          </a:p>
        </p:txBody>
      </p:sp>
      <p:sp>
        <p:nvSpPr>
          <p:cNvPr id="921653" name="Text Box 53"/>
          <p:cNvSpPr txBox="1">
            <a:spLocks noChangeArrowheads="1"/>
          </p:cNvSpPr>
          <p:nvPr/>
        </p:nvSpPr>
        <p:spPr bwMode="auto">
          <a:xfrm>
            <a:off x="883195" y="4681538"/>
            <a:ext cx="18806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may now send next msg.</a:t>
            </a:r>
          </a:p>
        </p:txBody>
      </p:sp>
      <p:sp>
        <p:nvSpPr>
          <p:cNvPr id="921654" name="Text Box 54"/>
          <p:cNvSpPr txBox="1">
            <a:spLocks noChangeArrowheads="1"/>
          </p:cNvSpPr>
          <p:nvPr/>
        </p:nvSpPr>
        <p:spPr bwMode="auto">
          <a:xfrm>
            <a:off x="1437834" y="5048250"/>
            <a:ext cx="13260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1 buffer left</a:t>
            </a:r>
          </a:p>
        </p:txBody>
      </p:sp>
      <p:sp>
        <p:nvSpPr>
          <p:cNvPr id="921655" name="Text Box 55"/>
          <p:cNvSpPr txBox="1">
            <a:spLocks noChangeArrowheads="1"/>
          </p:cNvSpPr>
          <p:nvPr/>
        </p:nvSpPr>
        <p:spPr bwMode="auto">
          <a:xfrm>
            <a:off x="1125418" y="5416550"/>
            <a:ext cx="162095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is now blocked again</a:t>
            </a:r>
          </a:p>
        </p:txBody>
      </p:sp>
      <p:sp>
        <p:nvSpPr>
          <p:cNvPr id="921656" name="Text Box 56"/>
          <p:cNvSpPr txBox="1">
            <a:spLocks noChangeArrowheads="1"/>
          </p:cNvSpPr>
          <p:nvPr/>
        </p:nvSpPr>
        <p:spPr bwMode="auto">
          <a:xfrm>
            <a:off x="1681846" y="5876925"/>
            <a:ext cx="10454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still blocked</a:t>
            </a:r>
          </a:p>
        </p:txBody>
      </p:sp>
      <p:sp>
        <p:nvSpPr>
          <p:cNvPr id="921657" name="Line 57"/>
          <p:cNvSpPr>
            <a:spLocks noChangeShapeType="1"/>
          </p:cNvSpPr>
          <p:nvPr/>
        </p:nvSpPr>
        <p:spPr bwMode="auto">
          <a:xfrm>
            <a:off x="2700338" y="2205038"/>
            <a:ext cx="5032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58" name="Line 58"/>
          <p:cNvSpPr>
            <a:spLocks noChangeShapeType="1"/>
          </p:cNvSpPr>
          <p:nvPr/>
        </p:nvSpPr>
        <p:spPr bwMode="auto">
          <a:xfrm>
            <a:off x="2700338" y="2492375"/>
            <a:ext cx="503237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59" name="Line 59"/>
          <p:cNvSpPr>
            <a:spLocks noChangeShapeType="1"/>
          </p:cNvSpPr>
          <p:nvPr/>
        </p:nvSpPr>
        <p:spPr bwMode="auto">
          <a:xfrm>
            <a:off x="2727325" y="2905125"/>
            <a:ext cx="476250" cy="19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0" name="Line 60"/>
          <p:cNvSpPr>
            <a:spLocks noChangeShapeType="1"/>
          </p:cNvSpPr>
          <p:nvPr/>
        </p:nvSpPr>
        <p:spPr bwMode="auto">
          <a:xfrm>
            <a:off x="2700338" y="3357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1" name="Line 61"/>
          <p:cNvSpPr>
            <a:spLocks noChangeShapeType="1"/>
          </p:cNvSpPr>
          <p:nvPr/>
        </p:nvSpPr>
        <p:spPr bwMode="auto">
          <a:xfrm flipV="1">
            <a:off x="2700338" y="3573463"/>
            <a:ext cx="503237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2" name="Line 62"/>
          <p:cNvSpPr>
            <a:spLocks noChangeShapeType="1"/>
          </p:cNvSpPr>
          <p:nvPr/>
        </p:nvSpPr>
        <p:spPr bwMode="auto">
          <a:xfrm flipV="1">
            <a:off x="2700338" y="3860800"/>
            <a:ext cx="5032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3" name="Line 63"/>
          <p:cNvSpPr>
            <a:spLocks noChangeShapeType="1"/>
          </p:cNvSpPr>
          <p:nvPr/>
        </p:nvSpPr>
        <p:spPr bwMode="auto">
          <a:xfrm flipV="1">
            <a:off x="2700338" y="4221163"/>
            <a:ext cx="5032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4" name="Line 64"/>
          <p:cNvSpPr>
            <a:spLocks noChangeShapeType="1"/>
          </p:cNvSpPr>
          <p:nvPr/>
        </p:nvSpPr>
        <p:spPr bwMode="auto">
          <a:xfrm flipV="1">
            <a:off x="2700338" y="4508500"/>
            <a:ext cx="503237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5" name="Line 65"/>
          <p:cNvSpPr>
            <a:spLocks noChangeShapeType="1"/>
          </p:cNvSpPr>
          <p:nvPr/>
        </p:nvSpPr>
        <p:spPr bwMode="auto">
          <a:xfrm flipV="1">
            <a:off x="2700338" y="4797425"/>
            <a:ext cx="503237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6" name="Line 66"/>
          <p:cNvSpPr>
            <a:spLocks noChangeShapeType="1"/>
          </p:cNvSpPr>
          <p:nvPr/>
        </p:nvSpPr>
        <p:spPr bwMode="auto">
          <a:xfrm flipV="1">
            <a:off x="2700338" y="5013325"/>
            <a:ext cx="503237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7" name="Line 67"/>
          <p:cNvSpPr>
            <a:spLocks noChangeShapeType="1"/>
          </p:cNvSpPr>
          <p:nvPr/>
        </p:nvSpPr>
        <p:spPr bwMode="auto">
          <a:xfrm flipV="1">
            <a:off x="2700338" y="5373688"/>
            <a:ext cx="503237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8" name="Text Box 68"/>
          <p:cNvSpPr txBox="1">
            <a:spLocks noChangeArrowheads="1"/>
          </p:cNvSpPr>
          <p:nvPr/>
        </p:nvSpPr>
        <p:spPr bwMode="auto">
          <a:xfrm>
            <a:off x="6877050" y="1916113"/>
            <a:ext cx="2044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B grants messages 0-3 only</a:t>
            </a:r>
          </a:p>
        </p:txBody>
      </p:sp>
      <p:sp>
        <p:nvSpPr>
          <p:cNvPr id="921669" name="Text Box 69"/>
          <p:cNvSpPr txBox="1">
            <a:spLocks noChangeArrowheads="1"/>
          </p:cNvSpPr>
          <p:nvPr/>
        </p:nvSpPr>
        <p:spPr bwMode="auto">
          <a:xfrm>
            <a:off x="6877050" y="2320925"/>
            <a:ext cx="10461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Message lost</a:t>
            </a:r>
          </a:p>
        </p:txBody>
      </p:sp>
      <p:sp>
        <p:nvSpPr>
          <p:cNvPr id="921670" name="Text Box 70"/>
          <p:cNvSpPr txBox="1">
            <a:spLocks noChangeArrowheads="1"/>
          </p:cNvSpPr>
          <p:nvPr/>
        </p:nvSpPr>
        <p:spPr bwMode="auto">
          <a:xfrm>
            <a:off x="6877050" y="2725738"/>
            <a:ext cx="181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B acknowledges 0 and 1</a:t>
            </a:r>
          </a:p>
          <a:p>
            <a:r>
              <a:rPr lang="en-US" sz="1200">
                <a:latin typeface="Eurostile" panose="020B0504020202050204" pitchFamily="34" charset="77"/>
              </a:rPr>
              <a:t>permits 2-4</a:t>
            </a:r>
          </a:p>
        </p:txBody>
      </p:sp>
      <p:sp>
        <p:nvSpPr>
          <p:cNvPr id="921671" name="Text Box 71"/>
          <p:cNvSpPr txBox="1">
            <a:spLocks noChangeArrowheads="1"/>
          </p:cNvSpPr>
          <p:nvPr/>
        </p:nvSpPr>
        <p:spPr bwMode="auto">
          <a:xfrm>
            <a:off x="6877050" y="3313113"/>
            <a:ext cx="17748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Everything acknowledged</a:t>
            </a:r>
          </a:p>
          <a:p>
            <a:r>
              <a:rPr lang="en-US" sz="1200">
                <a:latin typeface="Eurostile" panose="020B0504020202050204" pitchFamily="34" charset="77"/>
              </a:rPr>
              <a:t>but no free buffers</a:t>
            </a:r>
          </a:p>
        </p:txBody>
      </p:sp>
      <p:sp>
        <p:nvSpPr>
          <p:cNvPr id="921672" name="Text Box 72"/>
          <p:cNvSpPr txBox="1">
            <a:spLocks noChangeArrowheads="1"/>
          </p:cNvSpPr>
          <p:nvPr/>
        </p:nvSpPr>
        <p:spPr bwMode="auto">
          <a:xfrm>
            <a:off x="6877050" y="3902075"/>
            <a:ext cx="15023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B found a new buffer</a:t>
            </a:r>
          </a:p>
          <a:p>
            <a:r>
              <a:rPr lang="en-US" sz="1200">
                <a:latin typeface="Eurostile" panose="020B0504020202050204" pitchFamily="34" charset="77"/>
              </a:rPr>
              <a:t>somewhere</a:t>
            </a:r>
          </a:p>
        </p:txBody>
      </p:sp>
      <p:sp>
        <p:nvSpPr>
          <p:cNvPr id="921674" name="Text Box 74"/>
          <p:cNvSpPr txBox="1">
            <a:spLocks noChangeArrowheads="1"/>
          </p:cNvSpPr>
          <p:nvPr/>
        </p:nvSpPr>
        <p:spPr bwMode="auto">
          <a:xfrm>
            <a:off x="6877050" y="4929888"/>
            <a:ext cx="18133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latin typeface="Eurostile" panose="020B0504020202050204" pitchFamily="34" charset="77"/>
              </a:rPr>
              <a:t>B acks everything but has</a:t>
            </a:r>
          </a:p>
          <a:p>
            <a:r>
              <a:rPr lang="en-US" sz="1200" dirty="0">
                <a:latin typeface="Eurostile" panose="020B0504020202050204" pitchFamily="34" charset="77"/>
              </a:rPr>
              <a:t>no buffer</a:t>
            </a:r>
          </a:p>
        </p:txBody>
      </p:sp>
      <p:sp>
        <p:nvSpPr>
          <p:cNvPr id="921675" name="Line 75"/>
          <p:cNvSpPr>
            <a:spLocks noChangeShapeType="1"/>
          </p:cNvSpPr>
          <p:nvPr/>
        </p:nvSpPr>
        <p:spPr bwMode="auto">
          <a:xfrm flipH="1">
            <a:off x="5076825" y="2492375"/>
            <a:ext cx="18002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76" name="Line 76"/>
          <p:cNvSpPr>
            <a:spLocks noChangeShapeType="1"/>
          </p:cNvSpPr>
          <p:nvPr/>
        </p:nvSpPr>
        <p:spPr bwMode="auto">
          <a:xfrm flipH="1">
            <a:off x="6300788" y="2060575"/>
            <a:ext cx="576262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77" name="Line 77"/>
          <p:cNvSpPr>
            <a:spLocks noChangeShapeType="1"/>
          </p:cNvSpPr>
          <p:nvPr/>
        </p:nvSpPr>
        <p:spPr bwMode="auto">
          <a:xfrm flipH="1">
            <a:off x="6300788" y="2924175"/>
            <a:ext cx="576262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78" name="Line 78"/>
          <p:cNvSpPr>
            <a:spLocks noChangeShapeType="1"/>
          </p:cNvSpPr>
          <p:nvPr/>
        </p:nvSpPr>
        <p:spPr bwMode="auto">
          <a:xfrm flipH="1">
            <a:off x="6300788" y="3500438"/>
            <a:ext cx="576262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79" name="Line 79"/>
          <p:cNvSpPr>
            <a:spLocks noChangeShapeType="1"/>
          </p:cNvSpPr>
          <p:nvPr/>
        </p:nvSpPr>
        <p:spPr bwMode="auto">
          <a:xfrm flipH="1">
            <a:off x="6300788" y="4149725"/>
            <a:ext cx="576262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81" name="Line 81"/>
          <p:cNvSpPr>
            <a:spLocks noChangeShapeType="1"/>
          </p:cNvSpPr>
          <p:nvPr/>
        </p:nvSpPr>
        <p:spPr bwMode="auto">
          <a:xfrm flipH="1">
            <a:off x="6300788" y="5050538"/>
            <a:ext cx="576262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82" name="Line 82"/>
          <p:cNvSpPr>
            <a:spLocks noChangeShapeType="1"/>
          </p:cNvSpPr>
          <p:nvPr/>
        </p:nvSpPr>
        <p:spPr bwMode="auto">
          <a:xfrm flipH="1">
            <a:off x="6300788" y="4149725"/>
            <a:ext cx="576262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83" name="Line 83"/>
          <p:cNvSpPr>
            <a:spLocks noChangeShapeType="1"/>
          </p:cNvSpPr>
          <p:nvPr/>
        </p:nvSpPr>
        <p:spPr bwMode="auto">
          <a:xfrm>
            <a:off x="3203575" y="5589588"/>
            <a:ext cx="1800225" cy="714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4760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21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2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1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1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21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921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21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921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92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92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92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92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92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92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500"/>
                            </p:stCondLst>
                            <p:childTnLst>
                              <p:par>
                                <p:cTn id="1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0" dur="500"/>
                                        <p:tgtEl>
                                          <p:spTgt spid="92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00"/>
                            </p:stCondLst>
                            <p:childTnLst>
                              <p:par>
                                <p:cTn id="1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3" dur="500"/>
                                        <p:tgtEl>
                                          <p:spTgt spid="921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500"/>
                            </p:stCondLst>
                            <p:childTnLst>
                              <p:par>
                                <p:cTn id="2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92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03" grpId="0" animBg="1"/>
      <p:bldP spid="921610" grpId="0" animBg="1"/>
      <p:bldP spid="921611" grpId="0" animBg="1"/>
      <p:bldP spid="921612" grpId="0" animBg="1"/>
      <p:bldP spid="921613" grpId="0" animBg="1"/>
      <p:bldP spid="921614" grpId="0" animBg="1"/>
      <p:bldP spid="921615" grpId="0" animBg="1"/>
      <p:bldP spid="921616" grpId="0" animBg="1"/>
      <p:bldP spid="921617" grpId="0" animBg="1"/>
      <p:bldP spid="921618" grpId="0" animBg="1"/>
      <p:bldP spid="921619" grpId="0" animBg="1"/>
      <p:bldP spid="921620" grpId="0" animBg="1"/>
      <p:bldP spid="921621" grpId="0" animBg="1"/>
      <p:bldP spid="921622" grpId="0" animBg="1"/>
      <p:bldP spid="921623" grpId="0" animBg="1"/>
      <p:bldP spid="921624" grpId="0" animBg="1"/>
      <p:bldP spid="921625" grpId="0" animBg="1"/>
      <p:bldP spid="921626" grpId="0" animBg="1"/>
      <p:bldP spid="921627" grpId="0" animBg="1"/>
      <p:bldP spid="921628" grpId="0" animBg="1"/>
      <p:bldP spid="921629" grpId="0" animBg="1"/>
      <p:bldP spid="921630" grpId="0" animBg="1"/>
      <p:bldP spid="921631" grpId="0" animBg="1"/>
      <p:bldP spid="921632" grpId="0" animBg="1"/>
      <p:bldP spid="921633" grpId="0" animBg="1"/>
      <p:bldP spid="921634" grpId="0" animBg="1"/>
      <p:bldP spid="921635" grpId="0" animBg="1"/>
      <p:bldP spid="921636" grpId="0" animBg="1"/>
      <p:bldP spid="921637" grpId="0" animBg="1"/>
      <p:bldP spid="921638" grpId="0" animBg="1"/>
      <p:bldP spid="921639" grpId="0" animBg="1"/>
      <p:bldP spid="921640" grpId="0" animBg="1"/>
      <p:bldP spid="921641" grpId="0" animBg="1"/>
      <p:bldP spid="921645" grpId="0"/>
      <p:bldP spid="921646" grpId="0"/>
      <p:bldP spid="921647" grpId="0"/>
      <p:bldP spid="921648" grpId="0"/>
      <p:bldP spid="921649" grpId="0"/>
      <p:bldP spid="921650" grpId="0"/>
      <p:bldP spid="921651" grpId="0"/>
      <p:bldP spid="921652" grpId="0"/>
      <p:bldP spid="921653" grpId="0"/>
      <p:bldP spid="921654" grpId="0"/>
      <p:bldP spid="921655" grpId="0"/>
      <p:bldP spid="921656" grpId="0"/>
      <p:bldP spid="921657" grpId="0" animBg="1"/>
      <p:bldP spid="921658" grpId="0" animBg="1"/>
      <p:bldP spid="921659" grpId="0" animBg="1"/>
      <p:bldP spid="921660" grpId="0" animBg="1"/>
      <p:bldP spid="921661" grpId="0" animBg="1"/>
      <p:bldP spid="921662" grpId="0" animBg="1"/>
      <p:bldP spid="921663" grpId="0" animBg="1"/>
      <p:bldP spid="921664" grpId="0" animBg="1"/>
      <p:bldP spid="921665" grpId="0" animBg="1"/>
      <p:bldP spid="921666" grpId="0" animBg="1"/>
      <p:bldP spid="921667" grpId="0" animBg="1"/>
      <p:bldP spid="921668" grpId="0"/>
      <p:bldP spid="921669" grpId="0"/>
      <p:bldP spid="921670" grpId="0"/>
      <p:bldP spid="921671" grpId="0"/>
      <p:bldP spid="921672" grpId="0"/>
      <p:bldP spid="921674" grpId="0"/>
      <p:bldP spid="921675" grpId="0" animBg="1"/>
      <p:bldP spid="921676" grpId="0" animBg="1"/>
      <p:bldP spid="921677" grpId="0" animBg="1"/>
      <p:bldP spid="921678" grpId="0" animBg="1"/>
      <p:bldP spid="921679" grpId="0" animBg="1"/>
      <p:bldP spid="921681" grpId="0" animBg="1"/>
      <p:bldP spid="921682" grpId="0" animBg="1"/>
      <p:bldP spid="921683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TCP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4052196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1189038" y="4368800"/>
            <a:ext cx="4608512" cy="18002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Flow Control</a:t>
            </a:r>
            <a:endParaRPr lang="en-US" sz="3200"/>
          </a:p>
        </p:txBody>
      </p:sp>
      <p:sp>
        <p:nvSpPr>
          <p:cNvPr id="112644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Variable window sizes (credit mechanism)</a:t>
            </a:r>
          </a:p>
          <a:p>
            <a:pPr lvl="1" eaLnBrk="1" hangingPunct="1">
              <a:lnSpc>
                <a:spcPct val="90000"/>
              </a:lnSpc>
              <a:buSzPct val="60000"/>
            </a:pPr>
            <a:r>
              <a:rPr lang="en-US" sz="2000" dirty="0"/>
              <a:t>Implementation</a:t>
            </a:r>
          </a:p>
          <a:p>
            <a:pPr lvl="2" eaLnBrk="1" hangingPunct="1">
              <a:lnSpc>
                <a:spcPct val="90000"/>
              </a:lnSpc>
              <a:buSzPct val="60000"/>
            </a:pPr>
            <a:r>
              <a:rPr lang="en-US" sz="1800" dirty="0"/>
              <a:t>The actual window size is also transmitted with each acknowledgement</a:t>
            </a:r>
          </a:p>
          <a:p>
            <a:pPr lvl="2" eaLnBrk="1" hangingPunct="1">
              <a:lnSpc>
                <a:spcPct val="90000"/>
              </a:lnSpc>
              <a:buSzPct val="60000"/>
            </a:pPr>
            <a:r>
              <a:rPr lang="en-US" sz="1800" dirty="0"/>
              <a:t>Permits dynamic adjustment to existing buffer</a:t>
            </a:r>
          </a:p>
        </p:txBody>
      </p:sp>
      <p:grpSp>
        <p:nvGrpSpPr>
          <p:cNvPr id="112645" name="Group 5"/>
          <p:cNvGrpSpPr>
            <a:grpSpLocks/>
          </p:cNvGrpSpPr>
          <p:nvPr/>
        </p:nvGrpSpPr>
        <p:grpSpPr bwMode="auto">
          <a:xfrm>
            <a:off x="1189038" y="2855913"/>
            <a:ext cx="4608512" cy="144462"/>
            <a:chOff x="1066" y="2931"/>
            <a:chExt cx="2903" cy="91"/>
          </a:xfrm>
        </p:grpSpPr>
        <p:sp>
          <p:nvSpPr>
            <p:cNvPr id="112702" name="Line 6"/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3" name="Line 7"/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4" name="Line 8"/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5" name="Line 9"/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6" name="Line 10"/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7" name="Line 11"/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8" name="Line 12"/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9" name="Line 13"/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0" name="Line 14"/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1" name="Line 15"/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2" name="Line 16"/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3" name="Line 17"/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4" name="Line 18"/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5" name="Line 19"/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6" name="Line 20"/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7" name="Line 21"/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8" name="Line 22"/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9" name="Line 23"/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0" name="Line 24"/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1" name="Line 25"/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2" name="Line 26"/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3" name="Line 27"/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4" name="Line 28"/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5" name="Line 29"/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6" name="Line 30"/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7" name="Line 31"/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8" name="Line 32"/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9" name="Line 33"/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0" name="Line 34"/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1" name="Line 35"/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2" name="Line 36"/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3" name="Line 37"/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4" name="Line 38"/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5" name="Line 39"/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2646" name="Rectangle 40"/>
          <p:cNvSpPr>
            <a:spLocks noChangeArrowheads="1"/>
          </p:cNvSpPr>
          <p:nvPr/>
        </p:nvSpPr>
        <p:spPr bwMode="auto">
          <a:xfrm>
            <a:off x="1189038" y="3935413"/>
            <a:ext cx="4608512" cy="2174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Address</a:t>
            </a:r>
          </a:p>
        </p:txBody>
      </p:sp>
      <p:sp>
        <p:nvSpPr>
          <p:cNvPr id="112647" name="Rectangle 41"/>
          <p:cNvSpPr>
            <a:spLocks noChangeArrowheads="1"/>
          </p:cNvSpPr>
          <p:nvPr/>
        </p:nvSpPr>
        <p:spPr bwMode="auto">
          <a:xfrm>
            <a:off x="1189038" y="3719513"/>
            <a:ext cx="460851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address</a:t>
            </a:r>
          </a:p>
        </p:txBody>
      </p:sp>
      <p:sp>
        <p:nvSpPr>
          <p:cNvPr id="112648" name="Rectangle 42"/>
          <p:cNvSpPr>
            <a:spLocks noChangeArrowheads="1"/>
          </p:cNvSpPr>
          <p:nvPr/>
        </p:nvSpPr>
        <p:spPr bwMode="auto">
          <a:xfrm>
            <a:off x="1189038" y="3503613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Time to live</a:t>
            </a:r>
          </a:p>
        </p:txBody>
      </p:sp>
      <p:sp>
        <p:nvSpPr>
          <p:cNvPr id="112649" name="Rectangle 43"/>
          <p:cNvSpPr>
            <a:spLocks noChangeArrowheads="1"/>
          </p:cNvSpPr>
          <p:nvPr/>
        </p:nvSpPr>
        <p:spPr bwMode="auto">
          <a:xfrm>
            <a:off x="2341563" y="3503613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Protocol</a:t>
            </a:r>
          </a:p>
        </p:txBody>
      </p:sp>
      <p:sp>
        <p:nvSpPr>
          <p:cNvPr id="112650" name="Rectangle 44"/>
          <p:cNvSpPr>
            <a:spLocks noChangeArrowheads="1"/>
          </p:cNvSpPr>
          <p:nvPr/>
        </p:nvSpPr>
        <p:spPr bwMode="auto">
          <a:xfrm>
            <a:off x="3492500" y="3503613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Header checksum</a:t>
            </a:r>
          </a:p>
        </p:txBody>
      </p:sp>
      <p:sp>
        <p:nvSpPr>
          <p:cNvPr id="112651" name="Rectangle 45"/>
          <p:cNvSpPr>
            <a:spLocks noChangeArrowheads="1"/>
          </p:cNvSpPr>
          <p:nvPr/>
        </p:nvSpPr>
        <p:spPr bwMode="auto">
          <a:xfrm>
            <a:off x="1189038" y="3287713"/>
            <a:ext cx="2303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Identification</a:t>
            </a:r>
          </a:p>
        </p:txBody>
      </p:sp>
      <p:sp>
        <p:nvSpPr>
          <p:cNvPr id="112652" name="Rectangle 46"/>
          <p:cNvSpPr>
            <a:spLocks noChangeArrowheads="1"/>
          </p:cNvSpPr>
          <p:nvPr/>
        </p:nvSpPr>
        <p:spPr bwMode="auto">
          <a:xfrm>
            <a:off x="3492500" y="3287713"/>
            <a:ext cx="144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200"/>
          </a:p>
        </p:txBody>
      </p:sp>
      <p:sp>
        <p:nvSpPr>
          <p:cNvPr id="112653" name="Rectangle 47"/>
          <p:cNvSpPr>
            <a:spLocks noChangeArrowheads="1"/>
          </p:cNvSpPr>
          <p:nvPr/>
        </p:nvSpPr>
        <p:spPr bwMode="auto">
          <a:xfrm>
            <a:off x="3636963" y="3287713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</a:t>
            </a:r>
          </a:p>
        </p:txBody>
      </p:sp>
      <p:sp>
        <p:nvSpPr>
          <p:cNvPr id="112654" name="Rectangle 48"/>
          <p:cNvSpPr>
            <a:spLocks noChangeArrowheads="1"/>
          </p:cNvSpPr>
          <p:nvPr/>
        </p:nvSpPr>
        <p:spPr bwMode="auto">
          <a:xfrm>
            <a:off x="3781425" y="3287713"/>
            <a:ext cx="144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M</a:t>
            </a:r>
          </a:p>
        </p:txBody>
      </p:sp>
      <p:sp>
        <p:nvSpPr>
          <p:cNvPr id="112655" name="Rectangle 49"/>
          <p:cNvSpPr>
            <a:spLocks noChangeArrowheads="1"/>
          </p:cNvSpPr>
          <p:nvPr/>
        </p:nvSpPr>
        <p:spPr bwMode="auto">
          <a:xfrm>
            <a:off x="3925888" y="3287713"/>
            <a:ext cx="18716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Fragment offset</a:t>
            </a:r>
          </a:p>
        </p:txBody>
      </p:sp>
      <p:sp>
        <p:nvSpPr>
          <p:cNvPr id="112656" name="Rectangle 50"/>
          <p:cNvSpPr>
            <a:spLocks noChangeArrowheads="1"/>
          </p:cNvSpPr>
          <p:nvPr/>
        </p:nvSpPr>
        <p:spPr bwMode="auto">
          <a:xfrm>
            <a:off x="1189038" y="3071813"/>
            <a:ext cx="5762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Version</a:t>
            </a:r>
          </a:p>
        </p:txBody>
      </p:sp>
      <p:sp>
        <p:nvSpPr>
          <p:cNvPr id="112657" name="Rectangle 51"/>
          <p:cNvSpPr>
            <a:spLocks noChangeArrowheads="1"/>
          </p:cNvSpPr>
          <p:nvPr/>
        </p:nvSpPr>
        <p:spPr bwMode="auto">
          <a:xfrm>
            <a:off x="1765300" y="3071813"/>
            <a:ext cx="5762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IHL</a:t>
            </a:r>
          </a:p>
        </p:txBody>
      </p:sp>
      <p:sp>
        <p:nvSpPr>
          <p:cNvPr id="112658" name="Rectangle 52"/>
          <p:cNvSpPr>
            <a:spLocks noChangeArrowheads="1"/>
          </p:cNvSpPr>
          <p:nvPr/>
        </p:nvSpPr>
        <p:spPr bwMode="auto">
          <a:xfrm>
            <a:off x="2341563" y="3071813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Type of service</a:t>
            </a:r>
          </a:p>
        </p:txBody>
      </p:sp>
      <p:sp>
        <p:nvSpPr>
          <p:cNvPr id="112659" name="Rectangle 53"/>
          <p:cNvSpPr>
            <a:spLocks noChangeArrowheads="1"/>
          </p:cNvSpPr>
          <p:nvPr/>
        </p:nvSpPr>
        <p:spPr bwMode="auto">
          <a:xfrm>
            <a:off x="3492500" y="3071813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Total length</a:t>
            </a:r>
          </a:p>
        </p:txBody>
      </p:sp>
      <p:sp>
        <p:nvSpPr>
          <p:cNvPr id="112660" name="Rectangle 54"/>
          <p:cNvSpPr>
            <a:spLocks noChangeArrowheads="1"/>
          </p:cNvSpPr>
          <p:nvPr/>
        </p:nvSpPr>
        <p:spPr bwMode="auto">
          <a:xfrm>
            <a:off x="2341563" y="3071813"/>
            <a:ext cx="43180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PRE</a:t>
            </a:r>
          </a:p>
        </p:txBody>
      </p:sp>
      <p:sp>
        <p:nvSpPr>
          <p:cNvPr id="112661" name="Rectangle 55"/>
          <p:cNvSpPr>
            <a:spLocks noChangeArrowheads="1"/>
          </p:cNvSpPr>
          <p:nvPr/>
        </p:nvSpPr>
        <p:spPr bwMode="auto">
          <a:xfrm>
            <a:off x="2773363" y="3071813"/>
            <a:ext cx="7207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ToS</a:t>
            </a:r>
          </a:p>
        </p:txBody>
      </p:sp>
      <p:grpSp>
        <p:nvGrpSpPr>
          <p:cNvPr id="112662" name="Group 56"/>
          <p:cNvGrpSpPr>
            <a:grpSpLocks/>
          </p:cNvGrpSpPr>
          <p:nvPr/>
        </p:nvGrpSpPr>
        <p:grpSpPr bwMode="auto">
          <a:xfrm>
            <a:off x="1117600" y="5664200"/>
            <a:ext cx="4751388" cy="504825"/>
            <a:chOff x="476" y="1797"/>
            <a:chExt cx="2993" cy="318"/>
          </a:xfrm>
        </p:grpSpPr>
        <p:sp>
          <p:nvSpPr>
            <p:cNvPr id="112691" name="Rectangle 57"/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</a:t>
              </a:r>
            </a:p>
          </p:txBody>
        </p:sp>
        <p:grpSp>
          <p:nvGrpSpPr>
            <p:cNvPr id="112692" name="Group 58"/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</p:grpSpPr>
          <p:sp>
            <p:nvSpPr>
              <p:cNvPr id="112699" name="Line 59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00" name="Line 60"/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01" name="Line 61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2693" name="Group 62"/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</p:grpSpPr>
          <p:sp>
            <p:nvSpPr>
              <p:cNvPr id="112696" name="Line 63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97" name="Line 64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98" name="Line 65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2694" name="AutoShape 66"/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5" name="AutoShape 67"/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2663" name="Rectangle 68"/>
          <p:cNvSpPr>
            <a:spLocks noChangeArrowheads="1"/>
          </p:cNvSpPr>
          <p:nvPr/>
        </p:nvSpPr>
        <p:spPr bwMode="auto">
          <a:xfrm>
            <a:off x="1189038" y="4151313"/>
            <a:ext cx="4608512" cy="2174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</a:t>
            </a:r>
          </a:p>
        </p:txBody>
      </p:sp>
      <p:sp>
        <p:nvSpPr>
          <p:cNvPr id="112664" name="Rectangle 69"/>
          <p:cNvSpPr>
            <a:spLocks noChangeArrowheads="1"/>
          </p:cNvSpPr>
          <p:nvPr/>
        </p:nvSpPr>
        <p:spPr bwMode="auto">
          <a:xfrm>
            <a:off x="1189038" y="4367213"/>
            <a:ext cx="2303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port</a:t>
            </a:r>
          </a:p>
        </p:txBody>
      </p:sp>
      <p:sp>
        <p:nvSpPr>
          <p:cNvPr id="112665" name="Rectangle 70"/>
          <p:cNvSpPr>
            <a:spLocks noChangeArrowheads="1"/>
          </p:cNvSpPr>
          <p:nvPr/>
        </p:nvSpPr>
        <p:spPr bwMode="auto">
          <a:xfrm>
            <a:off x="3494088" y="4367213"/>
            <a:ext cx="2303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port</a:t>
            </a:r>
          </a:p>
        </p:txBody>
      </p:sp>
      <p:sp>
        <p:nvSpPr>
          <p:cNvPr id="112666" name="Rectangle 71"/>
          <p:cNvSpPr>
            <a:spLocks noChangeArrowheads="1"/>
          </p:cNvSpPr>
          <p:nvPr/>
        </p:nvSpPr>
        <p:spPr bwMode="auto">
          <a:xfrm>
            <a:off x="1189038" y="4583113"/>
            <a:ext cx="4608512" cy="217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Sequence number</a:t>
            </a:r>
          </a:p>
        </p:txBody>
      </p:sp>
      <p:sp>
        <p:nvSpPr>
          <p:cNvPr id="112667" name="Rectangle 72"/>
          <p:cNvSpPr>
            <a:spLocks noChangeArrowheads="1"/>
          </p:cNvSpPr>
          <p:nvPr/>
        </p:nvSpPr>
        <p:spPr bwMode="auto">
          <a:xfrm>
            <a:off x="1189038" y="4799013"/>
            <a:ext cx="4608512" cy="217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Piggyback acknowledgement</a:t>
            </a:r>
          </a:p>
        </p:txBody>
      </p:sp>
      <p:sp>
        <p:nvSpPr>
          <p:cNvPr id="112668" name="Rectangle 73"/>
          <p:cNvSpPr>
            <a:spLocks noChangeArrowheads="1"/>
          </p:cNvSpPr>
          <p:nvPr/>
        </p:nvSpPr>
        <p:spPr bwMode="auto">
          <a:xfrm>
            <a:off x="1189038" y="5014913"/>
            <a:ext cx="5762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THL</a:t>
            </a:r>
          </a:p>
        </p:txBody>
      </p:sp>
      <p:sp>
        <p:nvSpPr>
          <p:cNvPr id="112669" name="Text Box 74"/>
          <p:cNvSpPr txBox="1">
            <a:spLocks noChangeArrowheads="1"/>
          </p:cNvSpPr>
          <p:nvPr/>
        </p:nvSpPr>
        <p:spPr bwMode="auto">
          <a:xfrm>
            <a:off x="6372225" y="4656138"/>
            <a:ext cx="23526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THL – TCP header length</a:t>
            </a:r>
          </a:p>
          <a:p>
            <a:r>
              <a:rPr lang="en-US" sz="1400"/>
              <a:t>U: URG – urgent</a:t>
            </a:r>
          </a:p>
          <a:p>
            <a:r>
              <a:rPr lang="en-US" sz="1400"/>
              <a:t>A: ACK – acknowledgement</a:t>
            </a:r>
          </a:p>
          <a:p>
            <a:r>
              <a:rPr lang="en-US" sz="1400"/>
              <a:t>P: PSH – push</a:t>
            </a:r>
          </a:p>
          <a:p>
            <a:r>
              <a:rPr lang="en-US" sz="1400"/>
              <a:t>R: RST – reset</a:t>
            </a:r>
          </a:p>
          <a:p>
            <a:r>
              <a:rPr lang="en-US" sz="1400"/>
              <a:t>S: SYN – sync</a:t>
            </a:r>
          </a:p>
          <a:p>
            <a:r>
              <a:rPr lang="en-US" sz="1400"/>
              <a:t>F: FIN – finalize</a:t>
            </a:r>
          </a:p>
        </p:txBody>
      </p:sp>
      <p:sp>
        <p:nvSpPr>
          <p:cNvPr id="112670" name="Rectangle 75"/>
          <p:cNvSpPr>
            <a:spLocks noChangeArrowheads="1"/>
          </p:cNvSpPr>
          <p:nvPr/>
        </p:nvSpPr>
        <p:spPr bwMode="auto">
          <a:xfrm>
            <a:off x="3349625" y="5014913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</a:t>
            </a:r>
          </a:p>
        </p:txBody>
      </p:sp>
      <p:sp>
        <p:nvSpPr>
          <p:cNvPr id="112671" name="Rectangle 76"/>
          <p:cNvSpPr>
            <a:spLocks noChangeArrowheads="1"/>
          </p:cNvSpPr>
          <p:nvPr/>
        </p:nvSpPr>
        <p:spPr bwMode="auto">
          <a:xfrm>
            <a:off x="3492500" y="50165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Window</a:t>
            </a:r>
          </a:p>
        </p:txBody>
      </p:sp>
      <p:sp>
        <p:nvSpPr>
          <p:cNvPr id="112672" name="Rectangle 77"/>
          <p:cNvSpPr>
            <a:spLocks noChangeArrowheads="1"/>
          </p:cNvSpPr>
          <p:nvPr/>
        </p:nvSpPr>
        <p:spPr bwMode="auto">
          <a:xfrm>
            <a:off x="3205163" y="5014913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</a:t>
            </a:r>
          </a:p>
        </p:txBody>
      </p:sp>
      <p:sp>
        <p:nvSpPr>
          <p:cNvPr id="112673" name="Rectangle 78"/>
          <p:cNvSpPr>
            <a:spLocks noChangeArrowheads="1"/>
          </p:cNvSpPr>
          <p:nvPr/>
        </p:nvSpPr>
        <p:spPr bwMode="auto">
          <a:xfrm>
            <a:off x="3062288" y="5014913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</a:t>
            </a:r>
          </a:p>
        </p:txBody>
      </p:sp>
      <p:sp>
        <p:nvSpPr>
          <p:cNvPr id="112674" name="Rectangle 79"/>
          <p:cNvSpPr>
            <a:spLocks noChangeArrowheads="1"/>
          </p:cNvSpPr>
          <p:nvPr/>
        </p:nvSpPr>
        <p:spPr bwMode="auto">
          <a:xfrm>
            <a:off x="2917825" y="5014913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</a:t>
            </a:r>
          </a:p>
        </p:txBody>
      </p:sp>
      <p:sp>
        <p:nvSpPr>
          <p:cNvPr id="112675" name="Rectangle 80"/>
          <p:cNvSpPr>
            <a:spLocks noChangeArrowheads="1"/>
          </p:cNvSpPr>
          <p:nvPr/>
        </p:nvSpPr>
        <p:spPr bwMode="auto">
          <a:xfrm>
            <a:off x="2773363" y="5014913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</a:t>
            </a:r>
          </a:p>
        </p:txBody>
      </p:sp>
      <p:sp>
        <p:nvSpPr>
          <p:cNvPr id="112676" name="Rectangle 81"/>
          <p:cNvSpPr>
            <a:spLocks noChangeArrowheads="1"/>
          </p:cNvSpPr>
          <p:nvPr/>
        </p:nvSpPr>
        <p:spPr bwMode="auto">
          <a:xfrm>
            <a:off x="2630488" y="5014913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</a:t>
            </a:r>
          </a:p>
        </p:txBody>
      </p:sp>
      <p:sp>
        <p:nvSpPr>
          <p:cNvPr id="112677" name="Rectangle 82"/>
          <p:cNvSpPr>
            <a:spLocks noChangeArrowheads="1"/>
          </p:cNvSpPr>
          <p:nvPr/>
        </p:nvSpPr>
        <p:spPr bwMode="auto">
          <a:xfrm>
            <a:off x="1765300" y="5014913"/>
            <a:ext cx="865188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unused</a:t>
            </a:r>
          </a:p>
        </p:txBody>
      </p:sp>
      <p:sp>
        <p:nvSpPr>
          <p:cNvPr id="112678" name="Rectangle 83"/>
          <p:cNvSpPr>
            <a:spLocks noChangeArrowheads="1"/>
          </p:cNvSpPr>
          <p:nvPr/>
        </p:nvSpPr>
        <p:spPr bwMode="auto">
          <a:xfrm>
            <a:off x="1189038" y="5232400"/>
            <a:ext cx="2303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Checksum</a:t>
            </a:r>
          </a:p>
        </p:txBody>
      </p:sp>
      <p:sp>
        <p:nvSpPr>
          <p:cNvPr id="112679" name="Rectangle 84"/>
          <p:cNvSpPr>
            <a:spLocks noChangeArrowheads="1"/>
          </p:cNvSpPr>
          <p:nvPr/>
        </p:nvSpPr>
        <p:spPr bwMode="auto">
          <a:xfrm>
            <a:off x="3494088" y="5232400"/>
            <a:ext cx="2303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Urgent pointer</a:t>
            </a:r>
          </a:p>
        </p:txBody>
      </p:sp>
      <p:sp>
        <p:nvSpPr>
          <p:cNvPr id="112680" name="Rectangle 85"/>
          <p:cNvSpPr>
            <a:spLocks noChangeArrowheads="1"/>
          </p:cNvSpPr>
          <p:nvPr/>
        </p:nvSpPr>
        <p:spPr bwMode="auto">
          <a:xfrm>
            <a:off x="1189038" y="5448300"/>
            <a:ext cx="4608512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 (0 or more 32 bit words)</a:t>
            </a:r>
          </a:p>
        </p:txBody>
      </p:sp>
      <p:sp>
        <p:nvSpPr>
          <p:cNvPr id="923734" name="Oval 86"/>
          <p:cNvSpPr>
            <a:spLocks noChangeArrowheads="1"/>
          </p:cNvSpPr>
          <p:nvPr/>
        </p:nvSpPr>
        <p:spPr bwMode="auto">
          <a:xfrm>
            <a:off x="3492500" y="5016500"/>
            <a:ext cx="2303463" cy="215900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5" name="Oval 87"/>
          <p:cNvSpPr>
            <a:spLocks noChangeArrowheads="1"/>
          </p:cNvSpPr>
          <p:nvPr/>
        </p:nvSpPr>
        <p:spPr bwMode="auto">
          <a:xfrm>
            <a:off x="1187450" y="4800600"/>
            <a:ext cx="4608513" cy="215900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6" name="Oval 88"/>
          <p:cNvSpPr>
            <a:spLocks noChangeArrowheads="1"/>
          </p:cNvSpPr>
          <p:nvPr/>
        </p:nvSpPr>
        <p:spPr bwMode="auto">
          <a:xfrm>
            <a:off x="2700338" y="4945063"/>
            <a:ext cx="287337" cy="358775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7" name="Oval 89"/>
          <p:cNvSpPr>
            <a:spLocks noChangeArrowheads="1"/>
          </p:cNvSpPr>
          <p:nvPr/>
        </p:nvSpPr>
        <p:spPr bwMode="auto">
          <a:xfrm>
            <a:off x="1187450" y="4584700"/>
            <a:ext cx="4608513" cy="215900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8" name="Line 90"/>
          <p:cNvSpPr>
            <a:spLocks noChangeShapeType="1"/>
          </p:cNvSpPr>
          <p:nvPr/>
        </p:nvSpPr>
        <p:spPr bwMode="auto">
          <a:xfrm flipV="1">
            <a:off x="4787900" y="3432175"/>
            <a:ext cx="1871663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9" name="Line 91"/>
          <p:cNvSpPr>
            <a:spLocks noChangeShapeType="1"/>
          </p:cNvSpPr>
          <p:nvPr/>
        </p:nvSpPr>
        <p:spPr bwMode="auto">
          <a:xfrm flipV="1">
            <a:off x="5076825" y="3432175"/>
            <a:ext cx="1582738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40" name="Line 92"/>
          <p:cNvSpPr>
            <a:spLocks noChangeShapeType="1"/>
          </p:cNvSpPr>
          <p:nvPr/>
        </p:nvSpPr>
        <p:spPr bwMode="auto">
          <a:xfrm flipV="1">
            <a:off x="2916238" y="3432175"/>
            <a:ext cx="3743325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41" name="Text Box 93"/>
          <p:cNvSpPr txBox="1">
            <a:spLocks noChangeArrowheads="1"/>
          </p:cNvSpPr>
          <p:nvPr/>
        </p:nvSpPr>
        <p:spPr bwMode="auto">
          <a:xfrm>
            <a:off x="6659563" y="3000375"/>
            <a:ext cx="19478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Sequence number and</a:t>
            </a:r>
          </a:p>
          <a:p>
            <a:r>
              <a:rPr lang="en-US" sz="1400"/>
              <a:t>acknowledgements</a:t>
            </a:r>
          </a:p>
        </p:txBody>
      </p:sp>
      <p:sp>
        <p:nvSpPr>
          <p:cNvPr id="923742" name="Line 94"/>
          <p:cNvSpPr>
            <a:spLocks noChangeShapeType="1"/>
          </p:cNvSpPr>
          <p:nvPr/>
        </p:nvSpPr>
        <p:spPr bwMode="auto">
          <a:xfrm flipV="1">
            <a:off x="5435600" y="4079875"/>
            <a:ext cx="15843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43" name="Text Box 95"/>
          <p:cNvSpPr txBox="1">
            <a:spLocks noChangeArrowheads="1"/>
          </p:cNvSpPr>
          <p:nvPr/>
        </p:nvSpPr>
        <p:spPr bwMode="auto">
          <a:xfrm>
            <a:off x="7019925" y="3863975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Credit</a:t>
            </a:r>
          </a:p>
        </p:txBody>
      </p:sp>
    </p:spTree>
    <p:extLst>
      <p:ext uri="{BB962C8B-B14F-4D97-AF65-F5344CB8AC3E}">
        <p14:creationId xmlns:p14="http://schemas.microsoft.com/office/powerpoint/2010/main" val="26968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734" grpId="0" animBg="1"/>
      <p:bldP spid="923735" grpId="0" animBg="1"/>
      <p:bldP spid="923736" grpId="0" animBg="1"/>
      <p:bldP spid="923737" grpId="0" animBg="1"/>
      <p:bldP spid="923738" grpId="0" animBg="1"/>
      <p:bldP spid="923739" grpId="0" animBg="1"/>
      <p:bldP spid="923740" grpId="0" animBg="1"/>
      <p:bldP spid="923741" grpId="0"/>
      <p:bldP spid="923742" grpId="0" animBg="1"/>
      <p:bldP spid="92374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Flow Control</a:t>
            </a:r>
            <a:endParaRPr lang="en-US" sz="3200"/>
          </a:p>
        </p:txBody>
      </p:sp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/>
              <a:t>“Sliding window” mechanism</a:t>
            </a:r>
          </a:p>
          <a:p>
            <a:pPr>
              <a:lnSpc>
                <a:spcPct val="90000"/>
              </a:lnSpc>
              <a:buSzPct val="60000"/>
            </a:pPr>
            <a:r>
              <a:rPr lang="en-US" sz="2400" dirty="0"/>
              <a:t>Sequence number space is limited</a:t>
            </a:r>
          </a:p>
          <a:p>
            <a:pPr>
              <a:lnSpc>
                <a:spcPct val="90000"/>
              </a:lnSpc>
              <a:buSzPct val="60000"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sequence number</a:t>
            </a:r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 </a:t>
            </a:r>
            <a:r>
              <a:rPr lang="en-US" sz="2400" dirty="0"/>
              <a:t>up to 2</a:t>
            </a:r>
            <a:r>
              <a:rPr lang="en-US" sz="2400" baseline="30000" dirty="0"/>
              <a:t>32</a:t>
            </a:r>
            <a:r>
              <a:rPr lang="en-US" sz="2400" dirty="0"/>
              <a:t> </a:t>
            </a:r>
            <a:r>
              <a:rPr lang="en-US" sz="2400" i="1" dirty="0"/>
              <a:t>bytes</a:t>
            </a:r>
            <a:endParaRPr lang="en-US" sz="2400" dirty="0"/>
          </a:p>
          <a:p>
            <a:pPr>
              <a:lnSpc>
                <a:spcPct val="90000"/>
              </a:lnSpc>
              <a:buSzPct val="60000"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en-US" sz="2400" dirty="0"/>
              <a:t> up to 2</a:t>
            </a:r>
            <a:r>
              <a:rPr lang="en-US" sz="2400" baseline="30000" dirty="0"/>
              <a:t>16</a:t>
            </a:r>
            <a:r>
              <a:rPr lang="en-US" sz="2400" dirty="0"/>
              <a:t> </a:t>
            </a:r>
            <a:r>
              <a:rPr lang="en-US" sz="2400" i="1" dirty="0"/>
              <a:t>units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i="1" dirty="0"/>
              <a:t>originally:</a:t>
            </a:r>
            <a:r>
              <a:rPr lang="en-US" sz="2000" dirty="0"/>
              <a:t> units = bytes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i="1" dirty="0"/>
              <a:t>today: </a:t>
            </a:r>
            <a:r>
              <a:rPr lang="en-US" sz="2000" dirty="0"/>
              <a:t>Window Scale Option, multiply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en-US" sz="2000" dirty="0"/>
              <a:t> with scale factor 2</a:t>
            </a:r>
            <a:r>
              <a:rPr lang="nb-NO" sz="2000" baseline="30000" dirty="0"/>
              <a:t>N</a:t>
            </a:r>
            <a:r>
              <a:rPr lang="nb-NO" sz="2000" dirty="0"/>
              <a:t> bytes, </a:t>
            </a:r>
            <a:r>
              <a:rPr lang="nb-NO" sz="2000" dirty="0" err="1"/>
              <a:t>with</a:t>
            </a:r>
            <a:r>
              <a:rPr lang="nb-NO" sz="2000" dirty="0"/>
              <a:t> 0 ≤ N ≤ 14</a:t>
            </a:r>
            <a:endParaRPr lang="en-US" sz="2000" dirty="0"/>
          </a:p>
          <a:p>
            <a:pPr>
              <a:lnSpc>
                <a:spcPct val="90000"/>
              </a:lnSpc>
              <a:buSzPct val="60000"/>
            </a:pPr>
            <a:endParaRPr lang="en-US" sz="2400" dirty="0"/>
          </a:p>
          <a:p>
            <a:pPr>
              <a:lnSpc>
                <a:spcPct val="90000"/>
              </a:lnSpc>
              <a:buSzPct val="60000"/>
            </a:pPr>
            <a:r>
              <a:rPr lang="en-US" sz="2400" dirty="0"/>
              <a:t>Acknowledgement and sequence number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200" dirty="0"/>
              <a:t>Acknowledgments refer to </a:t>
            </a:r>
            <a:r>
              <a:rPr lang="en-US" sz="2200" i="1" dirty="0"/>
              <a:t>byte</a:t>
            </a:r>
            <a:r>
              <a:rPr lang="en-US" sz="2200" dirty="0"/>
              <a:t> positions</a:t>
            </a:r>
            <a:endParaRPr lang="en-US" sz="2100" dirty="0"/>
          </a:p>
          <a:p>
            <a:pPr lvl="1">
              <a:lnSpc>
                <a:spcPct val="90000"/>
              </a:lnSpc>
              <a:buSzPct val="60000"/>
            </a:pPr>
            <a:r>
              <a:rPr lang="en-US" sz="2200" dirty="0"/>
              <a:t>Sequence numbers refer to the </a:t>
            </a:r>
            <a:r>
              <a:rPr lang="en-US" sz="2200" i="1" dirty="0"/>
              <a:t>byte</a:t>
            </a:r>
            <a:r>
              <a:rPr lang="en-US" sz="2200" dirty="0"/>
              <a:t> position of a TCP connection</a:t>
            </a:r>
          </a:p>
          <a:p>
            <a:pPr>
              <a:lnSpc>
                <a:spcPct val="90000"/>
              </a:lnSpc>
              <a:buSzPct val="60000"/>
            </a:pPr>
            <a:r>
              <a:rPr lang="en-US" sz="2400" dirty="0"/>
              <a:t>Positive acknowledgement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200" i="1" dirty="0"/>
              <a:t>Cumulative acknowledgements</a:t>
            </a:r>
          </a:p>
          <a:p>
            <a:pPr lvl="2">
              <a:lnSpc>
                <a:spcPct val="90000"/>
              </a:lnSpc>
              <a:buSzPct val="60000"/>
            </a:pPr>
            <a:r>
              <a:rPr lang="en-US" sz="1800" dirty="0"/>
              <a:t>Byte position in the data stream up to which all data has been received correctly</a:t>
            </a:r>
          </a:p>
          <a:p>
            <a:pPr lvl="2">
              <a:lnSpc>
                <a:spcPct val="90000"/>
              </a:lnSpc>
              <a:buSzPct val="60000"/>
            </a:pPr>
            <a:r>
              <a:rPr lang="en-US" sz="1800" dirty="0"/>
              <a:t>Reduces overhead and adds tolerance to ACK loss</a:t>
            </a:r>
          </a:p>
        </p:txBody>
      </p:sp>
    </p:spTree>
    <p:extLst>
      <p:ext uri="{BB962C8B-B14F-4D97-AF65-F5344CB8AC3E}">
        <p14:creationId xmlns:p14="http://schemas.microsoft.com/office/powerpoint/2010/main" val="22338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Flow Control</a:t>
            </a:r>
          </a:p>
        </p:txBody>
      </p:sp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2555875" y="1341438"/>
            <a:ext cx="5730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</a:rPr>
              <a:t>Sender</a:t>
            </a:r>
            <a:endParaRPr lang="en-US"/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6227763" y="1341438"/>
            <a:ext cx="701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</a:rPr>
              <a:t>Receiver</a:t>
            </a:r>
            <a:endParaRPr lang="en-US"/>
          </a:p>
        </p:txBody>
      </p:sp>
      <p:sp>
        <p:nvSpPr>
          <p:cNvPr id="118789" name="Rectangle 5"/>
          <p:cNvSpPr>
            <a:spLocks noChangeArrowheads="1"/>
          </p:cNvSpPr>
          <p:nvPr/>
        </p:nvSpPr>
        <p:spPr bwMode="auto">
          <a:xfrm>
            <a:off x="2627313" y="5805488"/>
            <a:ext cx="2873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time</a:t>
            </a:r>
            <a:endParaRPr lang="en-US" sz="1600"/>
          </a:p>
        </p:txBody>
      </p:sp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6588125" y="5805488"/>
            <a:ext cx="2873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time</a:t>
            </a:r>
            <a:endParaRPr lang="en-US" sz="1600"/>
          </a:p>
        </p:txBody>
      </p:sp>
      <p:sp>
        <p:nvSpPr>
          <p:cNvPr id="118791" name="Line 7"/>
          <p:cNvSpPr>
            <a:spLocks noChangeShapeType="1"/>
          </p:cNvSpPr>
          <p:nvPr/>
        </p:nvSpPr>
        <p:spPr bwMode="auto">
          <a:xfrm>
            <a:off x="2644775" y="1628775"/>
            <a:ext cx="0" cy="4176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792" name="Line 8"/>
          <p:cNvSpPr>
            <a:spLocks noChangeShapeType="1"/>
          </p:cNvSpPr>
          <p:nvPr/>
        </p:nvSpPr>
        <p:spPr bwMode="auto">
          <a:xfrm>
            <a:off x="6840538" y="1628775"/>
            <a:ext cx="0" cy="4176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44775" y="1916113"/>
            <a:ext cx="4232275" cy="504825"/>
            <a:chOff x="1666" y="1207"/>
            <a:chExt cx="2666" cy="318"/>
          </a:xfrm>
        </p:grpSpPr>
        <p:sp>
          <p:nvSpPr>
            <p:cNvPr id="118835" name="Rectangle 10"/>
            <p:cNvSpPr>
              <a:spLocks noChangeArrowheads="1"/>
            </p:cNvSpPr>
            <p:nvPr/>
          </p:nvSpPr>
          <p:spPr bwMode="auto">
            <a:xfrm rot="409176">
              <a:off x="2638" y="1207"/>
              <a:ext cx="595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2K / SEQ=0</a:t>
              </a:r>
              <a:endParaRPr lang="en-US"/>
            </a:p>
          </p:txBody>
        </p:sp>
        <p:sp>
          <p:nvSpPr>
            <p:cNvPr id="118836" name="Line 11"/>
            <p:cNvSpPr>
              <a:spLocks noChangeShapeType="1"/>
            </p:cNvSpPr>
            <p:nvPr/>
          </p:nvSpPr>
          <p:spPr bwMode="auto">
            <a:xfrm>
              <a:off x="1666" y="1207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627313" y="2636838"/>
            <a:ext cx="4232275" cy="504825"/>
            <a:chOff x="1655" y="1661"/>
            <a:chExt cx="2666" cy="318"/>
          </a:xfrm>
        </p:grpSpPr>
        <p:sp>
          <p:nvSpPr>
            <p:cNvPr id="118833" name="Rectangle 13"/>
            <p:cNvSpPr>
              <a:spLocks noChangeArrowheads="1"/>
            </p:cNvSpPr>
            <p:nvPr/>
          </p:nvSpPr>
          <p:spPr bwMode="auto">
            <a:xfrm rot="-395517">
              <a:off x="2380" y="1661"/>
              <a:ext cx="110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ACK=2048 WIN=2048</a:t>
              </a:r>
              <a:endParaRPr lang="en-US"/>
            </a:p>
          </p:txBody>
        </p:sp>
        <p:sp>
          <p:nvSpPr>
            <p:cNvPr id="118834" name="Line 14"/>
            <p:cNvSpPr>
              <a:spLocks noChangeShapeType="1"/>
            </p:cNvSpPr>
            <p:nvPr/>
          </p:nvSpPr>
          <p:spPr bwMode="auto">
            <a:xfrm flipH="1">
              <a:off x="1655" y="1661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627313" y="3141663"/>
            <a:ext cx="4232275" cy="504825"/>
            <a:chOff x="1655" y="1979"/>
            <a:chExt cx="2666" cy="318"/>
          </a:xfrm>
        </p:grpSpPr>
        <p:sp>
          <p:nvSpPr>
            <p:cNvPr id="118831" name="Line 16"/>
            <p:cNvSpPr>
              <a:spLocks noChangeShapeType="1"/>
            </p:cNvSpPr>
            <p:nvPr/>
          </p:nvSpPr>
          <p:spPr bwMode="auto">
            <a:xfrm>
              <a:off x="1655" y="1979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32" name="Rectangle 17"/>
            <p:cNvSpPr>
              <a:spLocks noChangeArrowheads="1"/>
            </p:cNvSpPr>
            <p:nvPr/>
          </p:nvSpPr>
          <p:spPr bwMode="auto">
            <a:xfrm rot="409176">
              <a:off x="2553" y="1979"/>
              <a:ext cx="78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2K / SEQ=2048</a:t>
              </a:r>
              <a:endParaRPr lang="en-US"/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2627313" y="3860800"/>
            <a:ext cx="4232275" cy="504825"/>
            <a:chOff x="1655" y="2432"/>
            <a:chExt cx="2666" cy="318"/>
          </a:xfrm>
        </p:grpSpPr>
        <p:sp>
          <p:nvSpPr>
            <p:cNvPr id="118829" name="Line 19"/>
            <p:cNvSpPr>
              <a:spLocks noChangeShapeType="1"/>
            </p:cNvSpPr>
            <p:nvPr/>
          </p:nvSpPr>
          <p:spPr bwMode="auto">
            <a:xfrm flipH="1">
              <a:off x="1655" y="2432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30" name="Rectangle 20"/>
            <p:cNvSpPr>
              <a:spLocks noChangeArrowheads="1"/>
            </p:cNvSpPr>
            <p:nvPr/>
          </p:nvSpPr>
          <p:spPr bwMode="auto">
            <a:xfrm rot="-395517">
              <a:off x="2474" y="2432"/>
              <a:ext cx="92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ACK=4096 WIN=0</a:t>
              </a:r>
              <a:endParaRPr lang="en-US"/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2627313" y="4292600"/>
            <a:ext cx="4232275" cy="504825"/>
            <a:chOff x="1655" y="2704"/>
            <a:chExt cx="2666" cy="318"/>
          </a:xfrm>
        </p:grpSpPr>
        <p:sp>
          <p:nvSpPr>
            <p:cNvPr id="118827" name="Line 22"/>
            <p:cNvSpPr>
              <a:spLocks noChangeShapeType="1"/>
            </p:cNvSpPr>
            <p:nvPr/>
          </p:nvSpPr>
          <p:spPr bwMode="auto">
            <a:xfrm flipH="1">
              <a:off x="1655" y="2704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28" name="Rectangle 23"/>
            <p:cNvSpPr>
              <a:spLocks noChangeArrowheads="1"/>
            </p:cNvSpPr>
            <p:nvPr/>
          </p:nvSpPr>
          <p:spPr bwMode="auto">
            <a:xfrm rot="-395517">
              <a:off x="2380" y="2704"/>
              <a:ext cx="110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ACK=4096 WIN=2048</a:t>
              </a:r>
              <a:endParaRPr lang="en-US"/>
            </a:p>
          </p:txBody>
        </p:sp>
      </p:grp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2627313" y="5157788"/>
            <a:ext cx="4232275" cy="504825"/>
            <a:chOff x="1655" y="3249"/>
            <a:chExt cx="2666" cy="318"/>
          </a:xfrm>
        </p:grpSpPr>
        <p:sp>
          <p:nvSpPr>
            <p:cNvPr id="118825" name="Line 25"/>
            <p:cNvSpPr>
              <a:spLocks noChangeShapeType="1"/>
            </p:cNvSpPr>
            <p:nvPr/>
          </p:nvSpPr>
          <p:spPr bwMode="auto">
            <a:xfrm>
              <a:off x="1655" y="3249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26" name="Rectangle 26"/>
            <p:cNvSpPr>
              <a:spLocks noChangeArrowheads="1"/>
            </p:cNvSpPr>
            <p:nvPr/>
          </p:nvSpPr>
          <p:spPr bwMode="auto">
            <a:xfrm rot="409176">
              <a:off x="2545" y="3249"/>
              <a:ext cx="78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1K / SEQ=4096</a:t>
              </a:r>
              <a:endParaRPr lang="en-US"/>
            </a:p>
          </p:txBody>
        </p:sp>
      </p:grpSp>
      <p:sp>
        <p:nvSpPr>
          <p:cNvPr id="926747" name="Text Box 27"/>
          <p:cNvSpPr txBox="1">
            <a:spLocks noChangeArrowheads="1"/>
          </p:cNvSpPr>
          <p:nvPr/>
        </p:nvSpPr>
        <p:spPr bwMode="auto">
          <a:xfrm>
            <a:off x="711200" y="1628775"/>
            <a:ext cx="14636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Application does</a:t>
            </a:r>
          </a:p>
          <a:p>
            <a:pPr algn="r"/>
            <a:r>
              <a:rPr lang="en-US" sz="1400"/>
              <a:t>a 2K write</a:t>
            </a:r>
          </a:p>
        </p:txBody>
      </p:sp>
      <p:sp>
        <p:nvSpPr>
          <p:cNvPr id="926748" name="Line 28"/>
          <p:cNvSpPr>
            <a:spLocks noChangeShapeType="1"/>
          </p:cNvSpPr>
          <p:nvPr/>
        </p:nvSpPr>
        <p:spPr bwMode="auto">
          <a:xfrm>
            <a:off x="2195513" y="191611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49" name="Text Box 29"/>
          <p:cNvSpPr txBox="1">
            <a:spLocks noChangeArrowheads="1"/>
          </p:cNvSpPr>
          <p:nvPr/>
        </p:nvSpPr>
        <p:spPr bwMode="auto">
          <a:xfrm>
            <a:off x="711200" y="2781300"/>
            <a:ext cx="14636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Application does</a:t>
            </a:r>
          </a:p>
          <a:p>
            <a:pPr algn="r"/>
            <a:r>
              <a:rPr lang="en-US" sz="1400"/>
              <a:t>a 2K write</a:t>
            </a:r>
          </a:p>
        </p:txBody>
      </p:sp>
      <p:sp>
        <p:nvSpPr>
          <p:cNvPr id="926750" name="Line 30"/>
          <p:cNvSpPr>
            <a:spLocks noChangeShapeType="1"/>
          </p:cNvSpPr>
          <p:nvPr/>
        </p:nvSpPr>
        <p:spPr bwMode="auto">
          <a:xfrm>
            <a:off x="2195513" y="285273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51" name="Text Box 31"/>
          <p:cNvSpPr txBox="1">
            <a:spLocks noChangeArrowheads="1"/>
          </p:cNvSpPr>
          <p:nvPr/>
        </p:nvSpPr>
        <p:spPr bwMode="auto">
          <a:xfrm>
            <a:off x="274638" y="4868863"/>
            <a:ext cx="188753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Sender could send 2K</a:t>
            </a:r>
          </a:p>
          <a:p>
            <a:pPr algn="r"/>
            <a:r>
              <a:rPr lang="en-US" sz="1400"/>
              <a:t>but application does</a:t>
            </a:r>
          </a:p>
          <a:p>
            <a:pPr algn="r"/>
            <a:r>
              <a:rPr lang="en-US" sz="1400"/>
              <a:t> only a 1K write</a:t>
            </a:r>
          </a:p>
        </p:txBody>
      </p:sp>
      <p:sp>
        <p:nvSpPr>
          <p:cNvPr id="926752" name="Line 32"/>
          <p:cNvSpPr>
            <a:spLocks noChangeShapeType="1"/>
          </p:cNvSpPr>
          <p:nvPr/>
        </p:nvSpPr>
        <p:spPr bwMode="auto">
          <a:xfrm>
            <a:off x="2195513" y="515778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53" name="AutoShape 33"/>
          <p:cNvSpPr>
            <a:spLocks/>
          </p:cNvSpPr>
          <p:nvPr/>
        </p:nvSpPr>
        <p:spPr bwMode="auto">
          <a:xfrm>
            <a:off x="2339975" y="1916113"/>
            <a:ext cx="215900" cy="1225550"/>
          </a:xfrm>
          <a:prstGeom prst="leftBrace">
            <a:avLst>
              <a:gd name="adj1" fmla="val 4730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54" name="AutoShape 34"/>
          <p:cNvSpPr>
            <a:spLocks/>
          </p:cNvSpPr>
          <p:nvPr/>
        </p:nvSpPr>
        <p:spPr bwMode="auto">
          <a:xfrm>
            <a:off x="2339975" y="3141663"/>
            <a:ext cx="215900" cy="1655762"/>
          </a:xfrm>
          <a:prstGeom prst="leftBrace">
            <a:avLst>
              <a:gd name="adj1" fmla="val 639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55" name="Text Box 35"/>
          <p:cNvSpPr txBox="1">
            <a:spLocks noChangeArrowheads="1"/>
          </p:cNvSpPr>
          <p:nvPr/>
        </p:nvSpPr>
        <p:spPr bwMode="auto">
          <a:xfrm>
            <a:off x="731838" y="2349500"/>
            <a:ext cx="156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Sender is blocked</a:t>
            </a:r>
          </a:p>
        </p:txBody>
      </p:sp>
      <p:sp>
        <p:nvSpPr>
          <p:cNvPr id="926756" name="Text Box 36"/>
          <p:cNvSpPr txBox="1">
            <a:spLocks noChangeArrowheads="1"/>
          </p:cNvSpPr>
          <p:nvPr/>
        </p:nvSpPr>
        <p:spPr bwMode="auto">
          <a:xfrm>
            <a:off x="757238" y="3789363"/>
            <a:ext cx="156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Sender is blocked</a:t>
            </a:r>
          </a:p>
        </p:txBody>
      </p:sp>
      <p:sp>
        <p:nvSpPr>
          <p:cNvPr id="118809" name="Rectangle 37"/>
          <p:cNvSpPr>
            <a:spLocks noChangeArrowheads="1"/>
          </p:cNvSpPr>
          <p:nvPr/>
        </p:nvSpPr>
        <p:spPr bwMode="auto">
          <a:xfrm>
            <a:off x="7019925" y="1773238"/>
            <a:ext cx="1152525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4K buffer</a:t>
            </a:r>
          </a:p>
        </p:txBody>
      </p:sp>
      <p:sp>
        <p:nvSpPr>
          <p:cNvPr id="926758" name="Rectangle 38"/>
          <p:cNvSpPr>
            <a:spLocks noChangeArrowheads="1"/>
          </p:cNvSpPr>
          <p:nvPr/>
        </p:nvSpPr>
        <p:spPr bwMode="auto">
          <a:xfrm>
            <a:off x="7019925" y="2420938"/>
            <a:ext cx="576263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59" name="Rectangle 39"/>
          <p:cNvSpPr>
            <a:spLocks noChangeArrowheads="1"/>
          </p:cNvSpPr>
          <p:nvPr/>
        </p:nvSpPr>
        <p:spPr bwMode="auto">
          <a:xfrm>
            <a:off x="7019925" y="2636838"/>
            <a:ext cx="576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2K</a:t>
            </a:r>
          </a:p>
        </p:txBody>
      </p:sp>
      <p:sp>
        <p:nvSpPr>
          <p:cNvPr id="926760" name="Rectangle 40"/>
          <p:cNvSpPr>
            <a:spLocks noChangeArrowheads="1"/>
          </p:cNvSpPr>
          <p:nvPr/>
        </p:nvSpPr>
        <p:spPr bwMode="auto">
          <a:xfrm>
            <a:off x="7019925" y="3573463"/>
            <a:ext cx="576263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1" name="Rectangle 41"/>
          <p:cNvSpPr>
            <a:spLocks noChangeArrowheads="1"/>
          </p:cNvSpPr>
          <p:nvPr/>
        </p:nvSpPr>
        <p:spPr bwMode="auto">
          <a:xfrm>
            <a:off x="7596188" y="3573463"/>
            <a:ext cx="576262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2" name="Rectangle 42"/>
          <p:cNvSpPr>
            <a:spLocks noChangeArrowheads="1"/>
          </p:cNvSpPr>
          <p:nvPr/>
        </p:nvSpPr>
        <p:spPr bwMode="auto">
          <a:xfrm>
            <a:off x="7596188" y="4149725"/>
            <a:ext cx="576262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3" name="Text Box 43"/>
          <p:cNvSpPr txBox="1">
            <a:spLocks noChangeArrowheads="1"/>
          </p:cNvSpPr>
          <p:nvPr/>
        </p:nvSpPr>
        <p:spPr bwMode="auto">
          <a:xfrm>
            <a:off x="7032625" y="3860800"/>
            <a:ext cx="1781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Application reads 2K</a:t>
            </a:r>
          </a:p>
        </p:txBody>
      </p:sp>
      <p:sp>
        <p:nvSpPr>
          <p:cNvPr id="926764" name="Rectangle 44"/>
          <p:cNvSpPr>
            <a:spLocks noChangeArrowheads="1"/>
          </p:cNvSpPr>
          <p:nvPr/>
        </p:nvSpPr>
        <p:spPr bwMode="auto">
          <a:xfrm>
            <a:off x="7596188" y="5589588"/>
            <a:ext cx="576262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5" name="Rectangle 45"/>
          <p:cNvSpPr>
            <a:spLocks noChangeArrowheads="1"/>
          </p:cNvSpPr>
          <p:nvPr/>
        </p:nvSpPr>
        <p:spPr bwMode="auto">
          <a:xfrm>
            <a:off x="7019925" y="5589588"/>
            <a:ext cx="288925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6" name="Rectangle 46"/>
          <p:cNvSpPr>
            <a:spLocks noChangeArrowheads="1"/>
          </p:cNvSpPr>
          <p:nvPr/>
        </p:nvSpPr>
        <p:spPr bwMode="auto">
          <a:xfrm>
            <a:off x="7596188" y="5805488"/>
            <a:ext cx="5762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2K</a:t>
            </a:r>
          </a:p>
        </p:txBody>
      </p:sp>
      <p:sp>
        <p:nvSpPr>
          <p:cNvPr id="926767" name="Rectangle 47"/>
          <p:cNvSpPr>
            <a:spLocks noChangeArrowheads="1"/>
          </p:cNvSpPr>
          <p:nvPr/>
        </p:nvSpPr>
        <p:spPr bwMode="auto">
          <a:xfrm>
            <a:off x="7019925" y="5805488"/>
            <a:ext cx="2889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1K</a:t>
            </a:r>
          </a:p>
        </p:txBody>
      </p:sp>
      <p:sp>
        <p:nvSpPr>
          <p:cNvPr id="926768" name="Rectangle 48"/>
          <p:cNvSpPr>
            <a:spLocks noChangeArrowheads="1"/>
          </p:cNvSpPr>
          <p:nvPr/>
        </p:nvSpPr>
        <p:spPr bwMode="auto">
          <a:xfrm>
            <a:off x="7596188" y="4365625"/>
            <a:ext cx="5762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2K</a:t>
            </a:r>
          </a:p>
        </p:txBody>
      </p:sp>
      <p:sp>
        <p:nvSpPr>
          <p:cNvPr id="926769" name="Rectangle 49"/>
          <p:cNvSpPr>
            <a:spLocks noChangeArrowheads="1"/>
          </p:cNvSpPr>
          <p:nvPr/>
        </p:nvSpPr>
        <p:spPr bwMode="auto">
          <a:xfrm>
            <a:off x="7019925" y="2420938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70" name="Rectangle 50"/>
          <p:cNvSpPr>
            <a:spLocks noChangeArrowheads="1"/>
          </p:cNvSpPr>
          <p:nvPr/>
        </p:nvSpPr>
        <p:spPr bwMode="auto">
          <a:xfrm>
            <a:off x="7019925" y="3573463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71" name="Rectangle 51"/>
          <p:cNvSpPr>
            <a:spLocks noChangeArrowheads="1"/>
          </p:cNvSpPr>
          <p:nvPr/>
        </p:nvSpPr>
        <p:spPr bwMode="auto">
          <a:xfrm>
            <a:off x="7019925" y="4149725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72" name="Rectangle 52"/>
          <p:cNvSpPr>
            <a:spLocks noChangeArrowheads="1"/>
          </p:cNvSpPr>
          <p:nvPr/>
        </p:nvSpPr>
        <p:spPr bwMode="auto">
          <a:xfrm>
            <a:off x="7019925" y="5589588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78079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6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6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26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47" grpId="0"/>
      <p:bldP spid="926748" grpId="0" animBg="1"/>
      <p:bldP spid="926749" grpId="0"/>
      <p:bldP spid="926750" grpId="0" animBg="1"/>
      <p:bldP spid="926751" grpId="0"/>
      <p:bldP spid="926752" grpId="0" animBg="1"/>
      <p:bldP spid="926753" grpId="0" animBg="1"/>
      <p:bldP spid="926754" grpId="0" animBg="1"/>
      <p:bldP spid="926755" grpId="0"/>
      <p:bldP spid="926756" grpId="0"/>
      <p:bldP spid="926758" grpId="0" animBg="1"/>
      <p:bldP spid="926759" grpId="0"/>
      <p:bldP spid="926760" grpId="0" animBg="1"/>
      <p:bldP spid="926761" grpId="0" animBg="1"/>
      <p:bldP spid="926762" grpId="0" animBg="1"/>
      <p:bldP spid="926763" grpId="0"/>
      <p:bldP spid="926764" grpId="0" animBg="1"/>
      <p:bldP spid="926765" grpId="0" animBg="1"/>
      <p:bldP spid="926766" grpId="0" animBg="1"/>
      <p:bldP spid="926767" grpId="0"/>
      <p:bldP spid="926768" grpId="0" animBg="1"/>
      <p:bldP spid="926769" grpId="0" animBg="1"/>
      <p:bldP spid="926770" grpId="0" animBg="1"/>
      <p:bldP spid="926771" grpId="0" animBg="1"/>
      <p:bldP spid="926772" grpId="0" animBg="1"/>
    </p:bld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8664</TotalTime>
  <Words>5277</Words>
  <Application>Microsoft Macintosh PowerPoint</Application>
  <PresentationFormat>On-screen Show (4:3)</PresentationFormat>
  <Paragraphs>1605</Paragraphs>
  <Slides>71</Slides>
  <Notes>69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2" baseType="lpstr">
      <vt:lpstr>Arial</vt:lpstr>
      <vt:lpstr>Calibri</vt:lpstr>
      <vt:lpstr>Cambria Math</vt:lpstr>
      <vt:lpstr>Comic Sans MS</vt:lpstr>
      <vt:lpstr>Courier New</vt:lpstr>
      <vt:lpstr>Eurostile</vt:lpstr>
      <vt:lpstr>Tahoma</vt:lpstr>
      <vt:lpstr>Times New Roman</vt:lpstr>
      <vt:lpstr>Wingdings</vt:lpstr>
      <vt:lpstr>1_paalh</vt:lpstr>
      <vt:lpstr>Equation</vt:lpstr>
      <vt:lpstr>Transport Protocols in the Internet</vt:lpstr>
      <vt:lpstr>TCP - Transmission Control Protocol</vt:lpstr>
      <vt:lpstr>TCP Characteristics</vt:lpstr>
      <vt:lpstr>TCP Characteristics</vt:lpstr>
      <vt:lpstr>TCP Characteristics</vt:lpstr>
      <vt:lpstr>TCP State machine</vt:lpstr>
      <vt:lpstr>Typical State Sequence of a TCP Client</vt:lpstr>
      <vt:lpstr>Typical State Sequence of a TCP Server</vt:lpstr>
      <vt:lpstr>TCP: Message Format</vt:lpstr>
      <vt:lpstr>TCP Characteristics</vt:lpstr>
      <vt:lpstr>TCP in Use &amp; Application Areas</vt:lpstr>
      <vt:lpstr>Transport layer</vt:lpstr>
      <vt:lpstr>Terminology: bandwidth (1/2)</vt:lpstr>
      <vt:lpstr>Terminology: bandwidth (2/2)</vt:lpstr>
      <vt:lpstr>Terminology: delay</vt:lpstr>
      <vt:lpstr>Transport layer</vt:lpstr>
      <vt:lpstr>TCP Reliability</vt:lpstr>
      <vt:lpstr>TCP Reliability</vt:lpstr>
      <vt:lpstr>TCP ACK and Reliability</vt:lpstr>
      <vt:lpstr>TCP Round trip time and timeout</vt:lpstr>
      <vt:lpstr>Transport layer</vt:lpstr>
      <vt:lpstr>Flow Control on Transport Layer</vt:lpstr>
      <vt:lpstr>Flow control and error treatment</vt:lpstr>
      <vt:lpstr>Transport layer</vt:lpstr>
      <vt:lpstr>Flow control: Stop-and-Wait</vt:lpstr>
      <vt:lpstr>Flow control: Stop-and-Wait</vt:lpstr>
      <vt:lpstr>Flow control: Stop-and-Wait</vt:lpstr>
      <vt:lpstr>Flow control: Stop-and-Wait</vt:lpstr>
      <vt:lpstr>Flow control: Stop-and-Wait</vt:lpstr>
      <vt:lpstr>Flow control: Stop-and-Wait</vt:lpstr>
      <vt:lpstr>Transport layer</vt:lpstr>
      <vt:lpstr>Flow control: Sliding Window</vt:lpstr>
      <vt:lpstr>Sliding Window: Concept</vt:lpstr>
      <vt:lpstr>Sliding Window: Concept</vt:lpstr>
      <vt:lpstr>Sliding Window: Concept</vt:lpstr>
      <vt:lpstr>Sliding Window: Concept</vt:lpstr>
      <vt:lpstr>Sliding Window: Concept</vt:lpstr>
      <vt:lpstr>Sliding Window: Concept</vt:lpstr>
      <vt:lpstr>Transport layer</vt:lpstr>
      <vt:lpstr>Sliding Window: Concept</vt:lpstr>
      <vt:lpstr>Sliding Window: Concept</vt:lpstr>
      <vt:lpstr>Sliding Window: Concept</vt:lpstr>
      <vt:lpstr>Sliding Window: Concept</vt:lpstr>
      <vt:lpstr>Sliding Window</vt:lpstr>
      <vt:lpstr>Transport layer</vt:lpstr>
      <vt:lpstr>Sliding Window</vt:lpstr>
      <vt:lpstr>Sliding Window</vt:lpstr>
      <vt:lpstr>Sliding Window</vt:lpstr>
      <vt:lpstr>Transport layer</vt:lpstr>
      <vt:lpstr>Flow Control on Transport Layer</vt:lpstr>
      <vt:lpstr>Transport layer</vt:lpstr>
      <vt:lpstr>Sliding Window: Go-Back-N</vt:lpstr>
      <vt:lpstr>Sliding Window: Go-Back-N</vt:lpstr>
      <vt:lpstr>Sliding Window: Go-Back-N</vt:lpstr>
      <vt:lpstr>Sliding Window: Go-Back-N</vt:lpstr>
      <vt:lpstr>Sliding Window: Selective Repeat</vt:lpstr>
      <vt:lpstr>Sliding Window: Selective Repeat</vt:lpstr>
      <vt:lpstr>Sliding Window: Selective Repeat</vt:lpstr>
      <vt:lpstr>Sliding Window: Selective Repeat</vt:lpstr>
      <vt:lpstr>Sliding Window: Selective Repeat</vt:lpstr>
      <vt:lpstr>Sliding Window: Selective Repeat</vt:lpstr>
      <vt:lpstr>Sliding Window: Selective Repeat</vt:lpstr>
      <vt:lpstr>Go-back-N vs Selective Repeat – a clear choice?</vt:lpstr>
      <vt:lpstr>Transport layer</vt:lpstr>
      <vt:lpstr>Credit Mechanism</vt:lpstr>
      <vt:lpstr>Credit Mechanism</vt:lpstr>
      <vt:lpstr>Credit Mechanism</vt:lpstr>
      <vt:lpstr>Transport layer</vt:lpstr>
      <vt:lpstr>TCP Flow Control</vt:lpstr>
      <vt:lpstr>TCP Flow Control</vt:lpstr>
      <vt:lpstr>TCP Flow Control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1605</cp:revision>
  <cp:lastPrinted>2020-04-19T11:00:33Z</cp:lastPrinted>
  <dcterms:created xsi:type="dcterms:W3CDTF">2003-03-06T08:24:12Z</dcterms:created>
  <dcterms:modified xsi:type="dcterms:W3CDTF">2021-04-12T08:30:19Z</dcterms:modified>
  <cp:category/>
</cp:coreProperties>
</file>