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47"/>
  </p:notesMasterIdLst>
  <p:handoutMasterIdLst>
    <p:handoutMasterId r:id="rId48"/>
  </p:handoutMasterIdLst>
  <p:sldIdLst>
    <p:sldId id="433" r:id="rId2"/>
    <p:sldId id="481" r:id="rId3"/>
    <p:sldId id="483" r:id="rId4"/>
    <p:sldId id="747" r:id="rId5"/>
    <p:sldId id="746" r:id="rId6"/>
    <p:sldId id="508" r:id="rId7"/>
    <p:sldId id="742" r:id="rId8"/>
    <p:sldId id="735" r:id="rId9"/>
    <p:sldId id="736" r:id="rId10"/>
    <p:sldId id="740" r:id="rId11"/>
    <p:sldId id="743" r:id="rId12"/>
    <p:sldId id="737" r:id="rId13"/>
    <p:sldId id="739" r:id="rId14"/>
    <p:sldId id="781" r:id="rId15"/>
    <p:sldId id="629" r:id="rId16"/>
    <p:sldId id="492" r:id="rId17"/>
    <p:sldId id="493" r:id="rId18"/>
    <p:sldId id="779" r:id="rId19"/>
    <p:sldId id="780" r:id="rId20"/>
    <p:sldId id="507" r:id="rId21"/>
    <p:sldId id="720" r:id="rId22"/>
    <p:sldId id="544" r:id="rId23"/>
    <p:sldId id="545" r:id="rId24"/>
    <p:sldId id="583" r:id="rId25"/>
    <p:sldId id="782" r:id="rId26"/>
    <p:sldId id="651" r:id="rId27"/>
    <p:sldId id="666" r:id="rId28"/>
    <p:sldId id="656" r:id="rId29"/>
    <p:sldId id="657" r:id="rId30"/>
    <p:sldId id="783" r:id="rId31"/>
    <p:sldId id="784" r:id="rId32"/>
    <p:sldId id="667" r:id="rId33"/>
    <p:sldId id="659" r:id="rId34"/>
    <p:sldId id="650" r:id="rId35"/>
    <p:sldId id="668" r:id="rId36"/>
    <p:sldId id="646" r:id="rId37"/>
    <p:sldId id="647" r:id="rId38"/>
    <p:sldId id="665" r:id="rId39"/>
    <p:sldId id="660" r:id="rId40"/>
    <p:sldId id="661" r:id="rId41"/>
    <p:sldId id="662" r:id="rId42"/>
    <p:sldId id="663" r:id="rId43"/>
    <p:sldId id="669" r:id="rId44"/>
    <p:sldId id="682" r:id="rId45"/>
    <p:sldId id="683" r:id="rId46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layer 3 naming" id="{840E3492-A3EE-7249-B493-657F6B53EE15}">
          <p14:sldIdLst>
            <p14:sldId id="433"/>
            <p14:sldId id="481"/>
            <p14:sldId id="483"/>
            <p14:sldId id="747"/>
            <p14:sldId id="746"/>
            <p14:sldId id="508"/>
            <p14:sldId id="742"/>
            <p14:sldId id="735"/>
            <p14:sldId id="736"/>
            <p14:sldId id="740"/>
            <p14:sldId id="743"/>
            <p14:sldId id="737"/>
            <p14:sldId id="739"/>
          </p14:sldIdLst>
        </p14:section>
        <p14:section name="Layer 4" id="{A2EFABF7-FCA4-D048-A9AD-AF1A3E20F389}">
          <p14:sldIdLst>
            <p14:sldId id="781"/>
            <p14:sldId id="629"/>
            <p14:sldId id="492"/>
            <p14:sldId id="493"/>
            <p14:sldId id="779"/>
            <p14:sldId id="780"/>
            <p14:sldId id="507"/>
            <p14:sldId id="720"/>
            <p14:sldId id="544"/>
            <p14:sldId id="545"/>
            <p14:sldId id="583"/>
          </p14:sldIdLst>
        </p14:section>
        <p14:section name="DNS" id="{C87690E4-F4D9-2247-9EDC-BB9BCAC122EE}">
          <p14:sldIdLst>
            <p14:sldId id="782"/>
            <p14:sldId id="651"/>
            <p14:sldId id="666"/>
            <p14:sldId id="656"/>
            <p14:sldId id="657"/>
            <p14:sldId id="783"/>
            <p14:sldId id="784"/>
            <p14:sldId id="667"/>
            <p14:sldId id="659"/>
            <p14:sldId id="650"/>
            <p14:sldId id="668"/>
            <p14:sldId id="646"/>
            <p14:sldId id="647"/>
            <p14:sldId id="665"/>
            <p14:sldId id="660"/>
            <p14:sldId id="661"/>
            <p14:sldId id="662"/>
            <p14:sldId id="663"/>
            <p14:sldId id="669"/>
            <p14:sldId id="682"/>
            <p14:sldId id="6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69F00"/>
    <a:srgbClr val="009A6D"/>
    <a:srgbClr val="0271B1"/>
    <a:srgbClr val="F0E543"/>
    <a:srgbClr val="56B3E9"/>
    <a:srgbClr val="73FDD6"/>
    <a:srgbClr val="06AB7E"/>
    <a:srgbClr val="03AB7E"/>
    <a:srgbClr val="00FA00"/>
    <a:srgbClr val="1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345"/>
    <p:restoredTop sz="81836" autoAdjust="0"/>
  </p:normalViewPr>
  <p:slideViewPr>
    <p:cSldViewPr snapToGrid="0">
      <p:cViewPr varScale="1">
        <p:scale>
          <a:sx n="108" d="100"/>
          <a:sy n="108" d="100"/>
        </p:scale>
        <p:origin x="41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snakket om L3 adresser, altså IP adresser, allerede i den forrige forelesningen.</a:t>
            </a:r>
          </a:p>
          <a:p>
            <a:r>
              <a:rPr lang="nb-NO" dirty="0"/>
              <a:t>Men da begrenset vi oss til IPv4 adresser, som verden egentlig har gått tomt for. Vi rakk ikke å snakke om IPv6, og dette skal vi ta nå.</a:t>
            </a:r>
          </a:p>
          <a:p>
            <a:r>
              <a:rPr lang="nb-NO" dirty="0"/>
              <a:t>Egentlig er IPv6 bare enklere strukturert enn IPv4, og derfor tar det ikke så veldig lang tid.</a:t>
            </a:r>
          </a:p>
          <a:p>
            <a:r>
              <a:rPr lang="nb-NO" dirty="0"/>
              <a:t>Men må går først tilbake til sentrale IPv4-ideer som også gjelder i IPv6.</a:t>
            </a:r>
          </a:p>
        </p:txBody>
      </p:sp>
    </p:spTree>
    <p:extLst>
      <p:ext uri="{BB962C8B-B14F-4D97-AF65-F5344CB8AC3E}">
        <p14:creationId xmlns:p14="http://schemas.microsoft.com/office/powerpoint/2010/main" val="2872194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Først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nettmaskene</a:t>
            </a:r>
            <a:r>
              <a:rPr lang="en-US" dirty="0"/>
              <a:t>. Det </a:t>
            </a:r>
            <a:r>
              <a:rPr lang="en-US" dirty="0" err="1"/>
              <a:t>finnes</a:t>
            </a:r>
            <a:r>
              <a:rPr lang="en-US" dirty="0"/>
              <a:t> bare et </a:t>
            </a:r>
            <a:r>
              <a:rPr lang="en-US" dirty="0" err="1"/>
              <a:t>stort</a:t>
            </a:r>
            <a:r>
              <a:rPr lang="en-US" dirty="0"/>
              <a:t> </a:t>
            </a:r>
            <a:r>
              <a:rPr lang="en-US" dirty="0" err="1"/>
              <a:t>navnerom</a:t>
            </a:r>
            <a:r>
              <a:rPr lang="en-US" dirty="0"/>
              <a:t> for L3 </a:t>
            </a:r>
            <a:r>
              <a:rPr lang="en-US" dirty="0" err="1"/>
              <a:t>addresse</a:t>
            </a:r>
            <a:r>
              <a:rPr lang="en-US" dirty="0"/>
              <a:t> (vel, et rom for IPv4 </a:t>
            </a:r>
            <a:r>
              <a:rPr lang="en-US" dirty="0" err="1"/>
              <a:t>og</a:t>
            </a:r>
            <a:r>
              <a:rPr lang="en-US" dirty="0"/>
              <a:t> et from for IPv6).</a:t>
            </a:r>
          </a:p>
          <a:p>
            <a:r>
              <a:rPr lang="en-US" dirty="0" err="1"/>
              <a:t>Siden</a:t>
            </a:r>
            <a:r>
              <a:rPr lang="en-US" dirty="0"/>
              <a:t> vi har </a:t>
            </a:r>
            <a:r>
              <a:rPr lang="en-US" dirty="0" err="1"/>
              <a:t>gått</a:t>
            </a:r>
            <a:r>
              <a:rPr lang="en-US" dirty="0"/>
              <a:t> </a:t>
            </a:r>
            <a:r>
              <a:rPr lang="en-US" dirty="0" err="1"/>
              <a:t>tomt</a:t>
            </a:r>
            <a:r>
              <a:rPr lang="en-US" dirty="0"/>
              <a:t> for IPv4 </a:t>
            </a:r>
            <a:r>
              <a:rPr lang="en-US" dirty="0" err="1"/>
              <a:t>adresser</a:t>
            </a:r>
            <a:r>
              <a:rPr lang="en-US" dirty="0"/>
              <a:t> </a:t>
            </a:r>
            <a:r>
              <a:rPr lang="en-US" dirty="0" err="1"/>
              <a:t>bruker</a:t>
            </a:r>
            <a:r>
              <a:rPr lang="en-US" dirty="0"/>
              <a:t> vi tricks </a:t>
            </a:r>
            <a:r>
              <a:rPr lang="en-US" dirty="0" err="1"/>
              <a:t>som</a:t>
            </a:r>
            <a:r>
              <a:rPr lang="en-US" dirty="0"/>
              <a:t> NAT – network address translation –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leve</a:t>
            </a:r>
            <a:r>
              <a:rPr lang="en-US" dirty="0"/>
              <a:t> </a:t>
            </a:r>
            <a:r>
              <a:rPr lang="en-US" dirty="0" err="1"/>
              <a:t>uten</a:t>
            </a:r>
            <a:r>
              <a:rPr lang="en-US" dirty="0"/>
              <a:t> IPv6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år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, men </a:t>
            </a:r>
            <a:r>
              <a:rPr lang="en-US" dirty="0" err="1"/>
              <a:t>prinsipielt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man </a:t>
            </a:r>
            <a:r>
              <a:rPr lang="en-US" dirty="0" err="1"/>
              <a:t>kunne</a:t>
            </a:r>
            <a:r>
              <a:rPr lang="en-US" dirty="0"/>
              <a:t> </a:t>
            </a:r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err="1"/>
              <a:t>maskiner</a:t>
            </a:r>
            <a:r>
              <a:rPr lang="en-US" dirty="0"/>
              <a:t> </a:t>
            </a:r>
            <a:r>
              <a:rPr lang="en-US" dirty="0" err="1"/>
              <a:t>entydig</a:t>
            </a:r>
            <a:r>
              <a:rPr lang="en-US" dirty="0"/>
              <a:t> med bare </a:t>
            </a:r>
            <a:r>
              <a:rPr lang="en-US" dirty="0" err="1"/>
              <a:t>deres</a:t>
            </a:r>
            <a:r>
              <a:rPr lang="en-US" dirty="0"/>
              <a:t> IP </a:t>
            </a:r>
            <a:r>
              <a:rPr lang="en-US" dirty="0" err="1"/>
              <a:t>adresse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816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19: de </a:t>
            </a:r>
            <a:r>
              <a:rPr lang="en-US" dirty="0" err="1"/>
              <a:t>siste</a:t>
            </a:r>
            <a:r>
              <a:rPr lang="en-US" dirty="0"/>
              <a:t> 13 </a:t>
            </a:r>
            <a:r>
              <a:rPr lang="en-US" dirty="0" err="1"/>
              <a:t>bittene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reservert</a:t>
            </a:r>
            <a:r>
              <a:rPr lang="en-US" dirty="0"/>
              <a:t> for </a:t>
            </a:r>
            <a:r>
              <a:rPr lang="en-US" dirty="0" err="1"/>
              <a:t>adresser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ligge</a:t>
            </a:r>
            <a:r>
              <a:rPr lang="en-US" dirty="0"/>
              <a:t> </a:t>
            </a:r>
            <a:r>
              <a:rPr lang="en-US" dirty="0" err="1"/>
              <a:t>innenfor</a:t>
            </a:r>
            <a:r>
              <a:rPr lang="en-US" dirty="0"/>
              <a:t> </a:t>
            </a:r>
            <a:r>
              <a:rPr lang="en-US" dirty="0" err="1"/>
              <a:t>nettet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937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</a:t>
            </a:r>
            <a:r>
              <a:rPr lang="en-US" dirty="0" err="1"/>
              <a:t>første</a:t>
            </a:r>
            <a:r>
              <a:rPr lang="en-US" dirty="0"/>
              <a:t> 16 </a:t>
            </a:r>
            <a:r>
              <a:rPr lang="en-US" dirty="0" err="1"/>
              <a:t>bittene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identiske</a:t>
            </a:r>
            <a:r>
              <a:rPr lang="en-US" dirty="0"/>
              <a:t> – </a:t>
            </a:r>
            <a:r>
              <a:rPr lang="en-US" dirty="0" err="1"/>
              <a:t>alle</a:t>
            </a:r>
            <a:r>
              <a:rPr lang="en-US" dirty="0"/>
              <a:t> 5 masker har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16 bit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starten</a:t>
            </a:r>
            <a:r>
              <a:rPr lang="en-US" dirty="0"/>
              <a:t> </a:t>
            </a:r>
            <a:r>
              <a:rPr lang="en-US" dirty="0" err="1"/>
              <a:t>satt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1</a:t>
            </a:r>
          </a:p>
          <a:p>
            <a:r>
              <a:rPr lang="en-US" dirty="0"/>
              <a:t>de </a:t>
            </a:r>
            <a:r>
              <a:rPr lang="en-US" dirty="0" err="1"/>
              <a:t>siste</a:t>
            </a:r>
            <a:r>
              <a:rPr lang="en-US" dirty="0"/>
              <a:t> 8 </a:t>
            </a:r>
            <a:r>
              <a:rPr lang="en-US" dirty="0" err="1"/>
              <a:t>bittene</a:t>
            </a:r>
            <a:r>
              <a:rPr lang="en-US" dirty="0"/>
              <a:t> spiller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rolle</a:t>
            </a:r>
            <a:r>
              <a:rPr lang="en-US" dirty="0"/>
              <a:t> for </a:t>
            </a:r>
            <a:r>
              <a:rPr lang="en-US" dirty="0" err="1"/>
              <a:t>rutingen</a:t>
            </a:r>
            <a:r>
              <a:rPr lang="en-US" dirty="0"/>
              <a:t> – </a:t>
            </a:r>
            <a:r>
              <a:rPr lang="en-US" dirty="0" err="1"/>
              <a:t>ingen</a:t>
            </a:r>
            <a:r>
              <a:rPr lang="en-US" dirty="0"/>
              <a:t> av de 5 </a:t>
            </a:r>
            <a:r>
              <a:rPr lang="en-US" dirty="0" err="1"/>
              <a:t>maskene</a:t>
            </a:r>
            <a:r>
              <a:rPr lang="en-US" dirty="0"/>
              <a:t> har </a:t>
            </a:r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24 bit I </a:t>
            </a:r>
            <a:r>
              <a:rPr lang="en-US" dirty="0" err="1"/>
              <a:t>starten</a:t>
            </a:r>
            <a:r>
              <a:rPr lang="en-US" dirty="0"/>
              <a:t> </a:t>
            </a:r>
            <a:r>
              <a:rPr lang="en-US" dirty="0" err="1"/>
              <a:t>satt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1</a:t>
            </a:r>
          </a:p>
          <a:p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gjør</a:t>
            </a:r>
            <a:r>
              <a:rPr lang="en-US" dirty="0"/>
              <a:t> </a:t>
            </a:r>
            <a:r>
              <a:rPr lang="en-US" dirty="0" err="1"/>
              <a:t>eksempelet</a:t>
            </a:r>
            <a:r>
              <a:rPr lang="en-US" dirty="0"/>
              <a:t> </a:t>
            </a:r>
            <a:r>
              <a:rPr lang="en-US" dirty="0" err="1"/>
              <a:t>vårt</a:t>
            </a:r>
            <a:r>
              <a:rPr lang="en-US" dirty="0"/>
              <a:t> </a:t>
            </a:r>
            <a:r>
              <a:rPr lang="en-US" dirty="0" err="1"/>
              <a:t>enkel</a:t>
            </a:r>
            <a:r>
              <a:rPr lang="en-US" dirty="0"/>
              <a:t>: vi </a:t>
            </a:r>
            <a:r>
              <a:rPr lang="en-US" dirty="0" err="1"/>
              <a:t>må</a:t>
            </a:r>
            <a:r>
              <a:rPr lang="en-US" dirty="0"/>
              <a:t> bare se </a:t>
            </a:r>
            <a:r>
              <a:rPr lang="en-US" dirty="0" err="1"/>
              <a:t>på</a:t>
            </a:r>
            <a:r>
              <a:rPr lang="en-US" dirty="0"/>
              <a:t> byte 3 </a:t>
            </a:r>
            <a:r>
              <a:rPr lang="en-US" dirty="0" err="1"/>
              <a:t>og</a:t>
            </a:r>
            <a:r>
              <a:rPr lang="en-US" dirty="0"/>
              <a:t> de </a:t>
            </a:r>
            <a:r>
              <a:rPr lang="en-US" dirty="0" err="1"/>
              <a:t>bittene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byte 3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gjelder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555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876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By </a:t>
            </a:r>
            <a:r>
              <a:rPr lang="en" dirty="0" err="1"/>
              <a:t>Mro</a:t>
            </a:r>
            <a:r>
              <a:rPr lang="en" dirty="0"/>
              <a:t> - Own work, CC BY-SA 4.0, https://</a:t>
            </a:r>
            <a:r>
              <a:rPr lang="en" dirty="0" err="1"/>
              <a:t>commons.wikimedia.org</a:t>
            </a:r>
            <a:r>
              <a:rPr lang="en" dirty="0"/>
              <a:t>/w/</a:t>
            </a:r>
            <a:r>
              <a:rPr lang="en" dirty="0" err="1"/>
              <a:t>index.php?curid</a:t>
            </a:r>
            <a:r>
              <a:rPr lang="en" dirty="0"/>
              <a:t>=10593349</a:t>
            </a:r>
          </a:p>
          <a:p>
            <a:r>
              <a:rPr lang="en" dirty="0"/>
              <a:t>LACNIC:  Latin America and Caribbean Network Information Centre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164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From the blog of Geoff Huston, Chief Scientist at APNIC</a:t>
            </a:r>
          </a:p>
          <a:p>
            <a:r>
              <a:rPr lang="en" dirty="0"/>
              <a:t>Data from APNIC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287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IPv6 header: 40 bytes, IPv4 header: from 20 bytes up to 60 bytes</a:t>
            </a:r>
          </a:p>
          <a:p>
            <a:endParaRPr lang="en-US" dirty="0"/>
          </a:p>
          <a:p>
            <a:r>
              <a:rPr lang="en-US" dirty="0"/>
              <a:t>total length in bytes: 16 bit -&gt; 1 </a:t>
            </a:r>
            <a:r>
              <a:rPr lang="en-US" dirty="0" err="1"/>
              <a:t>opphøyd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16, 65536, much bigger than packets today</a:t>
            </a:r>
          </a:p>
          <a:p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pakker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mulig</a:t>
            </a:r>
            <a:r>
              <a:rPr lang="en-US" dirty="0"/>
              <a:t> (</a:t>
            </a:r>
            <a:r>
              <a:rPr lang="en-US" dirty="0" err="1"/>
              <a:t>jumbograms</a:t>
            </a:r>
            <a:r>
              <a:rPr lang="en-US" dirty="0"/>
              <a:t>) – </a:t>
            </a:r>
            <a:r>
              <a:rPr lang="en-US" dirty="0" err="1"/>
              <a:t>mulig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bruk</a:t>
            </a:r>
            <a:r>
              <a:rPr lang="en-US" dirty="0"/>
              <a:t> av </a:t>
            </a:r>
            <a:r>
              <a:rPr lang="en-US" dirty="0" err="1"/>
              <a:t>en</a:t>
            </a:r>
            <a:r>
              <a:rPr lang="en-US" dirty="0"/>
              <a:t> extension header – sett payload </a:t>
            </a:r>
            <a:r>
              <a:rPr lang="en-US" dirty="0" err="1"/>
              <a:t>len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0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bruk</a:t>
            </a:r>
            <a:r>
              <a:rPr lang="en-US" dirty="0"/>
              <a:t> </a:t>
            </a:r>
            <a:r>
              <a:rPr lang="en-US" dirty="0" err="1"/>
              <a:t>opsjonen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eaLnBrk="1" hangingPunct="1"/>
            <a:r>
              <a:rPr lang="en-US" altLang="nb-NO" sz="2000" dirty="0"/>
              <a:t>Header checksum</a:t>
            </a:r>
          </a:p>
          <a:p>
            <a:pPr lvl="1" eaLnBrk="1" hangingPunct="1"/>
            <a:r>
              <a:rPr lang="en-US" altLang="nb-NO" sz="1800" dirty="0"/>
              <a:t>L2 and L4 have sufficient mechanisms</a:t>
            </a:r>
          </a:p>
          <a:p>
            <a:pPr lvl="1" eaLnBrk="1" hangingPunct="1"/>
            <a:r>
              <a:rPr lang="en-US" altLang="nb-NO" sz="1800" dirty="0"/>
              <a:t>Communication channels better nowadays, at the expense of the performance</a:t>
            </a:r>
            <a:endParaRPr lang="en-US" altLang="nb-NO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444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QUESTION: It is forbidden to write the address with 2 or more sets of compressed zeroes. Why?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175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QUESTION: It is forbidden to write the address with 2 or more sets of compressed zeroes. Why?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306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14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6766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F873EE-20F2-C649-B5AC-94FFFD0F78DB}" type="slidenum">
              <a:rPr lang="en-GB"/>
              <a:pPr/>
              <a:t>15</a:t>
            </a:fld>
            <a:endParaRPr lang="en-GB"/>
          </a:p>
        </p:txBody>
      </p:sp>
      <p:sp>
        <p:nvSpPr>
          <p:cNvPr id="256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/>
              <a:t>Tanenbaum 6.0+6.1</a:t>
            </a:r>
          </a:p>
        </p:txBody>
      </p:sp>
    </p:spTree>
    <p:extLst>
      <p:ext uri="{BB962C8B-B14F-4D97-AF65-F5344CB8AC3E}">
        <p14:creationId xmlns:p14="http://schemas.microsoft.com/office/powerpoint/2010/main" val="371139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FEFD9A-585E-FA4B-BA76-6ADB352CD143}" type="slidenum">
              <a:rPr lang="en-GB"/>
              <a:pPr/>
              <a:t>16</a:t>
            </a:fld>
            <a:endParaRPr lang="en-GB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Addressing: machines + processes</a:t>
            </a:r>
          </a:p>
          <a:p>
            <a:pPr eaLnBrk="1" hangingPunct="1"/>
            <a:r>
              <a:rPr lang="en-US"/>
              <a:t>Transparent data transfer between endpoints: hide topology, hide network peculiarities, de-/multiplexing</a:t>
            </a:r>
          </a:p>
          <a:p>
            <a:pPr eaLnBrk="1" hangingPunct="1"/>
            <a:r>
              <a:rPr lang="en-US"/>
              <a:t>QoS: error recovery, reliability, flow control (hide speed diff), congestion control (adapt to network capabilities)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Next year: symbolize transfer with packets and find animation for QoS and its problems</a:t>
            </a:r>
          </a:p>
        </p:txBody>
      </p:sp>
    </p:spTree>
    <p:extLst>
      <p:ext uri="{BB962C8B-B14F-4D97-AF65-F5344CB8AC3E}">
        <p14:creationId xmlns:p14="http://schemas.microsoft.com/office/powerpoint/2010/main" val="38952055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FDAED1-B95E-EF42-8C8E-CC2B4A321196}" type="slidenum">
              <a:rPr lang="en-GB"/>
              <a:pPr/>
              <a:t>17</a:t>
            </a:fld>
            <a:endParaRPr lang="en-GB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Historically in Unix: socket = TSAP</a:t>
            </a:r>
          </a:p>
        </p:txBody>
      </p:sp>
    </p:spTree>
    <p:extLst>
      <p:ext uri="{BB962C8B-B14F-4D97-AF65-F5344CB8AC3E}">
        <p14:creationId xmlns:p14="http://schemas.microsoft.com/office/powerpoint/2010/main" val="259199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0A5C75-055A-0640-B82E-BFAFB72E21B3}" type="slidenum">
              <a:rPr lang="en-GB"/>
              <a:pPr/>
              <a:t>20</a:t>
            </a:fld>
            <a:endParaRPr lang="en-GB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SSH – 22</a:t>
            </a:r>
          </a:p>
          <a:p>
            <a:pPr eaLnBrk="1" hangingPunct="1"/>
            <a:r>
              <a:rPr lang="en-US" dirty="0"/>
              <a:t>DNS – 53</a:t>
            </a:r>
          </a:p>
          <a:p>
            <a:pPr eaLnBrk="1" hangingPunct="1"/>
            <a:r>
              <a:rPr lang="en-US" dirty="0"/>
              <a:t>HTTP - 80</a:t>
            </a:r>
          </a:p>
        </p:txBody>
      </p:sp>
    </p:spTree>
    <p:extLst>
      <p:ext uri="{BB962C8B-B14F-4D97-AF65-F5344CB8AC3E}">
        <p14:creationId xmlns:p14="http://schemas.microsoft.com/office/powerpoint/2010/main" val="33811606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2D6E13-EB49-4D4A-86EB-2C3686E97416}" type="slidenum">
              <a:rPr lang="en-GB"/>
              <a:pPr/>
              <a:t>22</a:t>
            </a:fld>
            <a:endParaRPr lang="en-GB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00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44A49A-CC12-E64B-BC81-B9672CA6F858}" type="slidenum">
              <a:rPr lang="en-GB"/>
              <a:pPr/>
              <a:t>23</a:t>
            </a:fld>
            <a:endParaRPr lang="en-GB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381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0A7B37-1D7C-EF4A-B8CA-24B515418F94}" type="slidenum">
              <a:rPr lang="en-GB"/>
              <a:pPr/>
              <a:t>24</a:t>
            </a:fld>
            <a:endParaRPr lang="en-GB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Mention passive open and active open</a:t>
            </a:r>
          </a:p>
          <a:p>
            <a:pPr eaLnBrk="1" hangingPunct="1"/>
            <a:r>
              <a:rPr lang="en-US"/>
              <a:t>Highlight on: mention “quadruple”</a:t>
            </a:r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1498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25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33532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SRI /</a:t>
            </a:r>
            <a:r>
              <a:rPr lang="en-US" sz="1200" b="1" kern="1200" baseline="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SRI International - </a:t>
            </a:r>
            <a:r>
              <a:rPr lang="en-US" sz="1200" b="1" kern="12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Stanford Research Institute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877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UDP: </a:t>
            </a:r>
            <a:r>
              <a:rPr lang="nb-NO" dirty="0" err="1"/>
              <a:t>connectionless</a:t>
            </a:r>
            <a:r>
              <a:rPr lang="nb-NO" dirty="0"/>
              <a:t> transport, </a:t>
            </a:r>
            <a:r>
              <a:rPr lang="nb-NO" dirty="0" err="1"/>
              <a:t>unordered</a:t>
            </a:r>
            <a:r>
              <a:rPr lang="nb-NO" dirty="0"/>
              <a:t> and </a:t>
            </a:r>
            <a:r>
              <a:rPr lang="nb-NO" dirty="0" err="1"/>
              <a:t>errors</a:t>
            </a:r>
            <a:r>
              <a:rPr lang="nb-NO" dirty="0"/>
              <a:t> </a:t>
            </a:r>
            <a:r>
              <a:rPr lang="nb-NO" dirty="0" err="1"/>
              <a:t>possible</a:t>
            </a:r>
            <a:endParaRPr lang="nb-NO" dirty="0"/>
          </a:p>
          <a:p>
            <a:r>
              <a:rPr lang="nb-NO" dirty="0"/>
              <a:t>TCP: </a:t>
            </a:r>
            <a:r>
              <a:rPr lang="nb-NO" dirty="0" err="1"/>
              <a:t>connection-oriented</a:t>
            </a:r>
            <a:r>
              <a:rPr lang="nb-NO" dirty="0"/>
              <a:t> transport, </a:t>
            </a:r>
            <a:r>
              <a:rPr lang="nb-NO" dirty="0" err="1"/>
              <a:t>ordered</a:t>
            </a:r>
            <a:r>
              <a:rPr lang="nb-NO" dirty="0"/>
              <a:t> and </a:t>
            </a:r>
            <a:r>
              <a:rPr lang="nb-NO" dirty="0" err="1"/>
              <a:t>error-free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2351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diku.dk</a:t>
            </a:r>
            <a:r>
              <a:rPr lang="en-US" dirty="0"/>
              <a:t> is one of the oldest DNS names in Denmark, among the oldest still resolved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2830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ICANN</a:t>
            </a:r>
            <a:r>
              <a:rPr lang="en-US" baseline="0" dirty="0"/>
              <a:t> – US </a:t>
            </a:r>
            <a:r>
              <a:rPr lang="en-US" baseline="0" dirty="0" err="1"/>
              <a:t>dept</a:t>
            </a:r>
            <a:r>
              <a:rPr lang="en-US" baseline="0" dirty="0"/>
              <a:t> commerce has decided !!!!!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9016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CORRECT THIS !!!!!!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9271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r-IN" sz="1200" dirty="0">
                <a:latin typeface="Courier New"/>
                <a:cs typeface="Courier New"/>
              </a:rPr>
              <a:t>201</a:t>
            </a:r>
            <a:r>
              <a:rPr lang="nb-NO" sz="1200" dirty="0">
                <a:latin typeface="Courier New"/>
                <a:cs typeface="Courier New"/>
              </a:rPr>
              <a:t>7</a:t>
            </a:r>
            <a:r>
              <a:rPr lang="mr-IN" sz="1200" dirty="0">
                <a:latin typeface="Courier New"/>
                <a:cs typeface="Courier New"/>
              </a:rPr>
              <a:t>0</a:t>
            </a:r>
            <a:r>
              <a:rPr lang="nb-NO" sz="1200" dirty="0">
                <a:latin typeface="Courier New"/>
                <a:cs typeface="Courier New"/>
              </a:rPr>
              <a:t>30312</a:t>
            </a:r>
            <a:r>
              <a:rPr lang="mr-IN" sz="1200" dirty="0">
                <a:latin typeface="Courier New"/>
                <a:cs typeface="Courier New"/>
              </a:rPr>
              <a:t> –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serial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number</a:t>
            </a:r>
            <a:r>
              <a:rPr lang="nb-NO" sz="1200" baseline="0" dirty="0">
                <a:latin typeface="Courier New"/>
                <a:cs typeface="Courier New"/>
              </a:rPr>
              <a:t> by date</a:t>
            </a:r>
          </a:p>
          <a:p>
            <a:r>
              <a:rPr lang="nb-NO" sz="1200" baseline="0" dirty="0" err="1">
                <a:latin typeface="Courier New"/>
                <a:cs typeface="Courier New"/>
              </a:rPr>
              <a:t>refresh</a:t>
            </a:r>
            <a:r>
              <a:rPr lang="nb-NO" sz="1200" baseline="0" dirty="0">
                <a:latin typeface="Courier New"/>
                <a:cs typeface="Courier New"/>
              </a:rPr>
              <a:t> tim</a:t>
            </a:r>
            <a:r>
              <a:rPr lang="en-US" sz="1200" baseline="0" dirty="0">
                <a:latin typeface="Times New Roman" charset="0"/>
                <a:cs typeface="ＭＳ Ｐゴシック" charset="0"/>
              </a:rPr>
              <a:t>e – when to refresh this zone file</a:t>
            </a:r>
            <a:r>
              <a:rPr lang="nb-NO" sz="1200" baseline="0" dirty="0">
                <a:latin typeface="Courier New"/>
                <a:cs typeface="Courier New"/>
              </a:rPr>
              <a:t> – 1800sec = 30min</a:t>
            </a:r>
            <a:endParaRPr lang="en-US" sz="1200" baseline="0" dirty="0">
              <a:latin typeface="Times New Roman" charset="0"/>
              <a:cs typeface="ＭＳ Ｐゴシック" charset="0"/>
            </a:endParaRPr>
          </a:p>
          <a:p>
            <a:r>
              <a:rPr lang="en-US" sz="1200" baseline="0" dirty="0">
                <a:latin typeface="Times New Roman" charset="0"/>
                <a:cs typeface="ＭＳ Ｐゴシック" charset="0"/>
              </a:rPr>
              <a:t>retry time</a:t>
            </a:r>
            <a:r>
              <a:rPr lang="nb-NO" sz="1200" baseline="0" dirty="0">
                <a:latin typeface="Courier New"/>
                <a:cs typeface="Courier New"/>
              </a:rPr>
              <a:t> (time to </a:t>
            </a:r>
            <a:r>
              <a:rPr lang="nb-NO" sz="1200" baseline="0" dirty="0" err="1">
                <a:latin typeface="Courier New"/>
                <a:cs typeface="Courier New"/>
              </a:rPr>
              <a:t>wait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after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zone</a:t>
            </a:r>
            <a:r>
              <a:rPr lang="nb-NO" sz="1200" baseline="0" dirty="0">
                <a:latin typeface="Courier New"/>
                <a:cs typeface="Courier New"/>
              </a:rPr>
              <a:t> file </a:t>
            </a:r>
            <a:r>
              <a:rPr lang="nb-NO" sz="1200" baseline="0" dirty="0" err="1">
                <a:latin typeface="Courier New"/>
                <a:cs typeface="Courier New"/>
              </a:rPr>
              <a:t>fetch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failure</a:t>
            </a:r>
            <a:r>
              <a:rPr lang="nb-NO" sz="1200" baseline="0" dirty="0">
                <a:latin typeface="Courier New"/>
                <a:cs typeface="Courier New"/>
              </a:rPr>
              <a:t>) – 1800sec = 15min</a:t>
            </a:r>
          </a:p>
          <a:p>
            <a:r>
              <a:rPr lang="nb-NO" sz="1200" baseline="0" dirty="0" err="1">
                <a:latin typeface="Courier New"/>
                <a:cs typeface="Courier New"/>
              </a:rPr>
              <a:t>expiration</a:t>
            </a:r>
            <a:r>
              <a:rPr lang="nb-NO" sz="1200" baseline="0" dirty="0">
                <a:latin typeface="Courier New"/>
                <a:cs typeface="Courier New"/>
              </a:rPr>
              <a:t> time – </a:t>
            </a:r>
            <a:r>
              <a:rPr lang="nb-NO" sz="1200" baseline="0" dirty="0" err="1">
                <a:latin typeface="Courier New"/>
                <a:cs typeface="Courier New"/>
              </a:rPr>
              <a:t>when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does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this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zone</a:t>
            </a:r>
            <a:r>
              <a:rPr lang="nb-NO" sz="1200" baseline="0" dirty="0">
                <a:latin typeface="Courier New"/>
                <a:cs typeface="Courier New"/>
              </a:rPr>
              <a:t> file </a:t>
            </a:r>
            <a:r>
              <a:rPr lang="nb-NO" sz="1200" baseline="0" dirty="0" err="1">
                <a:latin typeface="Courier New"/>
                <a:cs typeface="Courier New"/>
              </a:rPr>
              <a:t>expire</a:t>
            </a:r>
            <a:r>
              <a:rPr lang="nb-NO" sz="1200" baseline="0" dirty="0">
                <a:latin typeface="Courier New"/>
                <a:cs typeface="Courier New"/>
              </a:rPr>
              <a:t> (</a:t>
            </a:r>
            <a:r>
              <a:rPr lang="nb-NO" sz="1200" baseline="0" dirty="0" err="1">
                <a:latin typeface="Courier New"/>
                <a:cs typeface="Courier New"/>
              </a:rPr>
              <a:t>many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failures</a:t>
            </a:r>
            <a:r>
              <a:rPr lang="nb-NO" sz="1200" baseline="0" dirty="0">
                <a:latin typeface="Courier New"/>
                <a:cs typeface="Courier New"/>
              </a:rPr>
              <a:t>) – 960 000sec = 11.11 </a:t>
            </a:r>
            <a:r>
              <a:rPr lang="nb-NO" sz="1200" baseline="0" dirty="0" err="1">
                <a:latin typeface="Courier New"/>
                <a:cs typeface="Courier New"/>
              </a:rPr>
              <a:t>days</a:t>
            </a:r>
            <a:endParaRPr lang="nb-NO" sz="1200" baseline="0" dirty="0">
              <a:latin typeface="Courier New"/>
              <a:cs typeface="Courier New"/>
            </a:endParaRPr>
          </a:p>
          <a:p>
            <a:r>
              <a:rPr lang="nb-NO" sz="1200" baseline="0" dirty="0">
                <a:latin typeface="Courier New"/>
                <a:cs typeface="Courier New"/>
              </a:rPr>
              <a:t>min TTL (</a:t>
            </a:r>
            <a:r>
              <a:rPr lang="nb-NO" sz="1200" baseline="0" dirty="0" err="1">
                <a:latin typeface="Courier New"/>
                <a:cs typeface="Courier New"/>
              </a:rPr>
              <a:t>lifetime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of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the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records</a:t>
            </a:r>
            <a:r>
              <a:rPr lang="nb-NO" sz="1200" baseline="0" dirty="0">
                <a:latin typeface="Courier New"/>
                <a:cs typeface="Courier New"/>
              </a:rPr>
              <a:t> in </a:t>
            </a:r>
            <a:r>
              <a:rPr lang="nb-NO" sz="1200" baseline="0" dirty="0" err="1">
                <a:latin typeface="Courier New"/>
                <a:cs typeface="Courier New"/>
              </a:rPr>
              <a:t>this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zone</a:t>
            </a:r>
            <a:r>
              <a:rPr lang="nb-NO" sz="1200" baseline="0" dirty="0">
                <a:latin typeface="Courier New"/>
                <a:cs typeface="Courier New"/>
              </a:rPr>
              <a:t> file) – 86 400sec = 24 </a:t>
            </a:r>
            <a:r>
              <a:rPr lang="nb-NO" sz="1200" baseline="0" dirty="0" err="1">
                <a:latin typeface="Courier New"/>
                <a:cs typeface="Courier New"/>
              </a:rPr>
              <a:t>hours</a:t>
            </a:r>
            <a:endParaRPr lang="nb-NO" sz="1200" baseline="0" dirty="0">
              <a:latin typeface="Courier New"/>
              <a:cs typeface="Courier New"/>
            </a:endParaRPr>
          </a:p>
          <a:p>
            <a:r>
              <a:rPr lang="nb-NO" sz="1200" baseline="0" dirty="0">
                <a:latin typeface="Courier New"/>
                <a:cs typeface="Courier New"/>
              </a:rPr>
              <a:t>CNAME: </a:t>
            </a:r>
            <a:r>
              <a:rPr lang="nb-NO" sz="1200" baseline="0" dirty="0" err="1">
                <a:latin typeface="Courier New"/>
                <a:cs typeface="Courier New"/>
              </a:rPr>
              <a:t>canonical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name</a:t>
            </a:r>
            <a:r>
              <a:rPr lang="nb-NO" sz="1200" baseline="0" dirty="0">
                <a:latin typeface="Courier New"/>
                <a:cs typeface="Courier New"/>
              </a:rPr>
              <a:t> (an alias)</a:t>
            </a:r>
            <a:endParaRPr lang="en-US" sz="1200" baseline="0" dirty="0">
              <a:latin typeface="Times New Roman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1416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aseline="0" dirty="0">
              <a:latin typeface="Times New Roman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260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08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042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885825"/>
            <a:ext cx="4343400" cy="55514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5825"/>
            <a:ext cx="4343400" cy="55514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693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 — </a:t>
            </a:r>
            <a:fld id="{33020D6B-B8F3-464F-8CA1-35C3C21B5E51}" type="slidenum">
              <a:rPr lang="en-US" sz="900" smtClean="0">
                <a:solidFill>
                  <a:srgbClr val="000000"/>
                </a:solidFill>
                <a:latin typeface="Arial" charset="0"/>
              </a:rPr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en-US" sz="9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0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8" r:id="rId3"/>
    <p:sldLayoutId id="2147483693" r:id="rId4"/>
    <p:sldLayoutId id="2147483698" r:id="rId5"/>
    <p:sldLayoutId id="2147483702" r:id="rId6"/>
    <p:sldLayoutId id="2147483703" r:id="rId7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jpe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Addressing</a:t>
            </a:r>
            <a:b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 the TCP/IP model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Layer 3 Addressing:</a:t>
            </a:r>
            <a:br>
              <a:rPr lang="en-US" sz="3600" dirty="0">
                <a:latin typeface="Eurostile" panose="020B0504020202050204" pitchFamily="34" charset="77"/>
              </a:rPr>
            </a:br>
            <a:r>
              <a:rPr lang="en-US" sz="3600" dirty="0">
                <a:latin typeface="Eurostile" panose="020B0504020202050204" pitchFamily="34" charset="77"/>
              </a:rPr>
              <a:t>IPv6 addresses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692002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7" name="Rectangle 3">
            <a:extLst>
              <a:ext uri="{FF2B5EF4-FFF2-40B4-BE49-F238E27FC236}">
                <a16:creationId xmlns:a16="http://schemas.microsoft.com/office/drawing/2014/main" id="{A824C5CC-4D5F-F34B-98F0-37041397D6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2820" y="866776"/>
            <a:ext cx="8928992" cy="10461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Idea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local decision for subdividing host share</a:t>
            </a:r>
            <a:br>
              <a:rPr lang="en-US" altLang="nb-NO" sz="2000" dirty="0"/>
            </a:br>
            <a:r>
              <a:rPr lang="en-US" altLang="nb-NO" sz="2000" dirty="0"/>
              <a:t>into network portion and end system portion</a:t>
            </a:r>
          </a:p>
        </p:txBody>
      </p:sp>
      <p:sp>
        <p:nvSpPr>
          <p:cNvPr id="354306" name="Rectangle 2">
            <a:extLst>
              <a:ext uri="{FF2B5EF4-FFF2-40B4-BE49-F238E27FC236}">
                <a16:creationId xmlns:a16="http://schemas.microsoft.com/office/drawing/2014/main" id="{40848261-B983-7349-AEE1-2FE90DCA67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CIDR: Classless </a:t>
            </a:r>
            <a:r>
              <a:rPr lang="en-US" altLang="nb-NO" sz="3200" dirty="0" err="1"/>
              <a:t>InterDomain</a:t>
            </a:r>
            <a:r>
              <a:rPr lang="en-US" altLang="nb-NO" sz="3200" dirty="0"/>
              <a:t> Routing</a:t>
            </a:r>
          </a:p>
        </p:txBody>
      </p:sp>
      <p:grpSp>
        <p:nvGrpSpPr>
          <p:cNvPr id="354309" name="Group 5">
            <a:extLst>
              <a:ext uri="{FF2B5EF4-FFF2-40B4-BE49-F238E27FC236}">
                <a16:creationId xmlns:a16="http://schemas.microsoft.com/office/drawing/2014/main" id="{5D59F7B6-F306-4549-9699-1E350BB604DF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2205038"/>
            <a:ext cx="4608513" cy="144462"/>
            <a:chOff x="1066" y="2931"/>
            <a:chExt cx="2903" cy="91"/>
          </a:xfrm>
        </p:grpSpPr>
        <p:sp>
          <p:nvSpPr>
            <p:cNvPr id="354310" name="Line 6">
              <a:extLst>
                <a:ext uri="{FF2B5EF4-FFF2-40B4-BE49-F238E27FC236}">
                  <a16:creationId xmlns:a16="http://schemas.microsoft.com/office/drawing/2014/main" id="{55BDDC42-AE4D-1D43-ACBB-95D4E6A19B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1" name="Line 7">
              <a:extLst>
                <a:ext uri="{FF2B5EF4-FFF2-40B4-BE49-F238E27FC236}">
                  <a16:creationId xmlns:a16="http://schemas.microsoft.com/office/drawing/2014/main" id="{8AAFD287-9321-5C46-94B6-9AE44DEEBD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2" name="Line 8">
              <a:extLst>
                <a:ext uri="{FF2B5EF4-FFF2-40B4-BE49-F238E27FC236}">
                  <a16:creationId xmlns:a16="http://schemas.microsoft.com/office/drawing/2014/main" id="{8D6D46A9-75F2-2B46-A037-0F990722BB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3" name="Line 9">
              <a:extLst>
                <a:ext uri="{FF2B5EF4-FFF2-40B4-BE49-F238E27FC236}">
                  <a16:creationId xmlns:a16="http://schemas.microsoft.com/office/drawing/2014/main" id="{2D84860E-69CB-774B-A26A-7B15A83B60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4" name="Line 10">
              <a:extLst>
                <a:ext uri="{FF2B5EF4-FFF2-40B4-BE49-F238E27FC236}">
                  <a16:creationId xmlns:a16="http://schemas.microsoft.com/office/drawing/2014/main" id="{49BDCC17-108B-6C44-A27A-A13F0FAE12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5" name="Line 11">
              <a:extLst>
                <a:ext uri="{FF2B5EF4-FFF2-40B4-BE49-F238E27FC236}">
                  <a16:creationId xmlns:a16="http://schemas.microsoft.com/office/drawing/2014/main" id="{836D4715-E623-8649-B6FF-5D8D2D4C59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6" name="Line 12">
              <a:extLst>
                <a:ext uri="{FF2B5EF4-FFF2-40B4-BE49-F238E27FC236}">
                  <a16:creationId xmlns:a16="http://schemas.microsoft.com/office/drawing/2014/main" id="{B7695446-D0F1-164A-BF88-5BF8E6B948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7" name="Line 13">
              <a:extLst>
                <a:ext uri="{FF2B5EF4-FFF2-40B4-BE49-F238E27FC236}">
                  <a16:creationId xmlns:a16="http://schemas.microsoft.com/office/drawing/2014/main" id="{F7C9FC4F-D613-AF4D-A406-8FCDD86E1D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8" name="Line 14">
              <a:extLst>
                <a:ext uri="{FF2B5EF4-FFF2-40B4-BE49-F238E27FC236}">
                  <a16:creationId xmlns:a16="http://schemas.microsoft.com/office/drawing/2014/main" id="{EA5AA314-FDF5-2743-8D2A-7E079AD431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9" name="Line 15">
              <a:extLst>
                <a:ext uri="{FF2B5EF4-FFF2-40B4-BE49-F238E27FC236}">
                  <a16:creationId xmlns:a16="http://schemas.microsoft.com/office/drawing/2014/main" id="{01B90C22-4BD5-054B-9C1C-ACB73D62B9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0" name="Line 16">
              <a:extLst>
                <a:ext uri="{FF2B5EF4-FFF2-40B4-BE49-F238E27FC236}">
                  <a16:creationId xmlns:a16="http://schemas.microsoft.com/office/drawing/2014/main" id="{D733EB65-0FDC-C042-87C6-E5DA9B051F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1" name="Line 17">
              <a:extLst>
                <a:ext uri="{FF2B5EF4-FFF2-40B4-BE49-F238E27FC236}">
                  <a16:creationId xmlns:a16="http://schemas.microsoft.com/office/drawing/2014/main" id="{4B90E696-EF0F-DD49-AF47-5A99FA61E7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2" name="Line 18">
              <a:extLst>
                <a:ext uri="{FF2B5EF4-FFF2-40B4-BE49-F238E27FC236}">
                  <a16:creationId xmlns:a16="http://schemas.microsoft.com/office/drawing/2014/main" id="{789497B8-5D9B-8148-8035-FAA4D77B7A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3" name="Line 19">
              <a:extLst>
                <a:ext uri="{FF2B5EF4-FFF2-40B4-BE49-F238E27FC236}">
                  <a16:creationId xmlns:a16="http://schemas.microsoft.com/office/drawing/2014/main" id="{FCB22A90-29A2-A74E-958D-453D2A706F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4" name="Line 20">
              <a:extLst>
                <a:ext uri="{FF2B5EF4-FFF2-40B4-BE49-F238E27FC236}">
                  <a16:creationId xmlns:a16="http://schemas.microsoft.com/office/drawing/2014/main" id="{04AD1EE5-92C5-2A42-9D11-38333E56A9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5" name="Line 21">
              <a:extLst>
                <a:ext uri="{FF2B5EF4-FFF2-40B4-BE49-F238E27FC236}">
                  <a16:creationId xmlns:a16="http://schemas.microsoft.com/office/drawing/2014/main" id="{83BA885C-7470-024F-89C3-A17699E401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6" name="Line 22">
              <a:extLst>
                <a:ext uri="{FF2B5EF4-FFF2-40B4-BE49-F238E27FC236}">
                  <a16:creationId xmlns:a16="http://schemas.microsoft.com/office/drawing/2014/main" id="{CF740EAB-F380-3A4B-87B2-24034C9FD9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7" name="Line 23">
              <a:extLst>
                <a:ext uri="{FF2B5EF4-FFF2-40B4-BE49-F238E27FC236}">
                  <a16:creationId xmlns:a16="http://schemas.microsoft.com/office/drawing/2014/main" id="{49AE7B65-4B8A-4F41-A188-62797B8190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8" name="Line 24">
              <a:extLst>
                <a:ext uri="{FF2B5EF4-FFF2-40B4-BE49-F238E27FC236}">
                  <a16:creationId xmlns:a16="http://schemas.microsoft.com/office/drawing/2014/main" id="{87DA42C4-8F89-1F48-B701-057C95F621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9" name="Line 25">
              <a:extLst>
                <a:ext uri="{FF2B5EF4-FFF2-40B4-BE49-F238E27FC236}">
                  <a16:creationId xmlns:a16="http://schemas.microsoft.com/office/drawing/2014/main" id="{FD5CD5A8-73A2-3A4C-9C57-90D937EF99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0" name="Line 26">
              <a:extLst>
                <a:ext uri="{FF2B5EF4-FFF2-40B4-BE49-F238E27FC236}">
                  <a16:creationId xmlns:a16="http://schemas.microsoft.com/office/drawing/2014/main" id="{A0FECAED-CE17-CF45-9B0D-B99851852B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1" name="Line 27">
              <a:extLst>
                <a:ext uri="{FF2B5EF4-FFF2-40B4-BE49-F238E27FC236}">
                  <a16:creationId xmlns:a16="http://schemas.microsoft.com/office/drawing/2014/main" id="{5D1BB2CD-255F-D047-A14A-68EC12822E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2" name="Line 28">
              <a:extLst>
                <a:ext uri="{FF2B5EF4-FFF2-40B4-BE49-F238E27FC236}">
                  <a16:creationId xmlns:a16="http://schemas.microsoft.com/office/drawing/2014/main" id="{1023866B-A46F-424C-94F2-C5F244FE7D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3" name="Line 29">
              <a:extLst>
                <a:ext uri="{FF2B5EF4-FFF2-40B4-BE49-F238E27FC236}">
                  <a16:creationId xmlns:a16="http://schemas.microsoft.com/office/drawing/2014/main" id="{8175D73A-2C8C-2348-9B5B-0F1FF6DDB9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4" name="Line 30">
              <a:extLst>
                <a:ext uri="{FF2B5EF4-FFF2-40B4-BE49-F238E27FC236}">
                  <a16:creationId xmlns:a16="http://schemas.microsoft.com/office/drawing/2014/main" id="{14208AF1-6381-1149-BD94-0FBB91D6FF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5" name="Line 31">
              <a:extLst>
                <a:ext uri="{FF2B5EF4-FFF2-40B4-BE49-F238E27FC236}">
                  <a16:creationId xmlns:a16="http://schemas.microsoft.com/office/drawing/2014/main" id="{3B55C310-8B45-E544-8E1B-81073BF098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6" name="Line 32">
              <a:extLst>
                <a:ext uri="{FF2B5EF4-FFF2-40B4-BE49-F238E27FC236}">
                  <a16:creationId xmlns:a16="http://schemas.microsoft.com/office/drawing/2014/main" id="{E0371D9C-6F30-7847-A832-99C9A4A7D1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7" name="Line 33">
              <a:extLst>
                <a:ext uri="{FF2B5EF4-FFF2-40B4-BE49-F238E27FC236}">
                  <a16:creationId xmlns:a16="http://schemas.microsoft.com/office/drawing/2014/main" id="{ADAF66A7-1396-4146-A73B-9AAA37C104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8" name="Line 34">
              <a:extLst>
                <a:ext uri="{FF2B5EF4-FFF2-40B4-BE49-F238E27FC236}">
                  <a16:creationId xmlns:a16="http://schemas.microsoft.com/office/drawing/2014/main" id="{7A4600B7-3BDC-F54B-B4DA-61891C4700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9" name="Line 35">
              <a:extLst>
                <a:ext uri="{FF2B5EF4-FFF2-40B4-BE49-F238E27FC236}">
                  <a16:creationId xmlns:a16="http://schemas.microsoft.com/office/drawing/2014/main" id="{9215E9D2-ED19-BF4F-8181-D7AA221A4F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0" name="Line 36">
              <a:extLst>
                <a:ext uri="{FF2B5EF4-FFF2-40B4-BE49-F238E27FC236}">
                  <a16:creationId xmlns:a16="http://schemas.microsoft.com/office/drawing/2014/main" id="{07337952-D77C-6C4E-BC5A-9E0064C067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1" name="Line 37">
              <a:extLst>
                <a:ext uri="{FF2B5EF4-FFF2-40B4-BE49-F238E27FC236}">
                  <a16:creationId xmlns:a16="http://schemas.microsoft.com/office/drawing/2014/main" id="{5DBD0A6A-2D10-0244-9D4A-933A142F47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2" name="Line 38">
              <a:extLst>
                <a:ext uri="{FF2B5EF4-FFF2-40B4-BE49-F238E27FC236}">
                  <a16:creationId xmlns:a16="http://schemas.microsoft.com/office/drawing/2014/main" id="{83993B1C-42AF-A845-AA2E-7F45504853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3" name="Line 39">
              <a:extLst>
                <a:ext uri="{FF2B5EF4-FFF2-40B4-BE49-F238E27FC236}">
                  <a16:creationId xmlns:a16="http://schemas.microsoft.com/office/drawing/2014/main" id="{ADC84880-F058-9945-9000-3DA904F2C9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4347" name="Rectangle 43">
            <a:extLst>
              <a:ext uri="{FF2B5EF4-FFF2-40B4-BE49-F238E27FC236}">
                <a16:creationId xmlns:a16="http://schemas.microsoft.com/office/drawing/2014/main" id="{E71A38C3-E0C5-6E4E-9892-41E7D91D2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2636838"/>
            <a:ext cx="144462" cy="21590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1</a:t>
            </a:r>
          </a:p>
        </p:txBody>
      </p:sp>
      <p:sp>
        <p:nvSpPr>
          <p:cNvPr id="354349" name="Rectangle 45">
            <a:extLst>
              <a:ext uri="{FF2B5EF4-FFF2-40B4-BE49-F238E27FC236}">
                <a16:creationId xmlns:a16="http://schemas.microsoft.com/office/drawing/2014/main" id="{1F098874-99A0-8B43-9550-78DD78F60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636838"/>
            <a:ext cx="144462" cy="21590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0</a:t>
            </a:r>
          </a:p>
        </p:txBody>
      </p:sp>
      <p:sp>
        <p:nvSpPr>
          <p:cNvPr id="354353" name="Rectangle 49">
            <a:extLst>
              <a:ext uri="{FF2B5EF4-FFF2-40B4-BE49-F238E27FC236}">
                <a16:creationId xmlns:a16="http://schemas.microsoft.com/office/drawing/2014/main" id="{097EB6E4-C5E4-F14C-9873-47A441281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2636837"/>
            <a:ext cx="2880393" cy="217487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Network</a:t>
            </a:r>
          </a:p>
        </p:txBody>
      </p:sp>
      <p:sp>
        <p:nvSpPr>
          <p:cNvPr id="354368" name="Rectangle 64">
            <a:extLst>
              <a:ext uri="{FF2B5EF4-FFF2-40B4-BE49-F238E27FC236}">
                <a16:creationId xmlns:a16="http://schemas.microsoft.com/office/drawing/2014/main" id="{2655BBF8-7FE0-9B42-A238-F030F9CC7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2420938"/>
            <a:ext cx="2868362" cy="201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 dirty="0"/>
              <a:t>20</a:t>
            </a:r>
          </a:p>
        </p:txBody>
      </p:sp>
      <p:sp>
        <p:nvSpPr>
          <p:cNvPr id="354369" name="Rectangle 65">
            <a:extLst>
              <a:ext uri="{FF2B5EF4-FFF2-40B4-BE49-F238E27FC236}">
                <a16:creationId xmlns:a16="http://schemas.microsoft.com/office/drawing/2014/main" id="{E0C87A27-F5C2-B34A-A522-D8EDF719E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420938"/>
            <a:ext cx="230346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16</a:t>
            </a:r>
          </a:p>
        </p:txBody>
      </p:sp>
      <p:sp>
        <p:nvSpPr>
          <p:cNvPr id="354379" name="Rectangle 75">
            <a:extLst>
              <a:ext uri="{FF2B5EF4-FFF2-40B4-BE49-F238E27FC236}">
                <a16:creationId xmlns:a16="http://schemas.microsoft.com/office/drawing/2014/main" id="{B48D94DB-D177-614D-8CA3-8E0111BC9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2636838"/>
            <a:ext cx="1439863" cy="21590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Host</a:t>
            </a:r>
          </a:p>
        </p:txBody>
      </p:sp>
      <p:sp>
        <p:nvSpPr>
          <p:cNvPr id="354382" name="Rectangle 78">
            <a:extLst>
              <a:ext uri="{FF2B5EF4-FFF2-40B4-BE49-F238E27FC236}">
                <a16:creationId xmlns:a16="http://schemas.microsoft.com/office/drawing/2014/main" id="{571F4E58-FB61-4248-8676-B8DAAEFE9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9489" y="2420938"/>
            <a:ext cx="1439863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10</a:t>
            </a:r>
          </a:p>
        </p:txBody>
      </p:sp>
      <p:grpSp>
        <p:nvGrpSpPr>
          <p:cNvPr id="354416" name="Group 112">
            <a:extLst>
              <a:ext uri="{FF2B5EF4-FFF2-40B4-BE49-F238E27FC236}">
                <a16:creationId xmlns:a16="http://schemas.microsoft.com/office/drawing/2014/main" id="{630A5635-EF20-1B41-A103-DDC727A04709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2924175"/>
            <a:ext cx="4610100" cy="215900"/>
            <a:chOff x="1020" y="1888"/>
            <a:chExt cx="2904" cy="136"/>
          </a:xfrm>
        </p:grpSpPr>
        <p:sp>
          <p:nvSpPr>
            <p:cNvPr id="354384" name="Rectangle 80">
              <a:extLst>
                <a:ext uri="{FF2B5EF4-FFF2-40B4-BE49-F238E27FC236}">
                  <a16:creationId xmlns:a16="http://schemas.microsoft.com/office/drawing/2014/main" id="{20B5538A-99BF-8641-A076-DB311D5B1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385" name="Rectangle 81">
              <a:extLst>
                <a:ext uri="{FF2B5EF4-FFF2-40B4-BE49-F238E27FC236}">
                  <a16:creationId xmlns:a16="http://schemas.microsoft.com/office/drawing/2014/main" id="{2DD61076-5112-2343-A40E-953E2A5E71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86" name="Rectangle 82">
              <a:extLst>
                <a:ext uri="{FF2B5EF4-FFF2-40B4-BE49-F238E27FC236}">
                  <a16:creationId xmlns:a16="http://schemas.microsoft.com/office/drawing/2014/main" id="{780FBA3D-0B0B-7C48-8121-C0A556E58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87" name="Rectangle 83">
              <a:extLst>
                <a:ext uri="{FF2B5EF4-FFF2-40B4-BE49-F238E27FC236}">
                  <a16:creationId xmlns:a16="http://schemas.microsoft.com/office/drawing/2014/main" id="{F4B372CF-6326-F84F-9363-F61C3EC07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88" name="Rectangle 84">
              <a:extLst>
                <a:ext uri="{FF2B5EF4-FFF2-40B4-BE49-F238E27FC236}">
                  <a16:creationId xmlns:a16="http://schemas.microsoft.com/office/drawing/2014/main" id="{4D4E575E-2A49-CD4C-ACE6-C1FB4F36B9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89" name="Rectangle 85">
              <a:extLst>
                <a:ext uri="{FF2B5EF4-FFF2-40B4-BE49-F238E27FC236}">
                  <a16:creationId xmlns:a16="http://schemas.microsoft.com/office/drawing/2014/main" id="{DFEA135A-F98B-7E44-A03A-6159F2C3C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0" name="Rectangle 86">
              <a:extLst>
                <a:ext uri="{FF2B5EF4-FFF2-40B4-BE49-F238E27FC236}">
                  <a16:creationId xmlns:a16="http://schemas.microsoft.com/office/drawing/2014/main" id="{3A8CA642-2262-7B4C-8799-CA4A60DC2E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1" name="Rectangle 87">
              <a:extLst>
                <a:ext uri="{FF2B5EF4-FFF2-40B4-BE49-F238E27FC236}">
                  <a16:creationId xmlns:a16="http://schemas.microsoft.com/office/drawing/2014/main" id="{C6E8ABDE-5E79-0744-ABD4-8B96E3C0B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392" name="Rectangle 88">
              <a:extLst>
                <a:ext uri="{FF2B5EF4-FFF2-40B4-BE49-F238E27FC236}">
                  <a16:creationId xmlns:a16="http://schemas.microsoft.com/office/drawing/2014/main" id="{C11432A1-0545-A943-BCC6-55EBA56EF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3" name="Rectangle 89">
              <a:extLst>
                <a:ext uri="{FF2B5EF4-FFF2-40B4-BE49-F238E27FC236}">
                  <a16:creationId xmlns:a16="http://schemas.microsoft.com/office/drawing/2014/main" id="{458A7D46-CE8C-A447-B382-EA332E1F1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4" name="Rectangle 90">
              <a:extLst>
                <a:ext uri="{FF2B5EF4-FFF2-40B4-BE49-F238E27FC236}">
                  <a16:creationId xmlns:a16="http://schemas.microsoft.com/office/drawing/2014/main" id="{30B3DB3C-5DE0-5342-B2D6-1E50DE95B1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5" name="Rectangle 91">
              <a:extLst>
                <a:ext uri="{FF2B5EF4-FFF2-40B4-BE49-F238E27FC236}">
                  <a16:creationId xmlns:a16="http://schemas.microsoft.com/office/drawing/2014/main" id="{824F5C9F-21CF-4C44-AB78-5F343893E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6" name="Rectangle 92">
              <a:extLst>
                <a:ext uri="{FF2B5EF4-FFF2-40B4-BE49-F238E27FC236}">
                  <a16:creationId xmlns:a16="http://schemas.microsoft.com/office/drawing/2014/main" id="{117D64D0-E6EC-F843-A0EB-4CAA057C90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397" name="Rectangle 93">
              <a:extLst>
                <a:ext uri="{FF2B5EF4-FFF2-40B4-BE49-F238E27FC236}">
                  <a16:creationId xmlns:a16="http://schemas.microsoft.com/office/drawing/2014/main" id="{AA4A3BA8-9973-1F4E-A6A0-4819C2B04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8" name="Rectangle 94">
              <a:extLst>
                <a:ext uri="{FF2B5EF4-FFF2-40B4-BE49-F238E27FC236}">
                  <a16:creationId xmlns:a16="http://schemas.microsoft.com/office/drawing/2014/main" id="{B827E994-5B98-854D-9415-5DCA955A5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9" name="Rectangle 95">
              <a:extLst>
                <a:ext uri="{FF2B5EF4-FFF2-40B4-BE49-F238E27FC236}">
                  <a16:creationId xmlns:a16="http://schemas.microsoft.com/office/drawing/2014/main" id="{3F1EF463-D8EE-2646-BC32-D5F95FD1CA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0" name="Rectangle 96">
              <a:extLst>
                <a:ext uri="{FF2B5EF4-FFF2-40B4-BE49-F238E27FC236}">
                  <a16:creationId xmlns:a16="http://schemas.microsoft.com/office/drawing/2014/main" id="{86D96A2E-C7C5-1F44-9B41-D5760ACD6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1" name="Rectangle 97">
              <a:extLst>
                <a:ext uri="{FF2B5EF4-FFF2-40B4-BE49-F238E27FC236}">
                  <a16:creationId xmlns:a16="http://schemas.microsoft.com/office/drawing/2014/main" id="{D391ADF9-B7FF-0E4B-9634-FAE0047C2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2" name="Rectangle 98">
              <a:extLst>
                <a:ext uri="{FF2B5EF4-FFF2-40B4-BE49-F238E27FC236}">
                  <a16:creationId xmlns:a16="http://schemas.microsoft.com/office/drawing/2014/main" id="{34CB0A6E-4069-AD4F-AC65-61276613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3" name="Rectangle 99">
              <a:extLst>
                <a:ext uri="{FF2B5EF4-FFF2-40B4-BE49-F238E27FC236}">
                  <a16:creationId xmlns:a16="http://schemas.microsoft.com/office/drawing/2014/main" id="{E95BB824-DAF2-AD4B-A24C-098FA12BC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4" name="Rectangle 100">
              <a:extLst>
                <a:ext uri="{FF2B5EF4-FFF2-40B4-BE49-F238E27FC236}">
                  <a16:creationId xmlns:a16="http://schemas.microsoft.com/office/drawing/2014/main" id="{823EB4D5-AC4B-D54C-BBD4-6969ED7DF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5" name="Rectangle 101">
              <a:extLst>
                <a:ext uri="{FF2B5EF4-FFF2-40B4-BE49-F238E27FC236}">
                  <a16:creationId xmlns:a16="http://schemas.microsoft.com/office/drawing/2014/main" id="{539DB9F0-CD93-6B46-BDA4-4408D7C90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06" name="Rectangle 102">
              <a:extLst>
                <a:ext uri="{FF2B5EF4-FFF2-40B4-BE49-F238E27FC236}">
                  <a16:creationId xmlns:a16="http://schemas.microsoft.com/office/drawing/2014/main" id="{834FAE15-787E-BF48-9076-436AB6B79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07" name="Rectangle 103">
              <a:extLst>
                <a:ext uri="{FF2B5EF4-FFF2-40B4-BE49-F238E27FC236}">
                  <a16:creationId xmlns:a16="http://schemas.microsoft.com/office/drawing/2014/main" id="{F87A60D4-9443-3440-BA4A-26D1BB3D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08" name="Rectangle 104">
              <a:extLst>
                <a:ext uri="{FF2B5EF4-FFF2-40B4-BE49-F238E27FC236}">
                  <a16:creationId xmlns:a16="http://schemas.microsoft.com/office/drawing/2014/main" id="{46410844-2DFE-FE48-B7DF-A6FDA5EB4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9" name="Rectangle 105">
              <a:extLst>
                <a:ext uri="{FF2B5EF4-FFF2-40B4-BE49-F238E27FC236}">
                  <a16:creationId xmlns:a16="http://schemas.microsoft.com/office/drawing/2014/main" id="{8791AC35-3376-E645-A300-8A1EF454F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0" name="Rectangle 106">
              <a:extLst>
                <a:ext uri="{FF2B5EF4-FFF2-40B4-BE49-F238E27FC236}">
                  <a16:creationId xmlns:a16="http://schemas.microsoft.com/office/drawing/2014/main" id="{9453DE09-C4D9-5747-9EAB-B03B3BF2E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1" name="Rectangle 107">
              <a:extLst>
                <a:ext uri="{FF2B5EF4-FFF2-40B4-BE49-F238E27FC236}">
                  <a16:creationId xmlns:a16="http://schemas.microsoft.com/office/drawing/2014/main" id="{185A9682-DB27-C94C-AC65-B8E7A9159C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2" name="Rectangle 108">
              <a:extLst>
                <a:ext uri="{FF2B5EF4-FFF2-40B4-BE49-F238E27FC236}">
                  <a16:creationId xmlns:a16="http://schemas.microsoft.com/office/drawing/2014/main" id="{44852E7C-46F7-2246-BB2D-FA06731FE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3" name="Rectangle 109">
              <a:extLst>
                <a:ext uri="{FF2B5EF4-FFF2-40B4-BE49-F238E27FC236}">
                  <a16:creationId xmlns:a16="http://schemas.microsoft.com/office/drawing/2014/main" id="{5F04363E-D8E3-DC41-8926-D4287FF53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4" name="Rectangle 110">
              <a:extLst>
                <a:ext uri="{FF2B5EF4-FFF2-40B4-BE49-F238E27FC236}">
                  <a16:creationId xmlns:a16="http://schemas.microsoft.com/office/drawing/2014/main" id="{D1757310-5660-9A40-B917-084CA0BDE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15" name="Rectangle 111">
              <a:extLst>
                <a:ext uri="{FF2B5EF4-FFF2-40B4-BE49-F238E27FC236}">
                  <a16:creationId xmlns:a16="http://schemas.microsoft.com/office/drawing/2014/main" id="{09FADC76-7B44-FB47-B744-ABC2F9F6C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</p:grpSp>
      <p:sp>
        <p:nvSpPr>
          <p:cNvPr id="354418" name="Rectangle 114">
            <a:extLst>
              <a:ext uri="{FF2B5EF4-FFF2-40B4-BE49-F238E27FC236}">
                <a16:creationId xmlns:a16="http://schemas.microsoft.com/office/drawing/2014/main" id="{2C0DC916-A4A5-874F-9F1B-1EB0FE585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636838"/>
            <a:ext cx="10795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altLang="nb-NO" sz="1200"/>
              <a:t>e.g. address</a:t>
            </a:r>
          </a:p>
          <a:p>
            <a:pPr algn="r"/>
            <a:r>
              <a:rPr lang="en-US" altLang="nb-NO" sz="1200"/>
              <a:t>129.8.7.2:</a:t>
            </a:r>
          </a:p>
        </p:txBody>
      </p:sp>
      <p:grpSp>
        <p:nvGrpSpPr>
          <p:cNvPr id="354419" name="Group 115">
            <a:extLst>
              <a:ext uri="{FF2B5EF4-FFF2-40B4-BE49-F238E27FC236}">
                <a16:creationId xmlns:a16="http://schemas.microsoft.com/office/drawing/2014/main" id="{C28A6BDA-3CB4-3448-8361-407828465B30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3141663"/>
            <a:ext cx="4610100" cy="215900"/>
            <a:chOff x="1020" y="1888"/>
            <a:chExt cx="2904" cy="136"/>
          </a:xfrm>
        </p:grpSpPr>
        <p:sp>
          <p:nvSpPr>
            <p:cNvPr id="354420" name="Rectangle 116">
              <a:extLst>
                <a:ext uri="{FF2B5EF4-FFF2-40B4-BE49-F238E27FC236}">
                  <a16:creationId xmlns:a16="http://schemas.microsoft.com/office/drawing/2014/main" id="{38118A36-76E7-3045-B236-625852F90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1" name="Rectangle 117">
              <a:extLst>
                <a:ext uri="{FF2B5EF4-FFF2-40B4-BE49-F238E27FC236}">
                  <a16:creationId xmlns:a16="http://schemas.microsoft.com/office/drawing/2014/main" id="{B36AA615-1118-264D-BB91-E371267FDA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2" name="Rectangle 118">
              <a:extLst>
                <a:ext uri="{FF2B5EF4-FFF2-40B4-BE49-F238E27FC236}">
                  <a16:creationId xmlns:a16="http://schemas.microsoft.com/office/drawing/2014/main" id="{DBDAC680-1D6E-C740-A6C3-EBEB8C5E6D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3" name="Rectangle 119">
              <a:extLst>
                <a:ext uri="{FF2B5EF4-FFF2-40B4-BE49-F238E27FC236}">
                  <a16:creationId xmlns:a16="http://schemas.microsoft.com/office/drawing/2014/main" id="{8722FA95-3814-574B-897D-B4A1C1B07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4" name="Rectangle 120">
              <a:extLst>
                <a:ext uri="{FF2B5EF4-FFF2-40B4-BE49-F238E27FC236}">
                  <a16:creationId xmlns:a16="http://schemas.microsoft.com/office/drawing/2014/main" id="{BCD3E2DF-B19D-2D45-A106-01FE1B163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5" name="Rectangle 121">
              <a:extLst>
                <a:ext uri="{FF2B5EF4-FFF2-40B4-BE49-F238E27FC236}">
                  <a16:creationId xmlns:a16="http://schemas.microsoft.com/office/drawing/2014/main" id="{37EF1137-5A81-B54B-AFE9-92533EA4A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6" name="Rectangle 122">
              <a:extLst>
                <a:ext uri="{FF2B5EF4-FFF2-40B4-BE49-F238E27FC236}">
                  <a16:creationId xmlns:a16="http://schemas.microsoft.com/office/drawing/2014/main" id="{74B7FD56-1258-B741-BE52-29EA889A7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7" name="Rectangle 123">
              <a:extLst>
                <a:ext uri="{FF2B5EF4-FFF2-40B4-BE49-F238E27FC236}">
                  <a16:creationId xmlns:a16="http://schemas.microsoft.com/office/drawing/2014/main" id="{4BE9F01B-D29F-8A4A-AB43-C370B15249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8" name="Rectangle 124">
              <a:extLst>
                <a:ext uri="{FF2B5EF4-FFF2-40B4-BE49-F238E27FC236}">
                  <a16:creationId xmlns:a16="http://schemas.microsoft.com/office/drawing/2014/main" id="{0D70971F-2EB1-1442-9B37-01F263FE3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9" name="Rectangle 125">
              <a:extLst>
                <a:ext uri="{FF2B5EF4-FFF2-40B4-BE49-F238E27FC236}">
                  <a16:creationId xmlns:a16="http://schemas.microsoft.com/office/drawing/2014/main" id="{79AFAB4B-3836-6D48-B631-121EE15264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0" name="Rectangle 126">
              <a:extLst>
                <a:ext uri="{FF2B5EF4-FFF2-40B4-BE49-F238E27FC236}">
                  <a16:creationId xmlns:a16="http://schemas.microsoft.com/office/drawing/2014/main" id="{19F8163B-616B-764B-A617-CE92FA988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1" name="Rectangle 127">
              <a:extLst>
                <a:ext uri="{FF2B5EF4-FFF2-40B4-BE49-F238E27FC236}">
                  <a16:creationId xmlns:a16="http://schemas.microsoft.com/office/drawing/2014/main" id="{596CEBD8-4E23-F243-8A45-1398A78C5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2" name="Rectangle 128">
              <a:extLst>
                <a:ext uri="{FF2B5EF4-FFF2-40B4-BE49-F238E27FC236}">
                  <a16:creationId xmlns:a16="http://schemas.microsoft.com/office/drawing/2014/main" id="{6C38BBF8-9F1D-F144-B519-4A66367F8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3" name="Rectangle 129">
              <a:extLst>
                <a:ext uri="{FF2B5EF4-FFF2-40B4-BE49-F238E27FC236}">
                  <a16:creationId xmlns:a16="http://schemas.microsoft.com/office/drawing/2014/main" id="{0C0C3A2C-E4E4-6E4F-926F-A0CB30B43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4" name="Rectangle 130">
              <a:extLst>
                <a:ext uri="{FF2B5EF4-FFF2-40B4-BE49-F238E27FC236}">
                  <a16:creationId xmlns:a16="http://schemas.microsoft.com/office/drawing/2014/main" id="{0380A05C-52CC-5E42-B055-39A9920AB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5" name="Rectangle 131">
              <a:extLst>
                <a:ext uri="{FF2B5EF4-FFF2-40B4-BE49-F238E27FC236}">
                  <a16:creationId xmlns:a16="http://schemas.microsoft.com/office/drawing/2014/main" id="{002F0B3F-DDC8-6443-B736-F6A13A189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6" name="Rectangle 132">
              <a:extLst>
                <a:ext uri="{FF2B5EF4-FFF2-40B4-BE49-F238E27FC236}">
                  <a16:creationId xmlns:a16="http://schemas.microsoft.com/office/drawing/2014/main" id="{BB6E45D3-0C75-0546-94A4-D64950D2F0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7" name="Rectangle 133">
              <a:extLst>
                <a:ext uri="{FF2B5EF4-FFF2-40B4-BE49-F238E27FC236}">
                  <a16:creationId xmlns:a16="http://schemas.microsoft.com/office/drawing/2014/main" id="{E520626F-22BA-834D-A0A0-B5A0F6FC9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8" name="Rectangle 134">
              <a:extLst>
                <a:ext uri="{FF2B5EF4-FFF2-40B4-BE49-F238E27FC236}">
                  <a16:creationId xmlns:a16="http://schemas.microsoft.com/office/drawing/2014/main" id="{27598AA5-C644-254F-90C2-95CC78369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9" name="Rectangle 135">
              <a:extLst>
                <a:ext uri="{FF2B5EF4-FFF2-40B4-BE49-F238E27FC236}">
                  <a16:creationId xmlns:a16="http://schemas.microsoft.com/office/drawing/2014/main" id="{B9610D35-7D34-E049-B013-F2B29D4A6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40" name="Rectangle 136">
              <a:extLst>
                <a:ext uri="{FF2B5EF4-FFF2-40B4-BE49-F238E27FC236}">
                  <a16:creationId xmlns:a16="http://schemas.microsoft.com/office/drawing/2014/main" id="{96D81939-DBC3-434D-A160-18DA5D664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41" name="Rectangle 137">
              <a:extLst>
                <a:ext uri="{FF2B5EF4-FFF2-40B4-BE49-F238E27FC236}">
                  <a16:creationId xmlns:a16="http://schemas.microsoft.com/office/drawing/2014/main" id="{71D0F1B3-D85F-264B-99D8-7501965FF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42" name="Rectangle 138">
              <a:extLst>
                <a:ext uri="{FF2B5EF4-FFF2-40B4-BE49-F238E27FC236}">
                  <a16:creationId xmlns:a16="http://schemas.microsoft.com/office/drawing/2014/main" id="{B94A3D37-07F3-6942-A00B-6220C3FB1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3" name="Rectangle 139">
              <a:extLst>
                <a:ext uri="{FF2B5EF4-FFF2-40B4-BE49-F238E27FC236}">
                  <a16:creationId xmlns:a16="http://schemas.microsoft.com/office/drawing/2014/main" id="{54204A8D-AC01-5542-8E23-BADAC58D9C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4" name="Rectangle 140">
              <a:extLst>
                <a:ext uri="{FF2B5EF4-FFF2-40B4-BE49-F238E27FC236}">
                  <a16:creationId xmlns:a16="http://schemas.microsoft.com/office/drawing/2014/main" id="{2E34A534-E2D6-504F-A772-1DE7CDB25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5" name="Rectangle 141">
              <a:extLst>
                <a:ext uri="{FF2B5EF4-FFF2-40B4-BE49-F238E27FC236}">
                  <a16:creationId xmlns:a16="http://schemas.microsoft.com/office/drawing/2014/main" id="{2238A10D-3B4A-8840-983B-6769DC0CC3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6" name="Rectangle 142">
              <a:extLst>
                <a:ext uri="{FF2B5EF4-FFF2-40B4-BE49-F238E27FC236}">
                  <a16:creationId xmlns:a16="http://schemas.microsoft.com/office/drawing/2014/main" id="{374107F6-C28E-7C46-B344-A58551A73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7" name="Rectangle 143">
              <a:extLst>
                <a:ext uri="{FF2B5EF4-FFF2-40B4-BE49-F238E27FC236}">
                  <a16:creationId xmlns:a16="http://schemas.microsoft.com/office/drawing/2014/main" id="{2A97C158-5F70-7747-B688-280B26263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8" name="Rectangle 144">
              <a:extLst>
                <a:ext uri="{FF2B5EF4-FFF2-40B4-BE49-F238E27FC236}">
                  <a16:creationId xmlns:a16="http://schemas.microsoft.com/office/drawing/2014/main" id="{20905185-5454-C947-82EC-A3A147462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9" name="Rectangle 145">
              <a:extLst>
                <a:ext uri="{FF2B5EF4-FFF2-40B4-BE49-F238E27FC236}">
                  <a16:creationId xmlns:a16="http://schemas.microsoft.com/office/drawing/2014/main" id="{922F5AE5-B6F2-C049-AE9A-387298EB7E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0" name="Rectangle 146">
              <a:extLst>
                <a:ext uri="{FF2B5EF4-FFF2-40B4-BE49-F238E27FC236}">
                  <a16:creationId xmlns:a16="http://schemas.microsoft.com/office/drawing/2014/main" id="{60536876-8AAC-EB49-9E04-4AF10E364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1" name="Rectangle 147">
              <a:extLst>
                <a:ext uri="{FF2B5EF4-FFF2-40B4-BE49-F238E27FC236}">
                  <a16:creationId xmlns:a16="http://schemas.microsoft.com/office/drawing/2014/main" id="{6DBBAEB4-8E66-1C42-B532-B5B85A87D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</p:grpSp>
      <p:sp>
        <p:nvSpPr>
          <p:cNvPr id="354452" name="Rectangle 148">
            <a:extLst>
              <a:ext uri="{FF2B5EF4-FFF2-40B4-BE49-F238E27FC236}">
                <a16:creationId xmlns:a16="http://schemas.microsoft.com/office/drawing/2014/main" id="{05E29317-294A-7341-AA46-F85311CFD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141663"/>
            <a:ext cx="1079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altLang="nb-NO" sz="1200" dirty="0"/>
              <a:t>netmask:</a:t>
            </a:r>
          </a:p>
        </p:txBody>
      </p:sp>
      <p:sp>
        <p:nvSpPr>
          <p:cNvPr id="354453" name="Rectangle 149">
            <a:extLst>
              <a:ext uri="{FF2B5EF4-FFF2-40B4-BE49-F238E27FC236}">
                <a16:creationId xmlns:a16="http://schemas.microsoft.com/office/drawing/2014/main" id="{808951FD-ED3D-3449-B6D6-06D825EE9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636838"/>
            <a:ext cx="2087562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 sz="1200" dirty="0"/>
              <a:t>To write down subnet address</a:t>
            </a:r>
            <a:br>
              <a:rPr lang="en-US" altLang="nb-NO" sz="1200" dirty="0"/>
            </a:br>
            <a:r>
              <a:rPr lang="en-US" altLang="nb-NO" sz="1200" dirty="0"/>
              <a:t>with netmask use either</a:t>
            </a:r>
          </a:p>
          <a:p>
            <a:r>
              <a:rPr lang="en-US" altLang="nb-NO" sz="1200" dirty="0"/>
              <a:t>  129.8.4.0/255.255.252.0</a:t>
            </a:r>
          </a:p>
          <a:p>
            <a:r>
              <a:rPr lang="en-US" altLang="nb-NO" sz="1200" dirty="0"/>
              <a:t>or</a:t>
            </a:r>
          </a:p>
          <a:p>
            <a:r>
              <a:rPr lang="en-US" altLang="nb-NO" sz="1200" dirty="0"/>
              <a:t>  129.8.4.0/22</a:t>
            </a:r>
          </a:p>
        </p:txBody>
      </p:sp>
      <p:grpSp>
        <p:nvGrpSpPr>
          <p:cNvPr id="354454" name="Group 150">
            <a:extLst>
              <a:ext uri="{FF2B5EF4-FFF2-40B4-BE49-F238E27FC236}">
                <a16:creationId xmlns:a16="http://schemas.microsoft.com/office/drawing/2014/main" id="{19084AD5-0978-004E-9F5A-B40755A395D4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3357563"/>
            <a:ext cx="4610100" cy="215900"/>
            <a:chOff x="1020" y="1888"/>
            <a:chExt cx="2904" cy="136"/>
          </a:xfrm>
        </p:grpSpPr>
        <p:sp>
          <p:nvSpPr>
            <p:cNvPr id="354455" name="Rectangle 151">
              <a:extLst>
                <a:ext uri="{FF2B5EF4-FFF2-40B4-BE49-F238E27FC236}">
                  <a16:creationId xmlns:a16="http://schemas.microsoft.com/office/drawing/2014/main" id="{BA6C6658-2B2B-A643-8D04-9A473614E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56" name="Rectangle 152">
              <a:extLst>
                <a:ext uri="{FF2B5EF4-FFF2-40B4-BE49-F238E27FC236}">
                  <a16:creationId xmlns:a16="http://schemas.microsoft.com/office/drawing/2014/main" id="{66EECAD1-C649-E649-A70E-C942A71FA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7" name="Rectangle 153">
              <a:extLst>
                <a:ext uri="{FF2B5EF4-FFF2-40B4-BE49-F238E27FC236}">
                  <a16:creationId xmlns:a16="http://schemas.microsoft.com/office/drawing/2014/main" id="{2FDF8029-D589-AB4B-B206-3CAD1E092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8" name="Rectangle 154">
              <a:extLst>
                <a:ext uri="{FF2B5EF4-FFF2-40B4-BE49-F238E27FC236}">
                  <a16:creationId xmlns:a16="http://schemas.microsoft.com/office/drawing/2014/main" id="{2F796367-A66B-F24F-90AB-9430082EB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9" name="Rectangle 155">
              <a:extLst>
                <a:ext uri="{FF2B5EF4-FFF2-40B4-BE49-F238E27FC236}">
                  <a16:creationId xmlns:a16="http://schemas.microsoft.com/office/drawing/2014/main" id="{FA880788-5F8E-4E4A-8816-B85042F2C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0" name="Rectangle 156">
              <a:extLst>
                <a:ext uri="{FF2B5EF4-FFF2-40B4-BE49-F238E27FC236}">
                  <a16:creationId xmlns:a16="http://schemas.microsoft.com/office/drawing/2014/main" id="{65432EEB-21EE-7E48-8695-8C6448F1AD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1" name="Rectangle 157">
              <a:extLst>
                <a:ext uri="{FF2B5EF4-FFF2-40B4-BE49-F238E27FC236}">
                  <a16:creationId xmlns:a16="http://schemas.microsoft.com/office/drawing/2014/main" id="{4728F185-80CD-4046-9F57-8ABC7C05E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2" name="Rectangle 158">
              <a:extLst>
                <a:ext uri="{FF2B5EF4-FFF2-40B4-BE49-F238E27FC236}">
                  <a16:creationId xmlns:a16="http://schemas.microsoft.com/office/drawing/2014/main" id="{F396D659-8954-324A-903E-D0F2C07CC7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63" name="Rectangle 159">
              <a:extLst>
                <a:ext uri="{FF2B5EF4-FFF2-40B4-BE49-F238E27FC236}">
                  <a16:creationId xmlns:a16="http://schemas.microsoft.com/office/drawing/2014/main" id="{FF2FBB84-872F-5041-A2B1-430A90FCA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4" name="Rectangle 160">
              <a:extLst>
                <a:ext uri="{FF2B5EF4-FFF2-40B4-BE49-F238E27FC236}">
                  <a16:creationId xmlns:a16="http://schemas.microsoft.com/office/drawing/2014/main" id="{575157DD-3B88-724D-B8A0-039E717A6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5" name="Rectangle 161">
              <a:extLst>
                <a:ext uri="{FF2B5EF4-FFF2-40B4-BE49-F238E27FC236}">
                  <a16:creationId xmlns:a16="http://schemas.microsoft.com/office/drawing/2014/main" id="{CFDA6E1C-953B-9340-9ACC-8C1ADCBD4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6" name="Rectangle 162">
              <a:extLst>
                <a:ext uri="{FF2B5EF4-FFF2-40B4-BE49-F238E27FC236}">
                  <a16:creationId xmlns:a16="http://schemas.microsoft.com/office/drawing/2014/main" id="{9D99FE15-D1F7-9D4B-8533-7FA4C0254D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7" name="Rectangle 163">
              <a:extLst>
                <a:ext uri="{FF2B5EF4-FFF2-40B4-BE49-F238E27FC236}">
                  <a16:creationId xmlns:a16="http://schemas.microsoft.com/office/drawing/2014/main" id="{93CCB4D0-1DE5-3B4F-B851-0AA374093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68" name="Rectangle 164">
              <a:extLst>
                <a:ext uri="{FF2B5EF4-FFF2-40B4-BE49-F238E27FC236}">
                  <a16:creationId xmlns:a16="http://schemas.microsoft.com/office/drawing/2014/main" id="{59AAD716-A667-A94A-8F78-E4D97F7B5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9" name="Rectangle 165">
              <a:extLst>
                <a:ext uri="{FF2B5EF4-FFF2-40B4-BE49-F238E27FC236}">
                  <a16:creationId xmlns:a16="http://schemas.microsoft.com/office/drawing/2014/main" id="{16DF00F8-8A62-F343-9AEA-68F09817D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0" name="Rectangle 166">
              <a:extLst>
                <a:ext uri="{FF2B5EF4-FFF2-40B4-BE49-F238E27FC236}">
                  <a16:creationId xmlns:a16="http://schemas.microsoft.com/office/drawing/2014/main" id="{3E0C43F8-C152-7147-9191-4812F700F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1" name="Rectangle 167">
              <a:extLst>
                <a:ext uri="{FF2B5EF4-FFF2-40B4-BE49-F238E27FC236}">
                  <a16:creationId xmlns:a16="http://schemas.microsoft.com/office/drawing/2014/main" id="{9D1A618A-B1F2-F940-BCD3-EC3DC013C0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2" name="Rectangle 168">
              <a:extLst>
                <a:ext uri="{FF2B5EF4-FFF2-40B4-BE49-F238E27FC236}">
                  <a16:creationId xmlns:a16="http://schemas.microsoft.com/office/drawing/2014/main" id="{AED558F7-1828-8B44-B522-2853BC790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3" name="Rectangle 169">
              <a:extLst>
                <a:ext uri="{FF2B5EF4-FFF2-40B4-BE49-F238E27FC236}">
                  <a16:creationId xmlns:a16="http://schemas.microsoft.com/office/drawing/2014/main" id="{5F64EA5E-92EE-AE44-9084-267EF3A47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4" name="Rectangle 170">
              <a:extLst>
                <a:ext uri="{FF2B5EF4-FFF2-40B4-BE49-F238E27FC236}">
                  <a16:creationId xmlns:a16="http://schemas.microsoft.com/office/drawing/2014/main" id="{11A9152F-8A76-8440-AF7F-AC32924C3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5" name="Rectangle 171">
              <a:extLst>
                <a:ext uri="{FF2B5EF4-FFF2-40B4-BE49-F238E27FC236}">
                  <a16:creationId xmlns:a16="http://schemas.microsoft.com/office/drawing/2014/main" id="{AF0A14D2-16BE-1D47-B3E5-67BAF2522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6" name="Rectangle 172">
              <a:extLst>
                <a:ext uri="{FF2B5EF4-FFF2-40B4-BE49-F238E27FC236}">
                  <a16:creationId xmlns:a16="http://schemas.microsoft.com/office/drawing/2014/main" id="{4ADE52F9-B5C2-3144-A3CE-EA4D77532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77" name="Rectangle 173">
              <a:extLst>
                <a:ext uri="{FF2B5EF4-FFF2-40B4-BE49-F238E27FC236}">
                  <a16:creationId xmlns:a16="http://schemas.microsoft.com/office/drawing/2014/main" id="{3FEA2158-58A7-334C-BFCB-398B49C59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8" name="Rectangle 174">
              <a:extLst>
                <a:ext uri="{FF2B5EF4-FFF2-40B4-BE49-F238E27FC236}">
                  <a16:creationId xmlns:a16="http://schemas.microsoft.com/office/drawing/2014/main" id="{9A448101-FEEB-A74A-85CD-22D5FEB48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9" name="Rectangle 175">
              <a:extLst>
                <a:ext uri="{FF2B5EF4-FFF2-40B4-BE49-F238E27FC236}">
                  <a16:creationId xmlns:a16="http://schemas.microsoft.com/office/drawing/2014/main" id="{DE657201-00B5-2449-956B-54AAA318A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0" name="Rectangle 176">
              <a:extLst>
                <a:ext uri="{FF2B5EF4-FFF2-40B4-BE49-F238E27FC236}">
                  <a16:creationId xmlns:a16="http://schemas.microsoft.com/office/drawing/2014/main" id="{4FE25B48-3867-D044-9FC5-92DD79037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1" name="Rectangle 177">
              <a:extLst>
                <a:ext uri="{FF2B5EF4-FFF2-40B4-BE49-F238E27FC236}">
                  <a16:creationId xmlns:a16="http://schemas.microsoft.com/office/drawing/2014/main" id="{E3EEF40D-F804-E749-8C23-31EA683807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2" name="Rectangle 178">
              <a:extLst>
                <a:ext uri="{FF2B5EF4-FFF2-40B4-BE49-F238E27FC236}">
                  <a16:creationId xmlns:a16="http://schemas.microsoft.com/office/drawing/2014/main" id="{29D924FE-2C42-CF4C-B990-BDCB1246D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3" name="Rectangle 179">
              <a:extLst>
                <a:ext uri="{FF2B5EF4-FFF2-40B4-BE49-F238E27FC236}">
                  <a16:creationId xmlns:a16="http://schemas.microsoft.com/office/drawing/2014/main" id="{2A724FA0-F508-154E-8F25-3D0C9599B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4" name="Rectangle 180">
              <a:extLst>
                <a:ext uri="{FF2B5EF4-FFF2-40B4-BE49-F238E27FC236}">
                  <a16:creationId xmlns:a16="http://schemas.microsoft.com/office/drawing/2014/main" id="{D3BC85FF-750D-F441-9CF6-BA90F53F8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5" name="Rectangle 181">
              <a:extLst>
                <a:ext uri="{FF2B5EF4-FFF2-40B4-BE49-F238E27FC236}">
                  <a16:creationId xmlns:a16="http://schemas.microsoft.com/office/drawing/2014/main" id="{89841CF9-6E7F-7A47-AD15-248E7ECEA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6" name="Rectangle 182">
              <a:extLst>
                <a:ext uri="{FF2B5EF4-FFF2-40B4-BE49-F238E27FC236}">
                  <a16:creationId xmlns:a16="http://schemas.microsoft.com/office/drawing/2014/main" id="{A97EA8EB-BEA0-974D-95FC-BF9408BDD6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</p:grpSp>
      <p:sp>
        <p:nvSpPr>
          <p:cNvPr id="354487" name="Rectangle 183">
            <a:extLst>
              <a:ext uri="{FF2B5EF4-FFF2-40B4-BE49-F238E27FC236}">
                <a16:creationId xmlns:a16="http://schemas.microsoft.com/office/drawing/2014/main" id="{27EA0F4A-C0F1-DD46-8080-1101439FC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357563"/>
            <a:ext cx="1079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altLang="nb-NO" sz="1200" dirty="0"/>
              <a:t>net address:</a:t>
            </a:r>
          </a:p>
        </p:txBody>
      </p:sp>
      <p:grpSp>
        <p:nvGrpSpPr>
          <p:cNvPr id="354490" name="Group 186">
            <a:extLst>
              <a:ext uri="{FF2B5EF4-FFF2-40B4-BE49-F238E27FC236}">
                <a16:creationId xmlns:a16="http://schemas.microsoft.com/office/drawing/2014/main" id="{CBC51BCA-E191-EE45-BB7B-3CE226851E4C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2924175"/>
            <a:ext cx="4608513" cy="433388"/>
            <a:chOff x="1020" y="1842"/>
            <a:chExt cx="2903" cy="273"/>
          </a:xfrm>
        </p:grpSpPr>
        <p:sp>
          <p:nvSpPr>
            <p:cNvPr id="354488" name="Rectangle 184">
              <a:extLst>
                <a:ext uri="{FF2B5EF4-FFF2-40B4-BE49-F238E27FC236}">
                  <a16:creationId xmlns:a16="http://schemas.microsoft.com/office/drawing/2014/main" id="{2D79D1DA-8DA2-B342-8BD5-F8ADC3F28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842"/>
              <a:ext cx="1996" cy="273"/>
            </a:xfrm>
            <a:prstGeom prst="rect">
              <a:avLst/>
            </a:prstGeom>
            <a:solidFill>
              <a:srgbClr val="C0C0C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/>
                <a:t>&amp;</a:t>
              </a:r>
            </a:p>
          </p:txBody>
        </p:sp>
        <p:sp>
          <p:nvSpPr>
            <p:cNvPr id="354489" name="Rectangle 185">
              <a:extLst>
                <a:ext uri="{FF2B5EF4-FFF2-40B4-BE49-F238E27FC236}">
                  <a16:creationId xmlns:a16="http://schemas.microsoft.com/office/drawing/2014/main" id="{340405BC-EA85-0346-B375-A1DC179E1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42"/>
              <a:ext cx="907" cy="273"/>
            </a:xfrm>
            <a:prstGeom prst="rect">
              <a:avLst/>
            </a:prstGeom>
            <a:solidFill>
              <a:srgbClr val="80808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/>
                <a:t>&amp;</a:t>
              </a:r>
            </a:p>
          </p:txBody>
        </p:sp>
      </p:grpSp>
      <p:sp>
        <p:nvSpPr>
          <p:cNvPr id="157" name="Rectangle 3">
            <a:extLst>
              <a:ext uri="{FF2B5EF4-FFF2-40B4-BE49-F238E27FC236}">
                <a16:creationId xmlns:a16="http://schemas.microsoft.com/office/drawing/2014/main" id="{DCBFCFA7-17D0-F943-B0B8-2937B9317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20" y="3809207"/>
            <a:ext cx="892899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nb-NO" sz="2000" dirty="0"/>
              <a:t>Use “netmask” to distinguish network part from host part</a:t>
            </a:r>
          </a:p>
        </p:txBody>
      </p:sp>
      <p:sp>
        <p:nvSpPr>
          <p:cNvPr id="158" name="Rectangle 3">
            <a:extLst>
              <a:ext uri="{FF2B5EF4-FFF2-40B4-BE49-F238E27FC236}">
                <a16:creationId xmlns:a16="http://schemas.microsoft.com/office/drawing/2014/main" id="{4560055C-0FB4-E74C-A51F-B68C1D49F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20" y="4403726"/>
            <a:ext cx="8928992" cy="231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nb-NO" sz="2000" dirty="0"/>
              <a:t>Routing with 3 levels of hierarchy</a:t>
            </a:r>
          </a:p>
          <a:p>
            <a:pPr lvl="1">
              <a:lnSpc>
                <a:spcPct val="90000"/>
              </a:lnSpc>
            </a:pPr>
            <a:r>
              <a:rPr lang="en-US" altLang="nb-NO" sz="1800" b="1" dirty="0"/>
              <a:t>end system</a:t>
            </a:r>
            <a:r>
              <a:rPr lang="en-US" altLang="nb-NO" sz="1800" dirty="0"/>
              <a:t>: compute “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dst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&amp; netmask == subnet 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altLang="nb-NO" sz="1800" dirty="0"/>
              <a:t>”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en-US" altLang="nb-NO" sz="1600" dirty="0"/>
              <a:t>: packet to local end system (perhaps ARP, then deliver packet)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altLang="nb-NO" sz="1600" dirty="0"/>
              <a:t>: packet to another network (send to this network’s router)</a:t>
            </a:r>
          </a:p>
          <a:p>
            <a:pPr lvl="1">
              <a:lnSpc>
                <a:spcPct val="90000"/>
              </a:lnSpc>
            </a:pPr>
            <a:r>
              <a:rPr lang="en-US" altLang="nb-NO" sz="1800" b="1" dirty="0"/>
              <a:t>router</a:t>
            </a:r>
            <a:r>
              <a:rPr lang="en-US" altLang="nb-NO" sz="1800" dirty="0"/>
              <a:t>: compute “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dst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&amp; netmask == subnet 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altLang="nb-NO" sz="1800" dirty="0"/>
              <a:t>”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en-US" altLang="nb-NO" sz="1600" dirty="0"/>
              <a:t>: packet to local end system (perhaps ARP, then deliver packet)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altLang="nb-NO" sz="1600" dirty="0"/>
              <a:t>: packet to another network (look up in routing table, send to other router)</a:t>
            </a:r>
          </a:p>
        </p:txBody>
      </p:sp>
      <p:sp>
        <p:nvSpPr>
          <p:cNvPr id="159" name="Rectangle 64">
            <a:extLst>
              <a:ext uri="{FF2B5EF4-FFF2-40B4-BE49-F238E27FC236}">
                <a16:creationId xmlns:a16="http://schemas.microsoft.com/office/drawing/2014/main" id="{289B4F2B-6AA8-E64F-A719-014C9FB7E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295" y="2440992"/>
            <a:ext cx="260683" cy="20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03681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354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452" grpId="0"/>
      <p:bldP spid="354453" grpId="0"/>
      <p:bldP spid="354487" grpId="0"/>
      <p:bldP spid="1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3" name="Rectangle 3">
            <a:extLst>
              <a:ext uri="{FF2B5EF4-FFF2-40B4-BE49-F238E27FC236}">
                <a16:creationId xmlns:a16="http://schemas.microsoft.com/office/drawing/2014/main" id="{F450ECC7-DCDD-4947-9A47-57C4FC141E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8928992" cy="1216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Rule of the longest match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if several entries with different subnet mask length may match</a:t>
            </a:r>
            <a:br>
              <a:rPr lang="en-US" altLang="nb-NO" sz="2000" dirty="0"/>
            </a:br>
            <a:r>
              <a:rPr lang="en-US" altLang="nb-NO" sz="2000" dirty="0"/>
              <a:t>then use the one with the </a:t>
            </a:r>
            <a:r>
              <a:rPr lang="en-US" altLang="nb-NO" sz="2000" b="1" i="1" dirty="0"/>
              <a:t>longest mask</a:t>
            </a:r>
          </a:p>
        </p:txBody>
      </p:sp>
      <p:sp>
        <p:nvSpPr>
          <p:cNvPr id="358402" name="Rectangle 2">
            <a:extLst>
              <a:ext uri="{FF2B5EF4-FFF2-40B4-BE49-F238E27FC236}">
                <a16:creationId xmlns:a16="http://schemas.microsoft.com/office/drawing/2014/main" id="{8D5D1C88-2E91-A14A-B96D-D8F5D6C27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CIDR: Classless </a:t>
            </a:r>
            <a:r>
              <a:rPr lang="en-US" altLang="nb-NO" dirty="0" err="1"/>
              <a:t>InterDomain</a:t>
            </a:r>
            <a:r>
              <a:rPr lang="en-US" altLang="nb-NO" dirty="0"/>
              <a:t> Routing</a:t>
            </a:r>
          </a:p>
        </p:txBody>
      </p:sp>
      <p:grpSp>
        <p:nvGrpSpPr>
          <p:cNvPr id="358417" name="Group 17">
            <a:extLst>
              <a:ext uri="{FF2B5EF4-FFF2-40B4-BE49-F238E27FC236}">
                <a16:creationId xmlns:a16="http://schemas.microsoft.com/office/drawing/2014/main" id="{CC84A887-122C-2B4A-A880-E407340B087C}"/>
              </a:ext>
            </a:extLst>
          </p:cNvPr>
          <p:cNvGrpSpPr>
            <a:grpSpLocks/>
          </p:cNvGrpSpPr>
          <p:nvPr/>
        </p:nvGrpSpPr>
        <p:grpSpPr bwMode="auto">
          <a:xfrm>
            <a:off x="665333" y="2255256"/>
            <a:ext cx="7662866" cy="2085977"/>
            <a:chOff x="593" y="2296"/>
            <a:chExt cx="4827" cy="1314"/>
          </a:xfrm>
        </p:grpSpPr>
        <p:sp>
          <p:nvSpPr>
            <p:cNvPr id="358404" name="Rectangle 4">
              <a:extLst>
                <a:ext uri="{FF2B5EF4-FFF2-40B4-BE49-F238E27FC236}">
                  <a16:creationId xmlns:a16="http://schemas.microsoft.com/office/drawing/2014/main" id="{697C50DD-43E4-5840-AEF7-5A0EDE8CA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2795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A</a:t>
              </a:r>
            </a:p>
          </p:txBody>
        </p:sp>
        <p:sp>
          <p:nvSpPr>
            <p:cNvPr id="358405" name="Text Box 5">
              <a:extLst>
                <a:ext uri="{FF2B5EF4-FFF2-40B4-BE49-F238E27FC236}">
                  <a16:creationId xmlns:a16="http://schemas.microsoft.com/office/drawing/2014/main" id="{F15732EF-9E7B-9847-AEC4-50F2728E0C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" y="2795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194.24.0.0/19</a:t>
              </a:r>
            </a:p>
          </p:txBody>
        </p:sp>
        <p:sp>
          <p:nvSpPr>
            <p:cNvPr id="358406" name="Rectangle 6">
              <a:extLst>
                <a:ext uri="{FF2B5EF4-FFF2-40B4-BE49-F238E27FC236}">
                  <a16:creationId xmlns:a16="http://schemas.microsoft.com/office/drawing/2014/main" id="{F16BF563-CD0A-0A41-9DA7-31FB18431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2296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B</a:t>
              </a:r>
            </a:p>
          </p:txBody>
        </p:sp>
        <p:sp>
          <p:nvSpPr>
            <p:cNvPr id="358407" name="Rectangle 7">
              <a:extLst>
                <a:ext uri="{FF2B5EF4-FFF2-40B4-BE49-F238E27FC236}">
                  <a16:creationId xmlns:a16="http://schemas.microsoft.com/office/drawing/2014/main" id="{3DB68BBF-4832-3D4B-AF1B-AEBEB9FC3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" y="265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C</a:t>
              </a:r>
            </a:p>
          </p:txBody>
        </p:sp>
        <p:sp>
          <p:nvSpPr>
            <p:cNvPr id="358408" name="Rectangle 8">
              <a:extLst>
                <a:ext uri="{FF2B5EF4-FFF2-40B4-BE49-F238E27FC236}">
                  <a16:creationId xmlns:a16="http://schemas.microsoft.com/office/drawing/2014/main" id="{EE69EBA6-0082-974A-9FF2-FC7CA517E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2976"/>
              <a:ext cx="1860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 dirty="0">
                  <a:latin typeface="Eurostile" panose="020B0504020202050204" pitchFamily="34" charset="77"/>
                  <a:cs typeface="Courier New" panose="02070309020205020404" pitchFamily="49" charset="0"/>
                </a:rPr>
                <a:t>Unassigned</a:t>
              </a:r>
              <a:r>
                <a:rPr lang="en-US" altLang="nb-NO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194.24.12.0/22</a:t>
              </a:r>
            </a:p>
          </p:txBody>
        </p:sp>
        <p:cxnSp>
          <p:nvCxnSpPr>
            <p:cNvPr id="358409" name="AutoShape 9">
              <a:extLst>
                <a:ext uri="{FF2B5EF4-FFF2-40B4-BE49-F238E27FC236}">
                  <a16:creationId xmlns:a16="http://schemas.microsoft.com/office/drawing/2014/main" id="{353D40AC-3D33-8643-9A30-8F764FE7F151}"/>
                </a:ext>
              </a:extLst>
            </p:cNvPr>
            <p:cNvCxnSpPr>
              <a:cxnSpLocks noChangeShapeType="1"/>
              <a:stCxn id="358404" idx="3"/>
              <a:endCxn id="358406" idx="1"/>
            </p:cNvCxnSpPr>
            <p:nvPr/>
          </p:nvCxnSpPr>
          <p:spPr bwMode="auto">
            <a:xfrm flipV="1">
              <a:off x="2245" y="2409"/>
              <a:ext cx="1180" cy="4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0" name="AutoShape 10">
              <a:extLst>
                <a:ext uri="{FF2B5EF4-FFF2-40B4-BE49-F238E27FC236}">
                  <a16:creationId xmlns:a16="http://schemas.microsoft.com/office/drawing/2014/main" id="{81742491-5C6E-014B-9991-6F5692F00F62}"/>
                </a:ext>
              </a:extLst>
            </p:cNvPr>
            <p:cNvCxnSpPr>
              <a:cxnSpLocks noChangeShapeType="1"/>
              <a:stCxn id="358404" idx="3"/>
              <a:endCxn id="358407" idx="1"/>
            </p:cNvCxnSpPr>
            <p:nvPr/>
          </p:nvCxnSpPr>
          <p:spPr bwMode="auto">
            <a:xfrm flipV="1">
              <a:off x="2245" y="2772"/>
              <a:ext cx="1815" cy="1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1" name="AutoShape 11">
              <a:extLst>
                <a:ext uri="{FF2B5EF4-FFF2-40B4-BE49-F238E27FC236}">
                  <a16:creationId xmlns:a16="http://schemas.microsoft.com/office/drawing/2014/main" id="{49F67D00-2E3D-B141-BDD0-58BFC2BFFB5F}"/>
                </a:ext>
              </a:extLst>
            </p:cNvPr>
            <p:cNvCxnSpPr>
              <a:cxnSpLocks noChangeShapeType="1"/>
              <a:stCxn id="358404" idx="3"/>
              <a:endCxn id="358408" idx="1"/>
            </p:cNvCxnSpPr>
            <p:nvPr/>
          </p:nvCxnSpPr>
          <p:spPr bwMode="auto">
            <a:xfrm>
              <a:off x="2245" y="2908"/>
              <a:ext cx="1315" cy="18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2" name="Rectangle 12">
              <a:extLst>
                <a:ext uri="{FF2B5EF4-FFF2-40B4-BE49-F238E27FC236}">
                  <a16:creationId xmlns:a16="http://schemas.microsoft.com/office/drawing/2014/main" id="{6224FE2B-89EA-EF4E-A9A1-FD60BD9F8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33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D</a:t>
              </a:r>
            </a:p>
          </p:txBody>
        </p:sp>
        <p:cxnSp>
          <p:nvCxnSpPr>
            <p:cNvPr id="358413" name="AutoShape 13">
              <a:extLst>
                <a:ext uri="{FF2B5EF4-FFF2-40B4-BE49-F238E27FC236}">
                  <a16:creationId xmlns:a16="http://schemas.microsoft.com/office/drawing/2014/main" id="{4976102A-1E01-234B-9DE1-6F928099226C}"/>
                </a:ext>
              </a:extLst>
            </p:cNvPr>
            <p:cNvCxnSpPr>
              <a:cxnSpLocks noChangeShapeType="1"/>
              <a:stCxn id="358404" idx="3"/>
              <a:endCxn id="358412" idx="1"/>
            </p:cNvCxnSpPr>
            <p:nvPr/>
          </p:nvCxnSpPr>
          <p:spPr bwMode="auto">
            <a:xfrm>
              <a:off x="2245" y="2908"/>
              <a:ext cx="1315" cy="5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4" name="Text Box 14">
              <a:extLst>
                <a:ext uri="{FF2B5EF4-FFF2-40B4-BE49-F238E27FC236}">
                  <a16:creationId xmlns:a16="http://schemas.microsoft.com/office/drawing/2014/main" id="{69C5E293-7D1B-8846-A712-F15827DBE4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7" y="2296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194.24.0.0/21</a:t>
              </a:r>
            </a:p>
          </p:txBody>
        </p:sp>
        <p:sp>
          <p:nvSpPr>
            <p:cNvPr id="358415" name="Text Box 15">
              <a:extLst>
                <a:ext uri="{FF2B5EF4-FFF2-40B4-BE49-F238E27FC236}">
                  <a16:creationId xmlns:a16="http://schemas.microsoft.com/office/drawing/2014/main" id="{3DE63925-DFD5-324B-B986-0875E65D39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6" y="2613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194.24.8.0/22</a:t>
              </a:r>
            </a:p>
          </p:txBody>
        </p:sp>
        <p:sp>
          <p:nvSpPr>
            <p:cNvPr id="358416" name="Text Box 16">
              <a:extLst>
                <a:ext uri="{FF2B5EF4-FFF2-40B4-BE49-F238E27FC236}">
                  <a16:creationId xmlns:a16="http://schemas.microsoft.com/office/drawing/2014/main" id="{59CBB009-66ED-6840-8248-D656C8ECA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" y="3416"/>
              <a:ext cx="106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194.24.16.0/20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4F1EDE0-FB5A-2940-80CA-E24A0A324EFB}"/>
              </a:ext>
            </a:extLst>
          </p:cNvPr>
          <p:cNvGrpSpPr/>
          <p:nvPr/>
        </p:nvGrpSpPr>
        <p:grpSpPr>
          <a:xfrm>
            <a:off x="1418859" y="3056021"/>
            <a:ext cx="1313180" cy="1320097"/>
            <a:chOff x="1418859" y="3056021"/>
            <a:chExt cx="1313180" cy="132009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660E71B-1C65-E244-9CE4-BE56041F78FF}"/>
                </a:ext>
              </a:extLst>
            </p:cNvPr>
            <p:cNvSpPr txBox="1"/>
            <p:nvPr/>
          </p:nvSpPr>
          <p:spPr>
            <a:xfrm>
              <a:off x="1418859" y="3729787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000xxxxx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11100000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B985A50-C1C0-E442-9913-1B656894447D}"/>
                </a:ext>
              </a:extLst>
            </p:cNvPr>
            <p:cNvCxnSpPr>
              <a:cxnSpLocks/>
              <a:stCxn id="3" idx="0"/>
              <a:endCxn id="14" idx="4"/>
            </p:cNvCxnSpPr>
            <p:nvPr/>
          </p:nvCxnSpPr>
          <p:spPr bwMode="auto">
            <a:xfrm rot="16200000" flipV="1">
              <a:off x="1618250" y="3272587"/>
              <a:ext cx="397040" cy="51735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579EEC-92D0-3C4F-9B6A-AB3D07A77F2F}"/>
                </a:ext>
              </a:extLst>
            </p:cNvPr>
            <p:cNvSpPr/>
            <p:nvPr/>
          </p:nvSpPr>
          <p:spPr bwMode="auto">
            <a:xfrm>
              <a:off x="1431758" y="3056021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B8783B0-D653-FD4F-AD14-33582728FB4A}"/>
              </a:ext>
            </a:extLst>
          </p:cNvPr>
          <p:cNvGrpSpPr/>
          <p:nvPr/>
        </p:nvGrpSpPr>
        <p:grpSpPr>
          <a:xfrm>
            <a:off x="5358064" y="1676400"/>
            <a:ext cx="2817127" cy="1359569"/>
            <a:chOff x="5358064" y="1676400"/>
            <a:chExt cx="2817127" cy="135956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BC39B64-DC93-A64B-AB9E-FD5983B7253B}"/>
                </a:ext>
              </a:extLst>
            </p:cNvPr>
            <p:cNvCxnSpPr>
              <a:cxnSpLocks/>
              <a:stCxn id="27" idx="1"/>
              <a:endCxn id="37" idx="0"/>
            </p:cNvCxnSpPr>
            <p:nvPr/>
          </p:nvCxnSpPr>
          <p:spPr bwMode="auto">
            <a:xfrm rot="10800000" flipV="1">
              <a:off x="5484397" y="1999565"/>
              <a:ext cx="1377615" cy="759677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A91BD1C-B0DF-854B-8BF7-CF70F4D0EC72}"/>
                </a:ext>
              </a:extLst>
            </p:cNvPr>
            <p:cNvSpPr txBox="1"/>
            <p:nvPr/>
          </p:nvSpPr>
          <p:spPr>
            <a:xfrm>
              <a:off x="6862011" y="167640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000010xx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1D7FFB4-6B54-B641-A9E0-82EC7F57E716}"/>
                </a:ext>
              </a:extLst>
            </p:cNvPr>
            <p:cNvSpPr/>
            <p:nvPr/>
          </p:nvSpPr>
          <p:spPr bwMode="auto">
            <a:xfrm>
              <a:off x="5358064" y="2759243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58400" name="Group 358399">
            <a:extLst>
              <a:ext uri="{FF2B5EF4-FFF2-40B4-BE49-F238E27FC236}">
                <a16:creationId xmlns:a16="http://schemas.microsoft.com/office/drawing/2014/main" id="{7C1A556E-4886-D841-8809-C8515A1ECB60}"/>
              </a:ext>
            </a:extLst>
          </p:cNvPr>
          <p:cNvGrpSpPr/>
          <p:nvPr/>
        </p:nvGrpSpPr>
        <p:grpSpPr>
          <a:xfrm>
            <a:off x="4511843" y="4042609"/>
            <a:ext cx="2551563" cy="1031342"/>
            <a:chOff x="4511843" y="4042609"/>
            <a:chExt cx="2551563" cy="10313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98D6ADB-4A5B-8D4F-8929-2C323638D6DF}"/>
                </a:ext>
              </a:extLst>
            </p:cNvPr>
            <p:cNvSpPr txBox="1"/>
            <p:nvPr/>
          </p:nvSpPr>
          <p:spPr>
            <a:xfrm>
              <a:off x="5750226" y="442762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0001xxxx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11110000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5AAC29D-E6C3-9A4B-9ED4-359AFE5AE530}"/>
                </a:ext>
              </a:extLst>
            </p:cNvPr>
            <p:cNvCxnSpPr>
              <a:cxnSpLocks/>
              <a:stCxn id="30" idx="1"/>
              <a:endCxn id="38" idx="4"/>
            </p:cNvCxnSpPr>
            <p:nvPr/>
          </p:nvCxnSpPr>
          <p:spPr bwMode="auto">
            <a:xfrm rot="10800000">
              <a:off x="4662238" y="4307304"/>
              <a:ext cx="1087989" cy="443482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24D0771-4B67-AD4E-9F8B-A5128561B5B8}"/>
                </a:ext>
              </a:extLst>
            </p:cNvPr>
            <p:cNvSpPr/>
            <p:nvPr/>
          </p:nvSpPr>
          <p:spPr bwMode="auto">
            <a:xfrm>
              <a:off x="4511843" y="4042609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0CFCA09-9FDD-CE42-A2FF-447A5C6010F4}"/>
              </a:ext>
            </a:extLst>
          </p:cNvPr>
          <p:cNvGrpSpPr/>
          <p:nvPr/>
        </p:nvGrpSpPr>
        <p:grpSpPr>
          <a:xfrm>
            <a:off x="7395412" y="3376861"/>
            <a:ext cx="1379353" cy="1697092"/>
            <a:chOff x="7395412" y="3376861"/>
            <a:chExt cx="1379353" cy="1697092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EECF26C-5E22-2243-BB9B-AC0DA0710EE7}"/>
                </a:ext>
              </a:extLst>
            </p:cNvPr>
            <p:cNvSpPr/>
            <p:nvPr/>
          </p:nvSpPr>
          <p:spPr bwMode="auto">
            <a:xfrm>
              <a:off x="7395412" y="3376861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960F135-1E46-464A-A106-BE03C7409F91}"/>
                </a:ext>
              </a:extLst>
            </p:cNvPr>
            <p:cNvSpPr txBox="1"/>
            <p:nvPr/>
          </p:nvSpPr>
          <p:spPr>
            <a:xfrm>
              <a:off x="7461585" y="4427622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000011xx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441FC4B-DB56-5649-B275-0649CF7B0D6A}"/>
                </a:ext>
              </a:extLst>
            </p:cNvPr>
            <p:cNvCxnSpPr>
              <a:cxnSpLocks/>
              <a:stCxn id="40" idx="0"/>
              <a:endCxn id="39" idx="4"/>
            </p:cNvCxnSpPr>
            <p:nvPr/>
          </p:nvCxnSpPr>
          <p:spPr bwMode="auto">
            <a:xfrm rot="16200000" flipV="1">
              <a:off x="7438958" y="3748404"/>
              <a:ext cx="786066" cy="57236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99CC5D8-9F20-0342-8B6F-7EFCD47CA481}"/>
              </a:ext>
            </a:extLst>
          </p:cNvPr>
          <p:cNvGrpSpPr/>
          <p:nvPr/>
        </p:nvGrpSpPr>
        <p:grpSpPr>
          <a:xfrm>
            <a:off x="958516" y="2139298"/>
            <a:ext cx="3609474" cy="646331"/>
            <a:chOff x="958516" y="2139298"/>
            <a:chExt cx="3609474" cy="64633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9877715-61E1-6E4E-883F-A6F50AE3AB0B}"/>
                </a:ext>
              </a:extLst>
            </p:cNvPr>
            <p:cNvSpPr txBox="1"/>
            <p:nvPr/>
          </p:nvSpPr>
          <p:spPr>
            <a:xfrm>
              <a:off x="958516" y="2139298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11111000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AEF64CC-C231-654D-A0DA-E2850009A902}"/>
                </a:ext>
              </a:extLst>
            </p:cNvPr>
            <p:cNvSpPr/>
            <p:nvPr/>
          </p:nvSpPr>
          <p:spPr bwMode="auto">
            <a:xfrm>
              <a:off x="4315327" y="2257927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4E052B6-FE39-BF42-91AA-C98EAB98C2AD}"/>
                </a:ext>
              </a:extLst>
            </p:cNvPr>
            <p:cNvCxnSpPr>
              <a:cxnSpLocks/>
              <a:stCxn id="22" idx="3"/>
              <a:endCxn id="36" idx="0"/>
            </p:cNvCxnSpPr>
            <p:nvPr/>
          </p:nvCxnSpPr>
          <p:spPr bwMode="auto">
            <a:xfrm flipV="1">
              <a:off x="2271696" y="2257927"/>
              <a:ext cx="2169963" cy="204537"/>
            </a:xfrm>
            <a:prstGeom prst="curvedConnector4">
              <a:avLst>
                <a:gd name="adj1" fmla="val 47089"/>
                <a:gd name="adj2" fmla="val 269763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358418" name="Group 358417">
            <a:extLst>
              <a:ext uri="{FF2B5EF4-FFF2-40B4-BE49-F238E27FC236}">
                <a16:creationId xmlns:a16="http://schemas.microsoft.com/office/drawing/2014/main" id="{67AA8435-F118-C24C-8ABD-CF247CCFA0A6}"/>
              </a:ext>
            </a:extLst>
          </p:cNvPr>
          <p:cNvGrpSpPr/>
          <p:nvPr/>
        </p:nvGrpSpPr>
        <p:grpSpPr>
          <a:xfrm>
            <a:off x="11167" y="3801977"/>
            <a:ext cx="3463204" cy="530966"/>
            <a:chOff x="11167" y="3801977"/>
            <a:chExt cx="3463204" cy="530966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0569B0A-BD7D-704B-AAED-C6A4F75B9DC1}"/>
                </a:ext>
              </a:extLst>
            </p:cNvPr>
            <p:cNvSpPr txBox="1"/>
            <p:nvPr/>
          </p:nvSpPr>
          <p:spPr>
            <a:xfrm>
              <a:off x="2666131" y="4086722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00000000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F2EF48E-D510-1E40-A504-08EC45B262E8}"/>
                </a:ext>
              </a:extLst>
            </p:cNvPr>
            <p:cNvSpPr txBox="1"/>
            <p:nvPr/>
          </p:nvSpPr>
          <p:spPr>
            <a:xfrm>
              <a:off x="15177" y="4070682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1111111111111111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6B76A11-C99D-E149-995A-1DD89684C142}"/>
                </a:ext>
              </a:extLst>
            </p:cNvPr>
            <p:cNvSpPr txBox="1"/>
            <p:nvPr/>
          </p:nvSpPr>
          <p:spPr>
            <a:xfrm>
              <a:off x="11167" y="3801977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1100001000011000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2FA36D5-0527-D74D-AAA3-24A5ED9FE62B}"/>
                </a:ext>
              </a:extLst>
            </p:cNvPr>
            <p:cNvSpPr txBox="1"/>
            <p:nvPr/>
          </p:nvSpPr>
          <p:spPr>
            <a:xfrm>
              <a:off x="2674152" y="3830048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xxxxxxxx</a:t>
              </a:r>
              <a:endParaRPr lang="en-US" sz="1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050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3" name="Rectangle 3">
            <a:extLst>
              <a:ext uri="{FF2B5EF4-FFF2-40B4-BE49-F238E27FC236}">
                <a16:creationId xmlns:a16="http://schemas.microsoft.com/office/drawing/2014/main" id="{F450ECC7-DCDD-4947-9A47-57C4FC141E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8928992" cy="1216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Rule of the longest match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if several entries with different subnet mask length may match</a:t>
            </a:r>
            <a:br>
              <a:rPr lang="en-US" altLang="nb-NO" sz="2000" dirty="0"/>
            </a:br>
            <a:r>
              <a:rPr lang="en-US" altLang="nb-NO" sz="2000" dirty="0"/>
              <a:t>then use the one with the </a:t>
            </a:r>
            <a:r>
              <a:rPr lang="en-US" altLang="nb-NO" sz="2000" b="1" i="1" dirty="0"/>
              <a:t>longest mask</a:t>
            </a:r>
          </a:p>
        </p:txBody>
      </p:sp>
      <p:sp>
        <p:nvSpPr>
          <p:cNvPr id="358402" name="Rectangle 2">
            <a:extLst>
              <a:ext uri="{FF2B5EF4-FFF2-40B4-BE49-F238E27FC236}">
                <a16:creationId xmlns:a16="http://schemas.microsoft.com/office/drawing/2014/main" id="{8D5D1C88-2E91-A14A-B96D-D8F5D6C27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CIDR: Classless InterDomain Routing</a:t>
            </a:r>
          </a:p>
        </p:txBody>
      </p:sp>
      <p:grpSp>
        <p:nvGrpSpPr>
          <p:cNvPr id="358417" name="Group 17">
            <a:extLst>
              <a:ext uri="{FF2B5EF4-FFF2-40B4-BE49-F238E27FC236}">
                <a16:creationId xmlns:a16="http://schemas.microsoft.com/office/drawing/2014/main" id="{CC84A887-122C-2B4A-A880-E407340B087C}"/>
              </a:ext>
            </a:extLst>
          </p:cNvPr>
          <p:cNvGrpSpPr>
            <a:grpSpLocks/>
          </p:cNvGrpSpPr>
          <p:nvPr/>
        </p:nvGrpSpPr>
        <p:grpSpPr bwMode="auto">
          <a:xfrm>
            <a:off x="665333" y="2255256"/>
            <a:ext cx="7662866" cy="2085977"/>
            <a:chOff x="593" y="2296"/>
            <a:chExt cx="4827" cy="1314"/>
          </a:xfrm>
        </p:grpSpPr>
        <p:sp>
          <p:nvSpPr>
            <p:cNvPr id="358404" name="Rectangle 4">
              <a:extLst>
                <a:ext uri="{FF2B5EF4-FFF2-40B4-BE49-F238E27FC236}">
                  <a16:creationId xmlns:a16="http://schemas.microsoft.com/office/drawing/2014/main" id="{697C50DD-43E4-5840-AEF7-5A0EDE8CA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2795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A</a:t>
              </a:r>
            </a:p>
          </p:txBody>
        </p:sp>
        <p:sp>
          <p:nvSpPr>
            <p:cNvPr id="358405" name="Text Box 5">
              <a:extLst>
                <a:ext uri="{FF2B5EF4-FFF2-40B4-BE49-F238E27FC236}">
                  <a16:creationId xmlns:a16="http://schemas.microsoft.com/office/drawing/2014/main" id="{F15732EF-9E7B-9847-AEC4-50F2728E0C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" y="2795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194.24.0.0/19</a:t>
              </a:r>
            </a:p>
          </p:txBody>
        </p:sp>
        <p:sp>
          <p:nvSpPr>
            <p:cNvPr id="358406" name="Rectangle 6">
              <a:extLst>
                <a:ext uri="{FF2B5EF4-FFF2-40B4-BE49-F238E27FC236}">
                  <a16:creationId xmlns:a16="http://schemas.microsoft.com/office/drawing/2014/main" id="{F16BF563-CD0A-0A41-9DA7-31FB18431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2296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B</a:t>
              </a:r>
            </a:p>
          </p:txBody>
        </p:sp>
        <p:sp>
          <p:nvSpPr>
            <p:cNvPr id="358407" name="Rectangle 7">
              <a:extLst>
                <a:ext uri="{FF2B5EF4-FFF2-40B4-BE49-F238E27FC236}">
                  <a16:creationId xmlns:a16="http://schemas.microsoft.com/office/drawing/2014/main" id="{3DB68BBF-4832-3D4B-AF1B-AEBEB9FC3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" y="265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C</a:t>
              </a:r>
            </a:p>
          </p:txBody>
        </p:sp>
        <p:sp>
          <p:nvSpPr>
            <p:cNvPr id="358408" name="Rectangle 8">
              <a:extLst>
                <a:ext uri="{FF2B5EF4-FFF2-40B4-BE49-F238E27FC236}">
                  <a16:creationId xmlns:a16="http://schemas.microsoft.com/office/drawing/2014/main" id="{EE69EBA6-0082-974A-9FF2-FC7CA517E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2976"/>
              <a:ext cx="1860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 dirty="0">
                  <a:latin typeface="Eurostile" panose="020B0504020202050204" pitchFamily="34" charset="77"/>
                  <a:cs typeface="Courier New" panose="02070309020205020404" pitchFamily="49" charset="0"/>
                </a:rPr>
                <a:t>Unassigned</a:t>
              </a:r>
              <a:r>
                <a:rPr lang="en-US" altLang="nb-NO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194.24.12.0/22</a:t>
              </a:r>
            </a:p>
          </p:txBody>
        </p:sp>
        <p:cxnSp>
          <p:nvCxnSpPr>
            <p:cNvPr id="358409" name="AutoShape 9">
              <a:extLst>
                <a:ext uri="{FF2B5EF4-FFF2-40B4-BE49-F238E27FC236}">
                  <a16:creationId xmlns:a16="http://schemas.microsoft.com/office/drawing/2014/main" id="{353D40AC-3D33-8643-9A30-8F764FE7F151}"/>
                </a:ext>
              </a:extLst>
            </p:cNvPr>
            <p:cNvCxnSpPr>
              <a:cxnSpLocks noChangeShapeType="1"/>
              <a:stCxn id="358404" idx="3"/>
              <a:endCxn id="358406" idx="1"/>
            </p:cNvCxnSpPr>
            <p:nvPr/>
          </p:nvCxnSpPr>
          <p:spPr bwMode="auto">
            <a:xfrm flipV="1">
              <a:off x="2245" y="2409"/>
              <a:ext cx="1180" cy="4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0" name="AutoShape 10">
              <a:extLst>
                <a:ext uri="{FF2B5EF4-FFF2-40B4-BE49-F238E27FC236}">
                  <a16:creationId xmlns:a16="http://schemas.microsoft.com/office/drawing/2014/main" id="{81742491-5C6E-014B-9991-6F5692F00F62}"/>
                </a:ext>
              </a:extLst>
            </p:cNvPr>
            <p:cNvCxnSpPr>
              <a:cxnSpLocks noChangeShapeType="1"/>
              <a:stCxn id="358404" idx="3"/>
              <a:endCxn id="358407" idx="1"/>
            </p:cNvCxnSpPr>
            <p:nvPr/>
          </p:nvCxnSpPr>
          <p:spPr bwMode="auto">
            <a:xfrm flipV="1">
              <a:off x="2245" y="2772"/>
              <a:ext cx="1815" cy="1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1" name="AutoShape 11">
              <a:extLst>
                <a:ext uri="{FF2B5EF4-FFF2-40B4-BE49-F238E27FC236}">
                  <a16:creationId xmlns:a16="http://schemas.microsoft.com/office/drawing/2014/main" id="{49F67D00-2E3D-B141-BDD0-58BFC2BFFB5F}"/>
                </a:ext>
              </a:extLst>
            </p:cNvPr>
            <p:cNvCxnSpPr>
              <a:cxnSpLocks noChangeShapeType="1"/>
              <a:stCxn id="358404" idx="3"/>
              <a:endCxn id="358408" idx="1"/>
            </p:cNvCxnSpPr>
            <p:nvPr/>
          </p:nvCxnSpPr>
          <p:spPr bwMode="auto">
            <a:xfrm>
              <a:off x="2245" y="2908"/>
              <a:ext cx="1315" cy="18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2" name="Rectangle 12">
              <a:extLst>
                <a:ext uri="{FF2B5EF4-FFF2-40B4-BE49-F238E27FC236}">
                  <a16:creationId xmlns:a16="http://schemas.microsoft.com/office/drawing/2014/main" id="{6224FE2B-89EA-EF4E-A9A1-FD60BD9F8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33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D</a:t>
              </a:r>
            </a:p>
          </p:txBody>
        </p:sp>
        <p:cxnSp>
          <p:nvCxnSpPr>
            <p:cNvPr id="358413" name="AutoShape 13">
              <a:extLst>
                <a:ext uri="{FF2B5EF4-FFF2-40B4-BE49-F238E27FC236}">
                  <a16:creationId xmlns:a16="http://schemas.microsoft.com/office/drawing/2014/main" id="{4976102A-1E01-234B-9DE1-6F928099226C}"/>
                </a:ext>
              </a:extLst>
            </p:cNvPr>
            <p:cNvCxnSpPr>
              <a:cxnSpLocks noChangeShapeType="1"/>
              <a:stCxn id="358404" idx="3"/>
              <a:endCxn id="358412" idx="1"/>
            </p:cNvCxnSpPr>
            <p:nvPr/>
          </p:nvCxnSpPr>
          <p:spPr bwMode="auto">
            <a:xfrm>
              <a:off x="2245" y="2908"/>
              <a:ext cx="1315" cy="5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4" name="Text Box 14">
              <a:extLst>
                <a:ext uri="{FF2B5EF4-FFF2-40B4-BE49-F238E27FC236}">
                  <a16:creationId xmlns:a16="http://schemas.microsoft.com/office/drawing/2014/main" id="{69C5E293-7D1B-8846-A712-F15827DBE4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7" y="2296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194.24.0.0/21</a:t>
              </a:r>
            </a:p>
          </p:txBody>
        </p:sp>
        <p:sp>
          <p:nvSpPr>
            <p:cNvPr id="358415" name="Text Box 15">
              <a:extLst>
                <a:ext uri="{FF2B5EF4-FFF2-40B4-BE49-F238E27FC236}">
                  <a16:creationId xmlns:a16="http://schemas.microsoft.com/office/drawing/2014/main" id="{3DE63925-DFD5-324B-B986-0875E65D39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6" y="2613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194.24.8.0/22</a:t>
              </a:r>
            </a:p>
          </p:txBody>
        </p:sp>
        <p:sp>
          <p:nvSpPr>
            <p:cNvPr id="358416" name="Text Box 16">
              <a:extLst>
                <a:ext uri="{FF2B5EF4-FFF2-40B4-BE49-F238E27FC236}">
                  <a16:creationId xmlns:a16="http://schemas.microsoft.com/office/drawing/2014/main" id="{59CBB009-66ED-6840-8248-D656C8ECA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" y="3416"/>
              <a:ext cx="106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194.24.16.0/20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4F1EDE0-FB5A-2940-80CA-E24A0A324EFB}"/>
              </a:ext>
            </a:extLst>
          </p:cNvPr>
          <p:cNvGrpSpPr/>
          <p:nvPr/>
        </p:nvGrpSpPr>
        <p:grpSpPr>
          <a:xfrm>
            <a:off x="1418862" y="3056021"/>
            <a:ext cx="1313180" cy="1320098"/>
            <a:chOff x="1394798" y="3056021"/>
            <a:chExt cx="1313180" cy="132009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660E71B-1C65-E244-9CE4-BE56041F78FF}"/>
                </a:ext>
              </a:extLst>
            </p:cNvPr>
            <p:cNvSpPr txBox="1"/>
            <p:nvPr/>
          </p:nvSpPr>
          <p:spPr>
            <a:xfrm>
              <a:off x="1394798" y="3729788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000xxxxx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11100000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B985A50-C1C0-E442-9913-1B656894447D}"/>
                </a:ext>
              </a:extLst>
            </p:cNvPr>
            <p:cNvCxnSpPr>
              <a:cxnSpLocks/>
              <a:stCxn id="3" idx="0"/>
              <a:endCxn id="14" idx="4"/>
            </p:cNvCxnSpPr>
            <p:nvPr/>
          </p:nvCxnSpPr>
          <p:spPr bwMode="auto">
            <a:xfrm rot="16200000" flipV="1">
              <a:off x="1594187" y="3272587"/>
              <a:ext cx="397041" cy="517362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579EEC-92D0-3C4F-9B6A-AB3D07A77F2F}"/>
                </a:ext>
              </a:extLst>
            </p:cNvPr>
            <p:cNvSpPr/>
            <p:nvPr/>
          </p:nvSpPr>
          <p:spPr bwMode="auto">
            <a:xfrm>
              <a:off x="1407694" y="3056021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B8783B0-D653-FD4F-AD14-33582728FB4A}"/>
              </a:ext>
            </a:extLst>
          </p:cNvPr>
          <p:cNvGrpSpPr/>
          <p:nvPr/>
        </p:nvGrpSpPr>
        <p:grpSpPr>
          <a:xfrm>
            <a:off x="5358064" y="1676400"/>
            <a:ext cx="2817127" cy="1359569"/>
            <a:chOff x="5358064" y="1676400"/>
            <a:chExt cx="2817127" cy="135956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BC39B64-DC93-A64B-AB9E-FD5983B7253B}"/>
                </a:ext>
              </a:extLst>
            </p:cNvPr>
            <p:cNvCxnSpPr>
              <a:cxnSpLocks/>
              <a:stCxn id="27" idx="1"/>
              <a:endCxn id="37" idx="0"/>
            </p:cNvCxnSpPr>
            <p:nvPr/>
          </p:nvCxnSpPr>
          <p:spPr bwMode="auto">
            <a:xfrm rot="10800000" flipV="1">
              <a:off x="5484397" y="1999565"/>
              <a:ext cx="1377615" cy="759677"/>
            </a:xfrm>
            <a:prstGeom prst="curvedConnector2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A91BD1C-B0DF-854B-8BF7-CF70F4D0EC72}"/>
                </a:ext>
              </a:extLst>
            </p:cNvPr>
            <p:cNvSpPr txBox="1"/>
            <p:nvPr/>
          </p:nvSpPr>
          <p:spPr>
            <a:xfrm>
              <a:off x="6862011" y="167640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000010xx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1D7FFB4-6B54-B641-A9E0-82EC7F57E716}"/>
                </a:ext>
              </a:extLst>
            </p:cNvPr>
            <p:cNvSpPr/>
            <p:nvPr/>
          </p:nvSpPr>
          <p:spPr bwMode="auto">
            <a:xfrm>
              <a:off x="5358064" y="2759243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58400" name="Group 358399">
            <a:extLst>
              <a:ext uri="{FF2B5EF4-FFF2-40B4-BE49-F238E27FC236}">
                <a16:creationId xmlns:a16="http://schemas.microsoft.com/office/drawing/2014/main" id="{7C1A556E-4886-D841-8809-C8515A1ECB60}"/>
              </a:ext>
            </a:extLst>
          </p:cNvPr>
          <p:cNvGrpSpPr/>
          <p:nvPr/>
        </p:nvGrpSpPr>
        <p:grpSpPr>
          <a:xfrm>
            <a:off x="4511843" y="4042609"/>
            <a:ext cx="2551563" cy="1031342"/>
            <a:chOff x="4511843" y="4042609"/>
            <a:chExt cx="2551563" cy="10313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98D6ADB-4A5B-8D4F-8929-2C323638D6DF}"/>
                </a:ext>
              </a:extLst>
            </p:cNvPr>
            <p:cNvSpPr txBox="1"/>
            <p:nvPr/>
          </p:nvSpPr>
          <p:spPr>
            <a:xfrm>
              <a:off x="5750226" y="442762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0001xxxx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11110000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5AAC29D-E6C3-9A4B-9ED4-359AFE5AE530}"/>
                </a:ext>
              </a:extLst>
            </p:cNvPr>
            <p:cNvCxnSpPr>
              <a:cxnSpLocks/>
              <a:stCxn id="30" idx="1"/>
              <a:endCxn id="38" idx="4"/>
            </p:cNvCxnSpPr>
            <p:nvPr/>
          </p:nvCxnSpPr>
          <p:spPr bwMode="auto">
            <a:xfrm rot="10800000">
              <a:off x="4662238" y="4307304"/>
              <a:ext cx="1087989" cy="443482"/>
            </a:xfrm>
            <a:prstGeom prst="curvedConnector2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24D0771-4B67-AD4E-9F8B-A5128561B5B8}"/>
                </a:ext>
              </a:extLst>
            </p:cNvPr>
            <p:cNvSpPr/>
            <p:nvPr/>
          </p:nvSpPr>
          <p:spPr bwMode="auto">
            <a:xfrm>
              <a:off x="4511843" y="4042609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0CFCA09-9FDD-CE42-A2FF-447A5C6010F4}"/>
              </a:ext>
            </a:extLst>
          </p:cNvPr>
          <p:cNvGrpSpPr/>
          <p:nvPr/>
        </p:nvGrpSpPr>
        <p:grpSpPr>
          <a:xfrm>
            <a:off x="7395412" y="3376861"/>
            <a:ext cx="1379353" cy="1697092"/>
            <a:chOff x="7395412" y="3376861"/>
            <a:chExt cx="1379353" cy="1697092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EECF26C-5E22-2243-BB9B-AC0DA0710EE7}"/>
                </a:ext>
              </a:extLst>
            </p:cNvPr>
            <p:cNvSpPr/>
            <p:nvPr/>
          </p:nvSpPr>
          <p:spPr bwMode="auto">
            <a:xfrm>
              <a:off x="7395412" y="3376861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960F135-1E46-464A-A106-BE03C7409F91}"/>
                </a:ext>
              </a:extLst>
            </p:cNvPr>
            <p:cNvSpPr txBox="1"/>
            <p:nvPr/>
          </p:nvSpPr>
          <p:spPr>
            <a:xfrm>
              <a:off x="7461585" y="4427622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000011xx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441FC4B-DB56-5649-B275-0649CF7B0D6A}"/>
                </a:ext>
              </a:extLst>
            </p:cNvPr>
            <p:cNvCxnSpPr>
              <a:cxnSpLocks/>
              <a:stCxn id="40" idx="0"/>
              <a:endCxn id="39" idx="4"/>
            </p:cNvCxnSpPr>
            <p:nvPr/>
          </p:nvCxnSpPr>
          <p:spPr bwMode="auto">
            <a:xfrm rot="16200000" flipV="1">
              <a:off x="7438958" y="3748404"/>
              <a:ext cx="786066" cy="57236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99CC5D8-9F20-0342-8B6F-7EFCD47CA481}"/>
              </a:ext>
            </a:extLst>
          </p:cNvPr>
          <p:cNvGrpSpPr/>
          <p:nvPr/>
        </p:nvGrpSpPr>
        <p:grpSpPr>
          <a:xfrm>
            <a:off x="958516" y="2139298"/>
            <a:ext cx="3609474" cy="646331"/>
            <a:chOff x="958516" y="2139298"/>
            <a:chExt cx="3609474" cy="64633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9877715-61E1-6E4E-883F-A6F50AE3AB0B}"/>
                </a:ext>
              </a:extLst>
            </p:cNvPr>
            <p:cNvSpPr txBox="1"/>
            <p:nvPr/>
          </p:nvSpPr>
          <p:spPr>
            <a:xfrm>
              <a:off x="958516" y="2139298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11111000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AEF64CC-C231-654D-A0DA-E2850009A902}"/>
                </a:ext>
              </a:extLst>
            </p:cNvPr>
            <p:cNvSpPr/>
            <p:nvPr/>
          </p:nvSpPr>
          <p:spPr bwMode="auto">
            <a:xfrm>
              <a:off x="4315327" y="2257927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4E052B6-FE39-BF42-91AA-C98EAB98C2AD}"/>
                </a:ext>
              </a:extLst>
            </p:cNvPr>
            <p:cNvCxnSpPr>
              <a:cxnSpLocks/>
              <a:stCxn id="22" idx="3"/>
              <a:endCxn id="36" idx="0"/>
            </p:cNvCxnSpPr>
            <p:nvPr/>
          </p:nvCxnSpPr>
          <p:spPr bwMode="auto">
            <a:xfrm flipV="1">
              <a:off x="2271696" y="2257927"/>
              <a:ext cx="2169963" cy="204537"/>
            </a:xfrm>
            <a:prstGeom prst="curvedConnector4">
              <a:avLst>
                <a:gd name="adj1" fmla="val 47089"/>
                <a:gd name="adj2" fmla="val 269763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AFB8D4D5-AF4A-D746-A4A1-76F769EFC92C}"/>
              </a:ext>
            </a:extLst>
          </p:cNvPr>
          <p:cNvSpPr txBox="1"/>
          <p:nvPr/>
        </p:nvSpPr>
        <p:spPr>
          <a:xfrm>
            <a:off x="457200" y="5053265"/>
            <a:ext cx="2036135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  <a:cs typeface="Courier New" panose="02070309020205020404" pitchFamily="49" charset="0"/>
              </a:rPr>
              <a:t>Route this address: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194.24.6.12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AAE3E87-1347-214A-A869-ABA2CE5FC0C8}"/>
              </a:ext>
            </a:extLst>
          </p:cNvPr>
          <p:cNvGrpSpPr/>
          <p:nvPr/>
        </p:nvGrpSpPr>
        <p:grpSpPr>
          <a:xfrm>
            <a:off x="1427746" y="5354052"/>
            <a:ext cx="3680948" cy="1002992"/>
            <a:chOff x="1427746" y="5354052"/>
            <a:chExt cx="3680948" cy="100299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3A3E99D-83D1-9540-80C4-839A77D34B26}"/>
                </a:ext>
              </a:extLst>
            </p:cNvPr>
            <p:cNvSpPr txBox="1"/>
            <p:nvPr/>
          </p:nvSpPr>
          <p:spPr>
            <a:xfrm>
              <a:off x="3821162" y="5987712"/>
              <a:ext cx="1287532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00000110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C6C9FEC-BAA9-E34E-9950-92B6489187CE}"/>
                </a:ext>
              </a:extLst>
            </p:cNvPr>
            <p:cNvSpPr/>
            <p:nvPr/>
          </p:nvSpPr>
          <p:spPr bwMode="auto">
            <a:xfrm>
              <a:off x="1427746" y="5354052"/>
              <a:ext cx="340895" cy="284747"/>
            </a:xfrm>
            <a:prstGeom prst="ellipse">
              <a:avLst/>
            </a:prstGeom>
            <a:noFill/>
            <a:ln w="3810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5" name="Straight Arrow Connector 4">
              <a:extLst>
                <a:ext uri="{FF2B5EF4-FFF2-40B4-BE49-F238E27FC236}">
                  <a16:creationId xmlns:a16="http://schemas.microsoft.com/office/drawing/2014/main" id="{B5DCD695-AA17-764A-AC58-A3EA60DBC5C1}"/>
                </a:ext>
              </a:extLst>
            </p:cNvPr>
            <p:cNvCxnSpPr>
              <a:cxnSpLocks/>
              <a:stCxn id="43" idx="1"/>
              <a:endCxn id="44" idx="4"/>
            </p:cNvCxnSpPr>
            <p:nvPr/>
          </p:nvCxnSpPr>
          <p:spPr bwMode="auto">
            <a:xfrm rot="10800000">
              <a:off x="1598194" y="5638800"/>
              <a:ext cx="2222968" cy="533579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F64C413-301E-5444-9985-8BF12C12706E}"/>
              </a:ext>
            </a:extLst>
          </p:cNvPr>
          <p:cNvGrpSpPr/>
          <p:nvPr/>
        </p:nvGrpSpPr>
        <p:grpSpPr>
          <a:xfrm>
            <a:off x="1615107" y="2322732"/>
            <a:ext cx="6503068" cy="3664981"/>
            <a:chOff x="1615107" y="2322732"/>
            <a:chExt cx="6503068" cy="3664981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7B96E65-4165-B340-818F-CCBAA3C7F7DE}"/>
                </a:ext>
              </a:extLst>
            </p:cNvPr>
            <p:cNvCxnSpPr>
              <a:cxnSpLocks/>
              <a:stCxn id="43" idx="0"/>
              <a:endCxn id="3" idx="2"/>
            </p:cNvCxnSpPr>
            <p:nvPr/>
          </p:nvCxnSpPr>
          <p:spPr bwMode="auto">
            <a:xfrm rot="16200000" flipV="1">
              <a:off x="2464394" y="3987178"/>
              <a:ext cx="1611593" cy="2389476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9">
              <a:extLst>
                <a:ext uri="{FF2B5EF4-FFF2-40B4-BE49-F238E27FC236}">
                  <a16:creationId xmlns:a16="http://schemas.microsoft.com/office/drawing/2014/main" id="{BE4147B9-6740-854E-859C-B4B38C4720ED}"/>
                </a:ext>
              </a:extLst>
            </p:cNvPr>
            <p:cNvCxnSpPr>
              <a:cxnSpLocks/>
              <a:stCxn id="43" idx="0"/>
              <a:endCxn id="22" idx="2"/>
            </p:cNvCxnSpPr>
            <p:nvPr/>
          </p:nvCxnSpPr>
          <p:spPr bwMode="auto">
            <a:xfrm rot="16200000" flipV="1">
              <a:off x="1438976" y="2961760"/>
              <a:ext cx="3202083" cy="2849822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3" name="Straight Arrow Connector 9">
              <a:extLst>
                <a:ext uri="{FF2B5EF4-FFF2-40B4-BE49-F238E27FC236}">
                  <a16:creationId xmlns:a16="http://schemas.microsoft.com/office/drawing/2014/main" id="{6AE4FA4E-356F-6F41-BA93-C549C777B45C}"/>
                </a:ext>
              </a:extLst>
            </p:cNvPr>
            <p:cNvCxnSpPr>
              <a:cxnSpLocks/>
              <a:stCxn id="43" idx="0"/>
              <a:endCxn id="30" idx="2"/>
            </p:cNvCxnSpPr>
            <p:nvPr/>
          </p:nvCxnSpPr>
          <p:spPr bwMode="auto">
            <a:xfrm rot="5400000" flipH="1" flipV="1">
              <a:off x="4978992" y="4559888"/>
              <a:ext cx="913761" cy="1941888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4" name="Straight Arrow Connector 9">
              <a:extLst>
                <a:ext uri="{FF2B5EF4-FFF2-40B4-BE49-F238E27FC236}">
                  <a16:creationId xmlns:a16="http://schemas.microsoft.com/office/drawing/2014/main" id="{ECD81357-D24E-914A-9B98-DAEF3E0EA094}"/>
                </a:ext>
              </a:extLst>
            </p:cNvPr>
            <p:cNvCxnSpPr>
              <a:cxnSpLocks/>
              <a:stCxn id="43" idx="0"/>
              <a:endCxn id="27" idx="2"/>
            </p:cNvCxnSpPr>
            <p:nvPr/>
          </p:nvCxnSpPr>
          <p:spPr bwMode="auto">
            <a:xfrm rot="5400000" flipH="1" flipV="1">
              <a:off x="4159274" y="2628386"/>
              <a:ext cx="3664981" cy="3053673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5" name="Straight Arrow Connector 9">
              <a:extLst>
                <a:ext uri="{FF2B5EF4-FFF2-40B4-BE49-F238E27FC236}">
                  <a16:creationId xmlns:a16="http://schemas.microsoft.com/office/drawing/2014/main" id="{2A0A7BD1-6714-3649-803E-912C4B7C6F73}"/>
                </a:ext>
              </a:extLst>
            </p:cNvPr>
            <p:cNvCxnSpPr>
              <a:cxnSpLocks/>
              <a:stCxn id="43" idx="0"/>
              <a:endCxn id="40" idx="2"/>
            </p:cNvCxnSpPr>
            <p:nvPr/>
          </p:nvCxnSpPr>
          <p:spPr bwMode="auto">
            <a:xfrm rot="5400000" flipH="1" flipV="1">
              <a:off x="5834672" y="3704210"/>
              <a:ext cx="913759" cy="3653247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7C89199-F249-0849-9CA0-DE88E9407F56}"/>
              </a:ext>
            </a:extLst>
          </p:cNvPr>
          <p:cNvGrpSpPr/>
          <p:nvPr/>
        </p:nvGrpSpPr>
        <p:grpSpPr>
          <a:xfrm>
            <a:off x="2959767" y="4531893"/>
            <a:ext cx="4932730" cy="1223575"/>
            <a:chOff x="2959767" y="4531893"/>
            <a:chExt cx="4932730" cy="12235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EB8393-3BC6-1B44-A756-9373F2D41687}"/>
                </a:ext>
              </a:extLst>
            </p:cNvPr>
            <p:cNvSpPr txBox="1"/>
            <p:nvPr/>
          </p:nvSpPr>
          <p:spPr>
            <a:xfrm>
              <a:off x="2959767" y="5233736"/>
              <a:ext cx="62869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fit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A23EA0F-124C-D141-BF08-AF91FFD38AB6}"/>
                </a:ext>
              </a:extLst>
            </p:cNvPr>
            <p:cNvSpPr txBox="1"/>
            <p:nvPr/>
          </p:nvSpPr>
          <p:spPr>
            <a:xfrm>
              <a:off x="3160293" y="4531893"/>
              <a:ext cx="62869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fit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5E7A61B-7C89-4345-B953-D9DFB70E3B0B}"/>
                </a:ext>
              </a:extLst>
            </p:cNvPr>
            <p:cNvSpPr txBox="1"/>
            <p:nvPr/>
          </p:nvSpPr>
          <p:spPr>
            <a:xfrm>
              <a:off x="4732419" y="4840704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002C5B0-0266-534A-8A1E-8A00CF083584}"/>
                </a:ext>
              </a:extLst>
            </p:cNvPr>
            <p:cNvSpPr txBox="1"/>
            <p:nvPr/>
          </p:nvSpPr>
          <p:spPr>
            <a:xfrm>
              <a:off x="6304545" y="5113420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1740AAC-AEBD-BB49-8AF4-98D9704B038E}"/>
                </a:ext>
              </a:extLst>
            </p:cNvPr>
            <p:cNvSpPr txBox="1"/>
            <p:nvPr/>
          </p:nvSpPr>
          <p:spPr>
            <a:xfrm>
              <a:off x="7178840" y="5386136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1146D94-7FED-E64C-99B1-691081036AE0}"/>
              </a:ext>
            </a:extLst>
          </p:cNvPr>
          <p:cNvGrpSpPr/>
          <p:nvPr/>
        </p:nvGrpSpPr>
        <p:grpSpPr>
          <a:xfrm>
            <a:off x="11167" y="3801977"/>
            <a:ext cx="3463204" cy="530966"/>
            <a:chOff x="11167" y="3801977"/>
            <a:chExt cx="3463204" cy="53096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1F06570-A261-034B-9B85-3613197F14AE}"/>
                </a:ext>
              </a:extLst>
            </p:cNvPr>
            <p:cNvSpPr txBox="1"/>
            <p:nvPr/>
          </p:nvSpPr>
          <p:spPr>
            <a:xfrm>
              <a:off x="2666131" y="4086722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00000000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DAB10A3-528D-B249-AB7B-5CF94A4D0088}"/>
                </a:ext>
              </a:extLst>
            </p:cNvPr>
            <p:cNvSpPr txBox="1"/>
            <p:nvPr/>
          </p:nvSpPr>
          <p:spPr>
            <a:xfrm>
              <a:off x="15177" y="4070682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1111111111111111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8D3CE16-173B-5C4F-94C2-52D68CAAE897}"/>
                </a:ext>
              </a:extLst>
            </p:cNvPr>
            <p:cNvSpPr txBox="1"/>
            <p:nvPr/>
          </p:nvSpPr>
          <p:spPr>
            <a:xfrm>
              <a:off x="11167" y="3801977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1100001000011000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28E928F-F043-FE4C-970D-1CB6D511BAB0}"/>
                </a:ext>
              </a:extLst>
            </p:cNvPr>
            <p:cNvSpPr txBox="1"/>
            <p:nvPr/>
          </p:nvSpPr>
          <p:spPr>
            <a:xfrm>
              <a:off x="2674152" y="3830048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xxxxxxxx</a:t>
              </a:r>
              <a:endParaRPr lang="en-US" sz="1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690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3" name="Rectangle 3">
            <a:extLst>
              <a:ext uri="{FF2B5EF4-FFF2-40B4-BE49-F238E27FC236}">
                <a16:creationId xmlns:a16="http://schemas.microsoft.com/office/drawing/2014/main" id="{F450ECC7-DCDD-4947-9A47-57C4FC141E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8928992" cy="1216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Rule of the longest match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if several entries with different subnet mask length may match</a:t>
            </a:r>
            <a:br>
              <a:rPr lang="en-US" altLang="nb-NO" sz="2000" dirty="0"/>
            </a:br>
            <a:r>
              <a:rPr lang="en-US" altLang="nb-NO" sz="2000" dirty="0"/>
              <a:t>then use the one with the </a:t>
            </a:r>
            <a:r>
              <a:rPr lang="en-US" altLang="nb-NO" sz="2000" b="1" i="1" dirty="0"/>
              <a:t>longest mask</a:t>
            </a:r>
          </a:p>
        </p:txBody>
      </p:sp>
      <p:sp>
        <p:nvSpPr>
          <p:cNvPr id="358402" name="Rectangle 2">
            <a:extLst>
              <a:ext uri="{FF2B5EF4-FFF2-40B4-BE49-F238E27FC236}">
                <a16:creationId xmlns:a16="http://schemas.microsoft.com/office/drawing/2014/main" id="{8D5D1C88-2E91-A14A-B96D-D8F5D6C27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CIDR: Classless InterDomain Routing</a:t>
            </a:r>
          </a:p>
        </p:txBody>
      </p:sp>
      <p:grpSp>
        <p:nvGrpSpPr>
          <p:cNvPr id="358417" name="Group 17">
            <a:extLst>
              <a:ext uri="{FF2B5EF4-FFF2-40B4-BE49-F238E27FC236}">
                <a16:creationId xmlns:a16="http://schemas.microsoft.com/office/drawing/2014/main" id="{CC84A887-122C-2B4A-A880-E407340B087C}"/>
              </a:ext>
            </a:extLst>
          </p:cNvPr>
          <p:cNvGrpSpPr>
            <a:grpSpLocks/>
          </p:cNvGrpSpPr>
          <p:nvPr/>
        </p:nvGrpSpPr>
        <p:grpSpPr bwMode="auto">
          <a:xfrm>
            <a:off x="665333" y="2255256"/>
            <a:ext cx="7662866" cy="2085977"/>
            <a:chOff x="593" y="2296"/>
            <a:chExt cx="4827" cy="1314"/>
          </a:xfrm>
        </p:grpSpPr>
        <p:sp>
          <p:nvSpPr>
            <p:cNvPr id="358404" name="Rectangle 4">
              <a:extLst>
                <a:ext uri="{FF2B5EF4-FFF2-40B4-BE49-F238E27FC236}">
                  <a16:creationId xmlns:a16="http://schemas.microsoft.com/office/drawing/2014/main" id="{697C50DD-43E4-5840-AEF7-5A0EDE8CA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2795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A</a:t>
              </a:r>
            </a:p>
          </p:txBody>
        </p:sp>
        <p:sp>
          <p:nvSpPr>
            <p:cNvPr id="358405" name="Text Box 5">
              <a:extLst>
                <a:ext uri="{FF2B5EF4-FFF2-40B4-BE49-F238E27FC236}">
                  <a16:creationId xmlns:a16="http://schemas.microsoft.com/office/drawing/2014/main" id="{F15732EF-9E7B-9847-AEC4-50F2728E0C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" y="2795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194.24.0.0/19</a:t>
              </a:r>
            </a:p>
          </p:txBody>
        </p:sp>
        <p:sp>
          <p:nvSpPr>
            <p:cNvPr id="358406" name="Rectangle 6">
              <a:extLst>
                <a:ext uri="{FF2B5EF4-FFF2-40B4-BE49-F238E27FC236}">
                  <a16:creationId xmlns:a16="http://schemas.microsoft.com/office/drawing/2014/main" id="{F16BF563-CD0A-0A41-9DA7-31FB18431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2296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B</a:t>
              </a:r>
            </a:p>
          </p:txBody>
        </p:sp>
        <p:sp>
          <p:nvSpPr>
            <p:cNvPr id="358407" name="Rectangle 7">
              <a:extLst>
                <a:ext uri="{FF2B5EF4-FFF2-40B4-BE49-F238E27FC236}">
                  <a16:creationId xmlns:a16="http://schemas.microsoft.com/office/drawing/2014/main" id="{3DB68BBF-4832-3D4B-AF1B-AEBEB9FC3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" y="265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C</a:t>
              </a:r>
            </a:p>
          </p:txBody>
        </p:sp>
        <p:sp>
          <p:nvSpPr>
            <p:cNvPr id="358408" name="Rectangle 8">
              <a:extLst>
                <a:ext uri="{FF2B5EF4-FFF2-40B4-BE49-F238E27FC236}">
                  <a16:creationId xmlns:a16="http://schemas.microsoft.com/office/drawing/2014/main" id="{EE69EBA6-0082-974A-9FF2-FC7CA517E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2976"/>
              <a:ext cx="1860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 dirty="0">
                  <a:latin typeface="Eurostile" panose="020B0504020202050204" pitchFamily="34" charset="77"/>
                  <a:cs typeface="Courier New" panose="02070309020205020404" pitchFamily="49" charset="0"/>
                </a:rPr>
                <a:t>Unassigned</a:t>
              </a:r>
              <a:r>
                <a:rPr lang="en-US" altLang="nb-NO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194.24.12.0/22</a:t>
              </a:r>
            </a:p>
          </p:txBody>
        </p:sp>
        <p:cxnSp>
          <p:nvCxnSpPr>
            <p:cNvPr id="358409" name="AutoShape 9">
              <a:extLst>
                <a:ext uri="{FF2B5EF4-FFF2-40B4-BE49-F238E27FC236}">
                  <a16:creationId xmlns:a16="http://schemas.microsoft.com/office/drawing/2014/main" id="{353D40AC-3D33-8643-9A30-8F764FE7F151}"/>
                </a:ext>
              </a:extLst>
            </p:cNvPr>
            <p:cNvCxnSpPr>
              <a:cxnSpLocks noChangeShapeType="1"/>
              <a:stCxn id="358404" idx="3"/>
              <a:endCxn id="358406" idx="1"/>
            </p:cNvCxnSpPr>
            <p:nvPr/>
          </p:nvCxnSpPr>
          <p:spPr bwMode="auto">
            <a:xfrm flipV="1">
              <a:off x="2245" y="2409"/>
              <a:ext cx="1180" cy="4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0" name="AutoShape 10">
              <a:extLst>
                <a:ext uri="{FF2B5EF4-FFF2-40B4-BE49-F238E27FC236}">
                  <a16:creationId xmlns:a16="http://schemas.microsoft.com/office/drawing/2014/main" id="{81742491-5C6E-014B-9991-6F5692F00F62}"/>
                </a:ext>
              </a:extLst>
            </p:cNvPr>
            <p:cNvCxnSpPr>
              <a:cxnSpLocks noChangeShapeType="1"/>
              <a:stCxn id="358404" idx="3"/>
              <a:endCxn id="358407" idx="1"/>
            </p:cNvCxnSpPr>
            <p:nvPr/>
          </p:nvCxnSpPr>
          <p:spPr bwMode="auto">
            <a:xfrm flipV="1">
              <a:off x="2245" y="2772"/>
              <a:ext cx="1815" cy="1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1" name="AutoShape 11">
              <a:extLst>
                <a:ext uri="{FF2B5EF4-FFF2-40B4-BE49-F238E27FC236}">
                  <a16:creationId xmlns:a16="http://schemas.microsoft.com/office/drawing/2014/main" id="{49F67D00-2E3D-B141-BDD0-58BFC2BFFB5F}"/>
                </a:ext>
              </a:extLst>
            </p:cNvPr>
            <p:cNvCxnSpPr>
              <a:cxnSpLocks noChangeShapeType="1"/>
              <a:stCxn id="358404" idx="3"/>
              <a:endCxn id="358408" idx="1"/>
            </p:cNvCxnSpPr>
            <p:nvPr/>
          </p:nvCxnSpPr>
          <p:spPr bwMode="auto">
            <a:xfrm>
              <a:off x="2245" y="2908"/>
              <a:ext cx="1315" cy="18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2" name="Rectangle 12">
              <a:extLst>
                <a:ext uri="{FF2B5EF4-FFF2-40B4-BE49-F238E27FC236}">
                  <a16:creationId xmlns:a16="http://schemas.microsoft.com/office/drawing/2014/main" id="{6224FE2B-89EA-EF4E-A9A1-FD60BD9F8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33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D</a:t>
              </a:r>
            </a:p>
          </p:txBody>
        </p:sp>
        <p:cxnSp>
          <p:nvCxnSpPr>
            <p:cNvPr id="358413" name="AutoShape 13">
              <a:extLst>
                <a:ext uri="{FF2B5EF4-FFF2-40B4-BE49-F238E27FC236}">
                  <a16:creationId xmlns:a16="http://schemas.microsoft.com/office/drawing/2014/main" id="{4976102A-1E01-234B-9DE1-6F928099226C}"/>
                </a:ext>
              </a:extLst>
            </p:cNvPr>
            <p:cNvCxnSpPr>
              <a:cxnSpLocks noChangeShapeType="1"/>
              <a:stCxn id="358404" idx="3"/>
              <a:endCxn id="358412" idx="1"/>
            </p:cNvCxnSpPr>
            <p:nvPr/>
          </p:nvCxnSpPr>
          <p:spPr bwMode="auto">
            <a:xfrm>
              <a:off x="2245" y="2908"/>
              <a:ext cx="1315" cy="5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4" name="Text Box 14">
              <a:extLst>
                <a:ext uri="{FF2B5EF4-FFF2-40B4-BE49-F238E27FC236}">
                  <a16:creationId xmlns:a16="http://schemas.microsoft.com/office/drawing/2014/main" id="{69C5E293-7D1B-8846-A712-F15827DBE4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7" y="2296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194.24.0.0/21</a:t>
              </a:r>
            </a:p>
          </p:txBody>
        </p:sp>
        <p:sp>
          <p:nvSpPr>
            <p:cNvPr id="358415" name="Text Box 15">
              <a:extLst>
                <a:ext uri="{FF2B5EF4-FFF2-40B4-BE49-F238E27FC236}">
                  <a16:creationId xmlns:a16="http://schemas.microsoft.com/office/drawing/2014/main" id="{3DE63925-DFD5-324B-B986-0875E65D39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6" y="2613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194.24.8.0/22</a:t>
              </a:r>
            </a:p>
          </p:txBody>
        </p:sp>
        <p:sp>
          <p:nvSpPr>
            <p:cNvPr id="358416" name="Text Box 16">
              <a:extLst>
                <a:ext uri="{FF2B5EF4-FFF2-40B4-BE49-F238E27FC236}">
                  <a16:creationId xmlns:a16="http://schemas.microsoft.com/office/drawing/2014/main" id="{59CBB009-66ED-6840-8248-D656C8ECA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" y="3416"/>
              <a:ext cx="106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194.24.16.0/20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4F1EDE0-FB5A-2940-80CA-E24A0A324EFB}"/>
              </a:ext>
            </a:extLst>
          </p:cNvPr>
          <p:cNvGrpSpPr/>
          <p:nvPr/>
        </p:nvGrpSpPr>
        <p:grpSpPr>
          <a:xfrm>
            <a:off x="1418856" y="3056021"/>
            <a:ext cx="1313180" cy="1320098"/>
            <a:chOff x="1382760" y="3019925"/>
            <a:chExt cx="1313180" cy="132009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660E71B-1C65-E244-9CE4-BE56041F78FF}"/>
                </a:ext>
              </a:extLst>
            </p:cNvPr>
            <p:cNvSpPr txBox="1"/>
            <p:nvPr/>
          </p:nvSpPr>
          <p:spPr>
            <a:xfrm>
              <a:off x="1382760" y="3693692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000xxxxx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11100000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B985A50-C1C0-E442-9913-1B656894447D}"/>
                </a:ext>
              </a:extLst>
            </p:cNvPr>
            <p:cNvCxnSpPr>
              <a:cxnSpLocks/>
              <a:stCxn id="3" idx="0"/>
              <a:endCxn id="14" idx="4"/>
            </p:cNvCxnSpPr>
            <p:nvPr/>
          </p:nvCxnSpPr>
          <p:spPr bwMode="auto">
            <a:xfrm rot="16200000" flipV="1">
              <a:off x="1582152" y="3236494"/>
              <a:ext cx="397041" cy="517356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579EEC-92D0-3C4F-9B6A-AB3D07A77F2F}"/>
                </a:ext>
              </a:extLst>
            </p:cNvPr>
            <p:cNvSpPr/>
            <p:nvPr/>
          </p:nvSpPr>
          <p:spPr bwMode="auto">
            <a:xfrm>
              <a:off x="1395662" y="3019925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B8783B0-D653-FD4F-AD14-33582728FB4A}"/>
              </a:ext>
            </a:extLst>
          </p:cNvPr>
          <p:cNvGrpSpPr/>
          <p:nvPr/>
        </p:nvGrpSpPr>
        <p:grpSpPr>
          <a:xfrm>
            <a:off x="5358064" y="1676400"/>
            <a:ext cx="2817127" cy="1359569"/>
            <a:chOff x="5358064" y="1676400"/>
            <a:chExt cx="2817127" cy="135956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BC39B64-DC93-A64B-AB9E-FD5983B7253B}"/>
                </a:ext>
              </a:extLst>
            </p:cNvPr>
            <p:cNvCxnSpPr>
              <a:cxnSpLocks/>
              <a:stCxn id="27" idx="1"/>
              <a:endCxn id="37" idx="0"/>
            </p:cNvCxnSpPr>
            <p:nvPr/>
          </p:nvCxnSpPr>
          <p:spPr bwMode="auto">
            <a:xfrm rot="10800000" flipV="1">
              <a:off x="5484397" y="1999565"/>
              <a:ext cx="1377615" cy="759677"/>
            </a:xfrm>
            <a:prstGeom prst="curvedConnector2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A91BD1C-B0DF-854B-8BF7-CF70F4D0EC72}"/>
                </a:ext>
              </a:extLst>
            </p:cNvPr>
            <p:cNvSpPr txBox="1"/>
            <p:nvPr/>
          </p:nvSpPr>
          <p:spPr>
            <a:xfrm>
              <a:off x="6862011" y="167640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000010xx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1D7FFB4-6B54-B641-A9E0-82EC7F57E716}"/>
                </a:ext>
              </a:extLst>
            </p:cNvPr>
            <p:cNvSpPr/>
            <p:nvPr/>
          </p:nvSpPr>
          <p:spPr bwMode="auto">
            <a:xfrm>
              <a:off x="5358064" y="2759243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58400" name="Group 358399">
            <a:extLst>
              <a:ext uri="{FF2B5EF4-FFF2-40B4-BE49-F238E27FC236}">
                <a16:creationId xmlns:a16="http://schemas.microsoft.com/office/drawing/2014/main" id="{7C1A556E-4886-D841-8809-C8515A1ECB60}"/>
              </a:ext>
            </a:extLst>
          </p:cNvPr>
          <p:cNvGrpSpPr/>
          <p:nvPr/>
        </p:nvGrpSpPr>
        <p:grpSpPr>
          <a:xfrm>
            <a:off x="4511843" y="4042609"/>
            <a:ext cx="2551563" cy="1031342"/>
            <a:chOff x="4511843" y="4042609"/>
            <a:chExt cx="2551563" cy="10313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98D6ADB-4A5B-8D4F-8929-2C323638D6DF}"/>
                </a:ext>
              </a:extLst>
            </p:cNvPr>
            <p:cNvSpPr txBox="1"/>
            <p:nvPr/>
          </p:nvSpPr>
          <p:spPr>
            <a:xfrm>
              <a:off x="5750226" y="442762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0001xxxx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11110000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5AAC29D-E6C3-9A4B-9ED4-359AFE5AE530}"/>
                </a:ext>
              </a:extLst>
            </p:cNvPr>
            <p:cNvCxnSpPr>
              <a:cxnSpLocks/>
              <a:stCxn id="30" idx="1"/>
              <a:endCxn id="38" idx="4"/>
            </p:cNvCxnSpPr>
            <p:nvPr/>
          </p:nvCxnSpPr>
          <p:spPr bwMode="auto">
            <a:xfrm rot="10800000">
              <a:off x="4662238" y="4307304"/>
              <a:ext cx="1087989" cy="443482"/>
            </a:xfrm>
            <a:prstGeom prst="curvedConnector2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24D0771-4B67-AD4E-9F8B-A5128561B5B8}"/>
                </a:ext>
              </a:extLst>
            </p:cNvPr>
            <p:cNvSpPr/>
            <p:nvPr/>
          </p:nvSpPr>
          <p:spPr bwMode="auto">
            <a:xfrm>
              <a:off x="4511843" y="4042609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0CFCA09-9FDD-CE42-A2FF-447A5C6010F4}"/>
              </a:ext>
            </a:extLst>
          </p:cNvPr>
          <p:cNvGrpSpPr/>
          <p:nvPr/>
        </p:nvGrpSpPr>
        <p:grpSpPr>
          <a:xfrm>
            <a:off x="7395412" y="3376861"/>
            <a:ext cx="1379353" cy="1697092"/>
            <a:chOff x="7395412" y="3376861"/>
            <a:chExt cx="1379353" cy="1697092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EECF26C-5E22-2243-BB9B-AC0DA0710EE7}"/>
                </a:ext>
              </a:extLst>
            </p:cNvPr>
            <p:cNvSpPr/>
            <p:nvPr/>
          </p:nvSpPr>
          <p:spPr bwMode="auto">
            <a:xfrm>
              <a:off x="7395412" y="3376861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960F135-1E46-464A-A106-BE03C7409F91}"/>
                </a:ext>
              </a:extLst>
            </p:cNvPr>
            <p:cNvSpPr txBox="1"/>
            <p:nvPr/>
          </p:nvSpPr>
          <p:spPr>
            <a:xfrm>
              <a:off x="7461585" y="4427622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000011xx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441FC4B-DB56-5649-B275-0649CF7B0D6A}"/>
                </a:ext>
              </a:extLst>
            </p:cNvPr>
            <p:cNvCxnSpPr>
              <a:cxnSpLocks/>
              <a:stCxn id="40" idx="0"/>
              <a:endCxn id="39" idx="4"/>
            </p:cNvCxnSpPr>
            <p:nvPr/>
          </p:nvCxnSpPr>
          <p:spPr bwMode="auto">
            <a:xfrm rot="16200000" flipV="1">
              <a:off x="7438958" y="3748404"/>
              <a:ext cx="786066" cy="57236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99CC5D8-9F20-0342-8B6F-7EFCD47CA481}"/>
              </a:ext>
            </a:extLst>
          </p:cNvPr>
          <p:cNvGrpSpPr/>
          <p:nvPr/>
        </p:nvGrpSpPr>
        <p:grpSpPr>
          <a:xfrm>
            <a:off x="958516" y="2139298"/>
            <a:ext cx="3609474" cy="646331"/>
            <a:chOff x="958516" y="2139298"/>
            <a:chExt cx="3609474" cy="64633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9877715-61E1-6E4E-883F-A6F50AE3AB0B}"/>
                </a:ext>
              </a:extLst>
            </p:cNvPr>
            <p:cNvSpPr txBox="1"/>
            <p:nvPr/>
          </p:nvSpPr>
          <p:spPr>
            <a:xfrm>
              <a:off x="958516" y="2139298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11111000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AEF64CC-C231-654D-A0DA-E2850009A902}"/>
                </a:ext>
              </a:extLst>
            </p:cNvPr>
            <p:cNvSpPr/>
            <p:nvPr/>
          </p:nvSpPr>
          <p:spPr bwMode="auto">
            <a:xfrm>
              <a:off x="4315327" y="2257927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4E052B6-FE39-BF42-91AA-C98EAB98C2AD}"/>
                </a:ext>
              </a:extLst>
            </p:cNvPr>
            <p:cNvCxnSpPr>
              <a:cxnSpLocks/>
              <a:stCxn id="22" idx="3"/>
              <a:endCxn id="36" idx="0"/>
            </p:cNvCxnSpPr>
            <p:nvPr/>
          </p:nvCxnSpPr>
          <p:spPr bwMode="auto">
            <a:xfrm flipV="1">
              <a:off x="2271696" y="2257927"/>
              <a:ext cx="2169963" cy="204537"/>
            </a:xfrm>
            <a:prstGeom prst="curvedConnector4">
              <a:avLst>
                <a:gd name="adj1" fmla="val 47089"/>
                <a:gd name="adj2" fmla="val 269763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AFB8D4D5-AF4A-D746-A4A1-76F769EFC92C}"/>
              </a:ext>
            </a:extLst>
          </p:cNvPr>
          <p:cNvSpPr txBox="1"/>
          <p:nvPr/>
        </p:nvSpPr>
        <p:spPr>
          <a:xfrm>
            <a:off x="457200" y="5053265"/>
            <a:ext cx="2036135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  <a:cs typeface="Courier New" panose="02070309020205020404" pitchFamily="49" charset="0"/>
              </a:rPr>
              <a:t>Route this address: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194.24.10.12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AAE3E87-1347-214A-A869-ABA2CE5FC0C8}"/>
              </a:ext>
            </a:extLst>
          </p:cNvPr>
          <p:cNvGrpSpPr/>
          <p:nvPr/>
        </p:nvGrpSpPr>
        <p:grpSpPr>
          <a:xfrm>
            <a:off x="1463842" y="5354052"/>
            <a:ext cx="3644852" cy="1002992"/>
            <a:chOff x="1463842" y="5354052"/>
            <a:chExt cx="3644852" cy="100299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3A3E99D-83D1-9540-80C4-839A77D34B26}"/>
                </a:ext>
              </a:extLst>
            </p:cNvPr>
            <p:cNvSpPr txBox="1"/>
            <p:nvPr/>
          </p:nvSpPr>
          <p:spPr>
            <a:xfrm>
              <a:off x="3821162" y="5987712"/>
              <a:ext cx="1287532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00001010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C6C9FEC-BAA9-E34E-9950-92B6489187CE}"/>
                </a:ext>
              </a:extLst>
            </p:cNvPr>
            <p:cNvSpPr/>
            <p:nvPr/>
          </p:nvSpPr>
          <p:spPr bwMode="auto">
            <a:xfrm>
              <a:off x="1463842" y="5354052"/>
              <a:ext cx="340895" cy="284747"/>
            </a:xfrm>
            <a:prstGeom prst="ellipse">
              <a:avLst/>
            </a:prstGeom>
            <a:noFill/>
            <a:ln w="3810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5" name="Straight Arrow Connector 4">
              <a:extLst>
                <a:ext uri="{FF2B5EF4-FFF2-40B4-BE49-F238E27FC236}">
                  <a16:creationId xmlns:a16="http://schemas.microsoft.com/office/drawing/2014/main" id="{B5DCD695-AA17-764A-AC58-A3EA60DBC5C1}"/>
                </a:ext>
              </a:extLst>
            </p:cNvPr>
            <p:cNvCxnSpPr>
              <a:cxnSpLocks/>
              <a:stCxn id="43" idx="1"/>
              <a:endCxn id="44" idx="4"/>
            </p:cNvCxnSpPr>
            <p:nvPr/>
          </p:nvCxnSpPr>
          <p:spPr bwMode="auto">
            <a:xfrm rot="10800000">
              <a:off x="1634290" y="5638800"/>
              <a:ext cx="2186872" cy="533579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F64C413-301E-5444-9985-8BF12C12706E}"/>
              </a:ext>
            </a:extLst>
          </p:cNvPr>
          <p:cNvGrpSpPr/>
          <p:nvPr/>
        </p:nvGrpSpPr>
        <p:grpSpPr>
          <a:xfrm>
            <a:off x="1615107" y="2322732"/>
            <a:ext cx="6503068" cy="3664981"/>
            <a:chOff x="1615107" y="2322732"/>
            <a:chExt cx="6503068" cy="3664981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7B96E65-4165-B340-818F-CCBAA3C7F7DE}"/>
                </a:ext>
              </a:extLst>
            </p:cNvPr>
            <p:cNvCxnSpPr>
              <a:cxnSpLocks/>
              <a:stCxn id="43" idx="0"/>
              <a:endCxn id="3" idx="2"/>
            </p:cNvCxnSpPr>
            <p:nvPr/>
          </p:nvCxnSpPr>
          <p:spPr bwMode="auto">
            <a:xfrm rot="16200000" flipV="1">
              <a:off x="2464391" y="3987175"/>
              <a:ext cx="1611593" cy="2389482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9">
              <a:extLst>
                <a:ext uri="{FF2B5EF4-FFF2-40B4-BE49-F238E27FC236}">
                  <a16:creationId xmlns:a16="http://schemas.microsoft.com/office/drawing/2014/main" id="{BE4147B9-6740-854E-859C-B4B38C4720ED}"/>
                </a:ext>
              </a:extLst>
            </p:cNvPr>
            <p:cNvCxnSpPr>
              <a:cxnSpLocks/>
              <a:stCxn id="43" idx="0"/>
              <a:endCxn id="22" idx="2"/>
            </p:cNvCxnSpPr>
            <p:nvPr/>
          </p:nvCxnSpPr>
          <p:spPr bwMode="auto">
            <a:xfrm rot="16200000" flipV="1">
              <a:off x="1438976" y="2961760"/>
              <a:ext cx="3202083" cy="2849822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3" name="Straight Arrow Connector 9">
              <a:extLst>
                <a:ext uri="{FF2B5EF4-FFF2-40B4-BE49-F238E27FC236}">
                  <a16:creationId xmlns:a16="http://schemas.microsoft.com/office/drawing/2014/main" id="{6AE4FA4E-356F-6F41-BA93-C549C777B45C}"/>
                </a:ext>
              </a:extLst>
            </p:cNvPr>
            <p:cNvCxnSpPr>
              <a:cxnSpLocks/>
              <a:stCxn id="43" idx="0"/>
              <a:endCxn id="30" idx="2"/>
            </p:cNvCxnSpPr>
            <p:nvPr/>
          </p:nvCxnSpPr>
          <p:spPr bwMode="auto">
            <a:xfrm rot="5400000" flipH="1" flipV="1">
              <a:off x="4978992" y="4559888"/>
              <a:ext cx="913761" cy="1941888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4" name="Straight Arrow Connector 9">
              <a:extLst>
                <a:ext uri="{FF2B5EF4-FFF2-40B4-BE49-F238E27FC236}">
                  <a16:creationId xmlns:a16="http://schemas.microsoft.com/office/drawing/2014/main" id="{ECD81357-D24E-914A-9B98-DAEF3E0EA094}"/>
                </a:ext>
              </a:extLst>
            </p:cNvPr>
            <p:cNvCxnSpPr>
              <a:cxnSpLocks/>
              <a:stCxn id="43" idx="0"/>
              <a:endCxn id="27" idx="2"/>
            </p:cNvCxnSpPr>
            <p:nvPr/>
          </p:nvCxnSpPr>
          <p:spPr bwMode="auto">
            <a:xfrm rot="5400000" flipH="1" flipV="1">
              <a:off x="4159274" y="2628386"/>
              <a:ext cx="3664981" cy="3053673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5" name="Straight Arrow Connector 9">
              <a:extLst>
                <a:ext uri="{FF2B5EF4-FFF2-40B4-BE49-F238E27FC236}">
                  <a16:creationId xmlns:a16="http://schemas.microsoft.com/office/drawing/2014/main" id="{2A0A7BD1-6714-3649-803E-912C4B7C6F73}"/>
                </a:ext>
              </a:extLst>
            </p:cNvPr>
            <p:cNvCxnSpPr>
              <a:cxnSpLocks/>
              <a:stCxn id="43" idx="0"/>
              <a:endCxn id="40" idx="2"/>
            </p:cNvCxnSpPr>
            <p:nvPr/>
          </p:nvCxnSpPr>
          <p:spPr bwMode="auto">
            <a:xfrm rot="5400000" flipH="1" flipV="1">
              <a:off x="5834672" y="3704210"/>
              <a:ext cx="913759" cy="3653247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7C89199-F249-0849-9CA0-DE88E9407F56}"/>
              </a:ext>
            </a:extLst>
          </p:cNvPr>
          <p:cNvGrpSpPr/>
          <p:nvPr/>
        </p:nvGrpSpPr>
        <p:grpSpPr>
          <a:xfrm>
            <a:off x="2959767" y="4531893"/>
            <a:ext cx="4932730" cy="1223575"/>
            <a:chOff x="2959767" y="4531893"/>
            <a:chExt cx="4932730" cy="12235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EB8393-3BC6-1B44-A756-9373F2D41687}"/>
                </a:ext>
              </a:extLst>
            </p:cNvPr>
            <p:cNvSpPr txBox="1"/>
            <p:nvPr/>
          </p:nvSpPr>
          <p:spPr>
            <a:xfrm>
              <a:off x="2959767" y="5233736"/>
              <a:ext cx="62869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fit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A23EA0F-124C-D141-BF08-AF91FFD38AB6}"/>
                </a:ext>
              </a:extLst>
            </p:cNvPr>
            <p:cNvSpPr txBox="1"/>
            <p:nvPr/>
          </p:nvSpPr>
          <p:spPr>
            <a:xfrm>
              <a:off x="3160293" y="4531893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5E7A61B-7C89-4345-B953-D9DFB70E3B0B}"/>
                </a:ext>
              </a:extLst>
            </p:cNvPr>
            <p:cNvSpPr txBox="1"/>
            <p:nvPr/>
          </p:nvSpPr>
          <p:spPr>
            <a:xfrm>
              <a:off x="4732419" y="4840704"/>
              <a:ext cx="62869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fit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002C5B0-0266-534A-8A1E-8A00CF083584}"/>
                </a:ext>
              </a:extLst>
            </p:cNvPr>
            <p:cNvSpPr txBox="1"/>
            <p:nvPr/>
          </p:nvSpPr>
          <p:spPr>
            <a:xfrm>
              <a:off x="6304545" y="5113420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1740AAC-AEBD-BB49-8AF4-98D9704B038E}"/>
                </a:ext>
              </a:extLst>
            </p:cNvPr>
            <p:cNvSpPr txBox="1"/>
            <p:nvPr/>
          </p:nvSpPr>
          <p:spPr>
            <a:xfrm>
              <a:off x="7178840" y="5386136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F569CC4-E52B-774B-A8B1-237F8D096868}"/>
              </a:ext>
            </a:extLst>
          </p:cNvPr>
          <p:cNvGrpSpPr/>
          <p:nvPr/>
        </p:nvGrpSpPr>
        <p:grpSpPr>
          <a:xfrm>
            <a:off x="11167" y="3801977"/>
            <a:ext cx="3463204" cy="530966"/>
            <a:chOff x="11167" y="3801977"/>
            <a:chExt cx="3463204" cy="53096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EAF45D5-627F-3043-86A7-6AFC78EC2D9C}"/>
                </a:ext>
              </a:extLst>
            </p:cNvPr>
            <p:cNvSpPr txBox="1"/>
            <p:nvPr/>
          </p:nvSpPr>
          <p:spPr>
            <a:xfrm>
              <a:off x="2666131" y="4086722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00000000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8270E18-E50B-2249-A2B9-346E2C6C3B80}"/>
                </a:ext>
              </a:extLst>
            </p:cNvPr>
            <p:cNvSpPr txBox="1"/>
            <p:nvPr/>
          </p:nvSpPr>
          <p:spPr>
            <a:xfrm>
              <a:off x="15177" y="4070682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1111111111111111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5B31F2E-873D-8849-AF98-077803F48997}"/>
                </a:ext>
              </a:extLst>
            </p:cNvPr>
            <p:cNvSpPr txBox="1"/>
            <p:nvPr/>
          </p:nvSpPr>
          <p:spPr>
            <a:xfrm>
              <a:off x="11167" y="3801977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1100001000011000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18E40CB-31EE-2F4A-901C-55B4A64BB5C5}"/>
                </a:ext>
              </a:extLst>
            </p:cNvPr>
            <p:cNvSpPr txBox="1"/>
            <p:nvPr/>
          </p:nvSpPr>
          <p:spPr>
            <a:xfrm>
              <a:off x="2674152" y="3830048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xxxxxxxx</a:t>
              </a:r>
              <a:endParaRPr lang="en-US" sz="1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143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6253B5-5602-8440-9134-55D3D49A6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974" y="2569030"/>
            <a:ext cx="4847456" cy="38779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4482" name="Rectangle 2">
            <a:extLst>
              <a:ext uri="{FF2B5EF4-FFF2-40B4-BE49-F238E27FC236}">
                <a16:creationId xmlns:a16="http://schemas.microsoft.com/office/drawing/2014/main" id="{AE12FDEA-0AF0-C34D-B32A-F5CDABDDAA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IP Version 6 (IPv6)</a:t>
            </a:r>
          </a:p>
        </p:txBody>
      </p:sp>
      <p:sp>
        <p:nvSpPr>
          <p:cNvPr id="404483" name="Rectangle 3">
            <a:extLst>
              <a:ext uri="{FF2B5EF4-FFF2-40B4-BE49-F238E27FC236}">
                <a16:creationId xmlns:a16="http://schemas.microsoft.com/office/drawing/2014/main" id="{4737BCF7-FA08-3A49-B1CD-204708A6F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170225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Motivation for IPv6: problems with IPv4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Too few addresses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Bad support for QoS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Bad support for mobility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Many other shortcomings 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F3BF29-4C6D-F748-A98E-5464A3D7CFE8}"/>
              </a:ext>
            </a:extLst>
          </p:cNvPr>
          <p:cNvSpPr txBox="1"/>
          <p:nvPr/>
        </p:nvSpPr>
        <p:spPr>
          <a:xfrm>
            <a:off x="4473684" y="6339274"/>
            <a:ext cx="4054315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" sz="800" dirty="0">
                <a:latin typeface="Eurostile"/>
                <a:cs typeface="Eurostile"/>
              </a:rPr>
              <a:t>[by </a:t>
            </a:r>
            <a:r>
              <a:rPr lang="en" sz="800" dirty="0" err="1">
                <a:latin typeface="Eurostile"/>
                <a:cs typeface="Eurostile"/>
              </a:rPr>
              <a:t>Mro</a:t>
            </a:r>
            <a:r>
              <a:rPr lang="en" sz="800" dirty="0">
                <a:latin typeface="Eurostile"/>
                <a:cs typeface="Eurostile"/>
              </a:rPr>
              <a:t>, CC BY-SA 4.0, https://</a:t>
            </a:r>
            <a:r>
              <a:rPr lang="en" sz="800" dirty="0" err="1">
                <a:latin typeface="Eurostile"/>
                <a:cs typeface="Eurostile"/>
              </a:rPr>
              <a:t>commons.wikimedia.org</a:t>
            </a:r>
            <a:r>
              <a:rPr lang="en" sz="800" dirty="0">
                <a:latin typeface="Eurostile"/>
                <a:cs typeface="Eurostile"/>
              </a:rPr>
              <a:t>/w/</a:t>
            </a:r>
            <a:r>
              <a:rPr lang="en" sz="800" dirty="0" err="1">
                <a:latin typeface="Eurostile"/>
                <a:cs typeface="Eurostile"/>
              </a:rPr>
              <a:t>index.php?curid</a:t>
            </a:r>
            <a:r>
              <a:rPr lang="en" sz="800" dirty="0">
                <a:latin typeface="Eurostile"/>
                <a:cs typeface="Eurostile"/>
              </a:rPr>
              <a:t>=10593349]</a:t>
            </a:r>
            <a:endParaRPr lang="en-US" sz="800" dirty="0">
              <a:latin typeface="Eurostile"/>
              <a:cs typeface="Eurostil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7C8B44-340D-8849-B9B5-685F01549D45}"/>
              </a:ext>
            </a:extLst>
          </p:cNvPr>
          <p:cNvSpPr txBox="1"/>
          <p:nvPr/>
        </p:nvSpPr>
        <p:spPr>
          <a:xfrm>
            <a:off x="4473684" y="2267068"/>
            <a:ext cx="425789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IANA: Internet assigned numbers authority</a:t>
            </a:r>
          </a:p>
          <a:p>
            <a:r>
              <a:rPr lang="en-US" dirty="0">
                <a:latin typeface="Eurostile"/>
                <a:cs typeface="Eurostile"/>
              </a:rPr>
              <a:t>RIR: regional Internet registry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C1C440-E7AD-0C47-9C9B-462E497F03E4}"/>
              </a:ext>
            </a:extLst>
          </p:cNvPr>
          <p:cNvSpPr txBox="1"/>
          <p:nvPr/>
        </p:nvSpPr>
        <p:spPr>
          <a:xfrm>
            <a:off x="5486400" y="3358637"/>
            <a:ext cx="3463230" cy="26325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Example consequences: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no IP addresses for individuals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large-scale sharing of Internet addresses in local networks using NAT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Microsoft using addresses from RIR LACNIC (Latin America &amp; Caribbean NIC) for Cloud nodes in North America</a:t>
            </a:r>
          </a:p>
        </p:txBody>
      </p:sp>
    </p:spTree>
    <p:extLst>
      <p:ext uri="{BB962C8B-B14F-4D97-AF65-F5344CB8AC3E}">
        <p14:creationId xmlns:p14="http://schemas.microsoft.com/office/powerpoint/2010/main" val="310149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>
            <a:extLst>
              <a:ext uri="{FF2B5EF4-FFF2-40B4-BE49-F238E27FC236}">
                <a16:creationId xmlns:a16="http://schemas.microsoft.com/office/drawing/2014/main" id="{AE12FDEA-0AF0-C34D-B32A-F5CDABDDAA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IP Version 6 (IPv6)</a:t>
            </a:r>
          </a:p>
        </p:txBody>
      </p:sp>
      <p:sp>
        <p:nvSpPr>
          <p:cNvPr id="404483" name="Rectangle 3">
            <a:extLst>
              <a:ext uri="{FF2B5EF4-FFF2-40B4-BE49-F238E27FC236}">
                <a16:creationId xmlns:a16="http://schemas.microsoft.com/office/drawing/2014/main" id="{4737BCF7-FA08-3A49-B1CD-204708A6F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170225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Motivation for IPv6: problems with IPv4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Too few addresses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Bad support for QoS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Bad support for mobility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Many other shortcomings 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F3BF29-4C6D-F748-A98E-5464A3D7CFE8}"/>
              </a:ext>
            </a:extLst>
          </p:cNvPr>
          <p:cNvSpPr txBox="1"/>
          <p:nvPr/>
        </p:nvSpPr>
        <p:spPr>
          <a:xfrm>
            <a:off x="5970888" y="6289032"/>
            <a:ext cx="3047629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" sz="800" dirty="0">
                <a:latin typeface="Eurostile"/>
                <a:cs typeface="Eurostile"/>
              </a:rPr>
              <a:t>from the Blog </a:t>
            </a:r>
            <a:r>
              <a:rPr lang="en" sz="800" dirty="0" err="1">
                <a:latin typeface="Eurostile"/>
                <a:cs typeface="Eurostile"/>
              </a:rPr>
              <a:t>potaroo.net</a:t>
            </a:r>
            <a:r>
              <a:rPr lang="en" sz="800" dirty="0">
                <a:latin typeface="Eurostile"/>
                <a:cs typeface="Eurostile"/>
              </a:rPr>
              <a:t> by Geoff Huston, Chief Scientist at APNIC</a:t>
            </a:r>
            <a:endParaRPr lang="en-US" sz="800" dirty="0">
              <a:latin typeface="Eurostile"/>
              <a:cs typeface="Eurostile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3EA753-68CD-EF4D-B9F4-93C561FD7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50" y="2438400"/>
            <a:ext cx="5536406" cy="3937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6E8B071-2A61-BE4E-A2F6-3B6C50E6FFE1}"/>
              </a:ext>
            </a:extLst>
          </p:cNvPr>
          <p:cNvSpPr txBox="1"/>
          <p:nvPr/>
        </p:nvSpPr>
        <p:spPr>
          <a:xfrm>
            <a:off x="4009292" y="3175279"/>
            <a:ext cx="750526" cy="369332"/>
          </a:xfrm>
          <a:prstGeom prst="rect">
            <a:avLst/>
          </a:prstGeom>
          <a:solidFill>
            <a:srgbClr val="009A6D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Africa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46DC41-296C-7940-8CF3-AEC4EE8AB0E7}"/>
              </a:ext>
            </a:extLst>
          </p:cNvPr>
          <p:cNvSpPr txBox="1"/>
          <p:nvPr/>
        </p:nvSpPr>
        <p:spPr>
          <a:xfrm>
            <a:off x="5538316" y="3408072"/>
            <a:ext cx="1268296" cy="369332"/>
          </a:xfrm>
          <a:prstGeom prst="rect">
            <a:avLst/>
          </a:prstGeom>
          <a:solidFill>
            <a:srgbClr val="56B3E9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Eurostile"/>
                <a:cs typeface="Eurostile"/>
              </a:rPr>
              <a:t>Asia-Pacific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6A9F07-6881-FA40-802E-EF36A8503806}"/>
              </a:ext>
            </a:extLst>
          </p:cNvPr>
          <p:cNvSpPr txBox="1"/>
          <p:nvPr/>
        </p:nvSpPr>
        <p:spPr>
          <a:xfrm>
            <a:off x="2213985" y="3610709"/>
            <a:ext cx="1616148" cy="369332"/>
          </a:xfrm>
          <a:prstGeom prst="rect">
            <a:avLst/>
          </a:prstGeom>
          <a:solidFill>
            <a:srgbClr val="E69F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North America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F30D4F-0ABE-CB4E-8BC4-7B7B10D8B272}"/>
              </a:ext>
            </a:extLst>
          </p:cNvPr>
          <p:cNvSpPr txBox="1"/>
          <p:nvPr/>
        </p:nvSpPr>
        <p:spPr>
          <a:xfrm>
            <a:off x="6156289" y="2749905"/>
            <a:ext cx="2465740" cy="369332"/>
          </a:xfrm>
          <a:prstGeom prst="rect">
            <a:avLst/>
          </a:prstGeom>
          <a:solidFill>
            <a:srgbClr val="0271B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Eurostile"/>
                <a:cs typeface="Eurostile"/>
              </a:rPr>
              <a:t>Latin America &amp; </a:t>
            </a:r>
            <a:r>
              <a:rPr lang="en-US" dirty="0" err="1">
                <a:solidFill>
                  <a:schemeClr val="bg1"/>
                </a:solidFill>
                <a:latin typeface="Eurostile"/>
                <a:cs typeface="Eurostile"/>
              </a:rPr>
              <a:t>Caribia</a:t>
            </a:r>
            <a:endParaRPr lang="en-US" dirty="0">
              <a:solidFill>
                <a:schemeClr val="bg1"/>
              </a:solidFill>
              <a:latin typeface="Eurostile"/>
              <a:cs typeface="Eurostile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4DDBE1F-BECE-2242-A632-9EE7F982D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5142" y="3922403"/>
            <a:ext cx="2783394" cy="206970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F6C72A9-280C-F14A-A60A-AF0B130CDF3E}"/>
              </a:ext>
            </a:extLst>
          </p:cNvPr>
          <p:cNvCxnSpPr>
            <a:cxnSpLocks/>
            <a:stCxn id="10" idx="2"/>
          </p:cNvCxnSpPr>
          <p:nvPr/>
        </p:nvCxnSpPr>
        <p:spPr bwMode="auto">
          <a:xfrm flipH="1">
            <a:off x="3737987" y="3544611"/>
            <a:ext cx="646568" cy="20221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B8D9AB3-17A6-7648-977A-4AB5B4092CE8}"/>
              </a:ext>
            </a:extLst>
          </p:cNvPr>
          <p:cNvCxnSpPr>
            <a:cxnSpLocks/>
            <a:stCxn id="13" idx="2"/>
          </p:cNvCxnSpPr>
          <p:nvPr/>
        </p:nvCxnSpPr>
        <p:spPr bwMode="auto">
          <a:xfrm flipH="1">
            <a:off x="5828044" y="3777404"/>
            <a:ext cx="344420" cy="120658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93BAFAF-0B34-C34D-AE02-BEFF64D52D54}"/>
              </a:ext>
            </a:extLst>
          </p:cNvPr>
          <p:cNvCxnSpPr>
            <a:cxnSpLocks/>
            <a:stCxn id="14" idx="2"/>
          </p:cNvCxnSpPr>
          <p:nvPr/>
        </p:nvCxnSpPr>
        <p:spPr bwMode="auto">
          <a:xfrm flipH="1">
            <a:off x="2090057" y="3980041"/>
            <a:ext cx="932002" cy="20992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6E80CA4-73A9-6D44-A55F-09FCF20ADDAD}"/>
              </a:ext>
            </a:extLst>
          </p:cNvPr>
          <p:cNvCxnSpPr>
            <a:cxnSpLocks/>
            <a:stCxn id="15" idx="2"/>
          </p:cNvCxnSpPr>
          <p:nvPr/>
        </p:nvCxnSpPr>
        <p:spPr bwMode="auto">
          <a:xfrm flipH="1">
            <a:off x="7204668" y="4172639"/>
            <a:ext cx="956501" cy="12534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899769C-8826-A741-937A-0D5E150C7981}"/>
              </a:ext>
            </a:extLst>
          </p:cNvPr>
          <p:cNvCxnSpPr>
            <a:cxnSpLocks/>
            <a:stCxn id="16" idx="2"/>
          </p:cNvCxnSpPr>
          <p:nvPr/>
        </p:nvCxnSpPr>
        <p:spPr bwMode="auto">
          <a:xfrm flipH="1">
            <a:off x="6370655" y="3119237"/>
            <a:ext cx="1018504" cy="21360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D61A501-21C8-6548-999E-AE7BED5F14B4}"/>
              </a:ext>
            </a:extLst>
          </p:cNvPr>
          <p:cNvSpPr txBox="1"/>
          <p:nvPr/>
        </p:nvSpPr>
        <p:spPr>
          <a:xfrm>
            <a:off x="7732205" y="3803307"/>
            <a:ext cx="857927" cy="369332"/>
          </a:xfrm>
          <a:prstGeom prst="rect">
            <a:avLst/>
          </a:prstGeom>
          <a:solidFill>
            <a:srgbClr val="F0E543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Europe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A7C1F6B-5389-0248-A9F7-BDA36D248419}"/>
              </a:ext>
            </a:extLst>
          </p:cNvPr>
          <p:cNvGrpSpPr/>
          <p:nvPr/>
        </p:nvGrpSpPr>
        <p:grpSpPr>
          <a:xfrm>
            <a:off x="3878664" y="3928905"/>
            <a:ext cx="4129872" cy="2371411"/>
            <a:chOff x="3878664" y="3928905"/>
            <a:chExt cx="4129872" cy="2371411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C805323-2026-2249-9184-EECD3788E206}"/>
                </a:ext>
              </a:extLst>
            </p:cNvPr>
            <p:cNvSpPr/>
            <p:nvPr/>
          </p:nvSpPr>
          <p:spPr bwMode="auto">
            <a:xfrm>
              <a:off x="3878665" y="5536642"/>
              <a:ext cx="1024932" cy="763674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BEEBDE0-55BD-2345-8A30-F5ECFBF9CE0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878664" y="3928905"/>
              <a:ext cx="1336431" cy="161778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3B133C22-3680-C847-BD6B-A28C6EFB400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893547" y="5988818"/>
              <a:ext cx="3114989" cy="31149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54300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>
            <a:extLst>
              <a:ext uri="{FF2B5EF4-FFF2-40B4-BE49-F238E27FC236}">
                <a16:creationId xmlns:a16="http://schemas.microsoft.com/office/drawing/2014/main" id="{F347E54B-DEF5-1048-AAD6-1390808A4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IPv6 Objectives</a:t>
            </a:r>
          </a:p>
        </p:txBody>
      </p:sp>
      <p:sp>
        <p:nvSpPr>
          <p:cNvPr id="406531" name="Rectangle 3">
            <a:extLst>
              <a:ext uri="{FF2B5EF4-FFF2-40B4-BE49-F238E27FC236}">
                <a16:creationId xmlns:a16="http://schemas.microsoft.com/office/drawing/2014/main" id="{3BD72E52-9916-8B40-BBBF-D2DA3AB36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To support billions of end systems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longer addresses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reduce routing tables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simplify protocol processing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simplified header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To increase security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security integrated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support real-time data traffic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flow label, traffic class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provide multicasting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support mobility (roaming)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To be open for change (future)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extension headers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coexist with existing protocols</a:t>
            </a:r>
          </a:p>
        </p:txBody>
      </p:sp>
      <p:sp>
        <p:nvSpPr>
          <p:cNvPr id="406532" name="AutoShape 4">
            <a:extLst>
              <a:ext uri="{FF2B5EF4-FFF2-40B4-BE49-F238E27FC236}">
                <a16:creationId xmlns:a16="http://schemas.microsoft.com/office/drawing/2014/main" id="{E147786B-BA80-C04C-B660-DB83ED8A82B9}"/>
              </a:ext>
            </a:extLst>
          </p:cNvPr>
          <p:cNvSpPr>
            <a:spLocks/>
          </p:cNvSpPr>
          <p:nvPr/>
        </p:nvSpPr>
        <p:spPr bwMode="auto">
          <a:xfrm>
            <a:off x="5364163" y="866776"/>
            <a:ext cx="287337" cy="1727200"/>
          </a:xfrm>
          <a:prstGeom prst="rightBrace">
            <a:avLst>
              <a:gd name="adj1" fmla="val 3968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33" name="Rectangle 5">
            <a:extLst>
              <a:ext uri="{FF2B5EF4-FFF2-40B4-BE49-F238E27FC236}">
                <a16:creationId xmlns:a16="http://schemas.microsoft.com/office/drawing/2014/main" id="{860B1C31-B73D-174A-8532-EF293BCF1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1550195"/>
            <a:ext cx="1511300" cy="360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 dirty="0"/>
              <a:t>Scalability</a:t>
            </a:r>
          </a:p>
        </p:txBody>
      </p:sp>
      <p:sp>
        <p:nvSpPr>
          <p:cNvPr id="406534" name="AutoShape 6">
            <a:extLst>
              <a:ext uri="{FF2B5EF4-FFF2-40B4-BE49-F238E27FC236}">
                <a16:creationId xmlns:a16="http://schemas.microsoft.com/office/drawing/2014/main" id="{E0F87562-4060-F946-85C9-C6F2642FFAD6}"/>
              </a:ext>
            </a:extLst>
          </p:cNvPr>
          <p:cNvSpPr>
            <a:spLocks/>
          </p:cNvSpPr>
          <p:nvPr/>
        </p:nvSpPr>
        <p:spPr bwMode="auto">
          <a:xfrm>
            <a:off x="5364163" y="2960914"/>
            <a:ext cx="287337" cy="2024743"/>
          </a:xfrm>
          <a:prstGeom prst="rightBrace">
            <a:avLst>
              <a:gd name="adj1" fmla="val 5009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35" name="Rectangle 7">
            <a:extLst>
              <a:ext uri="{FF2B5EF4-FFF2-40B4-BE49-F238E27FC236}">
                <a16:creationId xmlns:a16="http://schemas.microsoft.com/office/drawing/2014/main" id="{4EF6A430-3268-9F4F-96B0-13920BB39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3716338"/>
            <a:ext cx="1944687" cy="576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/>
              <a:t>Addressing IPv4</a:t>
            </a:r>
          </a:p>
          <a:p>
            <a:r>
              <a:rPr lang="en-US" altLang="nb-NO"/>
              <a:t>limitations</a:t>
            </a:r>
          </a:p>
        </p:txBody>
      </p:sp>
      <p:sp>
        <p:nvSpPr>
          <p:cNvPr id="406536" name="AutoShape 8">
            <a:extLst>
              <a:ext uri="{FF2B5EF4-FFF2-40B4-BE49-F238E27FC236}">
                <a16:creationId xmlns:a16="http://schemas.microsoft.com/office/drawing/2014/main" id="{94E0B230-F13C-7846-B9BE-EAD5080CFAF8}"/>
              </a:ext>
            </a:extLst>
          </p:cNvPr>
          <p:cNvSpPr>
            <a:spLocks/>
          </p:cNvSpPr>
          <p:nvPr/>
        </p:nvSpPr>
        <p:spPr bwMode="auto">
          <a:xfrm>
            <a:off x="5364163" y="5327199"/>
            <a:ext cx="287337" cy="1062715"/>
          </a:xfrm>
          <a:prstGeom prst="rightBrace">
            <a:avLst>
              <a:gd name="adj1" fmla="val 2297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37" name="Rectangle 9">
            <a:extLst>
              <a:ext uri="{FF2B5EF4-FFF2-40B4-BE49-F238E27FC236}">
                <a16:creationId xmlns:a16="http://schemas.microsoft.com/office/drawing/2014/main" id="{0C8D918A-8CED-584E-8DF9-AC3BF2BE3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2" y="5675766"/>
            <a:ext cx="1944687" cy="3655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 dirty="0" err="1"/>
              <a:t>Coexistance</a:t>
            </a: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342181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3" grpId="0" animBg="1"/>
      <p:bldP spid="406535" grpId="0" animBg="1"/>
      <p:bldP spid="4065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Box 153">
            <a:extLst>
              <a:ext uri="{FF2B5EF4-FFF2-40B4-BE49-F238E27FC236}">
                <a16:creationId xmlns:a16="http://schemas.microsoft.com/office/drawing/2014/main" id="{1D10ADF9-9909-BE4E-B99D-29FA5ECE5537}"/>
              </a:ext>
            </a:extLst>
          </p:cNvPr>
          <p:cNvSpPr txBox="1"/>
          <p:nvPr/>
        </p:nvSpPr>
        <p:spPr>
          <a:xfrm>
            <a:off x="254330" y="3719703"/>
            <a:ext cx="3183050" cy="6994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New IPv6 header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is larger but simpler</a:t>
            </a:r>
          </a:p>
        </p:txBody>
      </p:sp>
      <p:sp>
        <p:nvSpPr>
          <p:cNvPr id="455682" name="Rectangle 2">
            <a:extLst>
              <a:ext uri="{FF2B5EF4-FFF2-40B4-BE49-F238E27FC236}">
                <a16:creationId xmlns:a16="http://schemas.microsoft.com/office/drawing/2014/main" id="{73936B07-12F8-E641-87EF-D20391091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187613"/>
            <a:ext cx="4608512" cy="1584325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nb-NO" sz="1200">
              <a:solidFill>
                <a:schemeClr val="bg1"/>
              </a:solidFill>
            </a:endParaRPr>
          </a:p>
        </p:txBody>
      </p:sp>
      <p:sp>
        <p:nvSpPr>
          <p:cNvPr id="455683" name="Rectangle 3">
            <a:extLst>
              <a:ext uri="{FF2B5EF4-FFF2-40B4-BE49-F238E27FC236}">
                <a16:creationId xmlns:a16="http://schemas.microsoft.com/office/drawing/2014/main" id="{19467F5A-C8A4-CC47-A9D4-587A6D8DB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3721289"/>
            <a:ext cx="4608512" cy="21590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684" name="Rectangle 4">
            <a:extLst>
              <a:ext uri="{FF2B5EF4-FFF2-40B4-BE49-F238E27FC236}">
                <a16:creationId xmlns:a16="http://schemas.microsoft.com/office/drawing/2014/main" id="{2289F64E-4D8D-1E4E-B023-3B5DA4A506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IPv4 and IPv6</a:t>
            </a:r>
          </a:p>
        </p:txBody>
      </p:sp>
      <p:grpSp>
        <p:nvGrpSpPr>
          <p:cNvPr id="455685" name="Group 5">
            <a:extLst>
              <a:ext uri="{FF2B5EF4-FFF2-40B4-BE49-F238E27FC236}">
                <a16:creationId xmlns:a16="http://schemas.microsoft.com/office/drawing/2014/main" id="{83AFACB3-45D7-A945-9E0C-9EFF46919FAF}"/>
              </a:ext>
            </a:extLst>
          </p:cNvPr>
          <p:cNvGrpSpPr>
            <a:grpSpLocks/>
          </p:cNvGrpSpPr>
          <p:nvPr/>
        </p:nvGrpSpPr>
        <p:grpSpPr bwMode="auto">
          <a:xfrm>
            <a:off x="4022374" y="3503802"/>
            <a:ext cx="4608512" cy="144462"/>
            <a:chOff x="1066" y="2931"/>
            <a:chExt cx="2903" cy="91"/>
          </a:xfrm>
        </p:grpSpPr>
        <p:sp>
          <p:nvSpPr>
            <p:cNvPr id="455686" name="Line 6">
              <a:extLst>
                <a:ext uri="{FF2B5EF4-FFF2-40B4-BE49-F238E27FC236}">
                  <a16:creationId xmlns:a16="http://schemas.microsoft.com/office/drawing/2014/main" id="{33922467-9F80-0D47-87ED-3A70EFA5BF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87" name="Line 7">
              <a:extLst>
                <a:ext uri="{FF2B5EF4-FFF2-40B4-BE49-F238E27FC236}">
                  <a16:creationId xmlns:a16="http://schemas.microsoft.com/office/drawing/2014/main" id="{BF7D3E91-DFE7-234E-A6BB-0ED6F67E0C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88" name="Line 8">
              <a:extLst>
                <a:ext uri="{FF2B5EF4-FFF2-40B4-BE49-F238E27FC236}">
                  <a16:creationId xmlns:a16="http://schemas.microsoft.com/office/drawing/2014/main" id="{A620FFC5-07B2-CE43-9256-CB56618F38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89" name="Line 9">
              <a:extLst>
                <a:ext uri="{FF2B5EF4-FFF2-40B4-BE49-F238E27FC236}">
                  <a16:creationId xmlns:a16="http://schemas.microsoft.com/office/drawing/2014/main" id="{99B2CEFE-03D3-744F-8D6A-C4C3204C08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0" name="Line 10">
              <a:extLst>
                <a:ext uri="{FF2B5EF4-FFF2-40B4-BE49-F238E27FC236}">
                  <a16:creationId xmlns:a16="http://schemas.microsoft.com/office/drawing/2014/main" id="{528635BA-6CD3-C34A-B1A9-A49B8EFE4C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1" name="Line 11">
              <a:extLst>
                <a:ext uri="{FF2B5EF4-FFF2-40B4-BE49-F238E27FC236}">
                  <a16:creationId xmlns:a16="http://schemas.microsoft.com/office/drawing/2014/main" id="{9E25BD14-A278-554A-838B-3D4DCFF8BB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2" name="Line 12">
              <a:extLst>
                <a:ext uri="{FF2B5EF4-FFF2-40B4-BE49-F238E27FC236}">
                  <a16:creationId xmlns:a16="http://schemas.microsoft.com/office/drawing/2014/main" id="{7F905718-2BEF-3945-B61F-DEB7FAA009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3" name="Line 13">
              <a:extLst>
                <a:ext uri="{FF2B5EF4-FFF2-40B4-BE49-F238E27FC236}">
                  <a16:creationId xmlns:a16="http://schemas.microsoft.com/office/drawing/2014/main" id="{355CDCDF-22F0-494F-928D-5CE771D372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4" name="Line 14">
              <a:extLst>
                <a:ext uri="{FF2B5EF4-FFF2-40B4-BE49-F238E27FC236}">
                  <a16:creationId xmlns:a16="http://schemas.microsoft.com/office/drawing/2014/main" id="{F6B678D4-6F41-0F45-A82A-D6536C08CF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5" name="Line 15">
              <a:extLst>
                <a:ext uri="{FF2B5EF4-FFF2-40B4-BE49-F238E27FC236}">
                  <a16:creationId xmlns:a16="http://schemas.microsoft.com/office/drawing/2014/main" id="{55669CCE-8580-8D47-9C8D-D50AD331D4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6" name="Line 16">
              <a:extLst>
                <a:ext uri="{FF2B5EF4-FFF2-40B4-BE49-F238E27FC236}">
                  <a16:creationId xmlns:a16="http://schemas.microsoft.com/office/drawing/2014/main" id="{5FD1C54E-E5D3-A647-9E1E-D8A7AB5D6E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7" name="Line 17">
              <a:extLst>
                <a:ext uri="{FF2B5EF4-FFF2-40B4-BE49-F238E27FC236}">
                  <a16:creationId xmlns:a16="http://schemas.microsoft.com/office/drawing/2014/main" id="{5CF27A1F-A744-EB4A-9B17-13A81A2B1D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8" name="Line 18">
              <a:extLst>
                <a:ext uri="{FF2B5EF4-FFF2-40B4-BE49-F238E27FC236}">
                  <a16:creationId xmlns:a16="http://schemas.microsoft.com/office/drawing/2014/main" id="{6C5B342C-E8D9-EF4A-94CA-F87328C4ED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9" name="Line 19">
              <a:extLst>
                <a:ext uri="{FF2B5EF4-FFF2-40B4-BE49-F238E27FC236}">
                  <a16:creationId xmlns:a16="http://schemas.microsoft.com/office/drawing/2014/main" id="{18883072-A953-E248-AB27-7082DD6278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0" name="Line 20">
              <a:extLst>
                <a:ext uri="{FF2B5EF4-FFF2-40B4-BE49-F238E27FC236}">
                  <a16:creationId xmlns:a16="http://schemas.microsoft.com/office/drawing/2014/main" id="{276BB011-5706-0545-9D57-79C28B0B06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1" name="Line 21">
              <a:extLst>
                <a:ext uri="{FF2B5EF4-FFF2-40B4-BE49-F238E27FC236}">
                  <a16:creationId xmlns:a16="http://schemas.microsoft.com/office/drawing/2014/main" id="{5745DEF0-5822-0F48-9F42-D4B2D7451E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2" name="Line 22">
              <a:extLst>
                <a:ext uri="{FF2B5EF4-FFF2-40B4-BE49-F238E27FC236}">
                  <a16:creationId xmlns:a16="http://schemas.microsoft.com/office/drawing/2014/main" id="{EDC75F0A-5DF9-1346-B29E-333C2B0765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3" name="Line 23">
              <a:extLst>
                <a:ext uri="{FF2B5EF4-FFF2-40B4-BE49-F238E27FC236}">
                  <a16:creationId xmlns:a16="http://schemas.microsoft.com/office/drawing/2014/main" id="{D02B5B6C-BE2E-444A-B855-896789279E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4" name="Line 24">
              <a:extLst>
                <a:ext uri="{FF2B5EF4-FFF2-40B4-BE49-F238E27FC236}">
                  <a16:creationId xmlns:a16="http://schemas.microsoft.com/office/drawing/2014/main" id="{17157543-79B2-E545-ABF0-B810708428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5" name="Line 25">
              <a:extLst>
                <a:ext uri="{FF2B5EF4-FFF2-40B4-BE49-F238E27FC236}">
                  <a16:creationId xmlns:a16="http://schemas.microsoft.com/office/drawing/2014/main" id="{493BC819-599D-3944-93C4-67D858177D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6" name="Line 26">
              <a:extLst>
                <a:ext uri="{FF2B5EF4-FFF2-40B4-BE49-F238E27FC236}">
                  <a16:creationId xmlns:a16="http://schemas.microsoft.com/office/drawing/2014/main" id="{56C498B1-5103-F945-9DB6-0280F2A782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7" name="Line 27">
              <a:extLst>
                <a:ext uri="{FF2B5EF4-FFF2-40B4-BE49-F238E27FC236}">
                  <a16:creationId xmlns:a16="http://schemas.microsoft.com/office/drawing/2014/main" id="{F2B88599-E263-B541-96A7-A96E931C71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8" name="Line 28">
              <a:extLst>
                <a:ext uri="{FF2B5EF4-FFF2-40B4-BE49-F238E27FC236}">
                  <a16:creationId xmlns:a16="http://schemas.microsoft.com/office/drawing/2014/main" id="{3CB27910-E55A-9F4D-9F9C-764F01A88F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9" name="Line 29">
              <a:extLst>
                <a:ext uri="{FF2B5EF4-FFF2-40B4-BE49-F238E27FC236}">
                  <a16:creationId xmlns:a16="http://schemas.microsoft.com/office/drawing/2014/main" id="{2918CDB5-1EE6-0247-B58D-ECA3EAD5F1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0" name="Line 30">
              <a:extLst>
                <a:ext uri="{FF2B5EF4-FFF2-40B4-BE49-F238E27FC236}">
                  <a16:creationId xmlns:a16="http://schemas.microsoft.com/office/drawing/2014/main" id="{89D446AB-768A-7741-B98F-A12AFD37C7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1" name="Line 31">
              <a:extLst>
                <a:ext uri="{FF2B5EF4-FFF2-40B4-BE49-F238E27FC236}">
                  <a16:creationId xmlns:a16="http://schemas.microsoft.com/office/drawing/2014/main" id="{23079E39-5C79-414B-B440-80278DF6BB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2" name="Line 32">
              <a:extLst>
                <a:ext uri="{FF2B5EF4-FFF2-40B4-BE49-F238E27FC236}">
                  <a16:creationId xmlns:a16="http://schemas.microsoft.com/office/drawing/2014/main" id="{01AE4870-C053-E64C-9F99-444BC6B057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3" name="Line 33">
              <a:extLst>
                <a:ext uri="{FF2B5EF4-FFF2-40B4-BE49-F238E27FC236}">
                  <a16:creationId xmlns:a16="http://schemas.microsoft.com/office/drawing/2014/main" id="{EEF34F0F-424F-8340-846F-1234B31E59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4" name="Line 34">
              <a:extLst>
                <a:ext uri="{FF2B5EF4-FFF2-40B4-BE49-F238E27FC236}">
                  <a16:creationId xmlns:a16="http://schemas.microsoft.com/office/drawing/2014/main" id="{58E7A542-6ACF-6244-AFBE-2EC1502F28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5" name="Line 35">
              <a:extLst>
                <a:ext uri="{FF2B5EF4-FFF2-40B4-BE49-F238E27FC236}">
                  <a16:creationId xmlns:a16="http://schemas.microsoft.com/office/drawing/2014/main" id="{1F6D56F2-6D8F-2247-971D-CA512925B8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6" name="Line 36">
              <a:extLst>
                <a:ext uri="{FF2B5EF4-FFF2-40B4-BE49-F238E27FC236}">
                  <a16:creationId xmlns:a16="http://schemas.microsoft.com/office/drawing/2014/main" id="{2FD7A66E-A963-3141-A608-1CCA68DFFE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7" name="Line 37">
              <a:extLst>
                <a:ext uri="{FF2B5EF4-FFF2-40B4-BE49-F238E27FC236}">
                  <a16:creationId xmlns:a16="http://schemas.microsoft.com/office/drawing/2014/main" id="{F06D772B-2D85-B94C-A8DA-2E0D565E39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8" name="Line 38">
              <a:extLst>
                <a:ext uri="{FF2B5EF4-FFF2-40B4-BE49-F238E27FC236}">
                  <a16:creationId xmlns:a16="http://schemas.microsoft.com/office/drawing/2014/main" id="{FF5C03B6-C1E1-E94A-A878-667FAD500B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9" name="Line 39">
              <a:extLst>
                <a:ext uri="{FF2B5EF4-FFF2-40B4-BE49-F238E27FC236}">
                  <a16:creationId xmlns:a16="http://schemas.microsoft.com/office/drawing/2014/main" id="{71D73928-ADA9-394C-A52C-66A49FE5FA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5720" name="Rectangle 40">
            <a:extLst>
              <a:ext uri="{FF2B5EF4-FFF2-40B4-BE49-F238E27FC236}">
                <a16:creationId xmlns:a16="http://schemas.microsoft.com/office/drawing/2014/main" id="{B5521DB2-57E0-8748-804E-A19A0AAB5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3719702"/>
            <a:ext cx="5762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Version</a:t>
            </a:r>
          </a:p>
        </p:txBody>
      </p:sp>
      <p:sp>
        <p:nvSpPr>
          <p:cNvPr id="455721" name="Rectangle 41">
            <a:extLst>
              <a:ext uri="{FF2B5EF4-FFF2-40B4-BE49-F238E27FC236}">
                <a16:creationId xmlns:a16="http://schemas.microsoft.com/office/drawing/2014/main" id="{B4455DBA-DE1E-0842-9CE8-15375BC09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8635" y="3719702"/>
            <a:ext cx="863601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DSCP</a:t>
            </a:r>
          </a:p>
        </p:txBody>
      </p:sp>
      <p:sp>
        <p:nvSpPr>
          <p:cNvPr id="455722" name="Rectangle 42">
            <a:extLst>
              <a:ext uri="{FF2B5EF4-FFF2-40B4-BE49-F238E27FC236}">
                <a16:creationId xmlns:a16="http://schemas.microsoft.com/office/drawing/2014/main" id="{00261887-FD20-C64E-983F-85E7ABE07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1161" y="3719702"/>
            <a:ext cx="28797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Flow label</a:t>
            </a:r>
          </a:p>
        </p:txBody>
      </p:sp>
      <p:sp>
        <p:nvSpPr>
          <p:cNvPr id="455723" name="Rectangle 43">
            <a:extLst>
              <a:ext uri="{FF2B5EF4-FFF2-40B4-BE49-F238E27FC236}">
                <a16:creationId xmlns:a16="http://schemas.microsoft.com/office/drawing/2014/main" id="{40D95853-5E95-864E-AA2A-B1F10FF78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3935602"/>
            <a:ext cx="23034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Payload length</a:t>
            </a:r>
          </a:p>
        </p:txBody>
      </p:sp>
      <p:sp>
        <p:nvSpPr>
          <p:cNvPr id="455724" name="Rectangle 44">
            <a:extLst>
              <a:ext uri="{FF2B5EF4-FFF2-40B4-BE49-F238E27FC236}">
                <a16:creationId xmlns:a16="http://schemas.microsoft.com/office/drawing/2014/main" id="{D3DA2760-06A6-854C-8D7E-B6E25B3E7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836" y="3935602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Next header</a:t>
            </a:r>
          </a:p>
        </p:txBody>
      </p:sp>
      <p:sp>
        <p:nvSpPr>
          <p:cNvPr id="455725" name="Rectangle 45">
            <a:extLst>
              <a:ext uri="{FF2B5EF4-FFF2-40B4-BE49-F238E27FC236}">
                <a16:creationId xmlns:a16="http://schemas.microsoft.com/office/drawing/2014/main" id="{30132CF7-85F8-8648-86C6-A2FED1338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8361" y="3935602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Hop Limit</a:t>
            </a:r>
          </a:p>
        </p:txBody>
      </p:sp>
      <p:sp>
        <p:nvSpPr>
          <p:cNvPr id="455727" name="Rectangle 47">
            <a:extLst>
              <a:ext uri="{FF2B5EF4-FFF2-40B4-BE49-F238E27FC236}">
                <a16:creationId xmlns:a16="http://schemas.microsoft.com/office/drawing/2014/main" id="{67C6DD9C-EAC4-DF43-BF67-13C17B448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5016689"/>
            <a:ext cx="4608512" cy="865188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Destination Address</a:t>
            </a:r>
          </a:p>
          <a:p>
            <a:pPr algn="ctr"/>
            <a:r>
              <a:rPr lang="en-US" altLang="nb-NO" sz="12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455728" name="Line 48">
            <a:extLst>
              <a:ext uri="{FF2B5EF4-FFF2-40B4-BE49-F238E27FC236}">
                <a16:creationId xmlns:a16="http://schemas.microsoft.com/office/drawing/2014/main" id="{8C534B5C-309A-7048-8CA1-704F9D46BA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52325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29" name="Line 49">
            <a:extLst>
              <a:ext uri="{FF2B5EF4-FFF2-40B4-BE49-F238E27FC236}">
                <a16:creationId xmlns:a16="http://schemas.microsoft.com/office/drawing/2014/main" id="{E382F647-28F6-3743-96B1-FC2D02C382E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54484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0" name="Line 50">
            <a:extLst>
              <a:ext uri="{FF2B5EF4-FFF2-40B4-BE49-F238E27FC236}">
                <a16:creationId xmlns:a16="http://schemas.microsoft.com/office/drawing/2014/main" id="{4AB9AB41-A997-4E42-A19D-56753954E5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56643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1" name="Line 51">
            <a:extLst>
              <a:ext uri="{FF2B5EF4-FFF2-40B4-BE49-F238E27FC236}">
                <a16:creationId xmlns:a16="http://schemas.microsoft.com/office/drawing/2014/main" id="{68C365C1-F77C-8D44-B7F0-2A59921003EB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52325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2" name="Line 52">
            <a:extLst>
              <a:ext uri="{FF2B5EF4-FFF2-40B4-BE49-F238E27FC236}">
                <a16:creationId xmlns:a16="http://schemas.microsoft.com/office/drawing/2014/main" id="{21DC20E4-62FF-794C-B933-2B368ECD5E4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54484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3" name="Line 53">
            <a:extLst>
              <a:ext uri="{FF2B5EF4-FFF2-40B4-BE49-F238E27FC236}">
                <a16:creationId xmlns:a16="http://schemas.microsoft.com/office/drawing/2014/main" id="{1D5A16A3-53C8-F44E-91FE-9708636578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56643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5" name="Rectangle 55">
            <a:extLst>
              <a:ext uri="{FF2B5EF4-FFF2-40B4-BE49-F238E27FC236}">
                <a16:creationId xmlns:a16="http://schemas.microsoft.com/office/drawing/2014/main" id="{7B4CD2BE-415C-5043-A2F7-F485B2B1C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4151502"/>
            <a:ext cx="4608512" cy="865187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Source address</a:t>
            </a:r>
          </a:p>
          <a:p>
            <a:pPr algn="ctr"/>
            <a:r>
              <a:rPr lang="en-US" altLang="nb-NO" sz="12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455736" name="Line 56">
            <a:extLst>
              <a:ext uri="{FF2B5EF4-FFF2-40B4-BE49-F238E27FC236}">
                <a16:creationId xmlns:a16="http://schemas.microsoft.com/office/drawing/2014/main" id="{EA767D31-6AEC-A14D-8F6C-88EE30381C8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43658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7" name="Line 57">
            <a:extLst>
              <a:ext uri="{FF2B5EF4-FFF2-40B4-BE49-F238E27FC236}">
                <a16:creationId xmlns:a16="http://schemas.microsoft.com/office/drawing/2014/main" id="{17160E94-C8B9-F749-BBE1-954D7F4543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45817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8" name="Line 58">
            <a:extLst>
              <a:ext uri="{FF2B5EF4-FFF2-40B4-BE49-F238E27FC236}">
                <a16:creationId xmlns:a16="http://schemas.microsoft.com/office/drawing/2014/main" id="{9D63CA89-2D7B-4844-9AFB-0ABD5FE7F2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47976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9" name="Line 59">
            <a:extLst>
              <a:ext uri="{FF2B5EF4-FFF2-40B4-BE49-F238E27FC236}">
                <a16:creationId xmlns:a16="http://schemas.microsoft.com/office/drawing/2014/main" id="{A1BD91F1-F2E0-9546-B6DA-85768038B76C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43658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40" name="Line 60">
            <a:extLst>
              <a:ext uri="{FF2B5EF4-FFF2-40B4-BE49-F238E27FC236}">
                <a16:creationId xmlns:a16="http://schemas.microsoft.com/office/drawing/2014/main" id="{155B0156-6E0D-7043-9A4E-3A4C150DA4B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45817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41" name="Line 61">
            <a:extLst>
              <a:ext uri="{FF2B5EF4-FFF2-40B4-BE49-F238E27FC236}">
                <a16:creationId xmlns:a16="http://schemas.microsoft.com/office/drawing/2014/main" id="{74C30466-415F-1147-A711-431D208CC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47976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55742" name="Group 62">
            <a:extLst>
              <a:ext uri="{FF2B5EF4-FFF2-40B4-BE49-F238E27FC236}">
                <a16:creationId xmlns:a16="http://schemas.microsoft.com/office/drawing/2014/main" id="{A0CA73E7-41E7-6146-BBA1-FD3C6AC354CC}"/>
              </a:ext>
            </a:extLst>
          </p:cNvPr>
          <p:cNvGrpSpPr>
            <a:grpSpLocks/>
          </p:cNvGrpSpPr>
          <p:nvPr/>
        </p:nvGrpSpPr>
        <p:grpSpPr bwMode="auto">
          <a:xfrm>
            <a:off x="423512" y="971713"/>
            <a:ext cx="4608512" cy="144462"/>
            <a:chOff x="1066" y="2931"/>
            <a:chExt cx="2903" cy="91"/>
          </a:xfrm>
        </p:grpSpPr>
        <p:sp>
          <p:nvSpPr>
            <p:cNvPr id="455743" name="Line 63">
              <a:extLst>
                <a:ext uri="{FF2B5EF4-FFF2-40B4-BE49-F238E27FC236}">
                  <a16:creationId xmlns:a16="http://schemas.microsoft.com/office/drawing/2014/main" id="{3B4C3A02-2B2B-B342-9C5F-F5CD184957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4" name="Line 64">
              <a:extLst>
                <a:ext uri="{FF2B5EF4-FFF2-40B4-BE49-F238E27FC236}">
                  <a16:creationId xmlns:a16="http://schemas.microsoft.com/office/drawing/2014/main" id="{5A137E30-287C-5340-B591-8389FB11F5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5" name="Line 65">
              <a:extLst>
                <a:ext uri="{FF2B5EF4-FFF2-40B4-BE49-F238E27FC236}">
                  <a16:creationId xmlns:a16="http://schemas.microsoft.com/office/drawing/2014/main" id="{D2E6AB38-1D3E-184B-B341-2F632DDF2C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6" name="Line 66">
              <a:extLst>
                <a:ext uri="{FF2B5EF4-FFF2-40B4-BE49-F238E27FC236}">
                  <a16:creationId xmlns:a16="http://schemas.microsoft.com/office/drawing/2014/main" id="{C70408FE-316A-D64B-B0D4-7EE365AFCF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7" name="Line 67">
              <a:extLst>
                <a:ext uri="{FF2B5EF4-FFF2-40B4-BE49-F238E27FC236}">
                  <a16:creationId xmlns:a16="http://schemas.microsoft.com/office/drawing/2014/main" id="{21C8E80F-102D-B14C-ACBB-880E3EC0C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8" name="Line 68">
              <a:extLst>
                <a:ext uri="{FF2B5EF4-FFF2-40B4-BE49-F238E27FC236}">
                  <a16:creationId xmlns:a16="http://schemas.microsoft.com/office/drawing/2014/main" id="{F97AED9F-4076-5C4B-AC0A-370283AE2E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9" name="Line 69">
              <a:extLst>
                <a:ext uri="{FF2B5EF4-FFF2-40B4-BE49-F238E27FC236}">
                  <a16:creationId xmlns:a16="http://schemas.microsoft.com/office/drawing/2014/main" id="{4E53535C-97EB-4F40-83CA-093D0B791F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0" name="Line 70">
              <a:extLst>
                <a:ext uri="{FF2B5EF4-FFF2-40B4-BE49-F238E27FC236}">
                  <a16:creationId xmlns:a16="http://schemas.microsoft.com/office/drawing/2014/main" id="{FAC455CD-8FB6-6840-AB19-C4A41DFD14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1" name="Line 71">
              <a:extLst>
                <a:ext uri="{FF2B5EF4-FFF2-40B4-BE49-F238E27FC236}">
                  <a16:creationId xmlns:a16="http://schemas.microsoft.com/office/drawing/2014/main" id="{D625FD29-6CC9-AE4E-8075-96FF1B6D90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2" name="Line 72">
              <a:extLst>
                <a:ext uri="{FF2B5EF4-FFF2-40B4-BE49-F238E27FC236}">
                  <a16:creationId xmlns:a16="http://schemas.microsoft.com/office/drawing/2014/main" id="{A33F5381-0396-4C49-A4B8-8AB97C26E8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3" name="Line 73">
              <a:extLst>
                <a:ext uri="{FF2B5EF4-FFF2-40B4-BE49-F238E27FC236}">
                  <a16:creationId xmlns:a16="http://schemas.microsoft.com/office/drawing/2014/main" id="{E3C1758A-C6F3-4542-8DBB-AF2D4A1193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4" name="Line 74">
              <a:extLst>
                <a:ext uri="{FF2B5EF4-FFF2-40B4-BE49-F238E27FC236}">
                  <a16:creationId xmlns:a16="http://schemas.microsoft.com/office/drawing/2014/main" id="{4997EAE1-2B65-504C-9191-0F557E1001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5" name="Line 75">
              <a:extLst>
                <a:ext uri="{FF2B5EF4-FFF2-40B4-BE49-F238E27FC236}">
                  <a16:creationId xmlns:a16="http://schemas.microsoft.com/office/drawing/2014/main" id="{05195C9C-262E-884E-B94C-235B94916E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6" name="Line 76">
              <a:extLst>
                <a:ext uri="{FF2B5EF4-FFF2-40B4-BE49-F238E27FC236}">
                  <a16:creationId xmlns:a16="http://schemas.microsoft.com/office/drawing/2014/main" id="{7F0C74F3-7107-C14A-92A7-7581168AF1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7" name="Line 77">
              <a:extLst>
                <a:ext uri="{FF2B5EF4-FFF2-40B4-BE49-F238E27FC236}">
                  <a16:creationId xmlns:a16="http://schemas.microsoft.com/office/drawing/2014/main" id="{688BF93D-166A-6A42-BA32-E9C6172097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8" name="Line 78">
              <a:extLst>
                <a:ext uri="{FF2B5EF4-FFF2-40B4-BE49-F238E27FC236}">
                  <a16:creationId xmlns:a16="http://schemas.microsoft.com/office/drawing/2014/main" id="{6DB48437-16D0-E048-99DE-B63F1CF615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9" name="Line 79">
              <a:extLst>
                <a:ext uri="{FF2B5EF4-FFF2-40B4-BE49-F238E27FC236}">
                  <a16:creationId xmlns:a16="http://schemas.microsoft.com/office/drawing/2014/main" id="{0EE1EBB8-5CD1-A844-9F49-3DC0C236D6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0" name="Line 80">
              <a:extLst>
                <a:ext uri="{FF2B5EF4-FFF2-40B4-BE49-F238E27FC236}">
                  <a16:creationId xmlns:a16="http://schemas.microsoft.com/office/drawing/2014/main" id="{F371AE86-1E28-154B-B76C-DE80FBADCC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1" name="Line 81">
              <a:extLst>
                <a:ext uri="{FF2B5EF4-FFF2-40B4-BE49-F238E27FC236}">
                  <a16:creationId xmlns:a16="http://schemas.microsoft.com/office/drawing/2014/main" id="{C501F244-67DC-8045-BDD9-EBBB4EF489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2" name="Line 82">
              <a:extLst>
                <a:ext uri="{FF2B5EF4-FFF2-40B4-BE49-F238E27FC236}">
                  <a16:creationId xmlns:a16="http://schemas.microsoft.com/office/drawing/2014/main" id="{176E52DD-047E-244B-8BDF-E3B8E5F79E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3" name="Line 83">
              <a:extLst>
                <a:ext uri="{FF2B5EF4-FFF2-40B4-BE49-F238E27FC236}">
                  <a16:creationId xmlns:a16="http://schemas.microsoft.com/office/drawing/2014/main" id="{AF4F99D9-6AD1-DB46-9C4F-99EC849BC6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4" name="Line 84">
              <a:extLst>
                <a:ext uri="{FF2B5EF4-FFF2-40B4-BE49-F238E27FC236}">
                  <a16:creationId xmlns:a16="http://schemas.microsoft.com/office/drawing/2014/main" id="{761BD768-66AB-BD42-A0E0-93CEDAEB7D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5" name="Line 85">
              <a:extLst>
                <a:ext uri="{FF2B5EF4-FFF2-40B4-BE49-F238E27FC236}">
                  <a16:creationId xmlns:a16="http://schemas.microsoft.com/office/drawing/2014/main" id="{51855063-E578-734F-ABFC-AFB9AC18D3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6" name="Line 86">
              <a:extLst>
                <a:ext uri="{FF2B5EF4-FFF2-40B4-BE49-F238E27FC236}">
                  <a16:creationId xmlns:a16="http://schemas.microsoft.com/office/drawing/2014/main" id="{0E7B2777-51DE-C247-B64E-2718A395F9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7" name="Line 87">
              <a:extLst>
                <a:ext uri="{FF2B5EF4-FFF2-40B4-BE49-F238E27FC236}">
                  <a16:creationId xmlns:a16="http://schemas.microsoft.com/office/drawing/2014/main" id="{143497E7-FA03-B74A-8CF2-7EBE873FA8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8" name="Line 88">
              <a:extLst>
                <a:ext uri="{FF2B5EF4-FFF2-40B4-BE49-F238E27FC236}">
                  <a16:creationId xmlns:a16="http://schemas.microsoft.com/office/drawing/2014/main" id="{63259C0B-BB5E-514D-94CA-92F7D81475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9" name="Line 89">
              <a:extLst>
                <a:ext uri="{FF2B5EF4-FFF2-40B4-BE49-F238E27FC236}">
                  <a16:creationId xmlns:a16="http://schemas.microsoft.com/office/drawing/2014/main" id="{82A15338-0255-2B44-AF89-5345028781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0" name="Line 90">
              <a:extLst>
                <a:ext uri="{FF2B5EF4-FFF2-40B4-BE49-F238E27FC236}">
                  <a16:creationId xmlns:a16="http://schemas.microsoft.com/office/drawing/2014/main" id="{E9300757-2665-7541-8CDF-1F05C43776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1" name="Line 91">
              <a:extLst>
                <a:ext uri="{FF2B5EF4-FFF2-40B4-BE49-F238E27FC236}">
                  <a16:creationId xmlns:a16="http://schemas.microsoft.com/office/drawing/2014/main" id="{6B1DCC94-BE69-434F-AE4E-63F4BC30E9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2" name="Line 92">
              <a:extLst>
                <a:ext uri="{FF2B5EF4-FFF2-40B4-BE49-F238E27FC236}">
                  <a16:creationId xmlns:a16="http://schemas.microsoft.com/office/drawing/2014/main" id="{CB2388F7-7C8C-E14F-BCAC-78B9506960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3" name="Line 93">
              <a:extLst>
                <a:ext uri="{FF2B5EF4-FFF2-40B4-BE49-F238E27FC236}">
                  <a16:creationId xmlns:a16="http://schemas.microsoft.com/office/drawing/2014/main" id="{404E7F3A-F12D-3C4F-B0A3-D09DF3DB5A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4" name="Line 94">
              <a:extLst>
                <a:ext uri="{FF2B5EF4-FFF2-40B4-BE49-F238E27FC236}">
                  <a16:creationId xmlns:a16="http://schemas.microsoft.com/office/drawing/2014/main" id="{4F7F559A-EA34-5D40-AF0A-D3D8F9BAFF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5" name="Line 95">
              <a:extLst>
                <a:ext uri="{FF2B5EF4-FFF2-40B4-BE49-F238E27FC236}">
                  <a16:creationId xmlns:a16="http://schemas.microsoft.com/office/drawing/2014/main" id="{A30BF429-C517-1147-9B88-987208B864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6" name="Line 96">
              <a:extLst>
                <a:ext uri="{FF2B5EF4-FFF2-40B4-BE49-F238E27FC236}">
                  <a16:creationId xmlns:a16="http://schemas.microsoft.com/office/drawing/2014/main" id="{DA966CF4-C2C0-5248-9A48-8A01271C01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5777" name="Group 97">
            <a:extLst>
              <a:ext uri="{FF2B5EF4-FFF2-40B4-BE49-F238E27FC236}">
                <a16:creationId xmlns:a16="http://schemas.microsoft.com/office/drawing/2014/main" id="{59AA0AD0-8737-9E49-AAEB-4F2D9BEB2C44}"/>
              </a:ext>
            </a:extLst>
          </p:cNvPr>
          <p:cNvGrpSpPr>
            <a:grpSpLocks/>
          </p:cNvGrpSpPr>
          <p:nvPr/>
        </p:nvGrpSpPr>
        <p:grpSpPr bwMode="auto">
          <a:xfrm>
            <a:off x="352074" y="2767509"/>
            <a:ext cx="4751388" cy="504825"/>
            <a:chOff x="476" y="1797"/>
            <a:chExt cx="2993" cy="318"/>
          </a:xfrm>
          <a:solidFill>
            <a:srgbClr val="75D7FF"/>
          </a:solidFill>
        </p:grpSpPr>
        <p:sp>
          <p:nvSpPr>
            <p:cNvPr id="455778" name="Rectangle 98">
              <a:extLst>
                <a:ext uri="{FF2B5EF4-FFF2-40B4-BE49-F238E27FC236}">
                  <a16:creationId xmlns:a16="http://schemas.microsoft.com/office/drawing/2014/main" id="{89561F70-C950-EC4A-AC15-ECD0D3EB0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L4 Data</a:t>
              </a:r>
            </a:p>
          </p:txBody>
        </p:sp>
        <p:grpSp>
          <p:nvGrpSpPr>
            <p:cNvPr id="455779" name="Group 99">
              <a:extLst>
                <a:ext uri="{FF2B5EF4-FFF2-40B4-BE49-F238E27FC236}">
                  <a16:creationId xmlns:a16="http://schemas.microsoft.com/office/drawing/2014/main" id="{73762F8B-C4F0-1F48-9D75-05F327000F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455780" name="Line 100">
                <a:extLst>
                  <a:ext uri="{FF2B5EF4-FFF2-40B4-BE49-F238E27FC236}">
                    <a16:creationId xmlns:a16="http://schemas.microsoft.com/office/drawing/2014/main" id="{A76292F3-A400-EB45-B9CF-2240419E97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5781" name="Line 101">
                <a:extLst>
                  <a:ext uri="{FF2B5EF4-FFF2-40B4-BE49-F238E27FC236}">
                    <a16:creationId xmlns:a16="http://schemas.microsoft.com/office/drawing/2014/main" id="{E096F4CD-C1F7-4C43-9363-79C3828544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5782" name="Line 102">
                <a:extLst>
                  <a:ext uri="{FF2B5EF4-FFF2-40B4-BE49-F238E27FC236}">
                    <a16:creationId xmlns:a16="http://schemas.microsoft.com/office/drawing/2014/main" id="{2CE4CEF5-B922-C44A-9B79-FE4C671AF7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5783" name="Group 103">
              <a:extLst>
                <a:ext uri="{FF2B5EF4-FFF2-40B4-BE49-F238E27FC236}">
                  <a16:creationId xmlns:a16="http://schemas.microsoft.com/office/drawing/2014/main" id="{DF8CD535-F5F4-5C45-8AFD-5F0F52031322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455784" name="Line 104">
                <a:extLst>
                  <a:ext uri="{FF2B5EF4-FFF2-40B4-BE49-F238E27FC236}">
                    <a16:creationId xmlns:a16="http://schemas.microsoft.com/office/drawing/2014/main" id="{A26D6400-D58C-F349-9B9C-7F1853B212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5785" name="Line 105">
                <a:extLst>
                  <a:ext uri="{FF2B5EF4-FFF2-40B4-BE49-F238E27FC236}">
                    <a16:creationId xmlns:a16="http://schemas.microsoft.com/office/drawing/2014/main" id="{1BB661A7-51F9-BC4B-9E48-82A82FFE97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5786" name="Line 106">
                <a:extLst>
                  <a:ext uri="{FF2B5EF4-FFF2-40B4-BE49-F238E27FC236}">
                    <a16:creationId xmlns:a16="http://schemas.microsoft.com/office/drawing/2014/main" id="{DD6A2CDB-2D29-524F-8283-46892B0896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55787" name="AutoShape 107">
              <a:extLst>
                <a:ext uri="{FF2B5EF4-FFF2-40B4-BE49-F238E27FC236}">
                  <a16:creationId xmlns:a16="http://schemas.microsoft.com/office/drawing/2014/main" id="{CCCAA4AF-4AE1-2447-9587-F62B9A5EB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55788" name="AutoShape 108">
              <a:extLst>
                <a:ext uri="{FF2B5EF4-FFF2-40B4-BE49-F238E27FC236}">
                  <a16:creationId xmlns:a16="http://schemas.microsoft.com/office/drawing/2014/main" id="{F247023C-FCD4-B547-86EB-59170DA5C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455789" name="Rectangle 109">
            <a:extLst>
              <a:ext uri="{FF2B5EF4-FFF2-40B4-BE49-F238E27FC236}">
                <a16:creationId xmlns:a16="http://schemas.microsoft.com/office/drawing/2014/main" id="{81DF1D9A-E892-2147-88B9-312E3CDC1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2051213"/>
            <a:ext cx="4608512" cy="217487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Destination Address (32 bit)</a:t>
            </a:r>
          </a:p>
        </p:txBody>
      </p:sp>
      <p:sp>
        <p:nvSpPr>
          <p:cNvPr id="455790" name="Rectangle 110">
            <a:extLst>
              <a:ext uri="{FF2B5EF4-FFF2-40B4-BE49-F238E27FC236}">
                <a16:creationId xmlns:a16="http://schemas.microsoft.com/office/drawing/2014/main" id="{7A1DC2AA-3665-A046-B48D-9EB705A65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835313"/>
            <a:ext cx="460851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Source address (32 bit)</a:t>
            </a:r>
          </a:p>
        </p:txBody>
      </p:sp>
      <p:sp>
        <p:nvSpPr>
          <p:cNvPr id="455791" name="Rectangle 111">
            <a:extLst>
              <a:ext uri="{FF2B5EF4-FFF2-40B4-BE49-F238E27FC236}">
                <a16:creationId xmlns:a16="http://schemas.microsoft.com/office/drawing/2014/main" id="{87E82583-A886-BD47-B008-71FAF4D7F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619413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Time to live</a:t>
            </a:r>
          </a:p>
        </p:txBody>
      </p:sp>
      <p:sp>
        <p:nvSpPr>
          <p:cNvPr id="455792" name="Rectangle 112">
            <a:extLst>
              <a:ext uri="{FF2B5EF4-FFF2-40B4-BE49-F238E27FC236}">
                <a16:creationId xmlns:a16="http://schemas.microsoft.com/office/drawing/2014/main" id="{DCB1D61E-79CF-7245-B607-CE5FE262A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037" y="1619413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Protocol</a:t>
            </a:r>
          </a:p>
        </p:txBody>
      </p:sp>
      <p:sp>
        <p:nvSpPr>
          <p:cNvPr id="455793" name="Rectangle 113">
            <a:extLst>
              <a:ext uri="{FF2B5EF4-FFF2-40B4-BE49-F238E27FC236}">
                <a16:creationId xmlns:a16="http://schemas.microsoft.com/office/drawing/2014/main" id="{406DCE76-576A-6545-A71C-DECBE97A9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974" y="1619413"/>
            <a:ext cx="2305050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Header checksum</a:t>
            </a:r>
          </a:p>
        </p:txBody>
      </p:sp>
      <p:sp>
        <p:nvSpPr>
          <p:cNvPr id="455794" name="Rectangle 114">
            <a:extLst>
              <a:ext uri="{FF2B5EF4-FFF2-40B4-BE49-F238E27FC236}">
                <a16:creationId xmlns:a16="http://schemas.microsoft.com/office/drawing/2014/main" id="{69900932-958F-A34C-81F9-9604F56FD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403513"/>
            <a:ext cx="23034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Identification</a:t>
            </a:r>
          </a:p>
        </p:txBody>
      </p:sp>
      <p:sp>
        <p:nvSpPr>
          <p:cNvPr id="455795" name="Rectangle 115">
            <a:extLst>
              <a:ext uri="{FF2B5EF4-FFF2-40B4-BE49-F238E27FC236}">
                <a16:creationId xmlns:a16="http://schemas.microsoft.com/office/drawing/2014/main" id="{FE584B93-46B7-2242-9CB6-41C8B4240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974" y="1403513"/>
            <a:ext cx="144463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nb-NO" sz="1000">
              <a:solidFill>
                <a:schemeClr val="bg1"/>
              </a:solidFill>
            </a:endParaRPr>
          </a:p>
        </p:txBody>
      </p:sp>
      <p:sp>
        <p:nvSpPr>
          <p:cNvPr id="455796" name="Rectangle 116">
            <a:extLst>
              <a:ext uri="{FF2B5EF4-FFF2-40B4-BE49-F238E27FC236}">
                <a16:creationId xmlns:a16="http://schemas.microsoft.com/office/drawing/2014/main" id="{2CEE53CC-8BD9-DA45-BC5D-0ABF5D2F0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1437" y="1403513"/>
            <a:ext cx="1444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455797" name="Rectangle 117">
            <a:extLst>
              <a:ext uri="{FF2B5EF4-FFF2-40B4-BE49-F238E27FC236}">
                <a16:creationId xmlns:a16="http://schemas.microsoft.com/office/drawing/2014/main" id="{8CFC23F5-C06F-6743-B855-E9E592686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5899" y="1403513"/>
            <a:ext cx="144463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455798" name="Rectangle 118">
            <a:extLst>
              <a:ext uri="{FF2B5EF4-FFF2-40B4-BE49-F238E27FC236}">
                <a16:creationId xmlns:a16="http://schemas.microsoft.com/office/drawing/2014/main" id="{A0BD182B-93F7-7845-A1AD-1225993E1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0362" y="1403513"/>
            <a:ext cx="18716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Fragment offset</a:t>
            </a:r>
          </a:p>
        </p:txBody>
      </p:sp>
      <p:sp>
        <p:nvSpPr>
          <p:cNvPr id="455799" name="Rectangle 119">
            <a:extLst>
              <a:ext uri="{FF2B5EF4-FFF2-40B4-BE49-F238E27FC236}">
                <a16:creationId xmlns:a16="http://schemas.microsoft.com/office/drawing/2014/main" id="{E906E2A9-441B-A642-BFF6-90F5983F0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187613"/>
            <a:ext cx="5762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Version</a:t>
            </a:r>
          </a:p>
        </p:txBody>
      </p:sp>
      <p:sp>
        <p:nvSpPr>
          <p:cNvPr id="455800" name="Rectangle 120">
            <a:extLst>
              <a:ext uri="{FF2B5EF4-FFF2-40B4-BE49-F238E27FC236}">
                <a16:creationId xmlns:a16="http://schemas.microsoft.com/office/drawing/2014/main" id="{7A298166-790F-4944-9E9B-19C8BEA6C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774" y="1187613"/>
            <a:ext cx="576263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IHL</a:t>
            </a:r>
          </a:p>
        </p:txBody>
      </p:sp>
      <p:sp>
        <p:nvSpPr>
          <p:cNvPr id="455801" name="Rectangle 121">
            <a:extLst>
              <a:ext uri="{FF2B5EF4-FFF2-40B4-BE49-F238E27FC236}">
                <a16:creationId xmlns:a16="http://schemas.microsoft.com/office/drawing/2014/main" id="{7AF46179-6DFC-4543-AE8E-A9A14CC92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037" y="1187613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Type of service</a:t>
            </a:r>
          </a:p>
        </p:txBody>
      </p:sp>
      <p:sp>
        <p:nvSpPr>
          <p:cNvPr id="455802" name="Rectangle 122">
            <a:extLst>
              <a:ext uri="{FF2B5EF4-FFF2-40B4-BE49-F238E27FC236}">
                <a16:creationId xmlns:a16="http://schemas.microsoft.com/office/drawing/2014/main" id="{D88F7FF4-BCB2-884A-8286-635100425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974" y="1187613"/>
            <a:ext cx="2303463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Total length</a:t>
            </a:r>
          </a:p>
        </p:txBody>
      </p:sp>
      <p:sp>
        <p:nvSpPr>
          <p:cNvPr id="455803" name="Rectangle 123">
            <a:extLst>
              <a:ext uri="{FF2B5EF4-FFF2-40B4-BE49-F238E27FC236}">
                <a16:creationId xmlns:a16="http://schemas.microsoft.com/office/drawing/2014/main" id="{FFEDB79D-ACAA-794C-A21C-6A6ECC236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6110" y="1188479"/>
            <a:ext cx="287337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ECN</a:t>
            </a:r>
          </a:p>
        </p:txBody>
      </p:sp>
      <p:sp>
        <p:nvSpPr>
          <p:cNvPr id="455804" name="Rectangle 124">
            <a:extLst>
              <a:ext uri="{FF2B5EF4-FFF2-40B4-BE49-F238E27FC236}">
                <a16:creationId xmlns:a16="http://schemas.microsoft.com/office/drawing/2014/main" id="{1A9C369C-5512-0347-8909-C9612F57F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4449" y="1187613"/>
            <a:ext cx="856546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DSCP</a:t>
            </a:r>
          </a:p>
        </p:txBody>
      </p:sp>
      <p:sp>
        <p:nvSpPr>
          <p:cNvPr id="455805" name="Text Box 125">
            <a:extLst>
              <a:ext uri="{FF2B5EF4-FFF2-40B4-BE49-F238E27FC236}">
                <a16:creationId xmlns:a16="http://schemas.microsoft.com/office/drawing/2014/main" id="{B0295105-0810-FE49-AE7F-79EB2C6E3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2085" y="1775236"/>
            <a:ext cx="1431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/>
              <a:t>IPv4 Header</a:t>
            </a:r>
          </a:p>
        </p:txBody>
      </p:sp>
      <p:sp>
        <p:nvSpPr>
          <p:cNvPr id="455806" name="Text Box 126">
            <a:extLst>
              <a:ext uri="{FF2B5EF4-FFF2-40B4-BE49-F238E27FC236}">
                <a16:creationId xmlns:a16="http://schemas.microsoft.com/office/drawing/2014/main" id="{851F51AA-BEA9-CA45-8CFB-E9C57B4A7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9124" y="4614257"/>
            <a:ext cx="1431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/>
              <a:t>IPv6 Header</a:t>
            </a:r>
          </a:p>
        </p:txBody>
      </p:sp>
      <p:grpSp>
        <p:nvGrpSpPr>
          <p:cNvPr id="128" name="Group 97">
            <a:extLst>
              <a:ext uri="{FF2B5EF4-FFF2-40B4-BE49-F238E27FC236}">
                <a16:creationId xmlns:a16="http://schemas.microsoft.com/office/drawing/2014/main" id="{DBD14AC1-4599-E042-A89F-676583150CA7}"/>
              </a:ext>
            </a:extLst>
          </p:cNvPr>
          <p:cNvGrpSpPr>
            <a:grpSpLocks/>
          </p:cNvGrpSpPr>
          <p:nvPr/>
        </p:nvGrpSpPr>
        <p:grpSpPr bwMode="auto">
          <a:xfrm>
            <a:off x="3955699" y="5883876"/>
            <a:ext cx="4751388" cy="504825"/>
            <a:chOff x="476" y="1797"/>
            <a:chExt cx="2993" cy="318"/>
          </a:xfrm>
          <a:solidFill>
            <a:srgbClr val="75D7FF"/>
          </a:solidFill>
        </p:grpSpPr>
        <p:sp>
          <p:nvSpPr>
            <p:cNvPr id="129" name="Rectangle 98">
              <a:extLst>
                <a:ext uri="{FF2B5EF4-FFF2-40B4-BE49-F238E27FC236}">
                  <a16:creationId xmlns:a16="http://schemas.microsoft.com/office/drawing/2014/main" id="{109FDBE8-66A2-E540-BCD2-DCF5040E35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L4 Data</a:t>
              </a:r>
            </a:p>
          </p:txBody>
        </p:sp>
        <p:grpSp>
          <p:nvGrpSpPr>
            <p:cNvPr id="130" name="Group 99">
              <a:extLst>
                <a:ext uri="{FF2B5EF4-FFF2-40B4-BE49-F238E27FC236}">
                  <a16:creationId xmlns:a16="http://schemas.microsoft.com/office/drawing/2014/main" id="{E4003BDD-3C25-2143-A0A2-E13F6BD40D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137" name="Line 100">
                <a:extLst>
                  <a:ext uri="{FF2B5EF4-FFF2-40B4-BE49-F238E27FC236}">
                    <a16:creationId xmlns:a16="http://schemas.microsoft.com/office/drawing/2014/main" id="{17D51641-784C-C54D-B58B-8AEE734214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8" name="Line 101">
                <a:extLst>
                  <a:ext uri="{FF2B5EF4-FFF2-40B4-BE49-F238E27FC236}">
                    <a16:creationId xmlns:a16="http://schemas.microsoft.com/office/drawing/2014/main" id="{5C9C71D6-28C2-4642-BDB2-6B157A0AC0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9" name="Line 102">
                <a:extLst>
                  <a:ext uri="{FF2B5EF4-FFF2-40B4-BE49-F238E27FC236}">
                    <a16:creationId xmlns:a16="http://schemas.microsoft.com/office/drawing/2014/main" id="{679CB872-A592-BE49-8871-2BE7EDCE2C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1" name="Group 103">
              <a:extLst>
                <a:ext uri="{FF2B5EF4-FFF2-40B4-BE49-F238E27FC236}">
                  <a16:creationId xmlns:a16="http://schemas.microsoft.com/office/drawing/2014/main" id="{A0AE5E3F-E805-9248-A27F-6684DEBAF5AD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134" name="Line 104">
                <a:extLst>
                  <a:ext uri="{FF2B5EF4-FFF2-40B4-BE49-F238E27FC236}">
                    <a16:creationId xmlns:a16="http://schemas.microsoft.com/office/drawing/2014/main" id="{5EC46840-E64C-B34C-B192-E253A1CB37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5" name="Line 105">
                <a:extLst>
                  <a:ext uri="{FF2B5EF4-FFF2-40B4-BE49-F238E27FC236}">
                    <a16:creationId xmlns:a16="http://schemas.microsoft.com/office/drawing/2014/main" id="{9FE8027B-BC70-1A4F-B2FD-4955CF7000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Line 106">
                <a:extLst>
                  <a:ext uri="{FF2B5EF4-FFF2-40B4-BE49-F238E27FC236}">
                    <a16:creationId xmlns:a16="http://schemas.microsoft.com/office/drawing/2014/main" id="{E1EE917F-9780-1344-97B2-035DF542BD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2" name="AutoShape 107">
              <a:extLst>
                <a:ext uri="{FF2B5EF4-FFF2-40B4-BE49-F238E27FC236}">
                  <a16:creationId xmlns:a16="http://schemas.microsoft.com/office/drawing/2014/main" id="{EF41A234-09F3-9C4F-8A2F-8EC607DBF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3" name="AutoShape 108">
              <a:extLst>
                <a:ext uri="{FF2B5EF4-FFF2-40B4-BE49-F238E27FC236}">
                  <a16:creationId xmlns:a16="http://schemas.microsoft.com/office/drawing/2014/main" id="{CDF46210-41EC-E442-9DA2-D4B335AF35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BEF2FE1-BF66-6048-BC56-B29AE410DD66}"/>
              </a:ext>
            </a:extLst>
          </p:cNvPr>
          <p:cNvSpPr txBox="1"/>
          <p:nvPr/>
        </p:nvSpPr>
        <p:spPr>
          <a:xfrm>
            <a:off x="1443449" y="665373"/>
            <a:ext cx="259077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32 bits per line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3A13987-3C5D-9247-84A0-5190622ADDA9}"/>
              </a:ext>
            </a:extLst>
          </p:cNvPr>
          <p:cNvSpPr txBox="1"/>
          <p:nvPr/>
        </p:nvSpPr>
        <p:spPr>
          <a:xfrm>
            <a:off x="5041415" y="3199834"/>
            <a:ext cx="259077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32 bits per line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514BA53E-6091-1C45-B49A-90E5CA45AB3D}"/>
              </a:ext>
            </a:extLst>
          </p:cNvPr>
          <p:cNvSpPr/>
          <p:nvPr/>
        </p:nvSpPr>
        <p:spPr bwMode="auto">
          <a:xfrm>
            <a:off x="5173311" y="1186738"/>
            <a:ext cx="288925" cy="1580771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C283D9B3-2820-C448-BAF5-09828C3CA93E}"/>
              </a:ext>
            </a:extLst>
          </p:cNvPr>
          <p:cNvSpPr/>
          <p:nvPr/>
        </p:nvSpPr>
        <p:spPr bwMode="auto">
          <a:xfrm>
            <a:off x="3581049" y="3719702"/>
            <a:ext cx="297656" cy="2160587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43" name="Rectangle 97">
            <a:extLst>
              <a:ext uri="{FF2B5EF4-FFF2-40B4-BE49-F238E27FC236}">
                <a16:creationId xmlns:a16="http://schemas.microsoft.com/office/drawing/2014/main" id="{EA7C4022-D58B-8C45-9AB5-FFDDECE6C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2264338"/>
            <a:ext cx="4608513" cy="504825"/>
          </a:xfrm>
          <a:prstGeom prst="rect">
            <a:avLst/>
          </a:prstGeom>
          <a:solidFill>
            <a:srgbClr val="16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Options (0 or more)</a:t>
            </a:r>
          </a:p>
        </p:txBody>
      </p:sp>
      <p:grpSp>
        <p:nvGrpSpPr>
          <p:cNvPr id="144" name="Group 98">
            <a:extLst>
              <a:ext uri="{FF2B5EF4-FFF2-40B4-BE49-F238E27FC236}">
                <a16:creationId xmlns:a16="http://schemas.microsoft.com/office/drawing/2014/main" id="{ED2252A4-7807-AD40-BCDF-4D6042E85802}"/>
              </a:ext>
            </a:extLst>
          </p:cNvPr>
          <p:cNvGrpSpPr>
            <a:grpSpLocks/>
          </p:cNvGrpSpPr>
          <p:nvPr/>
        </p:nvGrpSpPr>
        <p:grpSpPr bwMode="auto">
          <a:xfrm>
            <a:off x="423512" y="2265926"/>
            <a:ext cx="4608513" cy="215900"/>
            <a:chOff x="1383" y="3249"/>
            <a:chExt cx="2903" cy="136"/>
          </a:xfrm>
        </p:grpSpPr>
        <p:sp>
          <p:nvSpPr>
            <p:cNvPr id="151" name="Line 99">
              <a:extLst>
                <a:ext uri="{FF2B5EF4-FFF2-40B4-BE49-F238E27FC236}">
                  <a16:creationId xmlns:a16="http://schemas.microsoft.com/office/drawing/2014/main" id="{41421F02-D0EA-F240-B7AE-23DB64C8E5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3" y="3249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Line 100">
              <a:extLst>
                <a:ext uri="{FF2B5EF4-FFF2-40B4-BE49-F238E27FC236}">
                  <a16:creationId xmlns:a16="http://schemas.microsoft.com/office/drawing/2014/main" id="{2FE0D74A-9E65-3E41-8569-C060AFF0BC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3" y="3249"/>
              <a:ext cx="290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" name="Line 101">
              <a:extLst>
                <a:ext uri="{FF2B5EF4-FFF2-40B4-BE49-F238E27FC236}">
                  <a16:creationId xmlns:a16="http://schemas.microsoft.com/office/drawing/2014/main" id="{49140091-ACF6-594D-A6B2-3BBFF65167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6" y="3249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5" name="Group 102">
            <a:extLst>
              <a:ext uri="{FF2B5EF4-FFF2-40B4-BE49-F238E27FC236}">
                <a16:creationId xmlns:a16="http://schemas.microsoft.com/office/drawing/2014/main" id="{343AA86A-A040-B949-A717-CD223FDDFC3C}"/>
              </a:ext>
            </a:extLst>
          </p:cNvPr>
          <p:cNvGrpSpPr>
            <a:grpSpLocks/>
          </p:cNvGrpSpPr>
          <p:nvPr/>
        </p:nvGrpSpPr>
        <p:grpSpPr bwMode="auto">
          <a:xfrm flipV="1">
            <a:off x="423512" y="2553263"/>
            <a:ext cx="4608513" cy="215900"/>
            <a:chOff x="1383" y="3249"/>
            <a:chExt cx="2903" cy="136"/>
          </a:xfrm>
        </p:grpSpPr>
        <p:sp>
          <p:nvSpPr>
            <p:cNvPr id="148" name="Line 103">
              <a:extLst>
                <a:ext uri="{FF2B5EF4-FFF2-40B4-BE49-F238E27FC236}">
                  <a16:creationId xmlns:a16="http://schemas.microsoft.com/office/drawing/2014/main" id="{505FE631-12C8-5340-A722-6A70BF9AD4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3" y="3249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" name="Line 104">
              <a:extLst>
                <a:ext uri="{FF2B5EF4-FFF2-40B4-BE49-F238E27FC236}">
                  <a16:creationId xmlns:a16="http://schemas.microsoft.com/office/drawing/2014/main" id="{A080592D-A604-BF45-8810-0A2F506E31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3" y="3249"/>
              <a:ext cx="290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Line 105">
              <a:extLst>
                <a:ext uri="{FF2B5EF4-FFF2-40B4-BE49-F238E27FC236}">
                  <a16:creationId xmlns:a16="http://schemas.microsoft.com/office/drawing/2014/main" id="{85F0E706-EAFC-414A-A383-FC5134DB54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6" y="3249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6" name="AutoShape 106">
            <a:extLst>
              <a:ext uri="{FF2B5EF4-FFF2-40B4-BE49-F238E27FC236}">
                <a16:creationId xmlns:a16="http://schemas.microsoft.com/office/drawing/2014/main" id="{70CE516E-A019-4E47-A74A-537AFD36A2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74" y="2481826"/>
            <a:ext cx="142875" cy="71438"/>
          </a:xfrm>
          <a:prstGeom prst="flowChartPunchedTape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7" name="AutoShape 107">
            <a:extLst>
              <a:ext uri="{FF2B5EF4-FFF2-40B4-BE49-F238E27FC236}">
                <a16:creationId xmlns:a16="http://schemas.microsoft.com/office/drawing/2014/main" id="{DAA34069-94B6-294B-83A9-CE4429AF4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587" y="2481826"/>
            <a:ext cx="142875" cy="71438"/>
          </a:xfrm>
          <a:prstGeom prst="flowChartPunchedTape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233AF5A4-3DD1-B246-BD2B-ED85F75B2624}"/>
              </a:ext>
            </a:extLst>
          </p:cNvPr>
          <p:cNvSpPr txBox="1"/>
          <p:nvPr/>
        </p:nvSpPr>
        <p:spPr>
          <a:xfrm>
            <a:off x="254330" y="5114598"/>
            <a:ext cx="3390570" cy="14187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packet can never be fragmented, now an L4 task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options are now payload (data)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checksum is now an L2/L4 task</a:t>
            </a:r>
          </a:p>
        </p:txBody>
      </p:sp>
      <p:sp>
        <p:nvSpPr>
          <p:cNvPr id="157" name="Rectangle 41">
            <a:extLst>
              <a:ext uri="{FF2B5EF4-FFF2-40B4-BE49-F238E27FC236}">
                <a16:creationId xmlns:a16="http://schemas.microsoft.com/office/drawing/2014/main" id="{75CC538F-69F1-5445-9DA7-875283A36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2236" y="3721222"/>
            <a:ext cx="2889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ECN</a:t>
            </a:r>
          </a:p>
        </p:txBody>
      </p:sp>
    </p:spTree>
    <p:extLst>
      <p:ext uri="{BB962C8B-B14F-4D97-AF65-F5344CB8AC3E}">
        <p14:creationId xmlns:p14="http://schemas.microsoft.com/office/powerpoint/2010/main" val="204683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4557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557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557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4557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557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557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4557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557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4557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4557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4557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4557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4557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4557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4557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AE4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4558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AE4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4558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4558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4557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4557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4557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animBg="1"/>
      <p:bldP spid="15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38466-3B6A-5C42-AA91-986AC9DDE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example of the IPv6 address spaces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E614C-E0F7-7945-B328-6F774411E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addresses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6E27918-CD7C-A945-8D16-422852BB68D4}"/>
              </a:ext>
            </a:extLst>
          </p:cNvPr>
          <p:cNvGrpSpPr>
            <a:grpSpLocks/>
          </p:cNvGrpSpPr>
          <p:nvPr/>
        </p:nvGrpSpPr>
        <p:grpSpPr>
          <a:xfrm>
            <a:off x="185057" y="1956366"/>
            <a:ext cx="8744630" cy="145031"/>
            <a:chOff x="-284163" y="1956366"/>
            <a:chExt cx="9213850" cy="145031"/>
          </a:xfrm>
        </p:grpSpPr>
        <p:sp>
          <p:nvSpPr>
            <p:cNvPr id="39" name="Line 9">
              <a:extLst>
                <a:ext uri="{FF2B5EF4-FFF2-40B4-BE49-F238E27FC236}">
                  <a16:creationId xmlns:a16="http://schemas.microsoft.com/office/drawing/2014/main" id="{064D1E2A-8F3F-A94E-9C69-55426C845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284163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10">
              <a:extLst>
                <a:ext uri="{FF2B5EF4-FFF2-40B4-BE49-F238E27FC236}">
                  <a16:creationId xmlns:a16="http://schemas.microsoft.com/office/drawing/2014/main" id="{78EEA269-C816-0844-952C-7C5AFA7844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141288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11">
              <a:extLst>
                <a:ext uri="{FF2B5EF4-FFF2-40B4-BE49-F238E27FC236}">
                  <a16:creationId xmlns:a16="http://schemas.microsoft.com/office/drawing/2014/main" id="{442ACF89-CD3C-7043-B4C3-56A535C1B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12">
              <a:extLst>
                <a:ext uri="{FF2B5EF4-FFF2-40B4-BE49-F238E27FC236}">
                  <a16:creationId xmlns:a16="http://schemas.microsoft.com/office/drawing/2014/main" id="{77ECBC31-29A9-1E49-BFC5-BF3D5F896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7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13">
              <a:extLst>
                <a:ext uri="{FF2B5EF4-FFF2-40B4-BE49-F238E27FC236}">
                  <a16:creationId xmlns:a16="http://schemas.microsoft.com/office/drawing/2014/main" id="{679BE4CB-32AD-8344-B353-3FDE3E5C92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0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14">
              <a:extLst>
                <a:ext uri="{FF2B5EF4-FFF2-40B4-BE49-F238E27FC236}">
                  <a16:creationId xmlns:a16="http://schemas.microsoft.com/office/drawing/2014/main" id="{867373A0-CF10-E54F-9ADB-5FA52993E7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338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15">
              <a:extLst>
                <a:ext uri="{FF2B5EF4-FFF2-40B4-BE49-F238E27FC236}">
                  <a16:creationId xmlns:a16="http://schemas.microsoft.com/office/drawing/2014/main" id="{8542E17F-5A84-C946-8FD4-18382E9BE6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94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16">
              <a:extLst>
                <a:ext uri="{FF2B5EF4-FFF2-40B4-BE49-F238E27FC236}">
                  <a16:creationId xmlns:a16="http://schemas.microsoft.com/office/drawing/2014/main" id="{5D9718D9-5EA4-074F-B4FD-EC6E93CDCD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8362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17">
              <a:extLst>
                <a:ext uri="{FF2B5EF4-FFF2-40B4-BE49-F238E27FC236}">
                  <a16:creationId xmlns:a16="http://schemas.microsoft.com/office/drawing/2014/main" id="{D8E5DCE3-94E0-C844-8A57-FBD56536CA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18">
              <a:extLst>
                <a:ext uri="{FF2B5EF4-FFF2-40B4-BE49-F238E27FC236}">
                  <a16:creationId xmlns:a16="http://schemas.microsoft.com/office/drawing/2014/main" id="{7EFA3AF9-0DC6-0D4B-93C0-022A0732A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28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19">
              <a:extLst>
                <a:ext uri="{FF2B5EF4-FFF2-40B4-BE49-F238E27FC236}">
                  <a16:creationId xmlns:a16="http://schemas.microsoft.com/office/drawing/2014/main" id="{47D84C0D-CDB6-894F-B2BB-AC9766A8B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5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20">
              <a:extLst>
                <a:ext uri="{FF2B5EF4-FFF2-40B4-BE49-F238E27FC236}">
                  <a16:creationId xmlns:a16="http://schemas.microsoft.com/office/drawing/2014/main" id="{F703478D-AB46-A247-9630-18AE194B7A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8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21">
              <a:extLst>
                <a:ext uri="{FF2B5EF4-FFF2-40B4-BE49-F238E27FC236}">
                  <a16:creationId xmlns:a16="http://schemas.microsoft.com/office/drawing/2014/main" id="{CE3B68C5-113C-EB49-B4C0-A7B7E82D72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14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22">
              <a:extLst>
                <a:ext uri="{FF2B5EF4-FFF2-40B4-BE49-F238E27FC236}">
                  <a16:creationId xmlns:a16="http://schemas.microsoft.com/office/drawing/2014/main" id="{BA966E03-0F68-454F-8F75-F9595616E2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75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23">
              <a:extLst>
                <a:ext uri="{FF2B5EF4-FFF2-40B4-BE49-F238E27FC236}">
                  <a16:creationId xmlns:a16="http://schemas.microsoft.com/office/drawing/2014/main" id="{815B65DD-246E-1B41-AEA3-7969AA972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1930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24">
              <a:extLst>
                <a:ext uri="{FF2B5EF4-FFF2-40B4-BE49-F238E27FC236}">
                  <a16:creationId xmlns:a16="http://schemas.microsoft.com/office/drawing/2014/main" id="{27A922EA-9E0B-CB41-86D0-19DD4AF5F1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48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25">
              <a:extLst>
                <a:ext uri="{FF2B5EF4-FFF2-40B4-BE49-F238E27FC236}">
                  <a16:creationId xmlns:a16="http://schemas.microsoft.com/office/drawing/2014/main" id="{C3683E96-6EE1-824A-91C1-A70D364C6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1962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26">
              <a:extLst>
                <a:ext uri="{FF2B5EF4-FFF2-40B4-BE49-F238E27FC236}">
                  <a16:creationId xmlns:a16="http://schemas.microsoft.com/office/drawing/2014/main" id="{0B48DBCA-E435-A84A-8F87-987D643A2A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3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27">
              <a:extLst>
                <a:ext uri="{FF2B5EF4-FFF2-40B4-BE49-F238E27FC236}">
                  <a16:creationId xmlns:a16="http://schemas.microsoft.com/office/drawing/2014/main" id="{7E50FE5D-82B9-814A-B644-0FDF2D612C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6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8">
              <a:extLst>
                <a:ext uri="{FF2B5EF4-FFF2-40B4-BE49-F238E27FC236}">
                  <a16:creationId xmlns:a16="http://schemas.microsoft.com/office/drawing/2014/main" id="{92303A1D-1FD9-B441-8012-E348BAFB7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9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29">
              <a:extLst>
                <a:ext uri="{FF2B5EF4-FFF2-40B4-BE49-F238E27FC236}">
                  <a16:creationId xmlns:a16="http://schemas.microsoft.com/office/drawing/2014/main" id="{7A183BD3-5DE9-144B-AB53-CDA9544B4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55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30">
              <a:extLst>
                <a:ext uri="{FF2B5EF4-FFF2-40B4-BE49-F238E27FC236}">
                  <a16:creationId xmlns:a16="http://schemas.microsoft.com/office/drawing/2014/main" id="{6E1710BA-8191-AC4C-A7C1-5B73C2BEF2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1825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31">
              <a:extLst>
                <a:ext uri="{FF2B5EF4-FFF2-40B4-BE49-F238E27FC236}">
                  <a16:creationId xmlns:a16="http://schemas.microsoft.com/office/drawing/2014/main" id="{C58CFCF4-3570-8844-8252-CF37E954F5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29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32">
              <a:extLst>
                <a:ext uri="{FF2B5EF4-FFF2-40B4-BE49-F238E27FC236}">
                  <a16:creationId xmlns:a16="http://schemas.microsoft.com/office/drawing/2014/main" id="{D00443FF-EA14-534B-B190-D844034D48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89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33">
              <a:extLst>
                <a:ext uri="{FF2B5EF4-FFF2-40B4-BE49-F238E27FC236}">
                  <a16:creationId xmlns:a16="http://schemas.microsoft.com/office/drawing/2014/main" id="{8FE414C2-2590-7641-89A5-0A474A7141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00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34">
              <a:extLst>
                <a:ext uri="{FF2B5EF4-FFF2-40B4-BE49-F238E27FC236}">
                  <a16:creationId xmlns:a16="http://schemas.microsoft.com/office/drawing/2014/main" id="{88E71BD7-1AFE-2345-A96B-CAB9780B55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4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35">
              <a:extLst>
                <a:ext uri="{FF2B5EF4-FFF2-40B4-BE49-F238E27FC236}">
                  <a16:creationId xmlns:a16="http://schemas.microsoft.com/office/drawing/2014/main" id="{33440FCC-DB1C-484B-8361-0A4F33A021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7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36">
              <a:extLst>
                <a:ext uri="{FF2B5EF4-FFF2-40B4-BE49-F238E27FC236}">
                  <a16:creationId xmlns:a16="http://schemas.microsoft.com/office/drawing/2014/main" id="{CE888A26-845E-A947-93D2-10DB0339B3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36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37">
              <a:extLst>
                <a:ext uri="{FF2B5EF4-FFF2-40B4-BE49-F238E27FC236}">
                  <a16:creationId xmlns:a16="http://schemas.microsoft.com/office/drawing/2014/main" id="{DD0B2AE9-1E52-1145-948D-CAA588F410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435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38">
              <a:extLst>
                <a:ext uri="{FF2B5EF4-FFF2-40B4-BE49-F238E27FC236}">
                  <a16:creationId xmlns:a16="http://schemas.microsoft.com/office/drawing/2014/main" id="{9C54E618-51FB-3447-885F-5EA1E5130C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84163" y="2101397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39">
              <a:extLst>
                <a:ext uri="{FF2B5EF4-FFF2-40B4-BE49-F238E27FC236}">
                  <a16:creationId xmlns:a16="http://schemas.microsoft.com/office/drawing/2014/main" id="{ED46F508-7714-FB49-8563-443C04175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8087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40">
              <a:extLst>
                <a:ext uri="{FF2B5EF4-FFF2-40B4-BE49-F238E27FC236}">
                  <a16:creationId xmlns:a16="http://schemas.microsoft.com/office/drawing/2014/main" id="{4B1F1376-C29A-FF43-9D00-58979E561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54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41">
              <a:extLst>
                <a:ext uri="{FF2B5EF4-FFF2-40B4-BE49-F238E27FC236}">
                  <a16:creationId xmlns:a16="http://schemas.microsoft.com/office/drawing/2014/main" id="{8E717219-7D96-E442-96F9-1751B40B4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147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42">
              <a:extLst>
                <a:ext uri="{FF2B5EF4-FFF2-40B4-BE49-F238E27FC236}">
                  <a16:creationId xmlns:a16="http://schemas.microsoft.com/office/drawing/2014/main" id="{D84D15FC-BECD-AE46-ACB1-BEB219D4C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2550" y="202678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9">
              <a:extLst>
                <a:ext uri="{FF2B5EF4-FFF2-40B4-BE49-F238E27FC236}">
                  <a16:creationId xmlns:a16="http://schemas.microsoft.com/office/drawing/2014/main" id="{F3E81F6D-9B26-4A48-BA43-9EA63DEF32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1174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10">
              <a:extLst>
                <a:ext uri="{FF2B5EF4-FFF2-40B4-BE49-F238E27FC236}">
                  <a16:creationId xmlns:a16="http://schemas.microsoft.com/office/drawing/2014/main" id="{13E3C9CB-636F-BC47-AC9B-E93B49F0C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0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11">
              <a:extLst>
                <a:ext uri="{FF2B5EF4-FFF2-40B4-BE49-F238E27FC236}">
                  <a16:creationId xmlns:a16="http://schemas.microsoft.com/office/drawing/2014/main" id="{E0F7B2F0-35B5-ED40-9084-3127CF359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10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12">
              <a:extLst>
                <a:ext uri="{FF2B5EF4-FFF2-40B4-BE49-F238E27FC236}">
                  <a16:creationId xmlns:a16="http://schemas.microsoft.com/office/drawing/2014/main" id="{174D9609-1DFE-584B-9BA5-B3D730059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13">
              <a:extLst>
                <a:ext uri="{FF2B5EF4-FFF2-40B4-BE49-F238E27FC236}">
                  <a16:creationId xmlns:a16="http://schemas.microsoft.com/office/drawing/2014/main" id="{03375D68-3497-294B-A6E9-11779C98B8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5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14">
              <a:extLst>
                <a:ext uri="{FF2B5EF4-FFF2-40B4-BE49-F238E27FC236}">
                  <a16:creationId xmlns:a16="http://schemas.microsoft.com/office/drawing/2014/main" id="{D807A226-AE34-6B4B-B25B-24626A4AFE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3872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15">
              <a:extLst>
                <a:ext uri="{FF2B5EF4-FFF2-40B4-BE49-F238E27FC236}">
                  <a16:creationId xmlns:a16="http://schemas.microsoft.com/office/drawing/2014/main" id="{2FF6B007-5E00-1F47-9222-DC0C4735E6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7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6">
              <a:extLst>
                <a:ext uri="{FF2B5EF4-FFF2-40B4-BE49-F238E27FC236}">
                  <a16:creationId xmlns:a16="http://schemas.microsoft.com/office/drawing/2014/main" id="{A46DAD9E-FF23-8647-943F-077EDE5A36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73699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17">
              <a:extLst>
                <a:ext uri="{FF2B5EF4-FFF2-40B4-BE49-F238E27FC236}">
                  <a16:creationId xmlns:a16="http://schemas.microsoft.com/office/drawing/2014/main" id="{B4F4DB24-DC02-A04D-AB44-4A2BF96057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9237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18">
              <a:extLst>
                <a:ext uri="{FF2B5EF4-FFF2-40B4-BE49-F238E27FC236}">
                  <a16:creationId xmlns:a16="http://schemas.microsoft.com/office/drawing/2014/main" id="{5860AD61-2696-B648-B0E7-6347E5CC5D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81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9">
              <a:extLst>
                <a:ext uri="{FF2B5EF4-FFF2-40B4-BE49-F238E27FC236}">
                  <a16:creationId xmlns:a16="http://schemas.microsoft.com/office/drawing/2014/main" id="{06C5DDFA-DA66-7840-92D4-5421674E38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1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20">
              <a:extLst>
                <a:ext uri="{FF2B5EF4-FFF2-40B4-BE49-F238E27FC236}">
                  <a16:creationId xmlns:a16="http://schemas.microsoft.com/office/drawing/2014/main" id="{CC7DB9B7-73A0-E04A-B7B9-1A91F7601F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03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21">
              <a:extLst>
                <a:ext uri="{FF2B5EF4-FFF2-40B4-BE49-F238E27FC236}">
                  <a16:creationId xmlns:a16="http://schemas.microsoft.com/office/drawing/2014/main" id="{9A86D6A3-AAEE-6843-AC76-2E9E2B5DC3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467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22">
              <a:extLst>
                <a:ext uri="{FF2B5EF4-FFF2-40B4-BE49-F238E27FC236}">
                  <a16:creationId xmlns:a16="http://schemas.microsoft.com/office/drawing/2014/main" id="{0F9E12E7-7DA3-924D-852C-9472983FE2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928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23">
              <a:extLst>
                <a:ext uri="{FF2B5EF4-FFF2-40B4-BE49-F238E27FC236}">
                  <a16:creationId xmlns:a16="http://schemas.microsoft.com/office/drawing/2014/main" id="{6165117B-5378-1C4D-A39F-105A41B14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2463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24">
              <a:extLst>
                <a:ext uri="{FF2B5EF4-FFF2-40B4-BE49-F238E27FC236}">
                  <a16:creationId xmlns:a16="http://schemas.microsoft.com/office/drawing/2014/main" id="{3A34646C-D7C0-024E-9237-CAA32C1F9A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01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25">
              <a:extLst>
                <a:ext uri="{FF2B5EF4-FFF2-40B4-BE49-F238E27FC236}">
                  <a16:creationId xmlns:a16="http://schemas.microsoft.com/office/drawing/2014/main" id="{9754E6C9-E5EA-C948-8FE1-06A9F58C9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37299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26">
              <a:extLst>
                <a:ext uri="{FF2B5EF4-FFF2-40B4-BE49-F238E27FC236}">
                  <a16:creationId xmlns:a16="http://schemas.microsoft.com/office/drawing/2014/main" id="{3CC795A5-728D-0A43-84D1-4D6B6ECCF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69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27">
              <a:extLst>
                <a:ext uri="{FF2B5EF4-FFF2-40B4-BE49-F238E27FC236}">
                  <a16:creationId xmlns:a16="http://schemas.microsoft.com/office/drawing/2014/main" id="{34590180-9718-2E4C-B54D-228496E0F9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1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28">
              <a:extLst>
                <a:ext uri="{FF2B5EF4-FFF2-40B4-BE49-F238E27FC236}">
                  <a16:creationId xmlns:a16="http://schemas.microsoft.com/office/drawing/2014/main" id="{6C041C4E-DE5C-8E4D-9A14-F97FFAE6B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54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29">
              <a:extLst>
                <a:ext uri="{FF2B5EF4-FFF2-40B4-BE49-F238E27FC236}">
                  <a16:creationId xmlns:a16="http://schemas.microsoft.com/office/drawing/2014/main" id="{BB1530B3-EA32-2E40-B56A-B439032BD9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008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30">
              <a:extLst>
                <a:ext uri="{FF2B5EF4-FFF2-40B4-BE49-F238E27FC236}">
                  <a16:creationId xmlns:a16="http://schemas.microsoft.com/office/drawing/2014/main" id="{98455A0F-5EF9-6340-A875-549686E4C4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77162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31">
              <a:extLst>
                <a:ext uri="{FF2B5EF4-FFF2-40B4-BE49-F238E27FC236}">
                  <a16:creationId xmlns:a16="http://schemas.microsoft.com/office/drawing/2014/main" id="{D59C9898-FCAE-3A49-B628-7FE6B04B6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882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32">
              <a:extLst>
                <a:ext uri="{FF2B5EF4-FFF2-40B4-BE49-F238E27FC236}">
                  <a16:creationId xmlns:a16="http://schemas.microsoft.com/office/drawing/2014/main" id="{D385B28D-7ED4-CF40-8DEA-43460840AD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342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33">
              <a:extLst>
                <a:ext uri="{FF2B5EF4-FFF2-40B4-BE49-F238E27FC236}">
                  <a16:creationId xmlns:a16="http://schemas.microsoft.com/office/drawing/2014/main" id="{DBBEF8B9-6C1F-2647-8A7B-73648C8BBB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453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34">
              <a:extLst>
                <a:ext uri="{FF2B5EF4-FFF2-40B4-BE49-F238E27FC236}">
                  <a16:creationId xmlns:a16="http://schemas.microsoft.com/office/drawing/2014/main" id="{1DB44425-B9FA-9E4C-A077-6C5EF3FCCB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20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35">
              <a:extLst>
                <a:ext uri="{FF2B5EF4-FFF2-40B4-BE49-F238E27FC236}">
                  <a16:creationId xmlns:a16="http://schemas.microsoft.com/office/drawing/2014/main" id="{E108A96A-B510-8440-B24D-615CE13296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62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36">
              <a:extLst>
                <a:ext uri="{FF2B5EF4-FFF2-40B4-BE49-F238E27FC236}">
                  <a16:creationId xmlns:a16="http://schemas.microsoft.com/office/drawing/2014/main" id="{35AFCC2E-6790-4B41-B3D9-24F7F69DF1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089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Line 37">
              <a:extLst>
                <a:ext uri="{FF2B5EF4-FFF2-40B4-BE49-F238E27FC236}">
                  <a16:creationId xmlns:a16="http://schemas.microsoft.com/office/drawing/2014/main" id="{6BCA19C6-770A-0443-97AE-947E3A4B7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2968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38">
              <a:extLst>
                <a:ext uri="{FF2B5EF4-FFF2-40B4-BE49-F238E27FC236}">
                  <a16:creationId xmlns:a16="http://schemas.microsoft.com/office/drawing/2014/main" id="{C14D90A9-76D3-B44F-9163-0C6829B24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1174" y="2100829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39">
              <a:extLst>
                <a:ext uri="{FF2B5EF4-FFF2-40B4-BE49-F238E27FC236}">
                  <a16:creationId xmlns:a16="http://schemas.microsoft.com/office/drawing/2014/main" id="{0F32A5B1-A08F-BE49-982E-0F7529407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53424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Line 40">
              <a:extLst>
                <a:ext uri="{FF2B5EF4-FFF2-40B4-BE49-F238E27FC236}">
                  <a16:creationId xmlns:a16="http://schemas.microsoft.com/office/drawing/2014/main" id="{067356A3-0A74-B447-BE69-FFE658436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07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Line 41">
              <a:extLst>
                <a:ext uri="{FF2B5EF4-FFF2-40B4-BE49-F238E27FC236}">
                  <a16:creationId xmlns:a16="http://schemas.microsoft.com/office/drawing/2014/main" id="{90A58E5F-681C-A94D-8636-46F6EA5F7F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8681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42">
              <a:extLst>
                <a:ext uri="{FF2B5EF4-FFF2-40B4-BE49-F238E27FC236}">
                  <a16:creationId xmlns:a16="http://schemas.microsoft.com/office/drawing/2014/main" id="{81D5603A-1AB2-6F4B-B824-B08CE14280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97887" y="2026216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79CD60AF-CF81-AC4F-AD7A-57648553FCD3}"/>
              </a:ext>
            </a:extLst>
          </p:cNvPr>
          <p:cNvSpPr txBox="1"/>
          <p:nvPr/>
        </p:nvSpPr>
        <p:spPr>
          <a:xfrm>
            <a:off x="3920915" y="1524897"/>
            <a:ext cx="259077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64 bits per line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6D96FF8-8532-9B49-8A18-593208C7C654}"/>
              </a:ext>
            </a:extLst>
          </p:cNvPr>
          <p:cNvGrpSpPr/>
          <p:nvPr/>
        </p:nvGrpSpPr>
        <p:grpSpPr>
          <a:xfrm>
            <a:off x="184464" y="2220684"/>
            <a:ext cx="8744624" cy="437133"/>
            <a:chOff x="185056" y="2307426"/>
            <a:chExt cx="8744624" cy="437133"/>
          </a:xfrm>
          <a:solidFill>
            <a:srgbClr val="1600FF"/>
          </a:solidFill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37AA4E74-0DEB-004F-B284-B21903B71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2009" y="2307426"/>
              <a:ext cx="2187665" cy="2159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subnet identifier</a:t>
              </a:r>
            </a:p>
          </p:txBody>
        </p:sp>
        <p:sp>
          <p:nvSpPr>
            <p:cNvPr id="28" name="Rectangle 71">
              <a:extLst>
                <a:ext uri="{FF2B5EF4-FFF2-40B4-BE49-F238E27FC236}">
                  <a16:creationId xmlns:a16="http://schemas.microsoft.com/office/drawing/2014/main" id="{30743D75-E588-8145-A7E9-003905E16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56" y="2307427"/>
              <a:ext cx="6556953" cy="2232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network prefix</a:t>
              </a:r>
            </a:p>
          </p:txBody>
        </p:sp>
        <p:sp>
          <p:nvSpPr>
            <p:cNvPr id="113" name="Rectangle 71">
              <a:extLst>
                <a:ext uri="{FF2B5EF4-FFF2-40B4-BE49-F238E27FC236}">
                  <a16:creationId xmlns:a16="http://schemas.microsoft.com/office/drawing/2014/main" id="{A4E8E766-6E77-824D-A5D0-A7C6EE929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55" y="2522762"/>
              <a:ext cx="8742925" cy="221797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interface identifier</a:t>
              </a:r>
            </a:p>
          </p:txBody>
        </p: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AB42F91E-DE26-114F-A52F-7B3E613EA131}"/>
              </a:ext>
            </a:extLst>
          </p:cNvPr>
          <p:cNvSpPr txBox="1"/>
          <p:nvPr/>
        </p:nvSpPr>
        <p:spPr>
          <a:xfrm>
            <a:off x="3462940" y="2760157"/>
            <a:ext cx="248177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 typical routed address</a:t>
            </a:r>
          </a:p>
        </p:txBody>
      </p:sp>
      <p:sp>
        <p:nvSpPr>
          <p:cNvPr id="130" name="Text Placeholder 2">
            <a:extLst>
              <a:ext uri="{FF2B5EF4-FFF2-40B4-BE49-F238E27FC236}">
                <a16:creationId xmlns:a16="http://schemas.microsoft.com/office/drawing/2014/main" id="{342FF8E9-62A7-BD45-923D-BC8150EF1025}"/>
              </a:ext>
            </a:extLst>
          </p:cNvPr>
          <p:cNvSpPr txBox="1">
            <a:spLocks/>
          </p:cNvSpPr>
          <p:nvPr/>
        </p:nvSpPr>
        <p:spPr bwMode="auto">
          <a:xfrm>
            <a:off x="107504" y="3129488"/>
            <a:ext cx="8928992" cy="28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00101010000000000001010001010000010000000000111100001000000010100000000000000000000000000000000000000000000000000010000000000100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 bit more compact:</a:t>
            </a:r>
            <a:b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2a00:1450:400f:080a:0000:0000:0000:2004</a:t>
            </a:r>
          </a:p>
          <a:p>
            <a:pPr marL="0" indent="0">
              <a:buNone/>
            </a:pPr>
            <a:b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This is an address for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www.google.com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 kern="0" dirty="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8824242-8488-0043-A0E5-A16ADC92F816}"/>
              </a:ext>
            </a:extLst>
          </p:cNvPr>
          <p:cNvSpPr/>
          <p:nvPr/>
        </p:nvSpPr>
        <p:spPr bwMode="auto">
          <a:xfrm>
            <a:off x="17417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401A793D-095F-E041-A17B-3970E824610E}"/>
              </a:ext>
            </a:extLst>
          </p:cNvPr>
          <p:cNvSpPr/>
          <p:nvPr/>
        </p:nvSpPr>
        <p:spPr bwMode="auto">
          <a:xfrm>
            <a:off x="127078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66BB542-DB08-274B-B420-C2964D02BA5A}"/>
              </a:ext>
            </a:extLst>
          </p:cNvPr>
          <p:cNvSpPr/>
          <p:nvPr/>
        </p:nvSpPr>
        <p:spPr bwMode="auto">
          <a:xfrm>
            <a:off x="72247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DF0509E-5737-1C43-8382-C6F51CD3B0F8}"/>
              </a:ext>
            </a:extLst>
          </p:cNvPr>
          <p:cNvSpPr/>
          <p:nvPr/>
        </p:nvSpPr>
        <p:spPr bwMode="auto">
          <a:xfrm>
            <a:off x="181908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AC45F981-BD87-0841-BFD0-45EBDEDE9658}"/>
              </a:ext>
            </a:extLst>
          </p:cNvPr>
          <p:cNvSpPr/>
          <p:nvPr/>
        </p:nvSpPr>
        <p:spPr bwMode="auto">
          <a:xfrm>
            <a:off x="236739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9BBC7147-FE64-814F-A3CE-EE9A258585D3}"/>
              </a:ext>
            </a:extLst>
          </p:cNvPr>
          <p:cNvSpPr/>
          <p:nvPr/>
        </p:nvSpPr>
        <p:spPr bwMode="auto">
          <a:xfrm>
            <a:off x="346400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FF0F909A-1340-3746-8ADC-6551B0DBEE65}"/>
              </a:ext>
            </a:extLst>
          </p:cNvPr>
          <p:cNvSpPr/>
          <p:nvPr/>
        </p:nvSpPr>
        <p:spPr bwMode="auto">
          <a:xfrm>
            <a:off x="291569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EAF5711-D776-0C4B-AEC4-D52A459C5655}"/>
              </a:ext>
            </a:extLst>
          </p:cNvPr>
          <p:cNvSpPr/>
          <p:nvPr/>
        </p:nvSpPr>
        <p:spPr bwMode="auto">
          <a:xfrm>
            <a:off x="401230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4036ECF8-4706-D84A-914B-5CBD2C03B439}"/>
              </a:ext>
            </a:extLst>
          </p:cNvPr>
          <p:cNvSpPr/>
          <p:nvPr/>
        </p:nvSpPr>
        <p:spPr bwMode="auto">
          <a:xfrm>
            <a:off x="456061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F0FB5B4A-AD51-1D42-9DB2-A86B33670963}"/>
              </a:ext>
            </a:extLst>
          </p:cNvPr>
          <p:cNvSpPr/>
          <p:nvPr/>
        </p:nvSpPr>
        <p:spPr bwMode="auto">
          <a:xfrm>
            <a:off x="565722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99A89CCE-F0FA-E946-BE9D-4D953C195C7B}"/>
              </a:ext>
            </a:extLst>
          </p:cNvPr>
          <p:cNvSpPr/>
          <p:nvPr/>
        </p:nvSpPr>
        <p:spPr bwMode="auto">
          <a:xfrm>
            <a:off x="510891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B62C74C1-741A-3C49-BEB7-69A35580186A}"/>
              </a:ext>
            </a:extLst>
          </p:cNvPr>
          <p:cNvSpPr/>
          <p:nvPr/>
        </p:nvSpPr>
        <p:spPr bwMode="auto">
          <a:xfrm>
            <a:off x="620552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86299AE-01B2-6B4C-B25E-A9D0F3BD219F}"/>
              </a:ext>
            </a:extLst>
          </p:cNvPr>
          <p:cNvSpPr/>
          <p:nvPr/>
        </p:nvSpPr>
        <p:spPr bwMode="auto">
          <a:xfrm>
            <a:off x="675383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FE946270-9DA5-3A4D-AE57-8A97887CD29F}"/>
              </a:ext>
            </a:extLst>
          </p:cNvPr>
          <p:cNvSpPr/>
          <p:nvPr/>
        </p:nvSpPr>
        <p:spPr bwMode="auto">
          <a:xfrm>
            <a:off x="785044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E496A6A-31B7-164F-BC05-E3079A9B4931}"/>
              </a:ext>
            </a:extLst>
          </p:cNvPr>
          <p:cNvSpPr/>
          <p:nvPr/>
        </p:nvSpPr>
        <p:spPr bwMode="auto">
          <a:xfrm>
            <a:off x="730213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2A976AC0-3C13-8A49-888F-3001F47BEDF1}"/>
              </a:ext>
            </a:extLst>
          </p:cNvPr>
          <p:cNvSpPr/>
          <p:nvPr/>
        </p:nvSpPr>
        <p:spPr bwMode="auto">
          <a:xfrm>
            <a:off x="839874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A2443D5E-B9E6-B940-BBDC-F3EB848A893E}"/>
              </a:ext>
            </a:extLst>
          </p:cNvPr>
          <p:cNvSpPr/>
          <p:nvPr/>
        </p:nvSpPr>
        <p:spPr bwMode="auto">
          <a:xfrm>
            <a:off x="16579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340010C6-DAAB-4E4F-B6E2-AB71EA5D3734}"/>
              </a:ext>
            </a:extLst>
          </p:cNvPr>
          <p:cNvSpPr/>
          <p:nvPr/>
        </p:nvSpPr>
        <p:spPr bwMode="auto">
          <a:xfrm>
            <a:off x="126240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F20C985D-D3E6-0B40-9A4E-17F3D20219D9}"/>
              </a:ext>
            </a:extLst>
          </p:cNvPr>
          <p:cNvSpPr/>
          <p:nvPr/>
        </p:nvSpPr>
        <p:spPr bwMode="auto">
          <a:xfrm>
            <a:off x="71410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F58315C5-5E1F-0E45-A478-CAAD849CBCF6}"/>
              </a:ext>
            </a:extLst>
          </p:cNvPr>
          <p:cNvSpPr/>
          <p:nvPr/>
        </p:nvSpPr>
        <p:spPr bwMode="auto">
          <a:xfrm>
            <a:off x="181071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CDA75F4F-CBC2-2C44-AC0F-3609BC28F2AD}"/>
              </a:ext>
            </a:extLst>
          </p:cNvPr>
          <p:cNvSpPr/>
          <p:nvPr/>
        </p:nvSpPr>
        <p:spPr bwMode="auto">
          <a:xfrm>
            <a:off x="235901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20EB436F-6CA7-7C40-8D6E-538B4E087000}"/>
              </a:ext>
            </a:extLst>
          </p:cNvPr>
          <p:cNvSpPr/>
          <p:nvPr/>
        </p:nvSpPr>
        <p:spPr bwMode="auto">
          <a:xfrm>
            <a:off x="345562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4E0A27A2-B35A-D04F-BCF7-726C51AEF31E}"/>
              </a:ext>
            </a:extLst>
          </p:cNvPr>
          <p:cNvSpPr/>
          <p:nvPr/>
        </p:nvSpPr>
        <p:spPr bwMode="auto">
          <a:xfrm>
            <a:off x="290732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03F4F375-B8C7-7949-A632-6FB80516876B}"/>
              </a:ext>
            </a:extLst>
          </p:cNvPr>
          <p:cNvSpPr/>
          <p:nvPr/>
        </p:nvSpPr>
        <p:spPr bwMode="auto">
          <a:xfrm>
            <a:off x="400393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958D33FD-9355-8F4F-B87F-8EF4CBB1EFE4}"/>
              </a:ext>
            </a:extLst>
          </p:cNvPr>
          <p:cNvSpPr/>
          <p:nvPr/>
        </p:nvSpPr>
        <p:spPr bwMode="auto">
          <a:xfrm>
            <a:off x="455223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0770000A-CDA2-7847-8748-2626BF45043E}"/>
              </a:ext>
            </a:extLst>
          </p:cNvPr>
          <p:cNvSpPr/>
          <p:nvPr/>
        </p:nvSpPr>
        <p:spPr bwMode="auto">
          <a:xfrm>
            <a:off x="564884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4CE3C00-C612-3C43-B671-A2119B102EFE}"/>
              </a:ext>
            </a:extLst>
          </p:cNvPr>
          <p:cNvSpPr/>
          <p:nvPr/>
        </p:nvSpPr>
        <p:spPr bwMode="auto">
          <a:xfrm>
            <a:off x="510054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D3E51AB8-54B1-3549-94DD-D2930CC6A08B}"/>
              </a:ext>
            </a:extLst>
          </p:cNvPr>
          <p:cNvSpPr/>
          <p:nvPr/>
        </p:nvSpPr>
        <p:spPr bwMode="auto">
          <a:xfrm>
            <a:off x="619715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4F528FC5-0426-1148-BABD-B856ABEF9279}"/>
              </a:ext>
            </a:extLst>
          </p:cNvPr>
          <p:cNvSpPr/>
          <p:nvPr/>
        </p:nvSpPr>
        <p:spPr bwMode="auto">
          <a:xfrm>
            <a:off x="674545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7D3F883C-B90B-9245-AAE7-2A8D0B129FC0}"/>
              </a:ext>
            </a:extLst>
          </p:cNvPr>
          <p:cNvSpPr/>
          <p:nvPr/>
        </p:nvSpPr>
        <p:spPr bwMode="auto">
          <a:xfrm>
            <a:off x="784206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2E447504-EFE5-2346-BF1B-22302BF2F1FE}"/>
              </a:ext>
            </a:extLst>
          </p:cNvPr>
          <p:cNvSpPr/>
          <p:nvPr/>
        </p:nvSpPr>
        <p:spPr bwMode="auto">
          <a:xfrm>
            <a:off x="729376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56D2C93D-EF5A-7E42-A433-333AC402C53E}"/>
              </a:ext>
            </a:extLst>
          </p:cNvPr>
          <p:cNvSpPr/>
          <p:nvPr/>
        </p:nvSpPr>
        <p:spPr bwMode="auto">
          <a:xfrm>
            <a:off x="839037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20736A-AABC-FD44-B5B8-347990E1B584}"/>
              </a:ext>
            </a:extLst>
          </p:cNvPr>
          <p:cNvSpPr txBox="1"/>
          <p:nvPr/>
        </p:nvSpPr>
        <p:spPr>
          <a:xfrm>
            <a:off x="190915" y="3948164"/>
            <a:ext cx="32573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9CF3285-68CC-444D-8B63-5ED347DF2ADD}"/>
              </a:ext>
            </a:extLst>
          </p:cNvPr>
          <p:cNvSpPr txBox="1"/>
          <p:nvPr/>
        </p:nvSpPr>
        <p:spPr>
          <a:xfrm>
            <a:off x="388124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89D1B7D-166E-8A4B-8AF7-3AA27F6FE163}"/>
              </a:ext>
            </a:extLst>
          </p:cNvPr>
          <p:cNvSpPr txBox="1"/>
          <p:nvPr/>
        </p:nvSpPr>
        <p:spPr>
          <a:xfrm>
            <a:off x="742895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84752609-2617-3A4A-B89D-F52580E9A68B}"/>
              </a:ext>
            </a:extLst>
          </p:cNvPr>
          <p:cNvSpPr txBox="1"/>
          <p:nvPr/>
        </p:nvSpPr>
        <p:spPr>
          <a:xfrm>
            <a:off x="936898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04CE9FF8-7826-0041-A808-2C4C8791D183}"/>
              </a:ext>
            </a:extLst>
          </p:cNvPr>
          <p:cNvSpPr txBox="1"/>
          <p:nvPr/>
        </p:nvSpPr>
        <p:spPr>
          <a:xfrm>
            <a:off x="1291669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6309F42-13EE-6A4A-9C72-8FF148A48525}"/>
              </a:ext>
            </a:extLst>
          </p:cNvPr>
          <p:cNvSpPr txBox="1"/>
          <p:nvPr/>
        </p:nvSpPr>
        <p:spPr>
          <a:xfrm>
            <a:off x="1485672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17238B37-600F-8F4A-AFF5-14EF07BFB833}"/>
              </a:ext>
            </a:extLst>
          </p:cNvPr>
          <p:cNvSpPr txBox="1"/>
          <p:nvPr/>
        </p:nvSpPr>
        <p:spPr>
          <a:xfrm>
            <a:off x="1840443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93D85508-B5C6-AB4D-8DDA-49F6620B1D26}"/>
              </a:ext>
            </a:extLst>
          </p:cNvPr>
          <p:cNvSpPr txBox="1"/>
          <p:nvPr/>
        </p:nvSpPr>
        <p:spPr>
          <a:xfrm>
            <a:off x="2034446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5F7DFB9-6230-6147-88C0-2127FE33B68B}"/>
              </a:ext>
            </a:extLst>
          </p:cNvPr>
          <p:cNvSpPr txBox="1"/>
          <p:nvPr/>
        </p:nvSpPr>
        <p:spPr>
          <a:xfrm>
            <a:off x="2389217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0E595E6E-D1EC-0C45-899B-8ACD43ABC443}"/>
              </a:ext>
            </a:extLst>
          </p:cNvPr>
          <p:cNvSpPr txBox="1"/>
          <p:nvPr/>
        </p:nvSpPr>
        <p:spPr>
          <a:xfrm>
            <a:off x="2583220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07C54A34-946D-9B4C-9774-125038D078F5}"/>
              </a:ext>
            </a:extLst>
          </p:cNvPr>
          <p:cNvSpPr txBox="1"/>
          <p:nvPr/>
        </p:nvSpPr>
        <p:spPr>
          <a:xfrm>
            <a:off x="2937991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C95124E2-AC5B-D94F-BC40-6B08CC203BD5}"/>
              </a:ext>
            </a:extLst>
          </p:cNvPr>
          <p:cNvSpPr txBox="1"/>
          <p:nvPr/>
        </p:nvSpPr>
        <p:spPr>
          <a:xfrm>
            <a:off x="3131994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C1FE755D-835A-034A-AD96-38B0CAD83749}"/>
              </a:ext>
            </a:extLst>
          </p:cNvPr>
          <p:cNvSpPr txBox="1"/>
          <p:nvPr/>
        </p:nvSpPr>
        <p:spPr>
          <a:xfrm>
            <a:off x="3486765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EECEF30-B343-2D41-A9E4-D91BE19BB3C8}"/>
              </a:ext>
            </a:extLst>
          </p:cNvPr>
          <p:cNvSpPr txBox="1"/>
          <p:nvPr/>
        </p:nvSpPr>
        <p:spPr>
          <a:xfrm>
            <a:off x="3680768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CC1E6A58-40ED-FC48-8054-11EF59E19DAF}"/>
              </a:ext>
            </a:extLst>
          </p:cNvPr>
          <p:cNvSpPr txBox="1"/>
          <p:nvPr/>
        </p:nvSpPr>
        <p:spPr>
          <a:xfrm>
            <a:off x="4035539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5A3E08FD-BF8D-F849-AD15-DD7906ADF258}"/>
              </a:ext>
            </a:extLst>
          </p:cNvPr>
          <p:cNvSpPr txBox="1"/>
          <p:nvPr/>
        </p:nvSpPr>
        <p:spPr>
          <a:xfrm>
            <a:off x="4229542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FCBD9FE5-70BD-BE44-9395-FEC118C6B22A}"/>
              </a:ext>
            </a:extLst>
          </p:cNvPr>
          <p:cNvSpPr txBox="1"/>
          <p:nvPr/>
        </p:nvSpPr>
        <p:spPr>
          <a:xfrm>
            <a:off x="4584313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67B222F-EBA5-CA48-8BFC-9A76E13A874B}"/>
              </a:ext>
            </a:extLst>
          </p:cNvPr>
          <p:cNvSpPr txBox="1"/>
          <p:nvPr/>
        </p:nvSpPr>
        <p:spPr>
          <a:xfrm>
            <a:off x="4778316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FA049015-460D-D844-9F93-1FACAB9903DC}"/>
              </a:ext>
            </a:extLst>
          </p:cNvPr>
          <p:cNvSpPr txBox="1"/>
          <p:nvPr/>
        </p:nvSpPr>
        <p:spPr>
          <a:xfrm>
            <a:off x="5133087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BEDD6640-02F3-0645-AA5B-C462CE832465}"/>
              </a:ext>
            </a:extLst>
          </p:cNvPr>
          <p:cNvSpPr txBox="1"/>
          <p:nvPr/>
        </p:nvSpPr>
        <p:spPr>
          <a:xfrm>
            <a:off x="5327090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C210D4F-A34C-884F-A136-C782A4523095}"/>
              </a:ext>
            </a:extLst>
          </p:cNvPr>
          <p:cNvSpPr txBox="1"/>
          <p:nvPr/>
        </p:nvSpPr>
        <p:spPr>
          <a:xfrm>
            <a:off x="5681861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CA965B94-0339-9945-AE15-82F375F74426}"/>
              </a:ext>
            </a:extLst>
          </p:cNvPr>
          <p:cNvSpPr txBox="1"/>
          <p:nvPr/>
        </p:nvSpPr>
        <p:spPr>
          <a:xfrm>
            <a:off x="5875864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D2F201AA-B951-164C-B15F-505182176F68}"/>
              </a:ext>
            </a:extLst>
          </p:cNvPr>
          <p:cNvSpPr txBox="1"/>
          <p:nvPr/>
        </p:nvSpPr>
        <p:spPr>
          <a:xfrm>
            <a:off x="6230635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47EA13D6-5A3E-E142-BA78-59F876708593}"/>
              </a:ext>
            </a:extLst>
          </p:cNvPr>
          <p:cNvSpPr txBox="1"/>
          <p:nvPr/>
        </p:nvSpPr>
        <p:spPr>
          <a:xfrm>
            <a:off x="6424638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C58CA43A-8F71-9E43-9384-EE52EE3C92D2}"/>
              </a:ext>
            </a:extLst>
          </p:cNvPr>
          <p:cNvSpPr txBox="1"/>
          <p:nvPr/>
        </p:nvSpPr>
        <p:spPr>
          <a:xfrm>
            <a:off x="6779409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3EB51FAA-953E-2243-BAFC-F70F495A80BD}"/>
              </a:ext>
            </a:extLst>
          </p:cNvPr>
          <p:cNvSpPr txBox="1"/>
          <p:nvPr/>
        </p:nvSpPr>
        <p:spPr>
          <a:xfrm>
            <a:off x="6973412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C286712A-DCD4-2040-A17B-A5256BBB8B64}"/>
              </a:ext>
            </a:extLst>
          </p:cNvPr>
          <p:cNvSpPr txBox="1"/>
          <p:nvPr/>
        </p:nvSpPr>
        <p:spPr>
          <a:xfrm>
            <a:off x="7328183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BA7478D4-0029-C740-8E52-61BE0A3C2D21}"/>
              </a:ext>
            </a:extLst>
          </p:cNvPr>
          <p:cNvSpPr txBox="1"/>
          <p:nvPr/>
        </p:nvSpPr>
        <p:spPr>
          <a:xfrm>
            <a:off x="7522186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765E07B5-8658-9B49-AA1E-B192962A73B9}"/>
              </a:ext>
            </a:extLst>
          </p:cNvPr>
          <p:cNvSpPr txBox="1"/>
          <p:nvPr/>
        </p:nvSpPr>
        <p:spPr>
          <a:xfrm>
            <a:off x="7876957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F21F77F6-5E81-6544-9A46-D69E960619ED}"/>
              </a:ext>
            </a:extLst>
          </p:cNvPr>
          <p:cNvSpPr txBox="1"/>
          <p:nvPr/>
        </p:nvSpPr>
        <p:spPr>
          <a:xfrm>
            <a:off x="8070960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BAD65BFB-A2B9-D64A-85D1-649C28E86D24}"/>
              </a:ext>
            </a:extLst>
          </p:cNvPr>
          <p:cNvSpPr txBox="1"/>
          <p:nvPr/>
        </p:nvSpPr>
        <p:spPr>
          <a:xfrm>
            <a:off x="8425731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6B808A86-4C91-3E42-A59D-342D7FF3C309}"/>
              </a:ext>
            </a:extLst>
          </p:cNvPr>
          <p:cNvSpPr txBox="1"/>
          <p:nvPr/>
        </p:nvSpPr>
        <p:spPr>
          <a:xfrm>
            <a:off x="8619739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7A4D01-09AF-434B-9BAE-43611EBD92A8}"/>
              </a:ext>
            </a:extLst>
          </p:cNvPr>
          <p:cNvGrpSpPr/>
          <p:nvPr/>
        </p:nvGrpSpPr>
        <p:grpSpPr>
          <a:xfrm>
            <a:off x="1106980" y="3930502"/>
            <a:ext cx="6904194" cy="252259"/>
            <a:chOff x="1117028" y="4153317"/>
            <a:chExt cx="6904194" cy="369332"/>
          </a:xfrm>
        </p:grpSpPr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169258EE-E4BA-3440-AA6F-7AF8602A5EB7}"/>
                </a:ext>
              </a:extLst>
            </p:cNvPr>
            <p:cNvSpPr txBox="1"/>
            <p:nvPr/>
          </p:nvSpPr>
          <p:spPr>
            <a:xfrm>
              <a:off x="1117028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2B947996-108C-544A-A521-D527BBE109CD}"/>
                </a:ext>
              </a:extLst>
            </p:cNvPr>
            <p:cNvSpPr txBox="1"/>
            <p:nvPr/>
          </p:nvSpPr>
          <p:spPr>
            <a:xfrm>
              <a:off x="2224021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4D3E3378-9DEB-7E4D-A34A-DCC15B8DA8F1}"/>
                </a:ext>
              </a:extLst>
            </p:cNvPr>
            <p:cNvSpPr txBox="1"/>
            <p:nvPr/>
          </p:nvSpPr>
          <p:spPr>
            <a:xfrm>
              <a:off x="3320967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82CCC0B9-0A27-C643-9FEF-CA12711C5165}"/>
                </a:ext>
              </a:extLst>
            </p:cNvPr>
            <p:cNvSpPr txBox="1"/>
            <p:nvPr/>
          </p:nvSpPr>
          <p:spPr>
            <a:xfrm>
              <a:off x="4448057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A221AB58-4699-1B42-A977-519C603CE3A4}"/>
                </a:ext>
              </a:extLst>
            </p:cNvPr>
            <p:cNvSpPr txBox="1"/>
            <p:nvPr/>
          </p:nvSpPr>
          <p:spPr>
            <a:xfrm>
              <a:off x="5524905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C95538A9-6098-9946-B5E7-0F07C5A59396}"/>
                </a:ext>
              </a:extLst>
            </p:cNvPr>
            <p:cNvSpPr txBox="1"/>
            <p:nvPr/>
          </p:nvSpPr>
          <p:spPr>
            <a:xfrm>
              <a:off x="6611802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34E5AAB-15FB-7242-8971-17874C6AB268}"/>
                </a:ext>
              </a:extLst>
            </p:cNvPr>
            <p:cNvSpPr txBox="1"/>
            <p:nvPr/>
          </p:nvSpPr>
          <p:spPr>
            <a:xfrm>
              <a:off x="7698698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982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4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6" grpId="0" animBg="1"/>
      <p:bldP spid="126" grpId="1" animBg="1"/>
      <p:bldP spid="127" grpId="0" animBg="1"/>
      <p:bldP spid="127" grpId="1" animBg="1"/>
      <p:bldP spid="129" grpId="0" animBg="1"/>
      <p:bldP spid="129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8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38466-3B6A-5C42-AA91-986AC9DDE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example of the IPv6 address spaces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E614C-E0F7-7945-B328-6F774411E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addresses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6E27918-CD7C-A945-8D16-422852BB68D4}"/>
              </a:ext>
            </a:extLst>
          </p:cNvPr>
          <p:cNvGrpSpPr>
            <a:grpSpLocks/>
          </p:cNvGrpSpPr>
          <p:nvPr/>
        </p:nvGrpSpPr>
        <p:grpSpPr>
          <a:xfrm>
            <a:off x="185057" y="1956366"/>
            <a:ext cx="8744630" cy="145031"/>
            <a:chOff x="-284163" y="1956366"/>
            <a:chExt cx="9213850" cy="145031"/>
          </a:xfrm>
        </p:grpSpPr>
        <p:sp>
          <p:nvSpPr>
            <p:cNvPr id="39" name="Line 9">
              <a:extLst>
                <a:ext uri="{FF2B5EF4-FFF2-40B4-BE49-F238E27FC236}">
                  <a16:creationId xmlns:a16="http://schemas.microsoft.com/office/drawing/2014/main" id="{064D1E2A-8F3F-A94E-9C69-55426C845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284163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10">
              <a:extLst>
                <a:ext uri="{FF2B5EF4-FFF2-40B4-BE49-F238E27FC236}">
                  <a16:creationId xmlns:a16="http://schemas.microsoft.com/office/drawing/2014/main" id="{78EEA269-C816-0844-952C-7C5AFA7844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141288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11">
              <a:extLst>
                <a:ext uri="{FF2B5EF4-FFF2-40B4-BE49-F238E27FC236}">
                  <a16:creationId xmlns:a16="http://schemas.microsoft.com/office/drawing/2014/main" id="{442ACF89-CD3C-7043-B4C3-56A535C1B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12">
              <a:extLst>
                <a:ext uri="{FF2B5EF4-FFF2-40B4-BE49-F238E27FC236}">
                  <a16:creationId xmlns:a16="http://schemas.microsoft.com/office/drawing/2014/main" id="{77ECBC31-29A9-1E49-BFC5-BF3D5F896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7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13">
              <a:extLst>
                <a:ext uri="{FF2B5EF4-FFF2-40B4-BE49-F238E27FC236}">
                  <a16:creationId xmlns:a16="http://schemas.microsoft.com/office/drawing/2014/main" id="{679BE4CB-32AD-8344-B353-3FDE3E5C92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0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14">
              <a:extLst>
                <a:ext uri="{FF2B5EF4-FFF2-40B4-BE49-F238E27FC236}">
                  <a16:creationId xmlns:a16="http://schemas.microsoft.com/office/drawing/2014/main" id="{867373A0-CF10-E54F-9ADB-5FA52993E7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338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15">
              <a:extLst>
                <a:ext uri="{FF2B5EF4-FFF2-40B4-BE49-F238E27FC236}">
                  <a16:creationId xmlns:a16="http://schemas.microsoft.com/office/drawing/2014/main" id="{8542E17F-5A84-C946-8FD4-18382E9BE6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94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16">
              <a:extLst>
                <a:ext uri="{FF2B5EF4-FFF2-40B4-BE49-F238E27FC236}">
                  <a16:creationId xmlns:a16="http://schemas.microsoft.com/office/drawing/2014/main" id="{5D9718D9-5EA4-074F-B4FD-EC6E93CDCD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8362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17">
              <a:extLst>
                <a:ext uri="{FF2B5EF4-FFF2-40B4-BE49-F238E27FC236}">
                  <a16:creationId xmlns:a16="http://schemas.microsoft.com/office/drawing/2014/main" id="{D8E5DCE3-94E0-C844-8A57-FBD56536CA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18">
              <a:extLst>
                <a:ext uri="{FF2B5EF4-FFF2-40B4-BE49-F238E27FC236}">
                  <a16:creationId xmlns:a16="http://schemas.microsoft.com/office/drawing/2014/main" id="{7EFA3AF9-0DC6-0D4B-93C0-022A0732A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28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19">
              <a:extLst>
                <a:ext uri="{FF2B5EF4-FFF2-40B4-BE49-F238E27FC236}">
                  <a16:creationId xmlns:a16="http://schemas.microsoft.com/office/drawing/2014/main" id="{47D84C0D-CDB6-894F-B2BB-AC9766A8B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5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20">
              <a:extLst>
                <a:ext uri="{FF2B5EF4-FFF2-40B4-BE49-F238E27FC236}">
                  <a16:creationId xmlns:a16="http://schemas.microsoft.com/office/drawing/2014/main" id="{F703478D-AB46-A247-9630-18AE194B7A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8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21">
              <a:extLst>
                <a:ext uri="{FF2B5EF4-FFF2-40B4-BE49-F238E27FC236}">
                  <a16:creationId xmlns:a16="http://schemas.microsoft.com/office/drawing/2014/main" id="{CE3B68C5-113C-EB49-B4C0-A7B7E82D72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14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22">
              <a:extLst>
                <a:ext uri="{FF2B5EF4-FFF2-40B4-BE49-F238E27FC236}">
                  <a16:creationId xmlns:a16="http://schemas.microsoft.com/office/drawing/2014/main" id="{BA966E03-0F68-454F-8F75-F9595616E2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75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23">
              <a:extLst>
                <a:ext uri="{FF2B5EF4-FFF2-40B4-BE49-F238E27FC236}">
                  <a16:creationId xmlns:a16="http://schemas.microsoft.com/office/drawing/2014/main" id="{815B65DD-246E-1B41-AEA3-7969AA972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1930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24">
              <a:extLst>
                <a:ext uri="{FF2B5EF4-FFF2-40B4-BE49-F238E27FC236}">
                  <a16:creationId xmlns:a16="http://schemas.microsoft.com/office/drawing/2014/main" id="{27A922EA-9E0B-CB41-86D0-19DD4AF5F1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48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25">
              <a:extLst>
                <a:ext uri="{FF2B5EF4-FFF2-40B4-BE49-F238E27FC236}">
                  <a16:creationId xmlns:a16="http://schemas.microsoft.com/office/drawing/2014/main" id="{C3683E96-6EE1-824A-91C1-A70D364C6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1962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26">
              <a:extLst>
                <a:ext uri="{FF2B5EF4-FFF2-40B4-BE49-F238E27FC236}">
                  <a16:creationId xmlns:a16="http://schemas.microsoft.com/office/drawing/2014/main" id="{0B48DBCA-E435-A84A-8F87-987D643A2A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3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27">
              <a:extLst>
                <a:ext uri="{FF2B5EF4-FFF2-40B4-BE49-F238E27FC236}">
                  <a16:creationId xmlns:a16="http://schemas.microsoft.com/office/drawing/2014/main" id="{7E50FE5D-82B9-814A-B644-0FDF2D612C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6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8">
              <a:extLst>
                <a:ext uri="{FF2B5EF4-FFF2-40B4-BE49-F238E27FC236}">
                  <a16:creationId xmlns:a16="http://schemas.microsoft.com/office/drawing/2014/main" id="{92303A1D-1FD9-B441-8012-E348BAFB7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9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29">
              <a:extLst>
                <a:ext uri="{FF2B5EF4-FFF2-40B4-BE49-F238E27FC236}">
                  <a16:creationId xmlns:a16="http://schemas.microsoft.com/office/drawing/2014/main" id="{7A183BD3-5DE9-144B-AB53-CDA9544B4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55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30">
              <a:extLst>
                <a:ext uri="{FF2B5EF4-FFF2-40B4-BE49-F238E27FC236}">
                  <a16:creationId xmlns:a16="http://schemas.microsoft.com/office/drawing/2014/main" id="{6E1710BA-8191-AC4C-A7C1-5B73C2BEF2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1825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31">
              <a:extLst>
                <a:ext uri="{FF2B5EF4-FFF2-40B4-BE49-F238E27FC236}">
                  <a16:creationId xmlns:a16="http://schemas.microsoft.com/office/drawing/2014/main" id="{C58CFCF4-3570-8844-8252-CF37E954F5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29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32">
              <a:extLst>
                <a:ext uri="{FF2B5EF4-FFF2-40B4-BE49-F238E27FC236}">
                  <a16:creationId xmlns:a16="http://schemas.microsoft.com/office/drawing/2014/main" id="{D00443FF-EA14-534B-B190-D844034D48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89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33">
              <a:extLst>
                <a:ext uri="{FF2B5EF4-FFF2-40B4-BE49-F238E27FC236}">
                  <a16:creationId xmlns:a16="http://schemas.microsoft.com/office/drawing/2014/main" id="{8FE414C2-2590-7641-89A5-0A474A7141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00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34">
              <a:extLst>
                <a:ext uri="{FF2B5EF4-FFF2-40B4-BE49-F238E27FC236}">
                  <a16:creationId xmlns:a16="http://schemas.microsoft.com/office/drawing/2014/main" id="{88E71BD7-1AFE-2345-A96B-CAB9780B55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4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35">
              <a:extLst>
                <a:ext uri="{FF2B5EF4-FFF2-40B4-BE49-F238E27FC236}">
                  <a16:creationId xmlns:a16="http://schemas.microsoft.com/office/drawing/2014/main" id="{33440FCC-DB1C-484B-8361-0A4F33A021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7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36">
              <a:extLst>
                <a:ext uri="{FF2B5EF4-FFF2-40B4-BE49-F238E27FC236}">
                  <a16:creationId xmlns:a16="http://schemas.microsoft.com/office/drawing/2014/main" id="{CE888A26-845E-A947-93D2-10DB0339B3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36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37">
              <a:extLst>
                <a:ext uri="{FF2B5EF4-FFF2-40B4-BE49-F238E27FC236}">
                  <a16:creationId xmlns:a16="http://schemas.microsoft.com/office/drawing/2014/main" id="{DD0B2AE9-1E52-1145-948D-CAA588F410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435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38">
              <a:extLst>
                <a:ext uri="{FF2B5EF4-FFF2-40B4-BE49-F238E27FC236}">
                  <a16:creationId xmlns:a16="http://schemas.microsoft.com/office/drawing/2014/main" id="{9C54E618-51FB-3447-885F-5EA1E5130C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84163" y="2101397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39">
              <a:extLst>
                <a:ext uri="{FF2B5EF4-FFF2-40B4-BE49-F238E27FC236}">
                  <a16:creationId xmlns:a16="http://schemas.microsoft.com/office/drawing/2014/main" id="{ED46F508-7714-FB49-8563-443C04175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8087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40">
              <a:extLst>
                <a:ext uri="{FF2B5EF4-FFF2-40B4-BE49-F238E27FC236}">
                  <a16:creationId xmlns:a16="http://schemas.microsoft.com/office/drawing/2014/main" id="{4B1F1376-C29A-FF43-9D00-58979E561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54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41">
              <a:extLst>
                <a:ext uri="{FF2B5EF4-FFF2-40B4-BE49-F238E27FC236}">
                  <a16:creationId xmlns:a16="http://schemas.microsoft.com/office/drawing/2014/main" id="{8E717219-7D96-E442-96F9-1751B40B4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147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42">
              <a:extLst>
                <a:ext uri="{FF2B5EF4-FFF2-40B4-BE49-F238E27FC236}">
                  <a16:creationId xmlns:a16="http://schemas.microsoft.com/office/drawing/2014/main" id="{D84D15FC-BECD-AE46-ACB1-BEB219D4C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2550" y="202678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9">
              <a:extLst>
                <a:ext uri="{FF2B5EF4-FFF2-40B4-BE49-F238E27FC236}">
                  <a16:creationId xmlns:a16="http://schemas.microsoft.com/office/drawing/2014/main" id="{F3E81F6D-9B26-4A48-BA43-9EA63DEF32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1174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10">
              <a:extLst>
                <a:ext uri="{FF2B5EF4-FFF2-40B4-BE49-F238E27FC236}">
                  <a16:creationId xmlns:a16="http://schemas.microsoft.com/office/drawing/2014/main" id="{13E3C9CB-636F-BC47-AC9B-E93B49F0C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0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11">
              <a:extLst>
                <a:ext uri="{FF2B5EF4-FFF2-40B4-BE49-F238E27FC236}">
                  <a16:creationId xmlns:a16="http://schemas.microsoft.com/office/drawing/2014/main" id="{E0F7B2F0-35B5-ED40-9084-3127CF359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10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12">
              <a:extLst>
                <a:ext uri="{FF2B5EF4-FFF2-40B4-BE49-F238E27FC236}">
                  <a16:creationId xmlns:a16="http://schemas.microsoft.com/office/drawing/2014/main" id="{174D9609-1DFE-584B-9BA5-B3D730059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13">
              <a:extLst>
                <a:ext uri="{FF2B5EF4-FFF2-40B4-BE49-F238E27FC236}">
                  <a16:creationId xmlns:a16="http://schemas.microsoft.com/office/drawing/2014/main" id="{03375D68-3497-294B-A6E9-11779C98B8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5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14">
              <a:extLst>
                <a:ext uri="{FF2B5EF4-FFF2-40B4-BE49-F238E27FC236}">
                  <a16:creationId xmlns:a16="http://schemas.microsoft.com/office/drawing/2014/main" id="{D807A226-AE34-6B4B-B25B-24626A4AFE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3872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15">
              <a:extLst>
                <a:ext uri="{FF2B5EF4-FFF2-40B4-BE49-F238E27FC236}">
                  <a16:creationId xmlns:a16="http://schemas.microsoft.com/office/drawing/2014/main" id="{2FF6B007-5E00-1F47-9222-DC0C4735E6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7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6">
              <a:extLst>
                <a:ext uri="{FF2B5EF4-FFF2-40B4-BE49-F238E27FC236}">
                  <a16:creationId xmlns:a16="http://schemas.microsoft.com/office/drawing/2014/main" id="{A46DAD9E-FF23-8647-943F-077EDE5A36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73699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17">
              <a:extLst>
                <a:ext uri="{FF2B5EF4-FFF2-40B4-BE49-F238E27FC236}">
                  <a16:creationId xmlns:a16="http://schemas.microsoft.com/office/drawing/2014/main" id="{B4F4DB24-DC02-A04D-AB44-4A2BF96057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9237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18">
              <a:extLst>
                <a:ext uri="{FF2B5EF4-FFF2-40B4-BE49-F238E27FC236}">
                  <a16:creationId xmlns:a16="http://schemas.microsoft.com/office/drawing/2014/main" id="{5860AD61-2696-B648-B0E7-6347E5CC5D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81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9">
              <a:extLst>
                <a:ext uri="{FF2B5EF4-FFF2-40B4-BE49-F238E27FC236}">
                  <a16:creationId xmlns:a16="http://schemas.microsoft.com/office/drawing/2014/main" id="{06C5DDFA-DA66-7840-92D4-5421674E38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1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20">
              <a:extLst>
                <a:ext uri="{FF2B5EF4-FFF2-40B4-BE49-F238E27FC236}">
                  <a16:creationId xmlns:a16="http://schemas.microsoft.com/office/drawing/2014/main" id="{CC7DB9B7-73A0-E04A-B7B9-1A91F7601F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03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21">
              <a:extLst>
                <a:ext uri="{FF2B5EF4-FFF2-40B4-BE49-F238E27FC236}">
                  <a16:creationId xmlns:a16="http://schemas.microsoft.com/office/drawing/2014/main" id="{9A86D6A3-AAEE-6843-AC76-2E9E2B5DC3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467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22">
              <a:extLst>
                <a:ext uri="{FF2B5EF4-FFF2-40B4-BE49-F238E27FC236}">
                  <a16:creationId xmlns:a16="http://schemas.microsoft.com/office/drawing/2014/main" id="{0F9E12E7-7DA3-924D-852C-9472983FE2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928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23">
              <a:extLst>
                <a:ext uri="{FF2B5EF4-FFF2-40B4-BE49-F238E27FC236}">
                  <a16:creationId xmlns:a16="http://schemas.microsoft.com/office/drawing/2014/main" id="{6165117B-5378-1C4D-A39F-105A41B14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2463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24">
              <a:extLst>
                <a:ext uri="{FF2B5EF4-FFF2-40B4-BE49-F238E27FC236}">
                  <a16:creationId xmlns:a16="http://schemas.microsoft.com/office/drawing/2014/main" id="{3A34646C-D7C0-024E-9237-CAA32C1F9A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01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25">
              <a:extLst>
                <a:ext uri="{FF2B5EF4-FFF2-40B4-BE49-F238E27FC236}">
                  <a16:creationId xmlns:a16="http://schemas.microsoft.com/office/drawing/2014/main" id="{9754E6C9-E5EA-C948-8FE1-06A9F58C9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37299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26">
              <a:extLst>
                <a:ext uri="{FF2B5EF4-FFF2-40B4-BE49-F238E27FC236}">
                  <a16:creationId xmlns:a16="http://schemas.microsoft.com/office/drawing/2014/main" id="{3CC795A5-728D-0A43-84D1-4D6B6ECCF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69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27">
              <a:extLst>
                <a:ext uri="{FF2B5EF4-FFF2-40B4-BE49-F238E27FC236}">
                  <a16:creationId xmlns:a16="http://schemas.microsoft.com/office/drawing/2014/main" id="{34590180-9718-2E4C-B54D-228496E0F9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1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28">
              <a:extLst>
                <a:ext uri="{FF2B5EF4-FFF2-40B4-BE49-F238E27FC236}">
                  <a16:creationId xmlns:a16="http://schemas.microsoft.com/office/drawing/2014/main" id="{6C041C4E-DE5C-8E4D-9A14-F97FFAE6B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54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29">
              <a:extLst>
                <a:ext uri="{FF2B5EF4-FFF2-40B4-BE49-F238E27FC236}">
                  <a16:creationId xmlns:a16="http://schemas.microsoft.com/office/drawing/2014/main" id="{BB1530B3-EA32-2E40-B56A-B439032BD9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008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30">
              <a:extLst>
                <a:ext uri="{FF2B5EF4-FFF2-40B4-BE49-F238E27FC236}">
                  <a16:creationId xmlns:a16="http://schemas.microsoft.com/office/drawing/2014/main" id="{98455A0F-5EF9-6340-A875-549686E4C4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77162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31">
              <a:extLst>
                <a:ext uri="{FF2B5EF4-FFF2-40B4-BE49-F238E27FC236}">
                  <a16:creationId xmlns:a16="http://schemas.microsoft.com/office/drawing/2014/main" id="{D59C9898-FCAE-3A49-B628-7FE6B04B6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882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32">
              <a:extLst>
                <a:ext uri="{FF2B5EF4-FFF2-40B4-BE49-F238E27FC236}">
                  <a16:creationId xmlns:a16="http://schemas.microsoft.com/office/drawing/2014/main" id="{D385B28D-7ED4-CF40-8DEA-43460840AD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342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33">
              <a:extLst>
                <a:ext uri="{FF2B5EF4-FFF2-40B4-BE49-F238E27FC236}">
                  <a16:creationId xmlns:a16="http://schemas.microsoft.com/office/drawing/2014/main" id="{DBBEF8B9-6C1F-2647-8A7B-73648C8BBB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453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34">
              <a:extLst>
                <a:ext uri="{FF2B5EF4-FFF2-40B4-BE49-F238E27FC236}">
                  <a16:creationId xmlns:a16="http://schemas.microsoft.com/office/drawing/2014/main" id="{1DB44425-B9FA-9E4C-A077-6C5EF3FCCB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20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35">
              <a:extLst>
                <a:ext uri="{FF2B5EF4-FFF2-40B4-BE49-F238E27FC236}">
                  <a16:creationId xmlns:a16="http://schemas.microsoft.com/office/drawing/2014/main" id="{E108A96A-B510-8440-B24D-615CE13296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62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36">
              <a:extLst>
                <a:ext uri="{FF2B5EF4-FFF2-40B4-BE49-F238E27FC236}">
                  <a16:creationId xmlns:a16="http://schemas.microsoft.com/office/drawing/2014/main" id="{35AFCC2E-6790-4B41-B3D9-24F7F69DF1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089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Line 37">
              <a:extLst>
                <a:ext uri="{FF2B5EF4-FFF2-40B4-BE49-F238E27FC236}">
                  <a16:creationId xmlns:a16="http://schemas.microsoft.com/office/drawing/2014/main" id="{6BCA19C6-770A-0443-97AE-947E3A4B7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2968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38">
              <a:extLst>
                <a:ext uri="{FF2B5EF4-FFF2-40B4-BE49-F238E27FC236}">
                  <a16:creationId xmlns:a16="http://schemas.microsoft.com/office/drawing/2014/main" id="{C14D90A9-76D3-B44F-9163-0C6829B24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1174" y="2100829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39">
              <a:extLst>
                <a:ext uri="{FF2B5EF4-FFF2-40B4-BE49-F238E27FC236}">
                  <a16:creationId xmlns:a16="http://schemas.microsoft.com/office/drawing/2014/main" id="{0F32A5B1-A08F-BE49-982E-0F7529407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53424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Line 40">
              <a:extLst>
                <a:ext uri="{FF2B5EF4-FFF2-40B4-BE49-F238E27FC236}">
                  <a16:creationId xmlns:a16="http://schemas.microsoft.com/office/drawing/2014/main" id="{067356A3-0A74-B447-BE69-FFE658436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07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Line 41">
              <a:extLst>
                <a:ext uri="{FF2B5EF4-FFF2-40B4-BE49-F238E27FC236}">
                  <a16:creationId xmlns:a16="http://schemas.microsoft.com/office/drawing/2014/main" id="{90A58E5F-681C-A94D-8636-46F6EA5F7F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8681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42">
              <a:extLst>
                <a:ext uri="{FF2B5EF4-FFF2-40B4-BE49-F238E27FC236}">
                  <a16:creationId xmlns:a16="http://schemas.microsoft.com/office/drawing/2014/main" id="{81D5603A-1AB2-6F4B-B824-B08CE14280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97887" y="2026216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79CD60AF-CF81-AC4F-AD7A-57648553FCD3}"/>
              </a:ext>
            </a:extLst>
          </p:cNvPr>
          <p:cNvSpPr txBox="1"/>
          <p:nvPr/>
        </p:nvSpPr>
        <p:spPr>
          <a:xfrm>
            <a:off x="3920915" y="1524897"/>
            <a:ext cx="259077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64 bits per line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6D96FF8-8532-9B49-8A18-593208C7C654}"/>
              </a:ext>
            </a:extLst>
          </p:cNvPr>
          <p:cNvGrpSpPr/>
          <p:nvPr/>
        </p:nvGrpSpPr>
        <p:grpSpPr>
          <a:xfrm>
            <a:off x="184464" y="2220684"/>
            <a:ext cx="8744624" cy="437133"/>
            <a:chOff x="185056" y="2307426"/>
            <a:chExt cx="8744624" cy="437133"/>
          </a:xfrm>
          <a:solidFill>
            <a:srgbClr val="1600FF"/>
          </a:solidFill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37AA4E74-0DEB-004F-B284-B21903B71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2009" y="2307426"/>
              <a:ext cx="2187665" cy="2159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subnet identifier</a:t>
              </a:r>
            </a:p>
          </p:txBody>
        </p:sp>
        <p:sp>
          <p:nvSpPr>
            <p:cNvPr id="28" name="Rectangle 71">
              <a:extLst>
                <a:ext uri="{FF2B5EF4-FFF2-40B4-BE49-F238E27FC236}">
                  <a16:creationId xmlns:a16="http://schemas.microsoft.com/office/drawing/2014/main" id="{30743D75-E588-8145-A7E9-003905E16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56" y="2307427"/>
              <a:ext cx="6556953" cy="2232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network prefix</a:t>
              </a:r>
            </a:p>
          </p:txBody>
        </p:sp>
        <p:sp>
          <p:nvSpPr>
            <p:cNvPr id="113" name="Rectangle 71">
              <a:extLst>
                <a:ext uri="{FF2B5EF4-FFF2-40B4-BE49-F238E27FC236}">
                  <a16:creationId xmlns:a16="http://schemas.microsoft.com/office/drawing/2014/main" id="{A4E8E766-6E77-824D-A5D0-A7C6EE929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55" y="2522762"/>
              <a:ext cx="8742925" cy="221797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interface identifier</a:t>
              </a:r>
            </a:p>
          </p:txBody>
        </p: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AB42F91E-DE26-114F-A52F-7B3E613EA131}"/>
              </a:ext>
            </a:extLst>
          </p:cNvPr>
          <p:cNvSpPr txBox="1"/>
          <p:nvPr/>
        </p:nvSpPr>
        <p:spPr>
          <a:xfrm>
            <a:off x="3462940" y="2760157"/>
            <a:ext cx="248177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 typical routed address</a:t>
            </a:r>
          </a:p>
        </p:txBody>
      </p:sp>
      <p:sp>
        <p:nvSpPr>
          <p:cNvPr id="130" name="Text Placeholder 2">
            <a:extLst>
              <a:ext uri="{FF2B5EF4-FFF2-40B4-BE49-F238E27FC236}">
                <a16:creationId xmlns:a16="http://schemas.microsoft.com/office/drawing/2014/main" id="{342FF8E9-62A7-BD45-923D-BC8150EF1025}"/>
              </a:ext>
            </a:extLst>
          </p:cNvPr>
          <p:cNvSpPr txBox="1">
            <a:spLocks/>
          </p:cNvSpPr>
          <p:nvPr/>
        </p:nvSpPr>
        <p:spPr bwMode="auto">
          <a:xfrm>
            <a:off x="107504" y="3129488"/>
            <a:ext cx="8928992" cy="3467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000" kern="0" dirty="0"/>
              <a:t>IPv6 addresses are written in sets of 2 bytes in hexadecimal notation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2a00:1450:400f:080a:0000:0000:0000:2004</a:t>
            </a:r>
          </a:p>
          <a:p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kern="0" dirty="0"/>
              <a:t>sets of zero can be compressed: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2a00:1450:400f:80a::2004</a:t>
            </a:r>
          </a:p>
          <a:p>
            <a:endParaRPr lang="en-US" sz="20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this address is part of the network</a:t>
            </a:r>
            <a:b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</a:b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2a00:1450:400f::/48</a:t>
            </a:r>
            <a:b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which is known to be used by Google since 12/2018</a:t>
            </a:r>
          </a:p>
          <a:p>
            <a:endParaRPr lang="en-US" sz="2000" kern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6625E09-CDE4-EF4E-916E-70715C4EAB36}"/>
              </a:ext>
            </a:extLst>
          </p:cNvPr>
          <p:cNvGrpSpPr/>
          <p:nvPr/>
        </p:nvGrpSpPr>
        <p:grpSpPr>
          <a:xfrm>
            <a:off x="3492500" y="4962356"/>
            <a:ext cx="5549900" cy="965200"/>
            <a:chOff x="3492500" y="5130800"/>
            <a:chExt cx="5549900" cy="965200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6A8FB445-C514-4F4D-A51E-C815AC823229}"/>
                </a:ext>
              </a:extLst>
            </p:cNvPr>
            <p:cNvSpPr/>
            <p:nvPr/>
          </p:nvSpPr>
          <p:spPr bwMode="auto">
            <a:xfrm>
              <a:off x="3975100" y="5130800"/>
              <a:ext cx="5067300" cy="419100"/>
            </a:xfrm>
            <a:prstGeom prst="roundRect">
              <a:avLst/>
            </a:prstGeom>
            <a:solidFill>
              <a:srgbClr val="73FDD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  <a:cs typeface="Eurostile"/>
                </a:rPr>
                <a:t>So, its netmask has 48 1-bits followed by 80 0-bits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CB752D5-A9A4-7C4B-B8D4-CA473F5789D0}"/>
                </a:ext>
              </a:extLst>
            </p:cNvPr>
            <p:cNvCxnSpPr>
              <a:cxnSpLocks/>
              <a:stCxn id="4" idx="2"/>
              <a:endCxn id="7" idx="3"/>
            </p:cNvCxnSpPr>
            <p:nvPr/>
          </p:nvCxnSpPr>
          <p:spPr bwMode="auto">
            <a:xfrm rot="5400000">
              <a:off x="4867275" y="4352925"/>
              <a:ext cx="444500" cy="2838450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6AB7E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018E6D6-CF48-3148-B7F2-D98DBE11332F}"/>
                </a:ext>
              </a:extLst>
            </p:cNvPr>
            <p:cNvSpPr/>
            <p:nvPr/>
          </p:nvSpPr>
          <p:spPr bwMode="auto">
            <a:xfrm>
              <a:off x="3492500" y="5892800"/>
              <a:ext cx="177800" cy="203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591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uiExpan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38466-3B6A-5C42-AA91-986AC9DDE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example of the IPv6 address spaces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E614C-E0F7-7945-B328-6F774411E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addresses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6E27918-CD7C-A945-8D16-422852BB68D4}"/>
              </a:ext>
            </a:extLst>
          </p:cNvPr>
          <p:cNvGrpSpPr>
            <a:grpSpLocks/>
          </p:cNvGrpSpPr>
          <p:nvPr/>
        </p:nvGrpSpPr>
        <p:grpSpPr>
          <a:xfrm>
            <a:off x="185057" y="1956366"/>
            <a:ext cx="8744630" cy="145031"/>
            <a:chOff x="-284163" y="1956366"/>
            <a:chExt cx="9213850" cy="145031"/>
          </a:xfrm>
        </p:grpSpPr>
        <p:sp>
          <p:nvSpPr>
            <p:cNvPr id="39" name="Line 9">
              <a:extLst>
                <a:ext uri="{FF2B5EF4-FFF2-40B4-BE49-F238E27FC236}">
                  <a16:creationId xmlns:a16="http://schemas.microsoft.com/office/drawing/2014/main" id="{064D1E2A-8F3F-A94E-9C69-55426C845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284163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10">
              <a:extLst>
                <a:ext uri="{FF2B5EF4-FFF2-40B4-BE49-F238E27FC236}">
                  <a16:creationId xmlns:a16="http://schemas.microsoft.com/office/drawing/2014/main" id="{78EEA269-C816-0844-952C-7C5AFA7844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141288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11">
              <a:extLst>
                <a:ext uri="{FF2B5EF4-FFF2-40B4-BE49-F238E27FC236}">
                  <a16:creationId xmlns:a16="http://schemas.microsoft.com/office/drawing/2014/main" id="{442ACF89-CD3C-7043-B4C3-56A535C1B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12">
              <a:extLst>
                <a:ext uri="{FF2B5EF4-FFF2-40B4-BE49-F238E27FC236}">
                  <a16:creationId xmlns:a16="http://schemas.microsoft.com/office/drawing/2014/main" id="{77ECBC31-29A9-1E49-BFC5-BF3D5F896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7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13">
              <a:extLst>
                <a:ext uri="{FF2B5EF4-FFF2-40B4-BE49-F238E27FC236}">
                  <a16:creationId xmlns:a16="http://schemas.microsoft.com/office/drawing/2014/main" id="{679BE4CB-32AD-8344-B353-3FDE3E5C92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0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14">
              <a:extLst>
                <a:ext uri="{FF2B5EF4-FFF2-40B4-BE49-F238E27FC236}">
                  <a16:creationId xmlns:a16="http://schemas.microsoft.com/office/drawing/2014/main" id="{867373A0-CF10-E54F-9ADB-5FA52993E7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338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15">
              <a:extLst>
                <a:ext uri="{FF2B5EF4-FFF2-40B4-BE49-F238E27FC236}">
                  <a16:creationId xmlns:a16="http://schemas.microsoft.com/office/drawing/2014/main" id="{8542E17F-5A84-C946-8FD4-18382E9BE6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94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16">
              <a:extLst>
                <a:ext uri="{FF2B5EF4-FFF2-40B4-BE49-F238E27FC236}">
                  <a16:creationId xmlns:a16="http://schemas.microsoft.com/office/drawing/2014/main" id="{5D9718D9-5EA4-074F-B4FD-EC6E93CDCD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8362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17">
              <a:extLst>
                <a:ext uri="{FF2B5EF4-FFF2-40B4-BE49-F238E27FC236}">
                  <a16:creationId xmlns:a16="http://schemas.microsoft.com/office/drawing/2014/main" id="{D8E5DCE3-94E0-C844-8A57-FBD56536CA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18">
              <a:extLst>
                <a:ext uri="{FF2B5EF4-FFF2-40B4-BE49-F238E27FC236}">
                  <a16:creationId xmlns:a16="http://schemas.microsoft.com/office/drawing/2014/main" id="{7EFA3AF9-0DC6-0D4B-93C0-022A0732A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28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19">
              <a:extLst>
                <a:ext uri="{FF2B5EF4-FFF2-40B4-BE49-F238E27FC236}">
                  <a16:creationId xmlns:a16="http://schemas.microsoft.com/office/drawing/2014/main" id="{47D84C0D-CDB6-894F-B2BB-AC9766A8B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5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20">
              <a:extLst>
                <a:ext uri="{FF2B5EF4-FFF2-40B4-BE49-F238E27FC236}">
                  <a16:creationId xmlns:a16="http://schemas.microsoft.com/office/drawing/2014/main" id="{F703478D-AB46-A247-9630-18AE194B7A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8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21">
              <a:extLst>
                <a:ext uri="{FF2B5EF4-FFF2-40B4-BE49-F238E27FC236}">
                  <a16:creationId xmlns:a16="http://schemas.microsoft.com/office/drawing/2014/main" id="{CE3B68C5-113C-EB49-B4C0-A7B7E82D72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14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22">
              <a:extLst>
                <a:ext uri="{FF2B5EF4-FFF2-40B4-BE49-F238E27FC236}">
                  <a16:creationId xmlns:a16="http://schemas.microsoft.com/office/drawing/2014/main" id="{BA966E03-0F68-454F-8F75-F9595616E2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75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23">
              <a:extLst>
                <a:ext uri="{FF2B5EF4-FFF2-40B4-BE49-F238E27FC236}">
                  <a16:creationId xmlns:a16="http://schemas.microsoft.com/office/drawing/2014/main" id="{815B65DD-246E-1B41-AEA3-7969AA972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1930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24">
              <a:extLst>
                <a:ext uri="{FF2B5EF4-FFF2-40B4-BE49-F238E27FC236}">
                  <a16:creationId xmlns:a16="http://schemas.microsoft.com/office/drawing/2014/main" id="{27A922EA-9E0B-CB41-86D0-19DD4AF5F1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48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25">
              <a:extLst>
                <a:ext uri="{FF2B5EF4-FFF2-40B4-BE49-F238E27FC236}">
                  <a16:creationId xmlns:a16="http://schemas.microsoft.com/office/drawing/2014/main" id="{C3683E96-6EE1-824A-91C1-A70D364C6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1962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26">
              <a:extLst>
                <a:ext uri="{FF2B5EF4-FFF2-40B4-BE49-F238E27FC236}">
                  <a16:creationId xmlns:a16="http://schemas.microsoft.com/office/drawing/2014/main" id="{0B48DBCA-E435-A84A-8F87-987D643A2A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3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27">
              <a:extLst>
                <a:ext uri="{FF2B5EF4-FFF2-40B4-BE49-F238E27FC236}">
                  <a16:creationId xmlns:a16="http://schemas.microsoft.com/office/drawing/2014/main" id="{7E50FE5D-82B9-814A-B644-0FDF2D612C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6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8">
              <a:extLst>
                <a:ext uri="{FF2B5EF4-FFF2-40B4-BE49-F238E27FC236}">
                  <a16:creationId xmlns:a16="http://schemas.microsoft.com/office/drawing/2014/main" id="{92303A1D-1FD9-B441-8012-E348BAFB7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9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29">
              <a:extLst>
                <a:ext uri="{FF2B5EF4-FFF2-40B4-BE49-F238E27FC236}">
                  <a16:creationId xmlns:a16="http://schemas.microsoft.com/office/drawing/2014/main" id="{7A183BD3-5DE9-144B-AB53-CDA9544B4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55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30">
              <a:extLst>
                <a:ext uri="{FF2B5EF4-FFF2-40B4-BE49-F238E27FC236}">
                  <a16:creationId xmlns:a16="http://schemas.microsoft.com/office/drawing/2014/main" id="{6E1710BA-8191-AC4C-A7C1-5B73C2BEF2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1825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31">
              <a:extLst>
                <a:ext uri="{FF2B5EF4-FFF2-40B4-BE49-F238E27FC236}">
                  <a16:creationId xmlns:a16="http://schemas.microsoft.com/office/drawing/2014/main" id="{C58CFCF4-3570-8844-8252-CF37E954F5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29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32">
              <a:extLst>
                <a:ext uri="{FF2B5EF4-FFF2-40B4-BE49-F238E27FC236}">
                  <a16:creationId xmlns:a16="http://schemas.microsoft.com/office/drawing/2014/main" id="{D00443FF-EA14-534B-B190-D844034D48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89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33">
              <a:extLst>
                <a:ext uri="{FF2B5EF4-FFF2-40B4-BE49-F238E27FC236}">
                  <a16:creationId xmlns:a16="http://schemas.microsoft.com/office/drawing/2014/main" id="{8FE414C2-2590-7641-89A5-0A474A7141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00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34">
              <a:extLst>
                <a:ext uri="{FF2B5EF4-FFF2-40B4-BE49-F238E27FC236}">
                  <a16:creationId xmlns:a16="http://schemas.microsoft.com/office/drawing/2014/main" id="{88E71BD7-1AFE-2345-A96B-CAB9780B55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4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35">
              <a:extLst>
                <a:ext uri="{FF2B5EF4-FFF2-40B4-BE49-F238E27FC236}">
                  <a16:creationId xmlns:a16="http://schemas.microsoft.com/office/drawing/2014/main" id="{33440FCC-DB1C-484B-8361-0A4F33A021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7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36">
              <a:extLst>
                <a:ext uri="{FF2B5EF4-FFF2-40B4-BE49-F238E27FC236}">
                  <a16:creationId xmlns:a16="http://schemas.microsoft.com/office/drawing/2014/main" id="{CE888A26-845E-A947-93D2-10DB0339B3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36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37">
              <a:extLst>
                <a:ext uri="{FF2B5EF4-FFF2-40B4-BE49-F238E27FC236}">
                  <a16:creationId xmlns:a16="http://schemas.microsoft.com/office/drawing/2014/main" id="{DD0B2AE9-1E52-1145-948D-CAA588F410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435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38">
              <a:extLst>
                <a:ext uri="{FF2B5EF4-FFF2-40B4-BE49-F238E27FC236}">
                  <a16:creationId xmlns:a16="http://schemas.microsoft.com/office/drawing/2014/main" id="{9C54E618-51FB-3447-885F-5EA1E5130C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84163" y="2101397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39">
              <a:extLst>
                <a:ext uri="{FF2B5EF4-FFF2-40B4-BE49-F238E27FC236}">
                  <a16:creationId xmlns:a16="http://schemas.microsoft.com/office/drawing/2014/main" id="{ED46F508-7714-FB49-8563-443C04175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8087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40">
              <a:extLst>
                <a:ext uri="{FF2B5EF4-FFF2-40B4-BE49-F238E27FC236}">
                  <a16:creationId xmlns:a16="http://schemas.microsoft.com/office/drawing/2014/main" id="{4B1F1376-C29A-FF43-9D00-58979E561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54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41">
              <a:extLst>
                <a:ext uri="{FF2B5EF4-FFF2-40B4-BE49-F238E27FC236}">
                  <a16:creationId xmlns:a16="http://schemas.microsoft.com/office/drawing/2014/main" id="{8E717219-7D96-E442-96F9-1751B40B4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147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42">
              <a:extLst>
                <a:ext uri="{FF2B5EF4-FFF2-40B4-BE49-F238E27FC236}">
                  <a16:creationId xmlns:a16="http://schemas.microsoft.com/office/drawing/2014/main" id="{D84D15FC-BECD-AE46-ACB1-BEB219D4C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2550" y="202678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9">
              <a:extLst>
                <a:ext uri="{FF2B5EF4-FFF2-40B4-BE49-F238E27FC236}">
                  <a16:creationId xmlns:a16="http://schemas.microsoft.com/office/drawing/2014/main" id="{F3E81F6D-9B26-4A48-BA43-9EA63DEF32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1174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10">
              <a:extLst>
                <a:ext uri="{FF2B5EF4-FFF2-40B4-BE49-F238E27FC236}">
                  <a16:creationId xmlns:a16="http://schemas.microsoft.com/office/drawing/2014/main" id="{13E3C9CB-636F-BC47-AC9B-E93B49F0C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0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11">
              <a:extLst>
                <a:ext uri="{FF2B5EF4-FFF2-40B4-BE49-F238E27FC236}">
                  <a16:creationId xmlns:a16="http://schemas.microsoft.com/office/drawing/2014/main" id="{E0F7B2F0-35B5-ED40-9084-3127CF359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10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12">
              <a:extLst>
                <a:ext uri="{FF2B5EF4-FFF2-40B4-BE49-F238E27FC236}">
                  <a16:creationId xmlns:a16="http://schemas.microsoft.com/office/drawing/2014/main" id="{174D9609-1DFE-584B-9BA5-B3D730059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13">
              <a:extLst>
                <a:ext uri="{FF2B5EF4-FFF2-40B4-BE49-F238E27FC236}">
                  <a16:creationId xmlns:a16="http://schemas.microsoft.com/office/drawing/2014/main" id="{03375D68-3497-294B-A6E9-11779C98B8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5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14">
              <a:extLst>
                <a:ext uri="{FF2B5EF4-FFF2-40B4-BE49-F238E27FC236}">
                  <a16:creationId xmlns:a16="http://schemas.microsoft.com/office/drawing/2014/main" id="{D807A226-AE34-6B4B-B25B-24626A4AFE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3872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15">
              <a:extLst>
                <a:ext uri="{FF2B5EF4-FFF2-40B4-BE49-F238E27FC236}">
                  <a16:creationId xmlns:a16="http://schemas.microsoft.com/office/drawing/2014/main" id="{2FF6B007-5E00-1F47-9222-DC0C4735E6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7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6">
              <a:extLst>
                <a:ext uri="{FF2B5EF4-FFF2-40B4-BE49-F238E27FC236}">
                  <a16:creationId xmlns:a16="http://schemas.microsoft.com/office/drawing/2014/main" id="{A46DAD9E-FF23-8647-943F-077EDE5A36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73699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17">
              <a:extLst>
                <a:ext uri="{FF2B5EF4-FFF2-40B4-BE49-F238E27FC236}">
                  <a16:creationId xmlns:a16="http://schemas.microsoft.com/office/drawing/2014/main" id="{B4F4DB24-DC02-A04D-AB44-4A2BF96057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9237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18">
              <a:extLst>
                <a:ext uri="{FF2B5EF4-FFF2-40B4-BE49-F238E27FC236}">
                  <a16:creationId xmlns:a16="http://schemas.microsoft.com/office/drawing/2014/main" id="{5860AD61-2696-B648-B0E7-6347E5CC5D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81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9">
              <a:extLst>
                <a:ext uri="{FF2B5EF4-FFF2-40B4-BE49-F238E27FC236}">
                  <a16:creationId xmlns:a16="http://schemas.microsoft.com/office/drawing/2014/main" id="{06C5DDFA-DA66-7840-92D4-5421674E38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1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20">
              <a:extLst>
                <a:ext uri="{FF2B5EF4-FFF2-40B4-BE49-F238E27FC236}">
                  <a16:creationId xmlns:a16="http://schemas.microsoft.com/office/drawing/2014/main" id="{CC7DB9B7-73A0-E04A-B7B9-1A91F7601F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03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21">
              <a:extLst>
                <a:ext uri="{FF2B5EF4-FFF2-40B4-BE49-F238E27FC236}">
                  <a16:creationId xmlns:a16="http://schemas.microsoft.com/office/drawing/2014/main" id="{9A86D6A3-AAEE-6843-AC76-2E9E2B5DC3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467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22">
              <a:extLst>
                <a:ext uri="{FF2B5EF4-FFF2-40B4-BE49-F238E27FC236}">
                  <a16:creationId xmlns:a16="http://schemas.microsoft.com/office/drawing/2014/main" id="{0F9E12E7-7DA3-924D-852C-9472983FE2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928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23">
              <a:extLst>
                <a:ext uri="{FF2B5EF4-FFF2-40B4-BE49-F238E27FC236}">
                  <a16:creationId xmlns:a16="http://schemas.microsoft.com/office/drawing/2014/main" id="{6165117B-5378-1C4D-A39F-105A41B14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2463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24">
              <a:extLst>
                <a:ext uri="{FF2B5EF4-FFF2-40B4-BE49-F238E27FC236}">
                  <a16:creationId xmlns:a16="http://schemas.microsoft.com/office/drawing/2014/main" id="{3A34646C-D7C0-024E-9237-CAA32C1F9A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01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25">
              <a:extLst>
                <a:ext uri="{FF2B5EF4-FFF2-40B4-BE49-F238E27FC236}">
                  <a16:creationId xmlns:a16="http://schemas.microsoft.com/office/drawing/2014/main" id="{9754E6C9-E5EA-C948-8FE1-06A9F58C9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37299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26">
              <a:extLst>
                <a:ext uri="{FF2B5EF4-FFF2-40B4-BE49-F238E27FC236}">
                  <a16:creationId xmlns:a16="http://schemas.microsoft.com/office/drawing/2014/main" id="{3CC795A5-728D-0A43-84D1-4D6B6ECCF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69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27">
              <a:extLst>
                <a:ext uri="{FF2B5EF4-FFF2-40B4-BE49-F238E27FC236}">
                  <a16:creationId xmlns:a16="http://schemas.microsoft.com/office/drawing/2014/main" id="{34590180-9718-2E4C-B54D-228496E0F9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1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28">
              <a:extLst>
                <a:ext uri="{FF2B5EF4-FFF2-40B4-BE49-F238E27FC236}">
                  <a16:creationId xmlns:a16="http://schemas.microsoft.com/office/drawing/2014/main" id="{6C041C4E-DE5C-8E4D-9A14-F97FFAE6B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54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29">
              <a:extLst>
                <a:ext uri="{FF2B5EF4-FFF2-40B4-BE49-F238E27FC236}">
                  <a16:creationId xmlns:a16="http://schemas.microsoft.com/office/drawing/2014/main" id="{BB1530B3-EA32-2E40-B56A-B439032BD9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008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30">
              <a:extLst>
                <a:ext uri="{FF2B5EF4-FFF2-40B4-BE49-F238E27FC236}">
                  <a16:creationId xmlns:a16="http://schemas.microsoft.com/office/drawing/2014/main" id="{98455A0F-5EF9-6340-A875-549686E4C4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77162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31">
              <a:extLst>
                <a:ext uri="{FF2B5EF4-FFF2-40B4-BE49-F238E27FC236}">
                  <a16:creationId xmlns:a16="http://schemas.microsoft.com/office/drawing/2014/main" id="{D59C9898-FCAE-3A49-B628-7FE6B04B6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882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32">
              <a:extLst>
                <a:ext uri="{FF2B5EF4-FFF2-40B4-BE49-F238E27FC236}">
                  <a16:creationId xmlns:a16="http://schemas.microsoft.com/office/drawing/2014/main" id="{D385B28D-7ED4-CF40-8DEA-43460840AD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342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33">
              <a:extLst>
                <a:ext uri="{FF2B5EF4-FFF2-40B4-BE49-F238E27FC236}">
                  <a16:creationId xmlns:a16="http://schemas.microsoft.com/office/drawing/2014/main" id="{DBBEF8B9-6C1F-2647-8A7B-73648C8BBB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453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34">
              <a:extLst>
                <a:ext uri="{FF2B5EF4-FFF2-40B4-BE49-F238E27FC236}">
                  <a16:creationId xmlns:a16="http://schemas.microsoft.com/office/drawing/2014/main" id="{1DB44425-B9FA-9E4C-A077-6C5EF3FCCB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20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35">
              <a:extLst>
                <a:ext uri="{FF2B5EF4-FFF2-40B4-BE49-F238E27FC236}">
                  <a16:creationId xmlns:a16="http://schemas.microsoft.com/office/drawing/2014/main" id="{E108A96A-B510-8440-B24D-615CE13296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62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36">
              <a:extLst>
                <a:ext uri="{FF2B5EF4-FFF2-40B4-BE49-F238E27FC236}">
                  <a16:creationId xmlns:a16="http://schemas.microsoft.com/office/drawing/2014/main" id="{35AFCC2E-6790-4B41-B3D9-24F7F69DF1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089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Line 37">
              <a:extLst>
                <a:ext uri="{FF2B5EF4-FFF2-40B4-BE49-F238E27FC236}">
                  <a16:creationId xmlns:a16="http://schemas.microsoft.com/office/drawing/2014/main" id="{6BCA19C6-770A-0443-97AE-947E3A4B7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2968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38">
              <a:extLst>
                <a:ext uri="{FF2B5EF4-FFF2-40B4-BE49-F238E27FC236}">
                  <a16:creationId xmlns:a16="http://schemas.microsoft.com/office/drawing/2014/main" id="{C14D90A9-76D3-B44F-9163-0C6829B24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1174" y="2100829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39">
              <a:extLst>
                <a:ext uri="{FF2B5EF4-FFF2-40B4-BE49-F238E27FC236}">
                  <a16:creationId xmlns:a16="http://schemas.microsoft.com/office/drawing/2014/main" id="{0F32A5B1-A08F-BE49-982E-0F7529407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53424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Line 40">
              <a:extLst>
                <a:ext uri="{FF2B5EF4-FFF2-40B4-BE49-F238E27FC236}">
                  <a16:creationId xmlns:a16="http://schemas.microsoft.com/office/drawing/2014/main" id="{067356A3-0A74-B447-BE69-FFE658436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07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Line 41">
              <a:extLst>
                <a:ext uri="{FF2B5EF4-FFF2-40B4-BE49-F238E27FC236}">
                  <a16:creationId xmlns:a16="http://schemas.microsoft.com/office/drawing/2014/main" id="{90A58E5F-681C-A94D-8636-46F6EA5F7F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8681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42">
              <a:extLst>
                <a:ext uri="{FF2B5EF4-FFF2-40B4-BE49-F238E27FC236}">
                  <a16:creationId xmlns:a16="http://schemas.microsoft.com/office/drawing/2014/main" id="{81D5603A-1AB2-6F4B-B824-B08CE14280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97887" y="2026216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79CD60AF-CF81-AC4F-AD7A-57648553FCD3}"/>
              </a:ext>
            </a:extLst>
          </p:cNvPr>
          <p:cNvSpPr txBox="1"/>
          <p:nvPr/>
        </p:nvSpPr>
        <p:spPr>
          <a:xfrm>
            <a:off x="3920915" y="1524897"/>
            <a:ext cx="259077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64 bits per line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6D96FF8-8532-9B49-8A18-593208C7C654}"/>
              </a:ext>
            </a:extLst>
          </p:cNvPr>
          <p:cNvGrpSpPr/>
          <p:nvPr/>
        </p:nvGrpSpPr>
        <p:grpSpPr>
          <a:xfrm>
            <a:off x="184464" y="2220684"/>
            <a:ext cx="8744624" cy="437133"/>
            <a:chOff x="185056" y="2307426"/>
            <a:chExt cx="8744624" cy="437133"/>
          </a:xfrm>
          <a:solidFill>
            <a:srgbClr val="1600FF"/>
          </a:solidFill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37AA4E74-0DEB-004F-B284-B21903B71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2009" y="2307426"/>
              <a:ext cx="2187665" cy="2159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subnet identifier</a:t>
              </a:r>
            </a:p>
          </p:txBody>
        </p:sp>
        <p:sp>
          <p:nvSpPr>
            <p:cNvPr id="28" name="Rectangle 71">
              <a:extLst>
                <a:ext uri="{FF2B5EF4-FFF2-40B4-BE49-F238E27FC236}">
                  <a16:creationId xmlns:a16="http://schemas.microsoft.com/office/drawing/2014/main" id="{30743D75-E588-8145-A7E9-003905E16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56" y="2307427"/>
              <a:ext cx="6556953" cy="2232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network prefix</a:t>
              </a:r>
            </a:p>
          </p:txBody>
        </p:sp>
        <p:sp>
          <p:nvSpPr>
            <p:cNvPr id="113" name="Rectangle 71">
              <a:extLst>
                <a:ext uri="{FF2B5EF4-FFF2-40B4-BE49-F238E27FC236}">
                  <a16:creationId xmlns:a16="http://schemas.microsoft.com/office/drawing/2014/main" id="{A4E8E766-6E77-824D-A5D0-A7C6EE929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55" y="2522762"/>
              <a:ext cx="8742925" cy="221797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interface identifier</a:t>
              </a:r>
            </a:p>
          </p:txBody>
        </p: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AB42F91E-DE26-114F-A52F-7B3E613EA131}"/>
              </a:ext>
            </a:extLst>
          </p:cNvPr>
          <p:cNvSpPr txBox="1"/>
          <p:nvPr/>
        </p:nvSpPr>
        <p:spPr>
          <a:xfrm>
            <a:off x="3462940" y="2760157"/>
            <a:ext cx="248177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 typical routed address</a:t>
            </a:r>
          </a:p>
        </p:txBody>
      </p:sp>
      <p:sp>
        <p:nvSpPr>
          <p:cNvPr id="130" name="Text Placeholder 2">
            <a:extLst>
              <a:ext uri="{FF2B5EF4-FFF2-40B4-BE49-F238E27FC236}">
                <a16:creationId xmlns:a16="http://schemas.microsoft.com/office/drawing/2014/main" id="{342FF8E9-62A7-BD45-923D-BC8150EF1025}"/>
              </a:ext>
            </a:extLst>
          </p:cNvPr>
          <p:cNvSpPr txBox="1">
            <a:spLocks/>
          </p:cNvSpPr>
          <p:nvPr/>
        </p:nvSpPr>
        <p:spPr bwMode="auto">
          <a:xfrm>
            <a:off x="107504" y="3129488"/>
            <a:ext cx="8928992" cy="3467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Acquiring IPv6 addresses for mobile computers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kern="0" dirty="0"/>
              <a:t>getting a non-routable IPv6 address using auto-configuration</a:t>
            </a:r>
          </a:p>
          <a:p>
            <a:pPr marL="857250" lvl="1" indent="-457200"/>
            <a:r>
              <a:rPr lang="en-US" sz="1600" kern="0" dirty="0"/>
              <a:t>self-assigns an IPv6 address consisting of prefix prefix FE80::0 followed by the interface identifier (RFC4291), which is created from the MAC address (RFC 8064)</a:t>
            </a:r>
          </a:p>
          <a:p>
            <a:pPr marL="857250" lvl="1" indent="-457200"/>
            <a:r>
              <a:rPr lang="en-US" sz="1600" kern="0" dirty="0"/>
              <a:t>before </a:t>
            </a:r>
            <a:r>
              <a:rPr lang="en-US" sz="1600" i="1" kern="0" dirty="0"/>
              <a:t>using</a:t>
            </a:r>
            <a:r>
              <a:rPr lang="en-US" sz="1600" kern="0" dirty="0"/>
              <a:t> the address, “</a:t>
            </a:r>
            <a:r>
              <a:rPr lang="en-US" sz="1600" kern="0" dirty="0" err="1"/>
              <a:t>Neighbour</a:t>
            </a:r>
            <a:r>
              <a:rPr lang="en-US" sz="1600" kern="0" dirty="0"/>
              <a:t> Solicitation” ICMP message must be sent to ensure the address is not in use yet (RFC4443) – variation of ARP Probe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kern="0" dirty="0"/>
              <a:t>DHCPv6 to ask for a routable address</a:t>
            </a:r>
          </a:p>
          <a:p>
            <a:pPr marL="857250" lvl="1" indent="-457200"/>
            <a:r>
              <a:rPr lang="en-US" sz="1600" kern="0" dirty="0"/>
              <a:t>requires auto-configured local address first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kern="0" dirty="0"/>
              <a:t>Mobile IPv6 to transfer routable home address to visited network</a:t>
            </a:r>
          </a:p>
          <a:p>
            <a:pPr marL="857250" lvl="1" indent="-457200"/>
            <a:r>
              <a:rPr lang="en-US" sz="1600" kern="0" dirty="0"/>
              <a:t>requires auto-configured local address first</a:t>
            </a:r>
          </a:p>
        </p:txBody>
      </p:sp>
    </p:spTree>
    <p:extLst>
      <p:ext uri="{BB962C8B-B14F-4D97-AF65-F5344CB8AC3E}">
        <p14:creationId xmlns:p14="http://schemas.microsoft.com/office/powerpoint/2010/main" val="1277093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38466-3B6A-5C42-AA91-986AC9DDE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example of the IPv6 address spaces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E614C-E0F7-7945-B328-6F774411E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addresses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6E27918-CD7C-A945-8D16-422852BB68D4}"/>
              </a:ext>
            </a:extLst>
          </p:cNvPr>
          <p:cNvGrpSpPr>
            <a:grpSpLocks/>
          </p:cNvGrpSpPr>
          <p:nvPr/>
        </p:nvGrpSpPr>
        <p:grpSpPr>
          <a:xfrm>
            <a:off x="185057" y="1956366"/>
            <a:ext cx="8744630" cy="145031"/>
            <a:chOff x="-284163" y="1956366"/>
            <a:chExt cx="9213850" cy="145031"/>
          </a:xfrm>
        </p:grpSpPr>
        <p:sp>
          <p:nvSpPr>
            <p:cNvPr id="39" name="Line 9">
              <a:extLst>
                <a:ext uri="{FF2B5EF4-FFF2-40B4-BE49-F238E27FC236}">
                  <a16:creationId xmlns:a16="http://schemas.microsoft.com/office/drawing/2014/main" id="{064D1E2A-8F3F-A94E-9C69-55426C845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284163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10">
              <a:extLst>
                <a:ext uri="{FF2B5EF4-FFF2-40B4-BE49-F238E27FC236}">
                  <a16:creationId xmlns:a16="http://schemas.microsoft.com/office/drawing/2014/main" id="{78EEA269-C816-0844-952C-7C5AFA7844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141288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11">
              <a:extLst>
                <a:ext uri="{FF2B5EF4-FFF2-40B4-BE49-F238E27FC236}">
                  <a16:creationId xmlns:a16="http://schemas.microsoft.com/office/drawing/2014/main" id="{442ACF89-CD3C-7043-B4C3-56A535C1B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12">
              <a:extLst>
                <a:ext uri="{FF2B5EF4-FFF2-40B4-BE49-F238E27FC236}">
                  <a16:creationId xmlns:a16="http://schemas.microsoft.com/office/drawing/2014/main" id="{77ECBC31-29A9-1E49-BFC5-BF3D5F896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7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13">
              <a:extLst>
                <a:ext uri="{FF2B5EF4-FFF2-40B4-BE49-F238E27FC236}">
                  <a16:creationId xmlns:a16="http://schemas.microsoft.com/office/drawing/2014/main" id="{679BE4CB-32AD-8344-B353-3FDE3E5C92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0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14">
              <a:extLst>
                <a:ext uri="{FF2B5EF4-FFF2-40B4-BE49-F238E27FC236}">
                  <a16:creationId xmlns:a16="http://schemas.microsoft.com/office/drawing/2014/main" id="{867373A0-CF10-E54F-9ADB-5FA52993E7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338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15">
              <a:extLst>
                <a:ext uri="{FF2B5EF4-FFF2-40B4-BE49-F238E27FC236}">
                  <a16:creationId xmlns:a16="http://schemas.microsoft.com/office/drawing/2014/main" id="{8542E17F-5A84-C946-8FD4-18382E9BE6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94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16">
              <a:extLst>
                <a:ext uri="{FF2B5EF4-FFF2-40B4-BE49-F238E27FC236}">
                  <a16:creationId xmlns:a16="http://schemas.microsoft.com/office/drawing/2014/main" id="{5D9718D9-5EA4-074F-B4FD-EC6E93CDCD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8362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17">
              <a:extLst>
                <a:ext uri="{FF2B5EF4-FFF2-40B4-BE49-F238E27FC236}">
                  <a16:creationId xmlns:a16="http://schemas.microsoft.com/office/drawing/2014/main" id="{D8E5DCE3-94E0-C844-8A57-FBD56536CA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18">
              <a:extLst>
                <a:ext uri="{FF2B5EF4-FFF2-40B4-BE49-F238E27FC236}">
                  <a16:creationId xmlns:a16="http://schemas.microsoft.com/office/drawing/2014/main" id="{7EFA3AF9-0DC6-0D4B-93C0-022A0732A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28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19">
              <a:extLst>
                <a:ext uri="{FF2B5EF4-FFF2-40B4-BE49-F238E27FC236}">
                  <a16:creationId xmlns:a16="http://schemas.microsoft.com/office/drawing/2014/main" id="{47D84C0D-CDB6-894F-B2BB-AC9766A8B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5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20">
              <a:extLst>
                <a:ext uri="{FF2B5EF4-FFF2-40B4-BE49-F238E27FC236}">
                  <a16:creationId xmlns:a16="http://schemas.microsoft.com/office/drawing/2014/main" id="{F703478D-AB46-A247-9630-18AE194B7A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8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21">
              <a:extLst>
                <a:ext uri="{FF2B5EF4-FFF2-40B4-BE49-F238E27FC236}">
                  <a16:creationId xmlns:a16="http://schemas.microsoft.com/office/drawing/2014/main" id="{CE3B68C5-113C-EB49-B4C0-A7B7E82D72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14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22">
              <a:extLst>
                <a:ext uri="{FF2B5EF4-FFF2-40B4-BE49-F238E27FC236}">
                  <a16:creationId xmlns:a16="http://schemas.microsoft.com/office/drawing/2014/main" id="{BA966E03-0F68-454F-8F75-F9595616E2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75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23">
              <a:extLst>
                <a:ext uri="{FF2B5EF4-FFF2-40B4-BE49-F238E27FC236}">
                  <a16:creationId xmlns:a16="http://schemas.microsoft.com/office/drawing/2014/main" id="{815B65DD-246E-1B41-AEA3-7969AA972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1930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24">
              <a:extLst>
                <a:ext uri="{FF2B5EF4-FFF2-40B4-BE49-F238E27FC236}">
                  <a16:creationId xmlns:a16="http://schemas.microsoft.com/office/drawing/2014/main" id="{27A922EA-9E0B-CB41-86D0-19DD4AF5F1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48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25">
              <a:extLst>
                <a:ext uri="{FF2B5EF4-FFF2-40B4-BE49-F238E27FC236}">
                  <a16:creationId xmlns:a16="http://schemas.microsoft.com/office/drawing/2014/main" id="{C3683E96-6EE1-824A-91C1-A70D364C6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1962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26">
              <a:extLst>
                <a:ext uri="{FF2B5EF4-FFF2-40B4-BE49-F238E27FC236}">
                  <a16:creationId xmlns:a16="http://schemas.microsoft.com/office/drawing/2014/main" id="{0B48DBCA-E435-A84A-8F87-987D643A2A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3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27">
              <a:extLst>
                <a:ext uri="{FF2B5EF4-FFF2-40B4-BE49-F238E27FC236}">
                  <a16:creationId xmlns:a16="http://schemas.microsoft.com/office/drawing/2014/main" id="{7E50FE5D-82B9-814A-B644-0FDF2D612C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6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8">
              <a:extLst>
                <a:ext uri="{FF2B5EF4-FFF2-40B4-BE49-F238E27FC236}">
                  <a16:creationId xmlns:a16="http://schemas.microsoft.com/office/drawing/2014/main" id="{92303A1D-1FD9-B441-8012-E348BAFB7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9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29">
              <a:extLst>
                <a:ext uri="{FF2B5EF4-FFF2-40B4-BE49-F238E27FC236}">
                  <a16:creationId xmlns:a16="http://schemas.microsoft.com/office/drawing/2014/main" id="{7A183BD3-5DE9-144B-AB53-CDA9544B4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55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30">
              <a:extLst>
                <a:ext uri="{FF2B5EF4-FFF2-40B4-BE49-F238E27FC236}">
                  <a16:creationId xmlns:a16="http://schemas.microsoft.com/office/drawing/2014/main" id="{6E1710BA-8191-AC4C-A7C1-5B73C2BEF2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1825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31">
              <a:extLst>
                <a:ext uri="{FF2B5EF4-FFF2-40B4-BE49-F238E27FC236}">
                  <a16:creationId xmlns:a16="http://schemas.microsoft.com/office/drawing/2014/main" id="{C58CFCF4-3570-8844-8252-CF37E954F5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29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32">
              <a:extLst>
                <a:ext uri="{FF2B5EF4-FFF2-40B4-BE49-F238E27FC236}">
                  <a16:creationId xmlns:a16="http://schemas.microsoft.com/office/drawing/2014/main" id="{D00443FF-EA14-534B-B190-D844034D48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89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33">
              <a:extLst>
                <a:ext uri="{FF2B5EF4-FFF2-40B4-BE49-F238E27FC236}">
                  <a16:creationId xmlns:a16="http://schemas.microsoft.com/office/drawing/2014/main" id="{8FE414C2-2590-7641-89A5-0A474A7141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00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34">
              <a:extLst>
                <a:ext uri="{FF2B5EF4-FFF2-40B4-BE49-F238E27FC236}">
                  <a16:creationId xmlns:a16="http://schemas.microsoft.com/office/drawing/2014/main" id="{88E71BD7-1AFE-2345-A96B-CAB9780B55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4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35">
              <a:extLst>
                <a:ext uri="{FF2B5EF4-FFF2-40B4-BE49-F238E27FC236}">
                  <a16:creationId xmlns:a16="http://schemas.microsoft.com/office/drawing/2014/main" id="{33440FCC-DB1C-484B-8361-0A4F33A021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7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36">
              <a:extLst>
                <a:ext uri="{FF2B5EF4-FFF2-40B4-BE49-F238E27FC236}">
                  <a16:creationId xmlns:a16="http://schemas.microsoft.com/office/drawing/2014/main" id="{CE888A26-845E-A947-93D2-10DB0339B3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36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37">
              <a:extLst>
                <a:ext uri="{FF2B5EF4-FFF2-40B4-BE49-F238E27FC236}">
                  <a16:creationId xmlns:a16="http://schemas.microsoft.com/office/drawing/2014/main" id="{DD0B2AE9-1E52-1145-948D-CAA588F410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435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38">
              <a:extLst>
                <a:ext uri="{FF2B5EF4-FFF2-40B4-BE49-F238E27FC236}">
                  <a16:creationId xmlns:a16="http://schemas.microsoft.com/office/drawing/2014/main" id="{9C54E618-51FB-3447-885F-5EA1E5130C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84163" y="2101397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39">
              <a:extLst>
                <a:ext uri="{FF2B5EF4-FFF2-40B4-BE49-F238E27FC236}">
                  <a16:creationId xmlns:a16="http://schemas.microsoft.com/office/drawing/2014/main" id="{ED46F508-7714-FB49-8563-443C04175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8087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40">
              <a:extLst>
                <a:ext uri="{FF2B5EF4-FFF2-40B4-BE49-F238E27FC236}">
                  <a16:creationId xmlns:a16="http://schemas.microsoft.com/office/drawing/2014/main" id="{4B1F1376-C29A-FF43-9D00-58979E561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54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41">
              <a:extLst>
                <a:ext uri="{FF2B5EF4-FFF2-40B4-BE49-F238E27FC236}">
                  <a16:creationId xmlns:a16="http://schemas.microsoft.com/office/drawing/2014/main" id="{8E717219-7D96-E442-96F9-1751B40B4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147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42">
              <a:extLst>
                <a:ext uri="{FF2B5EF4-FFF2-40B4-BE49-F238E27FC236}">
                  <a16:creationId xmlns:a16="http://schemas.microsoft.com/office/drawing/2014/main" id="{D84D15FC-BECD-AE46-ACB1-BEB219D4C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2550" y="202678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9">
              <a:extLst>
                <a:ext uri="{FF2B5EF4-FFF2-40B4-BE49-F238E27FC236}">
                  <a16:creationId xmlns:a16="http://schemas.microsoft.com/office/drawing/2014/main" id="{F3E81F6D-9B26-4A48-BA43-9EA63DEF32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1174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10">
              <a:extLst>
                <a:ext uri="{FF2B5EF4-FFF2-40B4-BE49-F238E27FC236}">
                  <a16:creationId xmlns:a16="http://schemas.microsoft.com/office/drawing/2014/main" id="{13E3C9CB-636F-BC47-AC9B-E93B49F0C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0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11">
              <a:extLst>
                <a:ext uri="{FF2B5EF4-FFF2-40B4-BE49-F238E27FC236}">
                  <a16:creationId xmlns:a16="http://schemas.microsoft.com/office/drawing/2014/main" id="{E0F7B2F0-35B5-ED40-9084-3127CF359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10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12">
              <a:extLst>
                <a:ext uri="{FF2B5EF4-FFF2-40B4-BE49-F238E27FC236}">
                  <a16:creationId xmlns:a16="http://schemas.microsoft.com/office/drawing/2014/main" id="{174D9609-1DFE-584B-9BA5-B3D730059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13">
              <a:extLst>
                <a:ext uri="{FF2B5EF4-FFF2-40B4-BE49-F238E27FC236}">
                  <a16:creationId xmlns:a16="http://schemas.microsoft.com/office/drawing/2014/main" id="{03375D68-3497-294B-A6E9-11779C98B8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5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14">
              <a:extLst>
                <a:ext uri="{FF2B5EF4-FFF2-40B4-BE49-F238E27FC236}">
                  <a16:creationId xmlns:a16="http://schemas.microsoft.com/office/drawing/2014/main" id="{D807A226-AE34-6B4B-B25B-24626A4AFE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3872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15">
              <a:extLst>
                <a:ext uri="{FF2B5EF4-FFF2-40B4-BE49-F238E27FC236}">
                  <a16:creationId xmlns:a16="http://schemas.microsoft.com/office/drawing/2014/main" id="{2FF6B007-5E00-1F47-9222-DC0C4735E6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7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6">
              <a:extLst>
                <a:ext uri="{FF2B5EF4-FFF2-40B4-BE49-F238E27FC236}">
                  <a16:creationId xmlns:a16="http://schemas.microsoft.com/office/drawing/2014/main" id="{A46DAD9E-FF23-8647-943F-077EDE5A36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73699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17">
              <a:extLst>
                <a:ext uri="{FF2B5EF4-FFF2-40B4-BE49-F238E27FC236}">
                  <a16:creationId xmlns:a16="http://schemas.microsoft.com/office/drawing/2014/main" id="{B4F4DB24-DC02-A04D-AB44-4A2BF96057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9237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18">
              <a:extLst>
                <a:ext uri="{FF2B5EF4-FFF2-40B4-BE49-F238E27FC236}">
                  <a16:creationId xmlns:a16="http://schemas.microsoft.com/office/drawing/2014/main" id="{5860AD61-2696-B648-B0E7-6347E5CC5D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81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9">
              <a:extLst>
                <a:ext uri="{FF2B5EF4-FFF2-40B4-BE49-F238E27FC236}">
                  <a16:creationId xmlns:a16="http://schemas.microsoft.com/office/drawing/2014/main" id="{06C5DDFA-DA66-7840-92D4-5421674E38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1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20">
              <a:extLst>
                <a:ext uri="{FF2B5EF4-FFF2-40B4-BE49-F238E27FC236}">
                  <a16:creationId xmlns:a16="http://schemas.microsoft.com/office/drawing/2014/main" id="{CC7DB9B7-73A0-E04A-B7B9-1A91F7601F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03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21">
              <a:extLst>
                <a:ext uri="{FF2B5EF4-FFF2-40B4-BE49-F238E27FC236}">
                  <a16:creationId xmlns:a16="http://schemas.microsoft.com/office/drawing/2014/main" id="{9A86D6A3-AAEE-6843-AC76-2E9E2B5DC3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467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22">
              <a:extLst>
                <a:ext uri="{FF2B5EF4-FFF2-40B4-BE49-F238E27FC236}">
                  <a16:creationId xmlns:a16="http://schemas.microsoft.com/office/drawing/2014/main" id="{0F9E12E7-7DA3-924D-852C-9472983FE2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928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23">
              <a:extLst>
                <a:ext uri="{FF2B5EF4-FFF2-40B4-BE49-F238E27FC236}">
                  <a16:creationId xmlns:a16="http://schemas.microsoft.com/office/drawing/2014/main" id="{6165117B-5378-1C4D-A39F-105A41B14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2463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24">
              <a:extLst>
                <a:ext uri="{FF2B5EF4-FFF2-40B4-BE49-F238E27FC236}">
                  <a16:creationId xmlns:a16="http://schemas.microsoft.com/office/drawing/2014/main" id="{3A34646C-D7C0-024E-9237-CAA32C1F9A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01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25">
              <a:extLst>
                <a:ext uri="{FF2B5EF4-FFF2-40B4-BE49-F238E27FC236}">
                  <a16:creationId xmlns:a16="http://schemas.microsoft.com/office/drawing/2014/main" id="{9754E6C9-E5EA-C948-8FE1-06A9F58C9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37299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26">
              <a:extLst>
                <a:ext uri="{FF2B5EF4-FFF2-40B4-BE49-F238E27FC236}">
                  <a16:creationId xmlns:a16="http://schemas.microsoft.com/office/drawing/2014/main" id="{3CC795A5-728D-0A43-84D1-4D6B6ECCF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69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27">
              <a:extLst>
                <a:ext uri="{FF2B5EF4-FFF2-40B4-BE49-F238E27FC236}">
                  <a16:creationId xmlns:a16="http://schemas.microsoft.com/office/drawing/2014/main" id="{34590180-9718-2E4C-B54D-228496E0F9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1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28">
              <a:extLst>
                <a:ext uri="{FF2B5EF4-FFF2-40B4-BE49-F238E27FC236}">
                  <a16:creationId xmlns:a16="http://schemas.microsoft.com/office/drawing/2014/main" id="{6C041C4E-DE5C-8E4D-9A14-F97FFAE6B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54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29">
              <a:extLst>
                <a:ext uri="{FF2B5EF4-FFF2-40B4-BE49-F238E27FC236}">
                  <a16:creationId xmlns:a16="http://schemas.microsoft.com/office/drawing/2014/main" id="{BB1530B3-EA32-2E40-B56A-B439032BD9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008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30">
              <a:extLst>
                <a:ext uri="{FF2B5EF4-FFF2-40B4-BE49-F238E27FC236}">
                  <a16:creationId xmlns:a16="http://schemas.microsoft.com/office/drawing/2014/main" id="{98455A0F-5EF9-6340-A875-549686E4C4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77162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31">
              <a:extLst>
                <a:ext uri="{FF2B5EF4-FFF2-40B4-BE49-F238E27FC236}">
                  <a16:creationId xmlns:a16="http://schemas.microsoft.com/office/drawing/2014/main" id="{D59C9898-FCAE-3A49-B628-7FE6B04B6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882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32">
              <a:extLst>
                <a:ext uri="{FF2B5EF4-FFF2-40B4-BE49-F238E27FC236}">
                  <a16:creationId xmlns:a16="http://schemas.microsoft.com/office/drawing/2014/main" id="{D385B28D-7ED4-CF40-8DEA-43460840AD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342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33">
              <a:extLst>
                <a:ext uri="{FF2B5EF4-FFF2-40B4-BE49-F238E27FC236}">
                  <a16:creationId xmlns:a16="http://schemas.microsoft.com/office/drawing/2014/main" id="{DBBEF8B9-6C1F-2647-8A7B-73648C8BBB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453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34">
              <a:extLst>
                <a:ext uri="{FF2B5EF4-FFF2-40B4-BE49-F238E27FC236}">
                  <a16:creationId xmlns:a16="http://schemas.microsoft.com/office/drawing/2014/main" id="{1DB44425-B9FA-9E4C-A077-6C5EF3FCCB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20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35">
              <a:extLst>
                <a:ext uri="{FF2B5EF4-FFF2-40B4-BE49-F238E27FC236}">
                  <a16:creationId xmlns:a16="http://schemas.microsoft.com/office/drawing/2014/main" id="{E108A96A-B510-8440-B24D-615CE13296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62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36">
              <a:extLst>
                <a:ext uri="{FF2B5EF4-FFF2-40B4-BE49-F238E27FC236}">
                  <a16:creationId xmlns:a16="http://schemas.microsoft.com/office/drawing/2014/main" id="{35AFCC2E-6790-4B41-B3D9-24F7F69DF1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089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Line 37">
              <a:extLst>
                <a:ext uri="{FF2B5EF4-FFF2-40B4-BE49-F238E27FC236}">
                  <a16:creationId xmlns:a16="http://schemas.microsoft.com/office/drawing/2014/main" id="{6BCA19C6-770A-0443-97AE-947E3A4B7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2968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38">
              <a:extLst>
                <a:ext uri="{FF2B5EF4-FFF2-40B4-BE49-F238E27FC236}">
                  <a16:creationId xmlns:a16="http://schemas.microsoft.com/office/drawing/2014/main" id="{C14D90A9-76D3-B44F-9163-0C6829B24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1174" y="2100829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39">
              <a:extLst>
                <a:ext uri="{FF2B5EF4-FFF2-40B4-BE49-F238E27FC236}">
                  <a16:creationId xmlns:a16="http://schemas.microsoft.com/office/drawing/2014/main" id="{0F32A5B1-A08F-BE49-982E-0F7529407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53424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Line 40">
              <a:extLst>
                <a:ext uri="{FF2B5EF4-FFF2-40B4-BE49-F238E27FC236}">
                  <a16:creationId xmlns:a16="http://schemas.microsoft.com/office/drawing/2014/main" id="{067356A3-0A74-B447-BE69-FFE658436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07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Line 41">
              <a:extLst>
                <a:ext uri="{FF2B5EF4-FFF2-40B4-BE49-F238E27FC236}">
                  <a16:creationId xmlns:a16="http://schemas.microsoft.com/office/drawing/2014/main" id="{90A58E5F-681C-A94D-8636-46F6EA5F7F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8681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42">
              <a:extLst>
                <a:ext uri="{FF2B5EF4-FFF2-40B4-BE49-F238E27FC236}">
                  <a16:creationId xmlns:a16="http://schemas.microsoft.com/office/drawing/2014/main" id="{81D5603A-1AB2-6F4B-B824-B08CE14280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97887" y="2026216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79CD60AF-CF81-AC4F-AD7A-57648553FCD3}"/>
              </a:ext>
            </a:extLst>
          </p:cNvPr>
          <p:cNvSpPr txBox="1"/>
          <p:nvPr/>
        </p:nvSpPr>
        <p:spPr>
          <a:xfrm>
            <a:off x="3920915" y="1524897"/>
            <a:ext cx="259077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64 bits per line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C2CCD0C1-200E-E84A-900F-323E6CA963FC}"/>
              </a:ext>
            </a:extLst>
          </p:cNvPr>
          <p:cNvGrpSpPr/>
          <p:nvPr/>
        </p:nvGrpSpPr>
        <p:grpSpPr>
          <a:xfrm>
            <a:off x="184464" y="2226782"/>
            <a:ext cx="8745210" cy="442733"/>
            <a:chOff x="184464" y="5665060"/>
            <a:chExt cx="8745210" cy="442733"/>
          </a:xfrm>
          <a:solidFill>
            <a:srgbClr val="1600FF"/>
          </a:solidFill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2C5A507C-C2B1-9745-8ACD-C95A906DDB30}"/>
                </a:ext>
              </a:extLst>
            </p:cNvPr>
            <p:cNvGrpSpPr/>
            <p:nvPr/>
          </p:nvGrpSpPr>
          <p:grpSpPr>
            <a:xfrm>
              <a:off x="184464" y="5665060"/>
              <a:ext cx="1363202" cy="223200"/>
              <a:chOff x="1757414" y="4890181"/>
              <a:chExt cx="1363202" cy="215900"/>
            </a:xfrm>
            <a:grpFill/>
          </p:grpSpPr>
          <p:sp>
            <p:nvSpPr>
              <p:cNvPr id="19" name="Rectangle 61">
                <a:extLst>
                  <a:ext uri="{FF2B5EF4-FFF2-40B4-BE49-F238E27FC236}">
                    <a16:creationId xmlns:a16="http://schemas.microsoft.com/office/drawing/2014/main" id="{56053F6A-75EF-7041-901D-7F8B9EADA4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8259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20" name="Rectangle 62">
                <a:extLst>
                  <a:ext uri="{FF2B5EF4-FFF2-40B4-BE49-F238E27FC236}">
                    <a16:creationId xmlns:a16="http://schemas.microsoft.com/office/drawing/2014/main" id="{1E1FC47B-8763-DC46-B5C5-1877B42874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3858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ACB05E3F-F331-F24D-8FB0-DB5CC4761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0965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22" name="Rectangle 64">
                <a:extLst>
                  <a:ext uri="{FF2B5EF4-FFF2-40B4-BE49-F238E27FC236}">
                    <a16:creationId xmlns:a16="http://schemas.microsoft.com/office/drawing/2014/main" id="{6CB46773-3079-5946-BBD5-45D105C54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1154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15" name="Rectangle 62">
                <a:extLst>
                  <a:ext uri="{FF2B5EF4-FFF2-40B4-BE49-F238E27FC236}">
                    <a16:creationId xmlns:a16="http://schemas.microsoft.com/office/drawing/2014/main" id="{51278744-700D-3045-8F5C-64DAA1492E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403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16" name="Rectangle 63">
                <a:extLst>
                  <a:ext uri="{FF2B5EF4-FFF2-40B4-BE49-F238E27FC236}">
                    <a16:creationId xmlns:a16="http://schemas.microsoft.com/office/drawing/2014/main" id="{ACDB8E24-309A-1C47-BF8C-BF56D96096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510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117" name="Rectangle 61">
                <a:extLst>
                  <a:ext uri="{FF2B5EF4-FFF2-40B4-BE49-F238E27FC236}">
                    <a16:creationId xmlns:a16="http://schemas.microsoft.com/office/drawing/2014/main" id="{084E130E-17E2-1B41-B51F-985BC18268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3309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18" name="Rectangle 62">
                <a:extLst>
                  <a:ext uri="{FF2B5EF4-FFF2-40B4-BE49-F238E27FC236}">
                    <a16:creationId xmlns:a16="http://schemas.microsoft.com/office/drawing/2014/main" id="{32BDDACE-BC8A-DE49-9BE8-1D723092E3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8908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19" name="Rectangle 64">
                <a:extLst>
                  <a:ext uri="{FF2B5EF4-FFF2-40B4-BE49-F238E27FC236}">
                    <a16:creationId xmlns:a16="http://schemas.microsoft.com/office/drawing/2014/main" id="{97AB7B8D-1CF8-D546-8876-720FD9D55E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6204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20" name="Rectangle 64">
                <a:extLst>
                  <a:ext uri="{FF2B5EF4-FFF2-40B4-BE49-F238E27FC236}">
                    <a16:creationId xmlns:a16="http://schemas.microsoft.com/office/drawing/2014/main" id="{D32693CC-5FEF-DE47-B8FF-89D8E608DF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7414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  <p:sp>
          <p:nvSpPr>
            <p:cNvPr id="123" name="Rectangle 71">
              <a:extLst>
                <a:ext uri="{FF2B5EF4-FFF2-40B4-BE49-F238E27FC236}">
                  <a16:creationId xmlns:a16="http://schemas.microsoft.com/office/drawing/2014/main" id="{67C36ED5-FD08-6D44-ABA0-23515EB2B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5997" y="5665060"/>
              <a:ext cx="7381975" cy="2232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all zeroes</a:t>
              </a:r>
            </a:p>
          </p:txBody>
        </p:sp>
        <p:sp>
          <p:nvSpPr>
            <p:cNvPr id="124" name="Rectangle 71">
              <a:extLst>
                <a:ext uri="{FF2B5EF4-FFF2-40B4-BE49-F238E27FC236}">
                  <a16:creationId xmlns:a16="http://schemas.microsoft.com/office/drawing/2014/main" id="{AD63CCA1-5B95-6345-B312-7B90DA4E5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49" y="5885996"/>
              <a:ext cx="8742925" cy="221797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interface identifier</a:t>
              </a:r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E6F2F9D0-4243-6F47-981E-F0DD7A51A270}"/>
              </a:ext>
            </a:extLst>
          </p:cNvPr>
          <p:cNvSpPr txBox="1"/>
          <p:nvPr/>
        </p:nvSpPr>
        <p:spPr>
          <a:xfrm>
            <a:off x="3416313" y="2805880"/>
            <a:ext cx="1978427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 link-local address</a:t>
            </a:r>
          </a:p>
        </p:txBody>
      </p:sp>
      <p:sp>
        <p:nvSpPr>
          <p:cNvPr id="130" name="Text Placeholder 2">
            <a:extLst>
              <a:ext uri="{FF2B5EF4-FFF2-40B4-BE49-F238E27FC236}">
                <a16:creationId xmlns:a16="http://schemas.microsoft.com/office/drawing/2014/main" id="{342FF8E9-62A7-BD45-923D-BC8150EF1025}"/>
              </a:ext>
            </a:extLst>
          </p:cNvPr>
          <p:cNvSpPr txBox="1">
            <a:spLocks/>
          </p:cNvSpPr>
          <p:nvPr/>
        </p:nvSpPr>
        <p:spPr bwMode="auto">
          <a:xfrm>
            <a:off x="107504" y="3128210"/>
            <a:ext cx="8928992" cy="314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Acquiring IPv6 addresses for mobile computers</a:t>
            </a:r>
          </a:p>
          <a:p>
            <a:endParaRPr lang="en-US" sz="2000" kern="0" dirty="0"/>
          </a:p>
          <a:p>
            <a:r>
              <a:rPr lang="en-US" sz="2000" dirty="0"/>
              <a:t>example IPv6 address of </a:t>
            </a:r>
            <a:r>
              <a:rPr lang="en-US" sz="2000" dirty="0" err="1"/>
              <a:t>jordin.ifi.uio.no</a:t>
            </a:r>
            <a:r>
              <a:rPr lang="en-US" sz="2000" dirty="0"/>
              <a:t>:</a:t>
            </a:r>
            <a:br>
              <a:rPr lang="en-US" sz="2000" dirty="0"/>
            </a:b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fe80::250:56ff:fe80:3f82</a:t>
            </a:r>
          </a:p>
          <a:p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which is an abbreviation for</a:t>
            </a:r>
            <a:b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fe80:0000:0000:0000:0250:56ff:fe80:3f82</a:t>
            </a:r>
          </a:p>
          <a:p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for us, so far mostly worthless because </a:t>
            </a:r>
            <a:r>
              <a:rPr lang="en-US" sz="2000" dirty="0" err="1">
                <a:latin typeface="Eurostile" panose="020B0504020202050204" pitchFamily="34" charset="77"/>
                <a:cs typeface="Courier New" panose="02070309020205020404" pitchFamily="49" charset="0"/>
              </a:rPr>
              <a:t>UiO</a:t>
            </a:r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 does not route IPv6 anyway</a:t>
            </a:r>
          </a:p>
        </p:txBody>
      </p:sp>
    </p:spTree>
    <p:extLst>
      <p:ext uri="{BB962C8B-B14F-4D97-AF65-F5344CB8AC3E}">
        <p14:creationId xmlns:p14="http://schemas.microsoft.com/office/powerpoint/2010/main" val="2327613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Addressing</a:t>
            </a:r>
            <a:b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 the TCP/IP model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Layer 4 Address Resolution: Ports and more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690049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 noChangeAspect="1"/>
          </p:cNvGrpSpPr>
          <p:nvPr/>
        </p:nvGrpSpPr>
        <p:grpSpPr bwMode="auto">
          <a:xfrm>
            <a:off x="5105400" y="2133600"/>
            <a:ext cx="923925" cy="1531938"/>
            <a:chOff x="2110" y="1056"/>
            <a:chExt cx="770" cy="1278"/>
          </a:xfrm>
        </p:grpSpPr>
        <p:sp>
          <p:nvSpPr>
            <p:cNvPr id="24625" name="Rectangle 3"/>
            <p:cNvSpPr>
              <a:spLocks noChangeAspect="1" noChangeArrowheads="1"/>
            </p:cNvSpPr>
            <p:nvPr/>
          </p:nvSpPr>
          <p:spPr bwMode="auto">
            <a:xfrm>
              <a:off x="2163" y="178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Network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  <p:sp>
          <p:nvSpPr>
            <p:cNvPr id="24626" name="Rectangle 4"/>
            <p:cNvSpPr>
              <a:spLocks noChangeAspect="1" noChangeArrowheads="1"/>
            </p:cNvSpPr>
            <p:nvPr/>
          </p:nvSpPr>
          <p:spPr bwMode="auto">
            <a:xfrm>
              <a:off x="2163" y="2152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7" name="AutoShape 5"/>
            <p:cNvSpPr>
              <a:spLocks noChangeAspect="1" noChangeArrowheads="1"/>
            </p:cNvSpPr>
            <p:nvPr/>
          </p:nvSpPr>
          <p:spPr bwMode="auto">
            <a:xfrm>
              <a:off x="2110" y="2243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8" name="AutoShape 6"/>
            <p:cNvSpPr>
              <a:spLocks noChangeAspect="1" noChangeArrowheads="1"/>
            </p:cNvSpPr>
            <p:nvPr/>
          </p:nvSpPr>
          <p:spPr bwMode="auto">
            <a:xfrm>
              <a:off x="2790" y="2243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9" name="Rectangle 7"/>
            <p:cNvSpPr>
              <a:spLocks noChangeAspect="1" noChangeArrowheads="1"/>
            </p:cNvSpPr>
            <p:nvPr/>
          </p:nvSpPr>
          <p:spPr bwMode="auto">
            <a:xfrm>
              <a:off x="2164" y="1420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Transport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  <p:sp>
          <p:nvSpPr>
            <p:cNvPr id="24630" name="Rectangle 8"/>
            <p:cNvSpPr>
              <a:spLocks noChangeAspect="1" noChangeArrowheads="1"/>
            </p:cNvSpPr>
            <p:nvPr/>
          </p:nvSpPr>
          <p:spPr bwMode="auto">
            <a:xfrm>
              <a:off x="2160" y="105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Application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</p:grpSp>
      <p:grpSp>
        <p:nvGrpSpPr>
          <p:cNvPr id="24579" name="Group 9"/>
          <p:cNvGrpSpPr>
            <a:grpSpLocks noChangeAspect="1"/>
          </p:cNvGrpSpPr>
          <p:nvPr/>
        </p:nvGrpSpPr>
        <p:grpSpPr bwMode="auto">
          <a:xfrm>
            <a:off x="2743200" y="1524000"/>
            <a:ext cx="923925" cy="1531938"/>
            <a:chOff x="2110" y="1056"/>
            <a:chExt cx="770" cy="1278"/>
          </a:xfrm>
        </p:grpSpPr>
        <p:sp>
          <p:nvSpPr>
            <p:cNvPr id="24619" name="Rectangle 10"/>
            <p:cNvSpPr>
              <a:spLocks noChangeAspect="1" noChangeArrowheads="1"/>
            </p:cNvSpPr>
            <p:nvPr/>
          </p:nvSpPr>
          <p:spPr bwMode="auto">
            <a:xfrm>
              <a:off x="2163" y="178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Network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  <p:sp>
          <p:nvSpPr>
            <p:cNvPr id="24620" name="Rectangle 11"/>
            <p:cNvSpPr>
              <a:spLocks noChangeAspect="1" noChangeArrowheads="1"/>
            </p:cNvSpPr>
            <p:nvPr/>
          </p:nvSpPr>
          <p:spPr bwMode="auto">
            <a:xfrm>
              <a:off x="2163" y="2152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1" name="AutoShape 12"/>
            <p:cNvSpPr>
              <a:spLocks noChangeAspect="1" noChangeArrowheads="1"/>
            </p:cNvSpPr>
            <p:nvPr/>
          </p:nvSpPr>
          <p:spPr bwMode="auto">
            <a:xfrm>
              <a:off x="2110" y="2243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2" name="AutoShape 13"/>
            <p:cNvSpPr>
              <a:spLocks noChangeAspect="1" noChangeArrowheads="1"/>
            </p:cNvSpPr>
            <p:nvPr/>
          </p:nvSpPr>
          <p:spPr bwMode="auto">
            <a:xfrm>
              <a:off x="2790" y="2243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3" name="Rectangle 14"/>
            <p:cNvSpPr>
              <a:spLocks noChangeAspect="1" noChangeArrowheads="1"/>
            </p:cNvSpPr>
            <p:nvPr/>
          </p:nvSpPr>
          <p:spPr bwMode="auto">
            <a:xfrm>
              <a:off x="2164" y="1420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Transport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  <p:sp>
          <p:nvSpPr>
            <p:cNvPr id="24624" name="Rectangle 15"/>
            <p:cNvSpPr>
              <a:spLocks noChangeAspect="1" noChangeArrowheads="1"/>
            </p:cNvSpPr>
            <p:nvPr/>
          </p:nvSpPr>
          <p:spPr bwMode="auto">
            <a:xfrm>
              <a:off x="2160" y="105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Application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</p:grpSp>
      <p:sp>
        <p:nvSpPr>
          <p:cNvPr id="24580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Transport Layer Function</a:t>
            </a:r>
          </a:p>
        </p:txBody>
      </p:sp>
      <p:sp>
        <p:nvSpPr>
          <p:cNvPr id="24581" name="Text Box 18"/>
          <p:cNvSpPr txBox="1">
            <a:spLocks noChangeArrowheads="1"/>
          </p:cNvSpPr>
          <p:nvPr/>
        </p:nvSpPr>
        <p:spPr bwMode="auto">
          <a:xfrm>
            <a:off x="2840038" y="839788"/>
            <a:ext cx="3482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Transport layer tasks</a:t>
            </a:r>
          </a:p>
        </p:txBody>
      </p:sp>
      <p:grpSp>
        <p:nvGrpSpPr>
          <p:cNvPr id="24582" name="Group 19"/>
          <p:cNvGrpSpPr>
            <a:grpSpLocks/>
          </p:cNvGrpSpPr>
          <p:nvPr/>
        </p:nvGrpSpPr>
        <p:grpSpPr bwMode="auto">
          <a:xfrm>
            <a:off x="228600" y="1409700"/>
            <a:ext cx="442913" cy="2019300"/>
            <a:chOff x="144" y="1296"/>
            <a:chExt cx="279" cy="1272"/>
          </a:xfrm>
        </p:grpSpPr>
        <p:sp>
          <p:nvSpPr>
            <p:cNvPr id="24615" name="Text Box 20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4616" name="Text Box 21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4617" name="Text Box 22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4618" name="Text Box 23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4583" name="Group 24"/>
          <p:cNvGrpSpPr>
            <a:grpSpLocks/>
          </p:cNvGrpSpPr>
          <p:nvPr/>
        </p:nvGrpSpPr>
        <p:grpSpPr bwMode="auto">
          <a:xfrm>
            <a:off x="669925" y="1295400"/>
            <a:ext cx="1222375" cy="2105025"/>
            <a:chOff x="422" y="1224"/>
            <a:chExt cx="770" cy="1326"/>
          </a:xfrm>
        </p:grpSpPr>
        <p:sp>
          <p:nvSpPr>
            <p:cNvPr id="24605" name="Rectangle 25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4606" name="Rectangle 26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7" name="AutoShape 27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8" name="AutoShape 28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4609" name="Group 29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4611" name="Rectangle 30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612" name="Rectangle 31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613" name="Rectangle 32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614" name="Rectangle 33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4610" name="Rectangle 34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grpSp>
        <p:nvGrpSpPr>
          <p:cNvPr id="24584" name="Group 35"/>
          <p:cNvGrpSpPr>
            <a:grpSpLocks/>
          </p:cNvGrpSpPr>
          <p:nvPr/>
        </p:nvGrpSpPr>
        <p:grpSpPr bwMode="auto">
          <a:xfrm>
            <a:off x="8458200" y="1409700"/>
            <a:ext cx="442913" cy="2019300"/>
            <a:chOff x="144" y="1296"/>
            <a:chExt cx="279" cy="1272"/>
          </a:xfrm>
        </p:grpSpPr>
        <p:sp>
          <p:nvSpPr>
            <p:cNvPr id="24601" name="Text Box 36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4602" name="Text Box 37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4603" name="Text Box 38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4604" name="Text Box 39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4585" name="Group 40"/>
          <p:cNvGrpSpPr>
            <a:grpSpLocks/>
          </p:cNvGrpSpPr>
          <p:nvPr/>
        </p:nvGrpSpPr>
        <p:grpSpPr bwMode="auto">
          <a:xfrm>
            <a:off x="7239000" y="1295400"/>
            <a:ext cx="1222375" cy="2105025"/>
            <a:chOff x="422" y="1224"/>
            <a:chExt cx="770" cy="1326"/>
          </a:xfrm>
        </p:grpSpPr>
        <p:sp>
          <p:nvSpPr>
            <p:cNvPr id="24591" name="Rectangle 41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4592" name="Rectangle 42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3" name="AutoShape 43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4" name="AutoShape 44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4595" name="Group 45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4597" name="Rectangle 46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598" name="Rectangle 47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599" name="Rectangle 48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600" name="Rectangle 49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4596" name="Rectangle 50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sp>
        <p:nvSpPr>
          <p:cNvPr id="1006643" name="Freeform 51"/>
          <p:cNvSpPr>
            <a:spLocks/>
          </p:cNvSpPr>
          <p:nvPr/>
        </p:nvSpPr>
        <p:spPr bwMode="auto">
          <a:xfrm>
            <a:off x="7840663" y="1752600"/>
            <a:ext cx="265112" cy="463550"/>
          </a:xfrm>
          <a:custGeom>
            <a:avLst/>
            <a:gdLst>
              <a:gd name="T0" fmla="*/ 0 w 167"/>
              <a:gd name="T1" fmla="*/ 463550 h 292"/>
              <a:gd name="T2" fmla="*/ 265112 w 167"/>
              <a:gd name="T3" fmla="*/ 463550 h 292"/>
              <a:gd name="T4" fmla="*/ 265112 w 167"/>
              <a:gd name="T5" fmla="*/ 0 h 292"/>
              <a:gd name="T6" fmla="*/ 0 60000 65536"/>
              <a:gd name="T7" fmla="*/ 0 60000 65536"/>
              <a:gd name="T8" fmla="*/ 0 60000 65536"/>
              <a:gd name="T9" fmla="*/ 0 w 167"/>
              <a:gd name="T10" fmla="*/ 0 h 292"/>
              <a:gd name="T11" fmla="*/ 167 w 167"/>
              <a:gd name="T12" fmla="*/ 292 h 2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7" h="292">
                <a:moveTo>
                  <a:pt x="0" y="292"/>
                </a:moveTo>
                <a:lnTo>
                  <a:pt x="167" y="292"/>
                </a:lnTo>
                <a:lnTo>
                  <a:pt x="167" y="0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6644" name="Freeform 52"/>
          <p:cNvSpPr>
            <a:spLocks/>
          </p:cNvSpPr>
          <p:nvPr/>
        </p:nvSpPr>
        <p:spPr bwMode="auto">
          <a:xfrm>
            <a:off x="1143000" y="1828800"/>
            <a:ext cx="171450" cy="976313"/>
          </a:xfrm>
          <a:custGeom>
            <a:avLst/>
            <a:gdLst>
              <a:gd name="T0" fmla="*/ 0 w 108"/>
              <a:gd name="T1" fmla="*/ 0 h 615"/>
              <a:gd name="T2" fmla="*/ 160338 w 108"/>
              <a:gd name="T3" fmla="*/ 379413 h 615"/>
              <a:gd name="T4" fmla="*/ 171450 w 108"/>
              <a:gd name="T5" fmla="*/ 976313 h 615"/>
              <a:gd name="T6" fmla="*/ 0 60000 65536"/>
              <a:gd name="T7" fmla="*/ 0 60000 65536"/>
              <a:gd name="T8" fmla="*/ 0 60000 65536"/>
              <a:gd name="T9" fmla="*/ 0 w 108"/>
              <a:gd name="T10" fmla="*/ 0 h 615"/>
              <a:gd name="T11" fmla="*/ 108 w 108"/>
              <a:gd name="T12" fmla="*/ 615 h 6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615">
                <a:moveTo>
                  <a:pt x="0" y="0"/>
                </a:moveTo>
                <a:lnTo>
                  <a:pt x="101" y="239"/>
                </a:lnTo>
                <a:lnTo>
                  <a:pt x="108" y="615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6645" name="Freeform 53"/>
          <p:cNvSpPr>
            <a:spLocks/>
          </p:cNvSpPr>
          <p:nvPr/>
        </p:nvSpPr>
        <p:spPr bwMode="auto">
          <a:xfrm>
            <a:off x="1295400" y="2617788"/>
            <a:ext cx="6553200" cy="606425"/>
          </a:xfrm>
          <a:custGeom>
            <a:avLst/>
            <a:gdLst>
              <a:gd name="T0" fmla="*/ 0 w 4128"/>
              <a:gd name="T1" fmla="*/ 201613 h 382"/>
              <a:gd name="T2" fmla="*/ 527050 w 4128"/>
              <a:gd name="T3" fmla="*/ 198438 h 382"/>
              <a:gd name="T4" fmla="*/ 1520825 w 4128"/>
              <a:gd name="T5" fmla="*/ 0 h 382"/>
              <a:gd name="T6" fmla="*/ 2293938 w 4128"/>
              <a:gd name="T7" fmla="*/ 11113 h 382"/>
              <a:gd name="T8" fmla="*/ 3884613 w 4128"/>
              <a:gd name="T9" fmla="*/ 606425 h 382"/>
              <a:gd name="T10" fmla="*/ 4678363 w 4128"/>
              <a:gd name="T11" fmla="*/ 606425 h 382"/>
              <a:gd name="T12" fmla="*/ 6015038 w 4128"/>
              <a:gd name="T13" fmla="*/ 198438 h 382"/>
              <a:gd name="T14" fmla="*/ 6553200 w 4128"/>
              <a:gd name="T15" fmla="*/ 203200 h 38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128"/>
              <a:gd name="T25" fmla="*/ 0 h 382"/>
              <a:gd name="T26" fmla="*/ 4128 w 4128"/>
              <a:gd name="T27" fmla="*/ 382 h 38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128" h="382">
                <a:moveTo>
                  <a:pt x="0" y="127"/>
                </a:moveTo>
                <a:lnTo>
                  <a:pt x="332" y="125"/>
                </a:lnTo>
                <a:lnTo>
                  <a:pt x="958" y="0"/>
                </a:lnTo>
                <a:lnTo>
                  <a:pt x="1445" y="7"/>
                </a:lnTo>
                <a:lnTo>
                  <a:pt x="2447" y="382"/>
                </a:lnTo>
                <a:lnTo>
                  <a:pt x="2947" y="382"/>
                </a:lnTo>
                <a:lnTo>
                  <a:pt x="3789" y="125"/>
                </a:lnTo>
                <a:lnTo>
                  <a:pt x="4128" y="128"/>
                </a:lnTo>
              </a:path>
            </a:pathLst>
          </a:custGeom>
          <a:noFill/>
          <a:ln w="5715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6646" name="Freeform 54"/>
          <p:cNvSpPr>
            <a:spLocks/>
          </p:cNvSpPr>
          <p:nvPr/>
        </p:nvSpPr>
        <p:spPr bwMode="auto">
          <a:xfrm>
            <a:off x="7826375" y="2209800"/>
            <a:ext cx="22225" cy="563563"/>
          </a:xfrm>
          <a:custGeom>
            <a:avLst/>
            <a:gdLst>
              <a:gd name="T0" fmla="*/ 0 w 14"/>
              <a:gd name="T1" fmla="*/ 563563 h 355"/>
              <a:gd name="T2" fmla="*/ 22225 w 14"/>
              <a:gd name="T3" fmla="*/ 0 h 355"/>
              <a:gd name="T4" fmla="*/ 0 60000 65536"/>
              <a:gd name="T5" fmla="*/ 0 60000 65536"/>
              <a:gd name="T6" fmla="*/ 0 w 14"/>
              <a:gd name="T7" fmla="*/ 0 h 355"/>
              <a:gd name="T8" fmla="*/ 14 w 14"/>
              <a:gd name="T9" fmla="*/ 355 h 35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" h="355">
                <a:moveTo>
                  <a:pt x="0" y="355"/>
                </a:moveTo>
                <a:lnTo>
                  <a:pt x="14" y="0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6647" name="Text Box 55"/>
          <p:cNvSpPr txBox="1">
            <a:spLocks noChangeArrowheads="1"/>
          </p:cNvSpPr>
          <p:nvPr/>
        </p:nvSpPr>
        <p:spPr bwMode="auto">
          <a:xfrm>
            <a:off x="5186363" y="1554163"/>
            <a:ext cx="2008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1. Addressing</a:t>
            </a:r>
          </a:p>
        </p:txBody>
      </p:sp>
    </p:spTree>
    <p:extLst>
      <p:ext uri="{BB962C8B-B14F-4D97-AF65-F5344CB8AC3E}">
        <p14:creationId xmlns:p14="http://schemas.microsoft.com/office/powerpoint/2010/main" val="278714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00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100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00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0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6643" grpId="0" animBg="1"/>
      <p:bldP spid="1006644" grpId="0" animBg="1"/>
      <p:bldP spid="1006645" grpId="0" animBg="1"/>
      <p:bldP spid="1006646" grpId="0" animBg="1"/>
      <p:bldP spid="10066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Transport Layer Function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2838450" y="839788"/>
            <a:ext cx="3482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Transport layer tasks</a:t>
            </a:r>
          </a:p>
        </p:txBody>
      </p:sp>
      <p:grpSp>
        <p:nvGrpSpPr>
          <p:cNvPr id="26628" name="Group 38"/>
          <p:cNvGrpSpPr>
            <a:grpSpLocks/>
          </p:cNvGrpSpPr>
          <p:nvPr/>
        </p:nvGrpSpPr>
        <p:grpSpPr bwMode="auto">
          <a:xfrm>
            <a:off x="228600" y="1409700"/>
            <a:ext cx="442913" cy="2019300"/>
            <a:chOff x="144" y="1296"/>
            <a:chExt cx="279" cy="1272"/>
          </a:xfrm>
        </p:grpSpPr>
        <p:sp>
          <p:nvSpPr>
            <p:cNvPr id="26666" name="Text Box 6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6667" name="Text Box 7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6668" name="Text Box 8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6669" name="Text Box 9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6629" name="Group 39"/>
          <p:cNvGrpSpPr>
            <a:grpSpLocks/>
          </p:cNvGrpSpPr>
          <p:nvPr/>
        </p:nvGrpSpPr>
        <p:grpSpPr bwMode="auto">
          <a:xfrm>
            <a:off x="669925" y="1295400"/>
            <a:ext cx="1222375" cy="2105025"/>
            <a:chOff x="422" y="1224"/>
            <a:chExt cx="770" cy="1326"/>
          </a:xfrm>
        </p:grpSpPr>
        <p:sp>
          <p:nvSpPr>
            <p:cNvPr id="26656" name="Rectangle 14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6657" name="Rectangle 15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8" name="AutoShape 16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9" name="AutoShape 17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660" name="Group 37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6662" name="Rectangle 32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3" name="Rectangle 31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4" name="Rectangle 12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5" name="Rectangle 33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6661" name="Rectangle 34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grpSp>
        <p:nvGrpSpPr>
          <p:cNvPr id="26630" name="Group 40"/>
          <p:cNvGrpSpPr>
            <a:grpSpLocks/>
          </p:cNvGrpSpPr>
          <p:nvPr/>
        </p:nvGrpSpPr>
        <p:grpSpPr bwMode="auto">
          <a:xfrm>
            <a:off x="8458200" y="1409700"/>
            <a:ext cx="442913" cy="2019300"/>
            <a:chOff x="144" y="1296"/>
            <a:chExt cx="279" cy="1272"/>
          </a:xfrm>
        </p:grpSpPr>
        <p:sp>
          <p:nvSpPr>
            <p:cNvPr id="26652" name="Text Box 41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6653" name="Text Box 42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6654" name="Text Box 43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6655" name="Text Box 44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6631" name="Group 45"/>
          <p:cNvGrpSpPr>
            <a:grpSpLocks/>
          </p:cNvGrpSpPr>
          <p:nvPr/>
        </p:nvGrpSpPr>
        <p:grpSpPr bwMode="auto">
          <a:xfrm>
            <a:off x="7239000" y="1295400"/>
            <a:ext cx="1222375" cy="2105025"/>
            <a:chOff x="422" y="1224"/>
            <a:chExt cx="770" cy="1326"/>
          </a:xfrm>
        </p:grpSpPr>
        <p:sp>
          <p:nvSpPr>
            <p:cNvPr id="26642" name="Rectangle 46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6643" name="Rectangle 47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4" name="AutoShape 48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5" name="AutoShape 49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646" name="Group 50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6648" name="Rectangle 51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49" name="Rectangle 52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50" name="Rectangle 53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51" name="Rectangle 54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6647" name="Rectangle 55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sp>
        <p:nvSpPr>
          <p:cNvPr id="26632" name="Freeform 56"/>
          <p:cNvSpPr>
            <a:spLocks/>
          </p:cNvSpPr>
          <p:nvPr/>
        </p:nvSpPr>
        <p:spPr bwMode="auto">
          <a:xfrm>
            <a:off x="7940675" y="1752600"/>
            <a:ext cx="165100" cy="477838"/>
          </a:xfrm>
          <a:custGeom>
            <a:avLst/>
            <a:gdLst>
              <a:gd name="T0" fmla="*/ 0 w 104"/>
              <a:gd name="T1" fmla="*/ 477838 h 301"/>
              <a:gd name="T2" fmla="*/ 165100 w 104"/>
              <a:gd name="T3" fmla="*/ 0 h 301"/>
              <a:gd name="T4" fmla="*/ 0 60000 65536"/>
              <a:gd name="T5" fmla="*/ 0 60000 65536"/>
              <a:gd name="T6" fmla="*/ 0 w 104"/>
              <a:gd name="T7" fmla="*/ 0 h 301"/>
              <a:gd name="T8" fmla="*/ 104 w 104"/>
              <a:gd name="T9" fmla="*/ 301 h 3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4" h="301">
                <a:moveTo>
                  <a:pt x="0" y="301"/>
                </a:moveTo>
                <a:lnTo>
                  <a:pt x="104" y="0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3" name="Freeform 58"/>
          <p:cNvSpPr>
            <a:spLocks/>
          </p:cNvSpPr>
          <p:nvPr/>
        </p:nvSpPr>
        <p:spPr bwMode="auto">
          <a:xfrm>
            <a:off x="1143000" y="1828800"/>
            <a:ext cx="160338" cy="379413"/>
          </a:xfrm>
          <a:custGeom>
            <a:avLst/>
            <a:gdLst>
              <a:gd name="T0" fmla="*/ 0 w 101"/>
              <a:gd name="T1" fmla="*/ 0 h 239"/>
              <a:gd name="T2" fmla="*/ 160338 w 101"/>
              <a:gd name="T3" fmla="*/ 379413 h 239"/>
              <a:gd name="T4" fmla="*/ 0 60000 65536"/>
              <a:gd name="T5" fmla="*/ 0 60000 65536"/>
              <a:gd name="T6" fmla="*/ 0 w 101"/>
              <a:gd name="T7" fmla="*/ 0 h 239"/>
              <a:gd name="T8" fmla="*/ 101 w 101"/>
              <a:gd name="T9" fmla="*/ 239 h 23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1" h="239">
                <a:moveTo>
                  <a:pt x="0" y="0"/>
                </a:moveTo>
                <a:lnTo>
                  <a:pt x="101" y="239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4" name="Text Box 83"/>
          <p:cNvSpPr txBox="1">
            <a:spLocks noChangeArrowheads="1"/>
          </p:cNvSpPr>
          <p:nvPr/>
        </p:nvSpPr>
        <p:spPr bwMode="auto">
          <a:xfrm>
            <a:off x="5186363" y="1554163"/>
            <a:ext cx="2008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1. Addressing</a:t>
            </a:r>
          </a:p>
        </p:txBody>
      </p:sp>
      <p:sp>
        <p:nvSpPr>
          <p:cNvPr id="667734" name="Line 86"/>
          <p:cNvSpPr>
            <a:spLocks noChangeShapeType="1"/>
          </p:cNvSpPr>
          <p:nvPr/>
        </p:nvSpPr>
        <p:spPr bwMode="auto">
          <a:xfrm>
            <a:off x="1295400" y="2209800"/>
            <a:ext cx="6629400" cy="0"/>
          </a:xfrm>
          <a:prstGeom prst="line">
            <a:avLst/>
          </a:prstGeom>
          <a:noFill/>
          <a:ln w="5715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5" name="Line 87"/>
          <p:cNvSpPr>
            <a:spLocks noChangeShapeType="1"/>
          </p:cNvSpPr>
          <p:nvPr/>
        </p:nvSpPr>
        <p:spPr bwMode="auto">
          <a:xfrm>
            <a:off x="1295400" y="2209800"/>
            <a:ext cx="66294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2" name="Oval 84"/>
          <p:cNvSpPr>
            <a:spLocks noChangeArrowheads="1"/>
          </p:cNvSpPr>
          <p:nvPr/>
        </p:nvSpPr>
        <p:spPr bwMode="auto">
          <a:xfrm>
            <a:off x="1185863" y="2100263"/>
            <a:ext cx="228600" cy="228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3" name="Oval 85"/>
          <p:cNvSpPr>
            <a:spLocks noChangeArrowheads="1"/>
          </p:cNvSpPr>
          <p:nvPr/>
        </p:nvSpPr>
        <p:spPr bwMode="auto">
          <a:xfrm>
            <a:off x="7826375" y="2100263"/>
            <a:ext cx="228600" cy="228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6" name="Text Box 88"/>
          <p:cNvSpPr txBox="1">
            <a:spLocks noChangeArrowheads="1"/>
          </p:cNvSpPr>
          <p:nvPr/>
        </p:nvSpPr>
        <p:spPr bwMode="auto">
          <a:xfrm>
            <a:off x="1849438" y="2286000"/>
            <a:ext cx="5443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2. End-to-end connection management</a:t>
            </a:r>
          </a:p>
        </p:txBody>
      </p:sp>
      <p:sp>
        <p:nvSpPr>
          <p:cNvPr id="667737" name="Text Box 89"/>
          <p:cNvSpPr txBox="1">
            <a:spLocks noChangeArrowheads="1"/>
          </p:cNvSpPr>
          <p:nvPr/>
        </p:nvSpPr>
        <p:spPr bwMode="auto">
          <a:xfrm>
            <a:off x="1863488" y="3015089"/>
            <a:ext cx="398192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/>
              <a:t>3. Transparent data transfer</a:t>
            </a:r>
            <a:br>
              <a:rPr lang="en-US" sz="2400" dirty="0"/>
            </a:br>
            <a:r>
              <a:rPr lang="en-US" sz="2400" dirty="0"/>
              <a:t>between processes</a:t>
            </a:r>
          </a:p>
        </p:txBody>
      </p:sp>
      <p:sp>
        <p:nvSpPr>
          <p:cNvPr id="667739" name="Text Box 91"/>
          <p:cNvSpPr txBox="1">
            <a:spLocks noChangeArrowheads="1"/>
          </p:cNvSpPr>
          <p:nvPr/>
        </p:nvSpPr>
        <p:spPr bwMode="auto">
          <a:xfrm>
            <a:off x="1868488" y="4054475"/>
            <a:ext cx="5141912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4. Quality of service options</a:t>
            </a:r>
          </a:p>
          <a:p>
            <a:pPr lvl="1">
              <a:buFontTx/>
              <a:buChar char="•"/>
            </a:pPr>
            <a:r>
              <a:rPr lang="en-US" sz="2000" dirty="0"/>
              <a:t> Error recovery</a:t>
            </a:r>
          </a:p>
          <a:p>
            <a:pPr lvl="1">
              <a:buFontTx/>
              <a:buChar char="•"/>
            </a:pPr>
            <a:r>
              <a:rPr lang="en-US" sz="2000" dirty="0"/>
              <a:t> Reliability</a:t>
            </a:r>
          </a:p>
          <a:p>
            <a:pPr lvl="1">
              <a:buFontTx/>
              <a:buChar char="•"/>
            </a:pPr>
            <a:r>
              <a:rPr lang="en-US" sz="2000" dirty="0"/>
              <a:t> Flow control</a:t>
            </a:r>
          </a:p>
          <a:p>
            <a:pPr lvl="1">
              <a:buFontTx/>
              <a:buChar char="•"/>
            </a:pPr>
            <a:r>
              <a:rPr lang="en-US" sz="2000" dirty="0"/>
              <a:t> Congestion control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064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667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6677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6677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6677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667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6677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6677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6677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7734" grpId="0" animBg="1"/>
      <p:bldP spid="667735" grpId="0" animBg="1"/>
      <p:bldP spid="667736" grpId="0"/>
      <p:bldP spid="667737" grpId="0"/>
      <p:bldP spid="6677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Transport Layer Addressing</a:t>
            </a:r>
            <a:endParaRPr lang="en-US" sz="3200" dirty="0"/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927100" y="2646363"/>
            <a:ext cx="442913" cy="2247900"/>
            <a:chOff x="2880" y="1706"/>
            <a:chExt cx="279" cy="1416"/>
          </a:xfrm>
        </p:grpSpPr>
        <p:sp>
          <p:nvSpPr>
            <p:cNvPr id="32810" name="Text Box 7"/>
            <p:cNvSpPr txBox="1">
              <a:spLocks noChangeArrowheads="1"/>
            </p:cNvSpPr>
            <p:nvPr/>
          </p:nvSpPr>
          <p:spPr bwMode="auto">
            <a:xfrm>
              <a:off x="2880" y="2930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32811" name="Text Box 8"/>
            <p:cNvSpPr txBox="1">
              <a:spLocks noChangeArrowheads="1"/>
            </p:cNvSpPr>
            <p:nvPr/>
          </p:nvSpPr>
          <p:spPr bwMode="auto">
            <a:xfrm>
              <a:off x="2931" y="265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32812" name="Text Box 9"/>
            <p:cNvSpPr txBox="1">
              <a:spLocks noChangeArrowheads="1"/>
            </p:cNvSpPr>
            <p:nvPr/>
          </p:nvSpPr>
          <p:spPr bwMode="auto">
            <a:xfrm>
              <a:off x="2931" y="2205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32813" name="Text Box 10"/>
            <p:cNvSpPr txBox="1">
              <a:spLocks noChangeArrowheads="1"/>
            </p:cNvSpPr>
            <p:nvPr/>
          </p:nvSpPr>
          <p:spPr bwMode="auto">
            <a:xfrm>
              <a:off x="2931" y="170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3" name="Group 58"/>
          <p:cNvGrpSpPr>
            <a:grpSpLocks/>
          </p:cNvGrpSpPr>
          <p:nvPr/>
        </p:nvGrpSpPr>
        <p:grpSpPr bwMode="auto">
          <a:xfrm>
            <a:off x="1368425" y="2430463"/>
            <a:ext cx="1222375" cy="2447925"/>
            <a:chOff x="3158" y="1570"/>
            <a:chExt cx="770" cy="1542"/>
          </a:xfrm>
        </p:grpSpPr>
        <p:sp>
          <p:nvSpPr>
            <p:cNvPr id="32803" name="Rectangle 13"/>
            <p:cNvSpPr>
              <a:spLocks noChangeArrowheads="1"/>
            </p:cNvSpPr>
            <p:nvPr/>
          </p:nvSpPr>
          <p:spPr bwMode="auto">
            <a:xfrm>
              <a:off x="3203" y="1978"/>
              <a:ext cx="681" cy="5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4" name="Rectangle 14"/>
            <p:cNvSpPr>
              <a:spLocks noChangeArrowheads="1"/>
            </p:cNvSpPr>
            <p:nvPr/>
          </p:nvSpPr>
          <p:spPr bwMode="auto">
            <a:xfrm>
              <a:off x="3203" y="1570"/>
              <a:ext cx="681" cy="4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Application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805" name="Rectangle 15"/>
            <p:cNvSpPr>
              <a:spLocks noChangeArrowheads="1"/>
            </p:cNvSpPr>
            <p:nvPr/>
          </p:nvSpPr>
          <p:spPr bwMode="auto">
            <a:xfrm>
              <a:off x="3249" y="2114"/>
              <a:ext cx="590" cy="3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Entity</a:t>
              </a:r>
            </a:p>
          </p:txBody>
        </p:sp>
        <p:sp>
          <p:nvSpPr>
            <p:cNvPr id="32806" name="Rectangle 16"/>
            <p:cNvSpPr>
              <a:spLocks noChangeArrowheads="1"/>
            </p:cNvSpPr>
            <p:nvPr/>
          </p:nvSpPr>
          <p:spPr bwMode="auto">
            <a:xfrm>
              <a:off x="3203" y="2568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807" name="Rectangle 17"/>
            <p:cNvSpPr>
              <a:spLocks noChangeArrowheads="1"/>
            </p:cNvSpPr>
            <p:nvPr/>
          </p:nvSpPr>
          <p:spPr bwMode="auto">
            <a:xfrm>
              <a:off x="3203" y="2930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8" name="AutoShape 18"/>
            <p:cNvSpPr>
              <a:spLocks noChangeArrowheads="1"/>
            </p:cNvSpPr>
            <p:nvPr/>
          </p:nvSpPr>
          <p:spPr bwMode="auto">
            <a:xfrm>
              <a:off x="3158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9" name="AutoShape 19"/>
            <p:cNvSpPr>
              <a:spLocks noChangeArrowheads="1"/>
            </p:cNvSpPr>
            <p:nvPr/>
          </p:nvSpPr>
          <p:spPr bwMode="auto">
            <a:xfrm>
              <a:off x="3838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59"/>
          <p:cNvGrpSpPr>
            <a:grpSpLocks/>
          </p:cNvGrpSpPr>
          <p:nvPr/>
        </p:nvGrpSpPr>
        <p:grpSpPr bwMode="auto">
          <a:xfrm>
            <a:off x="3816350" y="2430463"/>
            <a:ext cx="1222375" cy="2447925"/>
            <a:chOff x="4700" y="1570"/>
            <a:chExt cx="770" cy="1542"/>
          </a:xfrm>
        </p:grpSpPr>
        <p:sp>
          <p:nvSpPr>
            <p:cNvPr id="32796" name="Rectangle 27"/>
            <p:cNvSpPr>
              <a:spLocks noChangeArrowheads="1"/>
            </p:cNvSpPr>
            <p:nvPr/>
          </p:nvSpPr>
          <p:spPr bwMode="auto">
            <a:xfrm>
              <a:off x="4745" y="1978"/>
              <a:ext cx="681" cy="5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7" name="Rectangle 28"/>
            <p:cNvSpPr>
              <a:spLocks noChangeArrowheads="1"/>
            </p:cNvSpPr>
            <p:nvPr/>
          </p:nvSpPr>
          <p:spPr bwMode="auto">
            <a:xfrm>
              <a:off x="4745" y="1570"/>
              <a:ext cx="681" cy="4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Application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798" name="Rectangle 29"/>
            <p:cNvSpPr>
              <a:spLocks noChangeArrowheads="1"/>
            </p:cNvSpPr>
            <p:nvPr/>
          </p:nvSpPr>
          <p:spPr bwMode="auto">
            <a:xfrm>
              <a:off x="4791" y="2114"/>
              <a:ext cx="590" cy="3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Entity</a:t>
              </a:r>
            </a:p>
          </p:txBody>
        </p:sp>
        <p:sp>
          <p:nvSpPr>
            <p:cNvPr id="32799" name="Rectangle 30"/>
            <p:cNvSpPr>
              <a:spLocks noChangeArrowheads="1"/>
            </p:cNvSpPr>
            <p:nvPr/>
          </p:nvSpPr>
          <p:spPr bwMode="auto">
            <a:xfrm>
              <a:off x="4745" y="2568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800" name="Rectangle 31"/>
            <p:cNvSpPr>
              <a:spLocks noChangeArrowheads="1"/>
            </p:cNvSpPr>
            <p:nvPr/>
          </p:nvSpPr>
          <p:spPr bwMode="auto">
            <a:xfrm>
              <a:off x="4745" y="2930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1" name="AutoShape 32"/>
            <p:cNvSpPr>
              <a:spLocks noChangeArrowheads="1"/>
            </p:cNvSpPr>
            <p:nvPr/>
          </p:nvSpPr>
          <p:spPr bwMode="auto">
            <a:xfrm>
              <a:off x="4700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2" name="AutoShape 33"/>
            <p:cNvSpPr>
              <a:spLocks noChangeArrowheads="1"/>
            </p:cNvSpPr>
            <p:nvPr/>
          </p:nvSpPr>
          <p:spPr bwMode="auto">
            <a:xfrm>
              <a:off x="5380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1439863" y="1997075"/>
            <a:ext cx="2274887" cy="1081088"/>
            <a:chOff x="3203" y="1297"/>
            <a:chExt cx="1433" cy="681"/>
          </a:xfrm>
        </p:grpSpPr>
        <p:sp>
          <p:nvSpPr>
            <p:cNvPr id="32793" name="Text Box 11"/>
            <p:cNvSpPr txBox="1">
              <a:spLocks noChangeArrowheads="1"/>
            </p:cNvSpPr>
            <p:nvPr/>
          </p:nvSpPr>
          <p:spPr bwMode="auto">
            <a:xfrm>
              <a:off x="3566" y="1297"/>
              <a:ext cx="107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Service Interface</a:t>
              </a:r>
            </a:p>
          </p:txBody>
        </p:sp>
        <p:sp>
          <p:nvSpPr>
            <p:cNvPr id="32794" name="Line 20"/>
            <p:cNvSpPr>
              <a:spLocks noChangeShapeType="1"/>
            </p:cNvSpPr>
            <p:nvPr/>
          </p:nvSpPr>
          <p:spPr bwMode="auto">
            <a:xfrm>
              <a:off x="3203" y="1978"/>
              <a:ext cx="6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5" name="Line 38"/>
            <p:cNvSpPr>
              <a:spLocks noChangeShapeType="1"/>
            </p:cNvSpPr>
            <p:nvPr/>
          </p:nvSpPr>
          <p:spPr bwMode="auto">
            <a:xfrm flipH="1">
              <a:off x="3747" y="1479"/>
              <a:ext cx="318" cy="499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2447925" y="1422400"/>
            <a:ext cx="2058988" cy="2087563"/>
            <a:chOff x="3838" y="935"/>
            <a:chExt cx="1297" cy="1315"/>
          </a:xfrm>
        </p:grpSpPr>
        <p:sp>
          <p:nvSpPr>
            <p:cNvPr id="32790" name="Line 39"/>
            <p:cNvSpPr>
              <a:spLocks noChangeShapeType="1"/>
            </p:cNvSpPr>
            <p:nvPr/>
          </p:nvSpPr>
          <p:spPr bwMode="auto">
            <a:xfrm>
              <a:off x="3838" y="2250"/>
              <a:ext cx="95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1" name="Text Box 43"/>
            <p:cNvSpPr txBox="1">
              <a:spLocks noChangeArrowheads="1"/>
            </p:cNvSpPr>
            <p:nvPr/>
          </p:nvSpPr>
          <p:spPr bwMode="auto">
            <a:xfrm>
              <a:off x="4473" y="935"/>
              <a:ext cx="66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Protocol</a:t>
              </a:r>
            </a:p>
          </p:txBody>
        </p:sp>
        <p:sp>
          <p:nvSpPr>
            <p:cNvPr id="32792" name="Line 44"/>
            <p:cNvSpPr>
              <a:spLocks noChangeShapeType="1"/>
            </p:cNvSpPr>
            <p:nvPr/>
          </p:nvSpPr>
          <p:spPr bwMode="auto">
            <a:xfrm flipH="1">
              <a:off x="3974" y="1297"/>
              <a:ext cx="771" cy="95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63"/>
          <p:cNvGrpSpPr>
            <a:grpSpLocks/>
          </p:cNvGrpSpPr>
          <p:nvPr/>
        </p:nvGrpSpPr>
        <p:grpSpPr bwMode="auto">
          <a:xfrm>
            <a:off x="1385888" y="1662113"/>
            <a:ext cx="701675" cy="1631950"/>
            <a:chOff x="3169" y="1086"/>
            <a:chExt cx="442" cy="1028"/>
          </a:xfrm>
        </p:grpSpPr>
        <p:sp>
          <p:nvSpPr>
            <p:cNvPr id="32785" name="Text Box 25"/>
            <p:cNvSpPr txBox="1">
              <a:spLocks noChangeArrowheads="1"/>
            </p:cNvSpPr>
            <p:nvPr/>
          </p:nvSpPr>
          <p:spPr bwMode="auto">
            <a:xfrm>
              <a:off x="3169" y="1086"/>
              <a:ext cx="34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Port</a:t>
              </a:r>
            </a:p>
          </p:txBody>
        </p:sp>
        <p:grpSp>
          <p:nvGrpSpPr>
            <p:cNvPr id="32786" name="Group 21"/>
            <p:cNvGrpSpPr>
              <a:grpSpLocks/>
            </p:cNvGrpSpPr>
            <p:nvPr/>
          </p:nvGrpSpPr>
          <p:grpSpPr bwMode="auto">
            <a:xfrm>
              <a:off x="3521" y="1932"/>
              <a:ext cx="90" cy="182"/>
              <a:chOff x="3470" y="1842"/>
              <a:chExt cx="90" cy="182"/>
            </a:xfrm>
          </p:grpSpPr>
          <p:sp>
            <p:nvSpPr>
              <p:cNvPr id="32788" name="Oval 22"/>
              <p:cNvSpPr>
                <a:spLocks noChangeArrowheads="1"/>
              </p:cNvSpPr>
              <p:nvPr/>
            </p:nvSpPr>
            <p:spPr bwMode="auto">
              <a:xfrm>
                <a:off x="3470" y="1842"/>
                <a:ext cx="90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9" name="Line 23"/>
              <p:cNvSpPr>
                <a:spLocks noChangeShapeType="1"/>
              </p:cNvSpPr>
              <p:nvPr/>
            </p:nvSpPr>
            <p:spPr bwMode="auto">
              <a:xfrm flipV="1">
                <a:off x="3515" y="1933"/>
                <a:ext cx="0" cy="91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2787" name="Line 24"/>
            <p:cNvSpPr>
              <a:spLocks noChangeShapeType="1"/>
            </p:cNvSpPr>
            <p:nvPr/>
          </p:nvSpPr>
          <p:spPr bwMode="auto">
            <a:xfrm>
              <a:off x="3339" y="1297"/>
              <a:ext cx="227" cy="681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935051" y="3438525"/>
            <a:ext cx="4652973" cy="1881188"/>
            <a:chOff x="2885" y="2205"/>
            <a:chExt cx="2931" cy="1185"/>
          </a:xfrm>
        </p:grpSpPr>
        <p:sp>
          <p:nvSpPr>
            <p:cNvPr id="32780" name="Line 45"/>
            <p:cNvSpPr>
              <a:spLocks noChangeShapeType="1"/>
            </p:cNvSpPr>
            <p:nvPr/>
          </p:nvSpPr>
          <p:spPr bwMode="auto">
            <a:xfrm flipH="1" flipV="1">
              <a:off x="4156" y="2295"/>
              <a:ext cx="181" cy="8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1" name="Text Box 46"/>
            <p:cNvSpPr txBox="1">
              <a:spLocks noChangeArrowheads="1"/>
            </p:cNvSpPr>
            <p:nvPr/>
          </p:nvSpPr>
          <p:spPr bwMode="auto">
            <a:xfrm>
              <a:off x="2885" y="3157"/>
              <a:ext cx="293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/>
                <a:t>TCP: Message, UDP: Datagram, ISO: TPDU</a:t>
              </a:r>
            </a:p>
          </p:txBody>
        </p:sp>
        <p:sp>
          <p:nvSpPr>
            <p:cNvPr id="32782" name="Rectangle 40"/>
            <p:cNvSpPr>
              <a:spLocks noChangeArrowheads="1"/>
            </p:cNvSpPr>
            <p:nvPr/>
          </p:nvSpPr>
          <p:spPr bwMode="auto">
            <a:xfrm>
              <a:off x="4110" y="2205"/>
              <a:ext cx="91" cy="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3" name="Rectangle 41"/>
            <p:cNvSpPr>
              <a:spLocks noChangeArrowheads="1"/>
            </p:cNvSpPr>
            <p:nvPr/>
          </p:nvSpPr>
          <p:spPr bwMode="auto">
            <a:xfrm>
              <a:off x="4246" y="2205"/>
              <a:ext cx="91" cy="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4" name="Rectangle 42"/>
            <p:cNvSpPr>
              <a:spLocks noChangeArrowheads="1"/>
            </p:cNvSpPr>
            <p:nvPr/>
          </p:nvSpPr>
          <p:spPr bwMode="auto">
            <a:xfrm>
              <a:off x="4383" y="2205"/>
              <a:ext cx="91" cy="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69760" name="AutoShape 64"/>
          <p:cNvSpPr>
            <a:spLocks noChangeArrowheads="1"/>
          </p:cNvSpPr>
          <p:nvPr/>
        </p:nvSpPr>
        <p:spPr bwMode="auto">
          <a:xfrm>
            <a:off x="5854700" y="2413000"/>
            <a:ext cx="2755900" cy="23876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tabLst>
                <a:tab pos="681038" algn="l"/>
              </a:tabLst>
            </a:pPr>
            <a:r>
              <a:rPr lang="en-US" sz="2400" dirty="0"/>
              <a:t>Addresses</a:t>
            </a:r>
          </a:p>
          <a:p>
            <a:pPr>
              <a:tabLst>
                <a:tab pos="681038" algn="l"/>
              </a:tabLst>
            </a:pPr>
            <a:endParaRPr lang="en-US" sz="1400" dirty="0"/>
          </a:p>
          <a:p>
            <a:pPr>
              <a:tabLst>
                <a:tab pos="681038" algn="l"/>
              </a:tabLst>
            </a:pPr>
            <a:r>
              <a:rPr lang="en-US" sz="1600" dirty="0"/>
              <a:t>TCP/IP	1. Port</a:t>
            </a:r>
          </a:p>
          <a:p>
            <a:pPr>
              <a:tabLst>
                <a:tab pos="681038" algn="l"/>
              </a:tabLst>
            </a:pPr>
            <a:r>
              <a:rPr lang="en-US" sz="1600" dirty="0"/>
              <a:t>	2. IP address !!</a:t>
            </a:r>
          </a:p>
          <a:p>
            <a:pPr>
              <a:tabLst>
                <a:tab pos="681038" algn="l"/>
              </a:tabLst>
            </a:pPr>
            <a:endParaRPr lang="en-US" sz="1600" dirty="0"/>
          </a:p>
          <a:p>
            <a:pPr>
              <a:tabLst>
                <a:tab pos="681038" algn="l"/>
              </a:tabLst>
            </a:pPr>
            <a:r>
              <a:rPr lang="en-US" sz="1600" dirty="0"/>
              <a:t>ISO	TSAP</a:t>
            </a:r>
          </a:p>
          <a:p>
            <a:pPr>
              <a:tabLst>
                <a:tab pos="681038" algn="l"/>
              </a:tabLst>
            </a:pPr>
            <a:r>
              <a:rPr lang="en-US" sz="1600" dirty="0"/>
              <a:t>	(transport service</a:t>
            </a:r>
            <a:br>
              <a:rPr lang="en-US" sz="1600" dirty="0"/>
            </a:br>
            <a:r>
              <a:rPr lang="en-US" sz="1600" dirty="0"/>
              <a:t>	access point)</a:t>
            </a:r>
          </a:p>
        </p:txBody>
      </p:sp>
    </p:spTree>
    <p:extLst>
      <p:ext uri="{BB962C8B-B14F-4D97-AF65-F5344CB8AC3E}">
        <p14:creationId xmlns:p14="http://schemas.microsoft.com/office/powerpoint/2010/main" val="375431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976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4BEAD-CFAA-AF43-B3CD-7B2F021D5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Layer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EC88A-05AB-4745-8B10-8B12CC221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main()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if((sock = socket(AF_INET, SOCK_DGRAM, 0)) &lt; 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memset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0,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));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addr.sin_family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= AF_INET;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addr.sin_addr.s_addr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INADDR_ANY;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addr.sin_port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htons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(PORT);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if(bind(sock,(struct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))&lt;0)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sockaddr_in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n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recvfrom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(sock,(char*)buffer,buflen,0,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sendto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(sock,(char*)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0,(struct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addr,len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main()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if((sock = socket(AF_INET, SOCK_STREAM, 0))&lt;0)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memset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addr.sin_family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= AF_INET;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addr.sin_addr.s_addr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INADDR_ANY;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addr.sin_port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htons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(PORT);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if((bind(sock,(struct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b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if((listen(sock,10))&lt;0)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sockaddr_in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conn = accept(sock,(struct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if(conn &lt; 0)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=0;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while(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&gt;0 &amp;&amp; 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n=read(conn,&amp;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buf|i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</a:t>
            </a:r>
            <a:r>
              <a:rPr lang="nb-NO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+=n; 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-=n; }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if(n&lt;=0) { … }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write(conn,buf,1); 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AE4AEE-4990-F84A-9DFC-AB61EB431E01}"/>
              </a:ext>
            </a:extLst>
          </p:cNvPr>
          <p:cNvSpPr txBox="1"/>
          <p:nvPr/>
        </p:nvSpPr>
        <p:spPr>
          <a:xfrm>
            <a:off x="1403648" y="764704"/>
            <a:ext cx="886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Eurostile" panose="020B0504020202050204" pitchFamily="34" charset="77"/>
              </a:rPr>
              <a:t>UDP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40E72-D8C5-9C4C-BEDA-95325985216F}"/>
              </a:ext>
            </a:extLst>
          </p:cNvPr>
          <p:cNvSpPr txBox="1"/>
          <p:nvPr/>
        </p:nvSpPr>
        <p:spPr>
          <a:xfrm>
            <a:off x="6012160" y="764704"/>
            <a:ext cx="814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Eurostile" panose="020B0504020202050204" pitchFamily="34" charset="77"/>
              </a:rPr>
              <a:t>TCP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7DED32F-CA2F-964E-BDB5-947A532BF344}"/>
              </a:ext>
            </a:extLst>
          </p:cNvPr>
          <p:cNvGrpSpPr/>
          <p:nvPr/>
        </p:nvGrpSpPr>
        <p:grpSpPr>
          <a:xfrm>
            <a:off x="2444552" y="1700808"/>
            <a:ext cx="6509703" cy="2571116"/>
            <a:chOff x="2444552" y="1700808"/>
            <a:chExt cx="6509703" cy="2571116"/>
          </a:xfrm>
        </p:grpSpPr>
        <p:sp>
          <p:nvSpPr>
            <p:cNvPr id="6" name="Text Box 91">
              <a:extLst>
                <a:ext uri="{FF2B5EF4-FFF2-40B4-BE49-F238E27FC236}">
                  <a16:creationId xmlns:a16="http://schemas.microsoft.com/office/drawing/2014/main" id="{D744917A-0BED-E54C-95BC-75957E12A5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6807" y="2690606"/>
              <a:ext cx="2127448" cy="1569660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Connection-oriented</a:t>
              </a:r>
            </a:p>
            <a:p>
              <a:pPr algn="ctr"/>
              <a:endParaRPr lang="en-US" sz="1600" b="1" dirty="0">
                <a:latin typeface="Eurostile" panose="020B0504020202050204" pitchFamily="34" charset="77"/>
              </a:endParaRP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Error recovery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Reliability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Flow control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Congestion control</a:t>
              </a:r>
            </a:p>
          </p:txBody>
        </p:sp>
        <p:sp>
          <p:nvSpPr>
            <p:cNvPr id="7" name="Text Box 91">
              <a:extLst>
                <a:ext uri="{FF2B5EF4-FFF2-40B4-BE49-F238E27FC236}">
                  <a16:creationId xmlns:a16="http://schemas.microsoft.com/office/drawing/2014/main" id="{47DF9C14-755D-154C-9E6D-7B516EFEE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4552" y="2702264"/>
              <a:ext cx="2127448" cy="1569660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Connectionless</a:t>
              </a:r>
            </a:p>
            <a:p>
              <a:pPr algn="ctr"/>
              <a:endParaRPr lang="en-US" sz="1600" b="1" dirty="0">
                <a:latin typeface="Eurostile" panose="020B0504020202050204" pitchFamily="34" charset="77"/>
              </a:endParaRP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No error recovery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No reliability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No flow control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No congestion control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992E10E-C459-6C4D-ADBE-1AF8ECDD5AE2}"/>
                </a:ext>
              </a:extLst>
            </p:cNvPr>
            <p:cNvCxnSpPr>
              <a:cxnSpLocks/>
              <a:stCxn id="7" idx="0"/>
            </p:cNvCxnSpPr>
            <p:nvPr/>
          </p:nvCxnSpPr>
          <p:spPr bwMode="auto">
            <a:xfrm flipH="1" flipV="1">
              <a:off x="3059832" y="1700808"/>
              <a:ext cx="448444" cy="1001456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A0469D7-01DE-3A49-A6DA-2D3D64085610}"/>
                </a:ext>
              </a:extLst>
            </p:cNvPr>
            <p:cNvCxnSpPr>
              <a:cxnSpLocks/>
              <a:stCxn id="6" idx="0"/>
            </p:cNvCxnSpPr>
            <p:nvPr/>
          </p:nvCxnSpPr>
          <p:spPr bwMode="auto">
            <a:xfrm flipH="1" flipV="1">
              <a:off x="7380313" y="1700808"/>
              <a:ext cx="510218" cy="989798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21352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4BEAD-CFAA-AF43-B3CD-7B2F021D5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Layer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EC88A-05AB-4745-8B10-8B12CC221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main()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if((sock = socket(AF_INET, SOCK_DGRAM, 0)) &lt; 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memset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0,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));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addr.sin_family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= AF_INET;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addr.sin_addr.s_addr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INADDR_ANY;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addr.sin_port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htons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(PORT);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if(bind(sock,(struct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))&lt;0)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sockaddr_in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n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recvfrom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(sock,(char*)buffer,buflen,0,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sendto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(sock,(char*)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0,(struct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addr,len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main()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if((sock = socket(AF_INET, SOCK_STREAM, 0))&lt;0)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memset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addr.sin_family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= AF_INET;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addr.sin_addr.s_addr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INADDR_ANY;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addr.sin_port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htons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(PORT);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if((bind(sock,(struct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b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if((listen(sock,10))&lt;0)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sockaddr_in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conn = accept(sock,(struct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if(conn &lt; 0)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=0;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while(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&gt;0 &amp;&amp; 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n=read(conn,&amp;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buf|i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</a:t>
            </a:r>
            <a:r>
              <a:rPr lang="nb-NO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+=n; 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-=n; }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if(n&lt;=0) { … }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write(conn,buf,1); 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AE4AEE-4990-F84A-9DFC-AB61EB431E01}"/>
              </a:ext>
            </a:extLst>
          </p:cNvPr>
          <p:cNvSpPr txBox="1"/>
          <p:nvPr/>
        </p:nvSpPr>
        <p:spPr>
          <a:xfrm>
            <a:off x="1403648" y="764704"/>
            <a:ext cx="886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Eurostile" panose="020B0504020202050204" pitchFamily="34" charset="77"/>
              </a:rPr>
              <a:t>UDP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40E72-D8C5-9C4C-BEDA-95325985216F}"/>
              </a:ext>
            </a:extLst>
          </p:cNvPr>
          <p:cNvSpPr txBox="1"/>
          <p:nvPr/>
        </p:nvSpPr>
        <p:spPr>
          <a:xfrm>
            <a:off x="6012160" y="764704"/>
            <a:ext cx="814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Eurostile" panose="020B0504020202050204" pitchFamily="34" charset="77"/>
              </a:rPr>
              <a:t>TCP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7DED32F-CA2F-964E-BDB5-947A532BF344}"/>
              </a:ext>
            </a:extLst>
          </p:cNvPr>
          <p:cNvGrpSpPr/>
          <p:nvPr/>
        </p:nvGrpSpPr>
        <p:grpSpPr>
          <a:xfrm>
            <a:off x="2508052" y="3148609"/>
            <a:ext cx="6509703" cy="2078673"/>
            <a:chOff x="2444552" y="1700809"/>
            <a:chExt cx="6509703" cy="2078673"/>
          </a:xfrm>
        </p:grpSpPr>
        <p:sp>
          <p:nvSpPr>
            <p:cNvPr id="6" name="Text Box 91">
              <a:extLst>
                <a:ext uri="{FF2B5EF4-FFF2-40B4-BE49-F238E27FC236}">
                  <a16:creationId xmlns:a16="http://schemas.microsoft.com/office/drawing/2014/main" id="{D744917A-0BED-E54C-95BC-75957E12A5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6807" y="3183049"/>
              <a:ext cx="2127448" cy="584775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Bind the port PORT to the socket</a:t>
              </a:r>
            </a:p>
          </p:txBody>
        </p:sp>
        <p:sp>
          <p:nvSpPr>
            <p:cNvPr id="7" name="Text Box 91">
              <a:extLst>
                <a:ext uri="{FF2B5EF4-FFF2-40B4-BE49-F238E27FC236}">
                  <a16:creationId xmlns:a16="http://schemas.microsoft.com/office/drawing/2014/main" id="{47DF9C14-755D-154C-9E6D-7B516EFEE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4552" y="3194707"/>
              <a:ext cx="2127448" cy="584775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Bind the port PORT to the socket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992E10E-C459-6C4D-ADBE-1AF8ECDD5AE2}"/>
                </a:ext>
              </a:extLst>
            </p:cNvPr>
            <p:cNvCxnSpPr>
              <a:cxnSpLocks/>
              <a:stCxn id="7" idx="0"/>
            </p:cNvCxnSpPr>
            <p:nvPr/>
          </p:nvCxnSpPr>
          <p:spPr bwMode="auto">
            <a:xfrm flipH="1" flipV="1">
              <a:off x="3059832" y="1700809"/>
              <a:ext cx="448444" cy="1493898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A0469D7-01DE-3A49-A6DA-2D3D64085610}"/>
                </a:ext>
              </a:extLst>
            </p:cNvPr>
            <p:cNvCxnSpPr>
              <a:cxnSpLocks/>
              <a:stCxn id="6" idx="0"/>
            </p:cNvCxnSpPr>
            <p:nvPr/>
          </p:nvCxnSpPr>
          <p:spPr bwMode="auto">
            <a:xfrm flipH="1" flipV="1">
              <a:off x="7380313" y="1700809"/>
              <a:ext cx="510218" cy="1482240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DDD8F02-33FD-F54E-9ABE-29DADDFC5C00}"/>
              </a:ext>
            </a:extLst>
          </p:cNvPr>
          <p:cNvSpPr txBox="1"/>
          <p:nvPr/>
        </p:nvSpPr>
        <p:spPr>
          <a:xfrm>
            <a:off x="203200" y="5664200"/>
            <a:ext cx="873508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But how to inform the other side about this port number?</a:t>
            </a:r>
          </a:p>
        </p:txBody>
      </p:sp>
    </p:spTree>
    <p:extLst>
      <p:ext uri="{BB962C8B-B14F-4D97-AF65-F5344CB8AC3E}">
        <p14:creationId xmlns:p14="http://schemas.microsoft.com/office/powerpoint/2010/main" val="283975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Addressing at the Transport Layer</a:t>
            </a:r>
            <a:endParaRPr lang="en-US" sz="3200"/>
          </a:p>
        </p:txBody>
      </p:sp>
      <p:grpSp>
        <p:nvGrpSpPr>
          <p:cNvPr id="38916" name="Group 26"/>
          <p:cNvGrpSpPr>
            <a:grpSpLocks/>
          </p:cNvGrpSpPr>
          <p:nvPr/>
        </p:nvGrpSpPr>
        <p:grpSpPr bwMode="auto">
          <a:xfrm>
            <a:off x="815975" y="2692400"/>
            <a:ext cx="7385050" cy="3111500"/>
            <a:chOff x="1156" y="799"/>
            <a:chExt cx="3494" cy="1406"/>
          </a:xfrm>
        </p:grpSpPr>
        <p:sp>
          <p:nvSpPr>
            <p:cNvPr id="38917" name="Rectangle 7"/>
            <p:cNvSpPr>
              <a:spLocks noChangeArrowheads="1"/>
            </p:cNvSpPr>
            <p:nvPr/>
          </p:nvSpPr>
          <p:spPr bwMode="auto">
            <a:xfrm>
              <a:off x="1156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SSH</a:t>
              </a:r>
            </a:p>
            <a:p>
              <a:pPr algn="ctr"/>
              <a:r>
                <a:rPr lang="en-US" sz="2000" dirty="0"/>
                <a:t>client</a:t>
              </a:r>
            </a:p>
          </p:txBody>
        </p:sp>
        <p:sp>
          <p:nvSpPr>
            <p:cNvPr id="38918" name="Rectangle 8"/>
            <p:cNvSpPr>
              <a:spLocks noChangeArrowheads="1"/>
            </p:cNvSpPr>
            <p:nvPr/>
          </p:nvSpPr>
          <p:spPr bwMode="auto">
            <a:xfrm>
              <a:off x="1746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SSH</a:t>
              </a:r>
            </a:p>
            <a:p>
              <a:pPr algn="ctr"/>
              <a:r>
                <a:rPr lang="en-US" sz="2000" dirty="0"/>
                <a:t>server</a:t>
              </a:r>
            </a:p>
          </p:txBody>
        </p:sp>
        <p:sp>
          <p:nvSpPr>
            <p:cNvPr id="38919" name="Rectangle 9"/>
            <p:cNvSpPr>
              <a:spLocks noChangeArrowheads="1"/>
            </p:cNvSpPr>
            <p:nvPr/>
          </p:nvSpPr>
          <p:spPr bwMode="auto">
            <a:xfrm>
              <a:off x="2335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DNS</a:t>
              </a:r>
            </a:p>
            <a:p>
              <a:pPr algn="ctr"/>
              <a:r>
                <a:rPr lang="en-US" sz="2000" dirty="0"/>
                <a:t>client</a:t>
              </a:r>
            </a:p>
          </p:txBody>
        </p:sp>
        <p:sp>
          <p:nvSpPr>
            <p:cNvPr id="38920" name="Rectangle 10"/>
            <p:cNvSpPr>
              <a:spLocks noChangeArrowheads="1"/>
            </p:cNvSpPr>
            <p:nvPr/>
          </p:nvSpPr>
          <p:spPr bwMode="auto">
            <a:xfrm>
              <a:off x="2925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DNS</a:t>
              </a:r>
            </a:p>
            <a:p>
              <a:pPr algn="ctr"/>
              <a:r>
                <a:rPr lang="en-US" sz="2000" dirty="0"/>
                <a:t>server</a:t>
              </a:r>
            </a:p>
          </p:txBody>
        </p:sp>
        <p:sp>
          <p:nvSpPr>
            <p:cNvPr id="38921" name="Rectangle 11"/>
            <p:cNvSpPr>
              <a:spLocks noChangeArrowheads="1"/>
            </p:cNvSpPr>
            <p:nvPr/>
          </p:nvSpPr>
          <p:spPr bwMode="auto">
            <a:xfrm>
              <a:off x="3515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HTTP</a:t>
              </a:r>
            </a:p>
            <a:p>
              <a:pPr algn="ctr"/>
              <a:r>
                <a:rPr lang="en-US" sz="2000" dirty="0"/>
                <a:t>client</a:t>
              </a:r>
            </a:p>
          </p:txBody>
        </p:sp>
        <p:sp>
          <p:nvSpPr>
            <p:cNvPr id="38922" name="Rectangle 12"/>
            <p:cNvSpPr>
              <a:spLocks noChangeArrowheads="1"/>
            </p:cNvSpPr>
            <p:nvPr/>
          </p:nvSpPr>
          <p:spPr bwMode="auto">
            <a:xfrm>
              <a:off x="4105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HTTP</a:t>
              </a:r>
            </a:p>
            <a:p>
              <a:pPr algn="ctr"/>
              <a:r>
                <a:rPr lang="en-US" sz="2000" dirty="0"/>
                <a:t>server</a:t>
              </a:r>
            </a:p>
          </p:txBody>
        </p:sp>
        <p:sp>
          <p:nvSpPr>
            <p:cNvPr id="38923" name="Rectangle 13"/>
            <p:cNvSpPr>
              <a:spLocks noChangeArrowheads="1"/>
            </p:cNvSpPr>
            <p:nvPr/>
          </p:nvSpPr>
          <p:spPr bwMode="auto">
            <a:xfrm>
              <a:off x="2608" y="1344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/>
                <a:t>Transport</a:t>
              </a:r>
            </a:p>
          </p:txBody>
        </p:sp>
        <p:sp>
          <p:nvSpPr>
            <p:cNvPr id="38924" name="Rectangle 14"/>
            <p:cNvSpPr>
              <a:spLocks noChangeArrowheads="1"/>
            </p:cNvSpPr>
            <p:nvPr/>
          </p:nvSpPr>
          <p:spPr bwMode="auto">
            <a:xfrm>
              <a:off x="2608" y="1661"/>
              <a:ext cx="545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/>
                <a:t>Network</a:t>
              </a:r>
            </a:p>
          </p:txBody>
        </p:sp>
        <p:sp>
          <p:nvSpPr>
            <p:cNvPr id="38925" name="Rectangle 15"/>
            <p:cNvSpPr>
              <a:spLocks noChangeArrowheads="1"/>
            </p:cNvSpPr>
            <p:nvPr/>
          </p:nvSpPr>
          <p:spPr bwMode="auto">
            <a:xfrm>
              <a:off x="2608" y="1842"/>
              <a:ext cx="545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/>
                <a:t>Data link</a:t>
              </a:r>
            </a:p>
          </p:txBody>
        </p:sp>
        <p:sp>
          <p:nvSpPr>
            <p:cNvPr id="38926" name="Rectangle 16"/>
            <p:cNvSpPr>
              <a:spLocks noChangeArrowheads="1"/>
            </p:cNvSpPr>
            <p:nvPr/>
          </p:nvSpPr>
          <p:spPr bwMode="auto">
            <a:xfrm>
              <a:off x="2608" y="2024"/>
              <a:ext cx="545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/>
                <a:t>Physical</a:t>
              </a:r>
            </a:p>
          </p:txBody>
        </p:sp>
        <p:sp>
          <p:nvSpPr>
            <p:cNvPr id="38927" name="Line 18"/>
            <p:cNvSpPr>
              <a:spLocks noChangeShapeType="1"/>
            </p:cNvSpPr>
            <p:nvPr/>
          </p:nvSpPr>
          <p:spPr bwMode="auto">
            <a:xfrm>
              <a:off x="1429" y="1117"/>
              <a:ext cx="127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28" name="Line 19"/>
            <p:cNvSpPr>
              <a:spLocks noChangeShapeType="1"/>
            </p:cNvSpPr>
            <p:nvPr/>
          </p:nvSpPr>
          <p:spPr bwMode="auto">
            <a:xfrm flipH="1" flipV="1">
              <a:off x="2064" y="1117"/>
              <a:ext cx="68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29" name="Line 20"/>
            <p:cNvSpPr>
              <a:spLocks noChangeShapeType="1"/>
            </p:cNvSpPr>
            <p:nvPr/>
          </p:nvSpPr>
          <p:spPr bwMode="auto">
            <a:xfrm flipH="1">
              <a:off x="3107" y="1117"/>
              <a:ext cx="127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30" name="Line 21"/>
            <p:cNvSpPr>
              <a:spLocks noChangeShapeType="1"/>
            </p:cNvSpPr>
            <p:nvPr/>
          </p:nvSpPr>
          <p:spPr bwMode="auto">
            <a:xfrm flipH="1">
              <a:off x="3016" y="1117"/>
              <a:ext cx="771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31" name="Line 22"/>
            <p:cNvSpPr>
              <a:spLocks noChangeShapeType="1"/>
            </p:cNvSpPr>
            <p:nvPr/>
          </p:nvSpPr>
          <p:spPr bwMode="auto">
            <a:xfrm flipH="1">
              <a:off x="2925" y="1117"/>
              <a:ext cx="27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32" name="Line 23"/>
            <p:cNvSpPr>
              <a:spLocks noChangeShapeType="1"/>
            </p:cNvSpPr>
            <p:nvPr/>
          </p:nvSpPr>
          <p:spPr bwMode="auto">
            <a:xfrm>
              <a:off x="2608" y="1117"/>
              <a:ext cx="22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33" name="Line 24"/>
            <p:cNvSpPr>
              <a:spLocks noChangeShapeType="1"/>
            </p:cNvSpPr>
            <p:nvPr/>
          </p:nvSpPr>
          <p:spPr bwMode="auto">
            <a:xfrm>
              <a:off x="3152" y="2115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34" name="Line 25"/>
            <p:cNvSpPr>
              <a:spLocks noChangeShapeType="1"/>
            </p:cNvSpPr>
            <p:nvPr/>
          </p:nvSpPr>
          <p:spPr bwMode="auto">
            <a:xfrm>
              <a:off x="2200" y="2115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F21101-DB37-5C4B-9D01-AF58340E4B66}"/>
              </a:ext>
            </a:extLst>
          </p:cNvPr>
          <p:cNvGrpSpPr/>
          <p:nvPr/>
        </p:nvGrpSpPr>
        <p:grpSpPr>
          <a:xfrm>
            <a:off x="1391942" y="1150007"/>
            <a:ext cx="6233117" cy="1542394"/>
            <a:chOff x="1391942" y="1150007"/>
            <a:chExt cx="6233117" cy="1542394"/>
          </a:xfrm>
        </p:grpSpPr>
        <p:sp>
          <p:nvSpPr>
            <p:cNvPr id="23" name="Text Box 91">
              <a:extLst>
                <a:ext uri="{FF2B5EF4-FFF2-40B4-BE49-F238E27FC236}">
                  <a16:creationId xmlns:a16="http://schemas.microsoft.com/office/drawing/2014/main" id="{009141BD-FDA0-424B-9505-F8700EC1CA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9452" y="1150007"/>
              <a:ext cx="1911548" cy="584775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What are their ports?</a:t>
              </a: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A6B6313D-D695-0542-8501-E3E8E219112E}"/>
                </a:ext>
              </a:extLst>
            </p:cNvPr>
            <p:cNvCxnSpPr>
              <a:stCxn id="23" idx="1"/>
              <a:endCxn id="38917" idx="0"/>
            </p:cNvCxnSpPr>
            <p:nvPr/>
          </p:nvCxnSpPr>
          <p:spPr bwMode="auto">
            <a:xfrm rot="10800000" flipV="1">
              <a:off x="1391942" y="1442394"/>
              <a:ext cx="2157510" cy="1250005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26" name="Straight Arrow Connector 2">
              <a:extLst>
                <a:ext uri="{FF2B5EF4-FFF2-40B4-BE49-F238E27FC236}">
                  <a16:creationId xmlns:a16="http://schemas.microsoft.com/office/drawing/2014/main" id="{20C0529F-6654-4447-A52E-9B0CB9FB4969}"/>
                </a:ext>
              </a:extLst>
            </p:cNvPr>
            <p:cNvCxnSpPr>
              <a:cxnSpLocks/>
              <a:stCxn id="23" idx="1"/>
              <a:endCxn id="38918" idx="0"/>
            </p:cNvCxnSpPr>
            <p:nvPr/>
          </p:nvCxnSpPr>
          <p:spPr bwMode="auto">
            <a:xfrm rot="10800000" flipV="1">
              <a:off x="2638988" y="1442394"/>
              <a:ext cx="910464" cy="1250005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29" name="Straight Arrow Connector 2">
              <a:extLst>
                <a:ext uri="{FF2B5EF4-FFF2-40B4-BE49-F238E27FC236}">
                  <a16:creationId xmlns:a16="http://schemas.microsoft.com/office/drawing/2014/main" id="{B618E0EB-2C8B-BD47-8927-7E9F87995818}"/>
                </a:ext>
              </a:extLst>
            </p:cNvPr>
            <p:cNvCxnSpPr>
              <a:cxnSpLocks/>
              <a:stCxn id="23" idx="3"/>
              <a:endCxn id="38922" idx="0"/>
            </p:cNvCxnSpPr>
            <p:nvPr/>
          </p:nvCxnSpPr>
          <p:spPr bwMode="auto">
            <a:xfrm>
              <a:off x="5461000" y="1442395"/>
              <a:ext cx="2164059" cy="1250005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2" name="Straight Arrow Connector 2">
              <a:extLst>
                <a:ext uri="{FF2B5EF4-FFF2-40B4-BE49-F238E27FC236}">
                  <a16:creationId xmlns:a16="http://schemas.microsoft.com/office/drawing/2014/main" id="{C55B0547-4EF6-6340-88E8-D6EAF5F8D773}"/>
                </a:ext>
              </a:extLst>
            </p:cNvPr>
            <p:cNvCxnSpPr>
              <a:cxnSpLocks/>
              <a:stCxn id="23" idx="3"/>
              <a:endCxn id="38921" idx="0"/>
            </p:cNvCxnSpPr>
            <p:nvPr/>
          </p:nvCxnSpPr>
          <p:spPr bwMode="auto">
            <a:xfrm>
              <a:off x="5461000" y="1442395"/>
              <a:ext cx="917013" cy="1250005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5" name="Straight Arrow Connector 2">
              <a:extLst>
                <a:ext uri="{FF2B5EF4-FFF2-40B4-BE49-F238E27FC236}">
                  <a16:creationId xmlns:a16="http://schemas.microsoft.com/office/drawing/2014/main" id="{3E51F61C-2470-DE4E-B1CC-6B57915C76F5}"/>
                </a:ext>
              </a:extLst>
            </p:cNvPr>
            <p:cNvCxnSpPr>
              <a:cxnSpLocks/>
              <a:stCxn id="23" idx="2"/>
              <a:endCxn id="38920" idx="0"/>
            </p:cNvCxnSpPr>
            <p:nvPr/>
          </p:nvCxnSpPr>
          <p:spPr bwMode="auto">
            <a:xfrm rot="16200000" flipH="1">
              <a:off x="4339287" y="1900720"/>
              <a:ext cx="957618" cy="625741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8" name="Straight Arrow Connector 2">
              <a:extLst>
                <a:ext uri="{FF2B5EF4-FFF2-40B4-BE49-F238E27FC236}">
                  <a16:creationId xmlns:a16="http://schemas.microsoft.com/office/drawing/2014/main" id="{3BC557DC-0AF4-624C-8625-097180DD2936}"/>
                </a:ext>
              </a:extLst>
            </p:cNvPr>
            <p:cNvCxnSpPr>
              <a:cxnSpLocks/>
              <a:stCxn id="23" idx="2"/>
              <a:endCxn id="38919" idx="0"/>
            </p:cNvCxnSpPr>
            <p:nvPr/>
          </p:nvCxnSpPr>
          <p:spPr bwMode="auto">
            <a:xfrm rot="5400000">
              <a:off x="3715765" y="1902939"/>
              <a:ext cx="957618" cy="621305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423C72C-9066-C74A-9C81-0E23845EB59D}"/>
              </a:ext>
            </a:extLst>
          </p:cNvPr>
          <p:cNvGrpSpPr/>
          <p:nvPr/>
        </p:nvGrpSpPr>
        <p:grpSpPr>
          <a:xfrm>
            <a:off x="2638988" y="3396139"/>
            <a:ext cx="4985013" cy="3063043"/>
            <a:chOff x="2638988" y="3396139"/>
            <a:chExt cx="4985013" cy="3063043"/>
          </a:xfrm>
        </p:grpSpPr>
        <p:sp>
          <p:nvSpPr>
            <p:cNvPr id="42" name="Text Box 91">
              <a:extLst>
                <a:ext uri="{FF2B5EF4-FFF2-40B4-BE49-F238E27FC236}">
                  <a16:creationId xmlns:a16="http://schemas.microsoft.com/office/drawing/2014/main" id="{27A6A87C-6569-0E46-A61F-48947D628A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5193" y="5874407"/>
              <a:ext cx="1911548" cy="584775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“Simple” answer for servers</a:t>
              </a:r>
            </a:p>
          </p:txBody>
        </p:sp>
        <p:cxnSp>
          <p:nvCxnSpPr>
            <p:cNvPr id="51" name="Straight Arrow Connector 2">
              <a:extLst>
                <a:ext uri="{FF2B5EF4-FFF2-40B4-BE49-F238E27FC236}">
                  <a16:creationId xmlns:a16="http://schemas.microsoft.com/office/drawing/2014/main" id="{47F60390-4428-8545-AAA9-3C0F164F6298}"/>
                </a:ext>
              </a:extLst>
            </p:cNvPr>
            <p:cNvCxnSpPr>
              <a:cxnSpLocks/>
              <a:stCxn id="42" idx="0"/>
              <a:endCxn id="38918" idx="2"/>
            </p:cNvCxnSpPr>
            <p:nvPr/>
          </p:nvCxnSpPr>
          <p:spPr bwMode="auto">
            <a:xfrm rot="16200000" flipV="1">
              <a:off x="2645844" y="3389283"/>
              <a:ext cx="2478268" cy="249197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54" name="Straight Arrow Connector 2">
              <a:extLst>
                <a:ext uri="{FF2B5EF4-FFF2-40B4-BE49-F238E27FC236}">
                  <a16:creationId xmlns:a16="http://schemas.microsoft.com/office/drawing/2014/main" id="{CC0E9422-21D1-8B4B-8E70-7D8EA091B490}"/>
                </a:ext>
              </a:extLst>
            </p:cNvPr>
            <p:cNvCxnSpPr>
              <a:cxnSpLocks/>
              <a:stCxn id="42" idx="0"/>
              <a:endCxn id="38920" idx="2"/>
            </p:cNvCxnSpPr>
            <p:nvPr/>
          </p:nvCxnSpPr>
          <p:spPr bwMode="auto">
            <a:xfrm rot="5400000" flipH="1" flipV="1">
              <a:off x="3891833" y="4635273"/>
              <a:ext cx="2478268" cy="12700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57" name="Straight Arrow Connector 2">
              <a:extLst>
                <a:ext uri="{FF2B5EF4-FFF2-40B4-BE49-F238E27FC236}">
                  <a16:creationId xmlns:a16="http://schemas.microsoft.com/office/drawing/2014/main" id="{8E00E86F-D217-654B-BF4F-C689BFB14979}"/>
                </a:ext>
              </a:extLst>
            </p:cNvPr>
            <p:cNvCxnSpPr>
              <a:cxnSpLocks/>
              <a:stCxn id="42" idx="0"/>
              <a:endCxn id="38929" idx="0"/>
            </p:cNvCxnSpPr>
            <p:nvPr/>
          </p:nvCxnSpPr>
          <p:spPr bwMode="auto">
            <a:xfrm rot="5400000" flipH="1" flipV="1">
              <a:off x="5138350" y="3388756"/>
              <a:ext cx="2478268" cy="2493035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206348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at the Transport Layer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4294967295"/>
          </p:nvPr>
        </p:nvGraphicFramePr>
        <p:xfrm>
          <a:off x="1372594" y="1795463"/>
          <a:ext cx="6271813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0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49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Port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Service</a:t>
                      </a:r>
                      <a:r>
                        <a:rPr lang="en-US" baseline="0" dirty="0">
                          <a:latin typeface="Eurostile" panose="020B0504020202050204" pitchFamily="34" charset="77"/>
                        </a:rPr>
                        <a:t> name</a:t>
                      </a:r>
                      <a:endParaRPr lang="en-US" dirty="0">
                        <a:latin typeface="Eurostile" panose="020B0504020202050204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Secure Shell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SMTP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Simple Mail Transfer Protocol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Domain Name Systems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HTTP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Hypertext</a:t>
                      </a:r>
                      <a:r>
                        <a:rPr lang="en-US" baseline="0" dirty="0">
                          <a:latin typeface="Eurostile" panose="020B0504020202050204" pitchFamily="34" charset="77"/>
                        </a:rPr>
                        <a:t> Transport Protocol</a:t>
                      </a:r>
                      <a:endParaRPr lang="en-US" dirty="0">
                        <a:latin typeface="Eurostile" panose="020B0504020202050204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POP3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Post</a:t>
                      </a:r>
                      <a:r>
                        <a:rPr lang="en-US" baseline="0" dirty="0">
                          <a:latin typeface="Eurostile" panose="020B0504020202050204" pitchFamily="34" charset="77"/>
                        </a:rPr>
                        <a:t> Office Protocol, version 3</a:t>
                      </a:r>
                      <a:endParaRPr lang="en-US" dirty="0">
                        <a:latin typeface="Eurostile" panose="020B0504020202050204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NTP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Network Time Protocol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IMAP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Internet Message Access Protocol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0" y="1028700"/>
            <a:ext cx="8839200" cy="54086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There is a list maintained by IANA – Internet Assigned Numbers Authority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TCP and UDP have separate assignments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same port number – different service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The table shows some examples for TCP (read /etc/services for more)</a:t>
            </a:r>
          </a:p>
        </p:txBody>
      </p:sp>
    </p:spTree>
    <p:extLst>
      <p:ext uri="{BB962C8B-B14F-4D97-AF65-F5344CB8AC3E}">
        <p14:creationId xmlns:p14="http://schemas.microsoft.com/office/powerpoint/2010/main" val="312177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/>
              <a:t>Multiplexing task of the Transport Layer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85825"/>
            <a:ext cx="8839200" cy="19192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Multiplexing and demultiplexing task of the transport layer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/>
              <a:t>Example: accessing a web page with video element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Three protocols used (minor simplification)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HTTP for web page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RTSP for video control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RTP for video data</a:t>
            </a:r>
          </a:p>
        </p:txBody>
      </p:sp>
      <p:grpSp>
        <p:nvGrpSpPr>
          <p:cNvPr id="45060" name="Group 4"/>
          <p:cNvGrpSpPr>
            <a:grpSpLocks/>
          </p:cNvGrpSpPr>
          <p:nvPr/>
        </p:nvGrpSpPr>
        <p:grpSpPr bwMode="auto">
          <a:xfrm>
            <a:off x="395288" y="3644900"/>
            <a:ext cx="442912" cy="2247900"/>
            <a:chOff x="2880" y="1706"/>
            <a:chExt cx="279" cy="1416"/>
          </a:xfrm>
        </p:grpSpPr>
        <p:sp>
          <p:nvSpPr>
            <p:cNvPr id="45119" name="Text Box 5"/>
            <p:cNvSpPr txBox="1">
              <a:spLocks noChangeArrowheads="1"/>
            </p:cNvSpPr>
            <p:nvPr/>
          </p:nvSpPr>
          <p:spPr bwMode="auto">
            <a:xfrm>
              <a:off x="2880" y="2930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45120" name="Text Box 6"/>
            <p:cNvSpPr txBox="1">
              <a:spLocks noChangeArrowheads="1"/>
            </p:cNvSpPr>
            <p:nvPr/>
          </p:nvSpPr>
          <p:spPr bwMode="auto">
            <a:xfrm>
              <a:off x="2931" y="265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45121" name="Text Box 7"/>
            <p:cNvSpPr txBox="1">
              <a:spLocks noChangeArrowheads="1"/>
            </p:cNvSpPr>
            <p:nvPr/>
          </p:nvSpPr>
          <p:spPr bwMode="auto">
            <a:xfrm>
              <a:off x="2931" y="2205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45122" name="Text Box 8"/>
            <p:cNvSpPr txBox="1">
              <a:spLocks noChangeArrowheads="1"/>
            </p:cNvSpPr>
            <p:nvPr/>
          </p:nvSpPr>
          <p:spPr bwMode="auto">
            <a:xfrm>
              <a:off x="2931" y="170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sp>
        <p:nvSpPr>
          <p:cNvPr id="45061" name="Rectangle 9"/>
          <p:cNvSpPr>
            <a:spLocks noChangeArrowheads="1"/>
          </p:cNvSpPr>
          <p:nvPr/>
        </p:nvSpPr>
        <p:spPr bwMode="auto">
          <a:xfrm>
            <a:off x="827088" y="4076700"/>
            <a:ext cx="2232025" cy="936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Rectangle 10"/>
          <p:cNvSpPr>
            <a:spLocks noChangeArrowheads="1"/>
          </p:cNvSpPr>
          <p:nvPr/>
        </p:nvSpPr>
        <p:spPr bwMode="auto">
          <a:xfrm>
            <a:off x="827088" y="3141663"/>
            <a:ext cx="2232025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600"/>
          </a:p>
        </p:txBody>
      </p:sp>
      <p:sp>
        <p:nvSpPr>
          <p:cNvPr id="45063" name="Rectangle 11"/>
          <p:cNvSpPr>
            <a:spLocks noChangeArrowheads="1"/>
          </p:cNvSpPr>
          <p:nvPr/>
        </p:nvSpPr>
        <p:spPr bwMode="auto">
          <a:xfrm>
            <a:off x="898525" y="42926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TCP</a:t>
            </a:r>
          </a:p>
        </p:txBody>
      </p:sp>
      <p:sp>
        <p:nvSpPr>
          <p:cNvPr id="45064" name="Rectangle 12"/>
          <p:cNvSpPr>
            <a:spLocks noChangeArrowheads="1"/>
          </p:cNvSpPr>
          <p:nvPr/>
        </p:nvSpPr>
        <p:spPr bwMode="auto">
          <a:xfrm>
            <a:off x="827088" y="5013325"/>
            <a:ext cx="2232025" cy="574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Network</a:t>
            </a:r>
          </a:p>
          <a:p>
            <a:pPr algn="ctr"/>
            <a:r>
              <a:rPr lang="en-US" sz="1600"/>
              <a:t>Layer</a:t>
            </a:r>
          </a:p>
        </p:txBody>
      </p:sp>
      <p:sp>
        <p:nvSpPr>
          <p:cNvPr id="45065" name="Rectangle 13"/>
          <p:cNvSpPr>
            <a:spLocks noChangeArrowheads="1"/>
          </p:cNvSpPr>
          <p:nvPr/>
        </p:nvSpPr>
        <p:spPr bwMode="auto">
          <a:xfrm>
            <a:off x="827088" y="5588000"/>
            <a:ext cx="22320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6" name="AutoShape 14"/>
          <p:cNvSpPr>
            <a:spLocks noChangeArrowheads="1"/>
          </p:cNvSpPr>
          <p:nvPr/>
        </p:nvSpPr>
        <p:spPr bwMode="auto">
          <a:xfrm>
            <a:off x="757238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7" name="AutoShape 15"/>
          <p:cNvSpPr>
            <a:spLocks noChangeArrowheads="1"/>
          </p:cNvSpPr>
          <p:nvPr/>
        </p:nvSpPr>
        <p:spPr bwMode="auto">
          <a:xfrm>
            <a:off x="2987675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8" name="Line 16"/>
          <p:cNvSpPr>
            <a:spLocks noChangeShapeType="1"/>
          </p:cNvSpPr>
          <p:nvPr/>
        </p:nvSpPr>
        <p:spPr bwMode="auto">
          <a:xfrm>
            <a:off x="827088" y="4076700"/>
            <a:ext cx="2232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9" name="Rectangle 18"/>
          <p:cNvSpPr>
            <a:spLocks noChangeArrowheads="1"/>
          </p:cNvSpPr>
          <p:nvPr/>
        </p:nvSpPr>
        <p:spPr bwMode="auto">
          <a:xfrm>
            <a:off x="900113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Web</a:t>
            </a:r>
            <a:br>
              <a:rPr lang="en-US" sz="1600"/>
            </a:br>
            <a:r>
              <a:rPr lang="en-US" sz="1600"/>
              <a:t>server</a:t>
            </a:r>
          </a:p>
        </p:txBody>
      </p:sp>
      <p:sp>
        <p:nvSpPr>
          <p:cNvPr id="45070" name="Rectangle 19"/>
          <p:cNvSpPr>
            <a:spLocks noChangeArrowheads="1"/>
          </p:cNvSpPr>
          <p:nvPr/>
        </p:nvSpPr>
        <p:spPr bwMode="auto">
          <a:xfrm>
            <a:off x="2051050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Video</a:t>
            </a:r>
          </a:p>
          <a:p>
            <a:pPr algn="ctr"/>
            <a:r>
              <a:rPr lang="en-US" sz="1600"/>
              <a:t>server</a:t>
            </a:r>
          </a:p>
        </p:txBody>
      </p:sp>
      <p:sp>
        <p:nvSpPr>
          <p:cNvPr id="45071" name="Rectangle 22"/>
          <p:cNvSpPr>
            <a:spLocks noChangeArrowheads="1"/>
          </p:cNvSpPr>
          <p:nvPr/>
        </p:nvSpPr>
        <p:spPr bwMode="auto">
          <a:xfrm>
            <a:off x="2051050" y="4294188"/>
            <a:ext cx="936625" cy="50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UDP</a:t>
            </a:r>
          </a:p>
        </p:txBody>
      </p: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1042988" y="4003675"/>
            <a:ext cx="142875" cy="288925"/>
            <a:chOff x="3470" y="1842"/>
            <a:chExt cx="90" cy="182"/>
          </a:xfrm>
        </p:grpSpPr>
        <p:sp>
          <p:nvSpPr>
            <p:cNvPr id="45117" name="Oval 32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18" name="Line 33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2474913" y="4005263"/>
            <a:ext cx="142875" cy="288925"/>
            <a:chOff x="3470" y="1842"/>
            <a:chExt cx="90" cy="182"/>
          </a:xfrm>
        </p:grpSpPr>
        <p:sp>
          <p:nvSpPr>
            <p:cNvPr id="45115" name="Oval 35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16" name="Line 36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1547813" y="4005263"/>
            <a:ext cx="142875" cy="288925"/>
            <a:chOff x="3470" y="1842"/>
            <a:chExt cx="90" cy="182"/>
          </a:xfrm>
        </p:grpSpPr>
        <p:sp>
          <p:nvSpPr>
            <p:cNvPr id="45113" name="Oval 38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14" name="Line 39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7441" name="Line 49"/>
          <p:cNvSpPr>
            <a:spLocks noChangeShapeType="1"/>
          </p:cNvSpPr>
          <p:nvPr/>
        </p:nvSpPr>
        <p:spPr bwMode="auto">
          <a:xfrm flipV="1">
            <a:off x="1116013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2" name="Line 50"/>
          <p:cNvSpPr>
            <a:spLocks noChangeShapeType="1"/>
          </p:cNvSpPr>
          <p:nvPr/>
        </p:nvSpPr>
        <p:spPr bwMode="auto">
          <a:xfrm flipV="1">
            <a:off x="1619250" y="3716338"/>
            <a:ext cx="649288" cy="3603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3" name="Line 51"/>
          <p:cNvSpPr>
            <a:spLocks noChangeShapeType="1"/>
          </p:cNvSpPr>
          <p:nvPr/>
        </p:nvSpPr>
        <p:spPr bwMode="auto">
          <a:xfrm flipV="1">
            <a:off x="2546350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8" name="Rectangle 17"/>
          <p:cNvSpPr>
            <a:spLocks noChangeArrowheads="1"/>
          </p:cNvSpPr>
          <p:nvPr/>
        </p:nvSpPr>
        <p:spPr bwMode="auto">
          <a:xfrm flipH="1">
            <a:off x="5726113" y="3141663"/>
            <a:ext cx="2232025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600"/>
          </a:p>
        </p:txBody>
      </p:sp>
      <p:sp>
        <p:nvSpPr>
          <p:cNvPr id="45079" name="Rectangle 20"/>
          <p:cNvSpPr>
            <a:spLocks noChangeArrowheads="1"/>
          </p:cNvSpPr>
          <p:nvPr/>
        </p:nvSpPr>
        <p:spPr bwMode="auto">
          <a:xfrm flipH="1">
            <a:off x="6950075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Web</a:t>
            </a:r>
          </a:p>
          <a:p>
            <a:pPr algn="ctr"/>
            <a:r>
              <a:rPr lang="en-US" sz="1600"/>
              <a:t>browser</a:t>
            </a:r>
          </a:p>
        </p:txBody>
      </p:sp>
      <p:sp>
        <p:nvSpPr>
          <p:cNvPr id="45080" name="Rectangle 21"/>
          <p:cNvSpPr>
            <a:spLocks noChangeArrowheads="1"/>
          </p:cNvSpPr>
          <p:nvPr/>
        </p:nvSpPr>
        <p:spPr bwMode="auto">
          <a:xfrm flipH="1">
            <a:off x="5797550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Video</a:t>
            </a:r>
          </a:p>
          <a:p>
            <a:pPr algn="ctr"/>
            <a:r>
              <a:rPr lang="en-US" sz="1600"/>
              <a:t>plugin</a:t>
            </a:r>
          </a:p>
        </p:txBody>
      </p:sp>
      <p:sp>
        <p:nvSpPr>
          <p:cNvPr id="45081" name="Rectangle 23"/>
          <p:cNvSpPr>
            <a:spLocks noChangeArrowheads="1"/>
          </p:cNvSpPr>
          <p:nvPr/>
        </p:nvSpPr>
        <p:spPr bwMode="auto">
          <a:xfrm flipH="1">
            <a:off x="5726113" y="4076700"/>
            <a:ext cx="2232025" cy="936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82" name="Rectangle 24"/>
          <p:cNvSpPr>
            <a:spLocks noChangeArrowheads="1"/>
          </p:cNvSpPr>
          <p:nvPr/>
        </p:nvSpPr>
        <p:spPr bwMode="auto">
          <a:xfrm flipH="1">
            <a:off x="6950075" y="42926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TCP</a:t>
            </a:r>
          </a:p>
        </p:txBody>
      </p:sp>
      <p:sp>
        <p:nvSpPr>
          <p:cNvPr id="45083" name="Rectangle 25"/>
          <p:cNvSpPr>
            <a:spLocks noChangeArrowheads="1"/>
          </p:cNvSpPr>
          <p:nvPr/>
        </p:nvSpPr>
        <p:spPr bwMode="auto">
          <a:xfrm flipH="1">
            <a:off x="5726113" y="5013325"/>
            <a:ext cx="2232025" cy="574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Network</a:t>
            </a:r>
          </a:p>
          <a:p>
            <a:pPr algn="ctr"/>
            <a:r>
              <a:rPr lang="en-US" sz="1600"/>
              <a:t>Layer</a:t>
            </a:r>
          </a:p>
        </p:txBody>
      </p:sp>
      <p:sp>
        <p:nvSpPr>
          <p:cNvPr id="45084" name="Rectangle 26"/>
          <p:cNvSpPr>
            <a:spLocks noChangeArrowheads="1"/>
          </p:cNvSpPr>
          <p:nvPr/>
        </p:nvSpPr>
        <p:spPr bwMode="auto">
          <a:xfrm flipH="1">
            <a:off x="5726113" y="5588000"/>
            <a:ext cx="22320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85" name="AutoShape 27"/>
          <p:cNvSpPr>
            <a:spLocks noChangeArrowheads="1"/>
          </p:cNvSpPr>
          <p:nvPr/>
        </p:nvSpPr>
        <p:spPr bwMode="auto">
          <a:xfrm flipH="1">
            <a:off x="7885113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86" name="AutoShape 28"/>
          <p:cNvSpPr>
            <a:spLocks noChangeArrowheads="1"/>
          </p:cNvSpPr>
          <p:nvPr/>
        </p:nvSpPr>
        <p:spPr bwMode="auto">
          <a:xfrm flipH="1">
            <a:off x="5654675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87" name="Line 29"/>
          <p:cNvSpPr>
            <a:spLocks noChangeShapeType="1"/>
          </p:cNvSpPr>
          <p:nvPr/>
        </p:nvSpPr>
        <p:spPr bwMode="auto">
          <a:xfrm flipH="1">
            <a:off x="5726113" y="4076700"/>
            <a:ext cx="2232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88" name="Rectangle 30"/>
          <p:cNvSpPr>
            <a:spLocks noChangeArrowheads="1"/>
          </p:cNvSpPr>
          <p:nvPr/>
        </p:nvSpPr>
        <p:spPr bwMode="auto">
          <a:xfrm flipH="1">
            <a:off x="5797550" y="4294188"/>
            <a:ext cx="936625" cy="50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UDP</a:t>
            </a:r>
          </a:p>
        </p:txBody>
      </p:sp>
      <p:grpSp>
        <p:nvGrpSpPr>
          <p:cNvPr id="6" name="Group 40"/>
          <p:cNvGrpSpPr>
            <a:grpSpLocks/>
          </p:cNvGrpSpPr>
          <p:nvPr/>
        </p:nvGrpSpPr>
        <p:grpSpPr bwMode="auto">
          <a:xfrm flipH="1">
            <a:off x="7597775" y="4005263"/>
            <a:ext cx="142875" cy="288925"/>
            <a:chOff x="3470" y="1842"/>
            <a:chExt cx="90" cy="182"/>
          </a:xfrm>
        </p:grpSpPr>
        <p:sp>
          <p:nvSpPr>
            <p:cNvPr id="45111" name="Oval 41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12" name="Line 42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43"/>
          <p:cNvGrpSpPr>
            <a:grpSpLocks/>
          </p:cNvGrpSpPr>
          <p:nvPr/>
        </p:nvGrpSpPr>
        <p:grpSpPr bwMode="auto">
          <a:xfrm flipH="1">
            <a:off x="7096125" y="4005263"/>
            <a:ext cx="142875" cy="288925"/>
            <a:chOff x="3470" y="1842"/>
            <a:chExt cx="90" cy="182"/>
          </a:xfrm>
        </p:grpSpPr>
        <p:sp>
          <p:nvSpPr>
            <p:cNvPr id="45109" name="Oval 44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10" name="Line 45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46"/>
          <p:cNvGrpSpPr>
            <a:grpSpLocks/>
          </p:cNvGrpSpPr>
          <p:nvPr/>
        </p:nvGrpSpPr>
        <p:grpSpPr bwMode="auto">
          <a:xfrm flipH="1">
            <a:off x="6202363" y="4005263"/>
            <a:ext cx="142875" cy="288925"/>
            <a:chOff x="3470" y="1842"/>
            <a:chExt cx="90" cy="182"/>
          </a:xfrm>
        </p:grpSpPr>
        <p:sp>
          <p:nvSpPr>
            <p:cNvPr id="45107" name="Oval 47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08" name="Line 48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7444" name="Line 52"/>
          <p:cNvSpPr>
            <a:spLocks noChangeShapeType="1"/>
          </p:cNvSpPr>
          <p:nvPr/>
        </p:nvSpPr>
        <p:spPr bwMode="auto">
          <a:xfrm flipH="1" flipV="1">
            <a:off x="7670800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5" name="Line 53"/>
          <p:cNvSpPr>
            <a:spLocks noChangeShapeType="1"/>
          </p:cNvSpPr>
          <p:nvPr/>
        </p:nvSpPr>
        <p:spPr bwMode="auto">
          <a:xfrm flipH="1" flipV="1">
            <a:off x="6518275" y="3716338"/>
            <a:ext cx="647700" cy="3603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6" name="Line 54"/>
          <p:cNvSpPr>
            <a:spLocks noChangeShapeType="1"/>
          </p:cNvSpPr>
          <p:nvPr/>
        </p:nvSpPr>
        <p:spPr bwMode="auto">
          <a:xfrm flipH="1" flipV="1">
            <a:off x="6269038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7" name="Freeform 55"/>
          <p:cNvSpPr>
            <a:spLocks/>
          </p:cNvSpPr>
          <p:nvPr/>
        </p:nvSpPr>
        <p:spPr bwMode="auto">
          <a:xfrm>
            <a:off x="1116013" y="4292600"/>
            <a:ext cx="6551612" cy="1800225"/>
          </a:xfrm>
          <a:custGeom>
            <a:avLst/>
            <a:gdLst>
              <a:gd name="T0" fmla="*/ 0 w 3084"/>
              <a:gd name="T1" fmla="*/ 0 h 545"/>
              <a:gd name="T2" fmla="*/ 3660320 w 3084"/>
              <a:gd name="T3" fmla="*/ 1800225 h 545"/>
              <a:gd name="T4" fmla="*/ 6551612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8" name="Freeform 56"/>
          <p:cNvSpPr>
            <a:spLocks/>
          </p:cNvSpPr>
          <p:nvPr/>
        </p:nvSpPr>
        <p:spPr bwMode="auto">
          <a:xfrm>
            <a:off x="1620838" y="4292600"/>
            <a:ext cx="5543550" cy="1657350"/>
          </a:xfrm>
          <a:custGeom>
            <a:avLst/>
            <a:gdLst>
              <a:gd name="T0" fmla="*/ 0 w 3084"/>
              <a:gd name="T1" fmla="*/ 0 h 545"/>
              <a:gd name="T2" fmla="*/ 3097126 w 3084"/>
              <a:gd name="T3" fmla="*/ 1657350 h 545"/>
              <a:gd name="T4" fmla="*/ 5543550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9" name="Freeform 57"/>
          <p:cNvSpPr>
            <a:spLocks/>
          </p:cNvSpPr>
          <p:nvPr/>
        </p:nvSpPr>
        <p:spPr bwMode="auto">
          <a:xfrm>
            <a:off x="2555875" y="4292600"/>
            <a:ext cx="3744913" cy="1512888"/>
          </a:xfrm>
          <a:custGeom>
            <a:avLst/>
            <a:gdLst>
              <a:gd name="T0" fmla="*/ 0 w 3084"/>
              <a:gd name="T1" fmla="*/ 0 h 545"/>
              <a:gd name="T2" fmla="*/ 2092245 w 3084"/>
              <a:gd name="T3" fmla="*/ 1512888 h 545"/>
              <a:gd name="T4" fmla="*/ 3744913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0" name="Freeform 58"/>
          <p:cNvSpPr>
            <a:spLocks/>
          </p:cNvSpPr>
          <p:nvPr/>
        </p:nvSpPr>
        <p:spPr bwMode="auto">
          <a:xfrm>
            <a:off x="1117600" y="3059113"/>
            <a:ext cx="2735263" cy="1017587"/>
          </a:xfrm>
          <a:custGeom>
            <a:avLst/>
            <a:gdLst>
              <a:gd name="T0" fmla="*/ 2735263 w 1723"/>
              <a:gd name="T1" fmla="*/ 9525 h 641"/>
              <a:gd name="T2" fmla="*/ 746125 w 1723"/>
              <a:gd name="T3" fmla="*/ 0 h 641"/>
              <a:gd name="T4" fmla="*/ 0 w 1723"/>
              <a:gd name="T5" fmla="*/ 1017587 h 641"/>
              <a:gd name="T6" fmla="*/ 0 60000 65536"/>
              <a:gd name="T7" fmla="*/ 0 60000 65536"/>
              <a:gd name="T8" fmla="*/ 0 60000 65536"/>
              <a:gd name="T9" fmla="*/ 0 w 1723"/>
              <a:gd name="T10" fmla="*/ 0 h 641"/>
              <a:gd name="T11" fmla="*/ 1723 w 1723"/>
              <a:gd name="T12" fmla="*/ 641 h 64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23" h="641">
                <a:moveTo>
                  <a:pt x="1723" y="6"/>
                </a:moveTo>
                <a:lnTo>
                  <a:pt x="470" y="0"/>
                </a:lnTo>
                <a:lnTo>
                  <a:pt x="0" y="641"/>
                </a:lnTo>
              </a:path>
            </a:pathLst>
          </a:custGeom>
          <a:noFill/>
          <a:ln w="28575">
            <a:solidFill>
              <a:schemeClr val="hlink"/>
            </a:solidFill>
            <a:prstDash val="sysDot"/>
            <a:round/>
            <a:headEnd/>
            <a:tailEnd type="stealth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1" name="Freeform 59"/>
          <p:cNvSpPr>
            <a:spLocks/>
          </p:cNvSpPr>
          <p:nvPr/>
        </p:nvSpPr>
        <p:spPr bwMode="auto">
          <a:xfrm>
            <a:off x="1619250" y="3500438"/>
            <a:ext cx="2232025" cy="576262"/>
          </a:xfrm>
          <a:custGeom>
            <a:avLst/>
            <a:gdLst>
              <a:gd name="T0" fmla="*/ 2232025 w 1406"/>
              <a:gd name="T1" fmla="*/ 0 h 363"/>
              <a:gd name="T2" fmla="*/ 420688 w 1406"/>
              <a:gd name="T3" fmla="*/ 7937 h 363"/>
              <a:gd name="T4" fmla="*/ 0 w 1406"/>
              <a:gd name="T5" fmla="*/ 576262 h 363"/>
              <a:gd name="T6" fmla="*/ 0 60000 65536"/>
              <a:gd name="T7" fmla="*/ 0 60000 65536"/>
              <a:gd name="T8" fmla="*/ 0 60000 65536"/>
              <a:gd name="T9" fmla="*/ 0 w 1406"/>
              <a:gd name="T10" fmla="*/ 0 h 363"/>
              <a:gd name="T11" fmla="*/ 1406 w 1406"/>
              <a:gd name="T12" fmla="*/ 363 h 3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06" h="363">
                <a:moveTo>
                  <a:pt x="1406" y="0"/>
                </a:moveTo>
                <a:lnTo>
                  <a:pt x="265" y="5"/>
                </a:lnTo>
                <a:lnTo>
                  <a:pt x="0" y="363"/>
                </a:lnTo>
              </a:path>
            </a:pathLst>
          </a:custGeom>
          <a:noFill/>
          <a:ln w="28575">
            <a:solidFill>
              <a:schemeClr val="hlink"/>
            </a:solidFill>
            <a:prstDash val="dash"/>
            <a:round/>
            <a:headEnd/>
            <a:tailEnd type="stealth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2" name="Text Box 60"/>
          <p:cNvSpPr txBox="1">
            <a:spLocks noChangeArrowheads="1"/>
          </p:cNvSpPr>
          <p:nvPr/>
        </p:nvSpPr>
        <p:spPr bwMode="auto">
          <a:xfrm>
            <a:off x="3851275" y="2852738"/>
            <a:ext cx="842963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port 80</a:t>
            </a:r>
          </a:p>
        </p:txBody>
      </p:sp>
      <p:sp>
        <p:nvSpPr>
          <p:cNvPr id="827453" name="Text Box 61"/>
          <p:cNvSpPr txBox="1">
            <a:spLocks noChangeArrowheads="1"/>
          </p:cNvSpPr>
          <p:nvPr/>
        </p:nvSpPr>
        <p:spPr bwMode="auto">
          <a:xfrm>
            <a:off x="3851275" y="3370263"/>
            <a:ext cx="954088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port 554</a:t>
            </a:r>
          </a:p>
        </p:txBody>
      </p:sp>
      <p:sp>
        <p:nvSpPr>
          <p:cNvPr id="827454" name="Text Box 62"/>
          <p:cNvSpPr txBox="1">
            <a:spLocks noChangeArrowheads="1"/>
          </p:cNvSpPr>
          <p:nvPr/>
        </p:nvSpPr>
        <p:spPr bwMode="auto">
          <a:xfrm>
            <a:off x="3841750" y="4465638"/>
            <a:ext cx="1247775" cy="84455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ports</a:t>
            </a:r>
          </a:p>
          <a:p>
            <a:pPr algn="ctr"/>
            <a:r>
              <a:rPr lang="en-US" sz="1600"/>
              <a:t>dynamically</a:t>
            </a:r>
          </a:p>
          <a:p>
            <a:pPr algn="ctr"/>
            <a:r>
              <a:rPr lang="en-US" sz="1600"/>
              <a:t>chosen</a:t>
            </a:r>
          </a:p>
        </p:txBody>
      </p:sp>
      <p:sp>
        <p:nvSpPr>
          <p:cNvPr id="827455" name="Line 63"/>
          <p:cNvSpPr>
            <a:spLocks noChangeShapeType="1"/>
          </p:cNvSpPr>
          <p:nvPr/>
        </p:nvSpPr>
        <p:spPr bwMode="auto">
          <a:xfrm flipH="1" flipV="1">
            <a:off x="2627313" y="4076700"/>
            <a:ext cx="1223962" cy="64770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6" name="Line 64"/>
          <p:cNvSpPr>
            <a:spLocks noChangeShapeType="1"/>
          </p:cNvSpPr>
          <p:nvPr/>
        </p:nvSpPr>
        <p:spPr bwMode="auto">
          <a:xfrm flipV="1">
            <a:off x="5076825" y="4149725"/>
            <a:ext cx="2519363" cy="86360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7" name="Line 65"/>
          <p:cNvSpPr>
            <a:spLocks noChangeShapeType="1"/>
          </p:cNvSpPr>
          <p:nvPr/>
        </p:nvSpPr>
        <p:spPr bwMode="auto">
          <a:xfrm flipV="1">
            <a:off x="5076825" y="4149725"/>
            <a:ext cx="2016125" cy="64770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8" name="Line 66"/>
          <p:cNvSpPr>
            <a:spLocks noChangeShapeType="1"/>
          </p:cNvSpPr>
          <p:nvPr/>
        </p:nvSpPr>
        <p:spPr bwMode="auto">
          <a:xfrm flipV="1">
            <a:off x="5076825" y="4076700"/>
            <a:ext cx="1150938" cy="503238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2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2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82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2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7441" grpId="0" animBg="1"/>
      <p:bldP spid="827442" grpId="0" animBg="1"/>
      <p:bldP spid="827443" grpId="0" animBg="1"/>
      <p:bldP spid="827444" grpId="0" animBg="1"/>
      <p:bldP spid="827445" grpId="0" animBg="1"/>
      <p:bldP spid="827446" grpId="0" animBg="1"/>
      <p:bldP spid="827447" grpId="0" animBg="1"/>
      <p:bldP spid="827448" grpId="0" animBg="1"/>
      <p:bldP spid="827449" grpId="0" animBg="1"/>
      <p:bldP spid="827450" grpId="0" animBg="1"/>
      <p:bldP spid="827451" grpId="0" animBg="1"/>
      <p:bldP spid="827452" grpId="0" animBg="1"/>
      <p:bldP spid="827453" grpId="0" animBg="1"/>
      <p:bldP spid="827454" grpId="0" animBg="1"/>
      <p:bldP spid="827455" grpId="0" animBg="1"/>
      <p:bldP spid="827456" grpId="0" animBg="1"/>
      <p:bldP spid="827457" grpId="0" animBg="1"/>
      <p:bldP spid="82745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/>
              <a:t>Multiplexing task of the Transport Layer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85825"/>
            <a:ext cx="8839200" cy="19192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Multiplexing and demultiplexing task of the transport layer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/>
              <a:t>Example: accessing a web page with video element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Three protocols used (minor simplification)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HTTP for web page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RTSP for video control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RTP for video data</a:t>
            </a:r>
          </a:p>
        </p:txBody>
      </p:sp>
      <p:grpSp>
        <p:nvGrpSpPr>
          <p:cNvPr id="47108" name="Group 4"/>
          <p:cNvGrpSpPr>
            <a:grpSpLocks/>
          </p:cNvGrpSpPr>
          <p:nvPr/>
        </p:nvGrpSpPr>
        <p:grpSpPr bwMode="auto">
          <a:xfrm>
            <a:off x="395288" y="3644900"/>
            <a:ext cx="442912" cy="2247900"/>
            <a:chOff x="2880" y="1706"/>
            <a:chExt cx="279" cy="1416"/>
          </a:xfrm>
        </p:grpSpPr>
        <p:sp>
          <p:nvSpPr>
            <p:cNvPr id="47188" name="Text Box 5"/>
            <p:cNvSpPr txBox="1">
              <a:spLocks noChangeArrowheads="1"/>
            </p:cNvSpPr>
            <p:nvPr/>
          </p:nvSpPr>
          <p:spPr bwMode="auto">
            <a:xfrm>
              <a:off x="2880" y="2930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47189" name="Text Box 6"/>
            <p:cNvSpPr txBox="1">
              <a:spLocks noChangeArrowheads="1"/>
            </p:cNvSpPr>
            <p:nvPr/>
          </p:nvSpPr>
          <p:spPr bwMode="auto">
            <a:xfrm>
              <a:off x="2931" y="265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47190" name="Text Box 7"/>
            <p:cNvSpPr txBox="1">
              <a:spLocks noChangeArrowheads="1"/>
            </p:cNvSpPr>
            <p:nvPr/>
          </p:nvSpPr>
          <p:spPr bwMode="auto">
            <a:xfrm>
              <a:off x="2931" y="2205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47191" name="Text Box 8"/>
            <p:cNvSpPr txBox="1">
              <a:spLocks noChangeArrowheads="1"/>
            </p:cNvSpPr>
            <p:nvPr/>
          </p:nvSpPr>
          <p:spPr bwMode="auto">
            <a:xfrm>
              <a:off x="2931" y="170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sp>
        <p:nvSpPr>
          <p:cNvPr id="47109" name="Rectangle 9"/>
          <p:cNvSpPr>
            <a:spLocks noChangeArrowheads="1"/>
          </p:cNvSpPr>
          <p:nvPr/>
        </p:nvSpPr>
        <p:spPr bwMode="auto">
          <a:xfrm>
            <a:off x="827088" y="4076700"/>
            <a:ext cx="2232025" cy="936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0" name="Rectangle 10"/>
          <p:cNvSpPr>
            <a:spLocks noChangeArrowheads="1"/>
          </p:cNvSpPr>
          <p:nvPr/>
        </p:nvSpPr>
        <p:spPr bwMode="auto">
          <a:xfrm>
            <a:off x="827088" y="3141663"/>
            <a:ext cx="2232025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600"/>
          </a:p>
        </p:txBody>
      </p:sp>
      <p:sp>
        <p:nvSpPr>
          <p:cNvPr id="47111" name="Rectangle 11"/>
          <p:cNvSpPr>
            <a:spLocks noChangeArrowheads="1"/>
          </p:cNvSpPr>
          <p:nvPr/>
        </p:nvSpPr>
        <p:spPr bwMode="auto">
          <a:xfrm>
            <a:off x="898525" y="42926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TCP</a:t>
            </a:r>
          </a:p>
        </p:txBody>
      </p:sp>
      <p:sp>
        <p:nvSpPr>
          <p:cNvPr id="47112" name="Rectangle 12"/>
          <p:cNvSpPr>
            <a:spLocks noChangeArrowheads="1"/>
          </p:cNvSpPr>
          <p:nvPr/>
        </p:nvSpPr>
        <p:spPr bwMode="auto">
          <a:xfrm>
            <a:off x="827088" y="5013325"/>
            <a:ext cx="2232025" cy="574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/>
              <a:t>IP addr 1</a:t>
            </a:r>
          </a:p>
        </p:txBody>
      </p:sp>
      <p:sp>
        <p:nvSpPr>
          <p:cNvPr id="47113" name="Rectangle 13"/>
          <p:cNvSpPr>
            <a:spLocks noChangeArrowheads="1"/>
          </p:cNvSpPr>
          <p:nvPr/>
        </p:nvSpPr>
        <p:spPr bwMode="auto">
          <a:xfrm>
            <a:off x="827088" y="5588000"/>
            <a:ext cx="22320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4" name="AutoShape 14"/>
          <p:cNvSpPr>
            <a:spLocks noChangeArrowheads="1"/>
          </p:cNvSpPr>
          <p:nvPr/>
        </p:nvSpPr>
        <p:spPr bwMode="auto">
          <a:xfrm>
            <a:off x="757238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5" name="AutoShape 15"/>
          <p:cNvSpPr>
            <a:spLocks noChangeArrowheads="1"/>
          </p:cNvSpPr>
          <p:nvPr/>
        </p:nvSpPr>
        <p:spPr bwMode="auto">
          <a:xfrm>
            <a:off x="2987675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6" name="Line 16"/>
          <p:cNvSpPr>
            <a:spLocks noChangeShapeType="1"/>
          </p:cNvSpPr>
          <p:nvPr/>
        </p:nvSpPr>
        <p:spPr bwMode="auto">
          <a:xfrm>
            <a:off x="827088" y="4076700"/>
            <a:ext cx="2232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7" name="Rectangle 17"/>
          <p:cNvSpPr>
            <a:spLocks noChangeArrowheads="1"/>
          </p:cNvSpPr>
          <p:nvPr/>
        </p:nvSpPr>
        <p:spPr bwMode="auto">
          <a:xfrm>
            <a:off x="900113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Web</a:t>
            </a:r>
            <a:br>
              <a:rPr lang="en-US" sz="1600"/>
            </a:br>
            <a:r>
              <a:rPr lang="en-US" sz="1600"/>
              <a:t>server</a:t>
            </a:r>
          </a:p>
        </p:txBody>
      </p:sp>
      <p:sp>
        <p:nvSpPr>
          <p:cNvPr id="47118" name="Rectangle 18"/>
          <p:cNvSpPr>
            <a:spLocks noChangeArrowheads="1"/>
          </p:cNvSpPr>
          <p:nvPr/>
        </p:nvSpPr>
        <p:spPr bwMode="auto">
          <a:xfrm>
            <a:off x="2051050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Video</a:t>
            </a:r>
          </a:p>
          <a:p>
            <a:pPr algn="ctr"/>
            <a:r>
              <a:rPr lang="en-US" sz="1600"/>
              <a:t>server</a:t>
            </a:r>
          </a:p>
        </p:txBody>
      </p:sp>
      <p:sp>
        <p:nvSpPr>
          <p:cNvPr id="47119" name="Rectangle 19"/>
          <p:cNvSpPr>
            <a:spLocks noChangeArrowheads="1"/>
          </p:cNvSpPr>
          <p:nvPr/>
        </p:nvSpPr>
        <p:spPr bwMode="auto">
          <a:xfrm>
            <a:off x="2051050" y="4294188"/>
            <a:ext cx="936625" cy="50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UDP</a:t>
            </a:r>
          </a:p>
        </p:txBody>
      </p:sp>
      <p:grpSp>
        <p:nvGrpSpPr>
          <p:cNvPr id="47120" name="Group 20"/>
          <p:cNvGrpSpPr>
            <a:grpSpLocks/>
          </p:cNvGrpSpPr>
          <p:nvPr/>
        </p:nvGrpSpPr>
        <p:grpSpPr bwMode="auto">
          <a:xfrm>
            <a:off x="1042988" y="4003675"/>
            <a:ext cx="142875" cy="288925"/>
            <a:chOff x="3470" y="1842"/>
            <a:chExt cx="90" cy="182"/>
          </a:xfrm>
        </p:grpSpPr>
        <p:sp>
          <p:nvSpPr>
            <p:cNvPr id="47186" name="Oval 21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87" name="Line 22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121" name="Group 23"/>
          <p:cNvGrpSpPr>
            <a:grpSpLocks/>
          </p:cNvGrpSpPr>
          <p:nvPr/>
        </p:nvGrpSpPr>
        <p:grpSpPr bwMode="auto">
          <a:xfrm>
            <a:off x="2474913" y="4005263"/>
            <a:ext cx="142875" cy="288925"/>
            <a:chOff x="3470" y="1842"/>
            <a:chExt cx="90" cy="182"/>
          </a:xfrm>
        </p:grpSpPr>
        <p:sp>
          <p:nvSpPr>
            <p:cNvPr id="47184" name="Oval 24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85" name="Line 25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122" name="Group 26"/>
          <p:cNvGrpSpPr>
            <a:grpSpLocks/>
          </p:cNvGrpSpPr>
          <p:nvPr/>
        </p:nvGrpSpPr>
        <p:grpSpPr bwMode="auto">
          <a:xfrm>
            <a:off x="1547813" y="4005263"/>
            <a:ext cx="142875" cy="288925"/>
            <a:chOff x="3470" y="1842"/>
            <a:chExt cx="90" cy="182"/>
          </a:xfrm>
        </p:grpSpPr>
        <p:sp>
          <p:nvSpPr>
            <p:cNvPr id="47182" name="Oval 27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83" name="Line 28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7123" name="Line 29"/>
          <p:cNvSpPr>
            <a:spLocks noChangeShapeType="1"/>
          </p:cNvSpPr>
          <p:nvPr/>
        </p:nvSpPr>
        <p:spPr bwMode="auto">
          <a:xfrm flipV="1">
            <a:off x="1116013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24" name="Line 30"/>
          <p:cNvSpPr>
            <a:spLocks noChangeShapeType="1"/>
          </p:cNvSpPr>
          <p:nvPr/>
        </p:nvSpPr>
        <p:spPr bwMode="auto">
          <a:xfrm flipV="1">
            <a:off x="1619250" y="3716338"/>
            <a:ext cx="649288" cy="3603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25" name="Line 31"/>
          <p:cNvSpPr>
            <a:spLocks noChangeShapeType="1"/>
          </p:cNvSpPr>
          <p:nvPr/>
        </p:nvSpPr>
        <p:spPr bwMode="auto">
          <a:xfrm flipV="1">
            <a:off x="2546350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26" name="Rectangle 32"/>
          <p:cNvSpPr>
            <a:spLocks noChangeArrowheads="1"/>
          </p:cNvSpPr>
          <p:nvPr/>
        </p:nvSpPr>
        <p:spPr bwMode="auto">
          <a:xfrm flipH="1">
            <a:off x="5726113" y="3141663"/>
            <a:ext cx="2232025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600"/>
          </a:p>
        </p:txBody>
      </p:sp>
      <p:sp>
        <p:nvSpPr>
          <p:cNvPr id="47127" name="Rectangle 33"/>
          <p:cNvSpPr>
            <a:spLocks noChangeArrowheads="1"/>
          </p:cNvSpPr>
          <p:nvPr/>
        </p:nvSpPr>
        <p:spPr bwMode="auto">
          <a:xfrm flipH="1">
            <a:off x="6950075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Web</a:t>
            </a:r>
          </a:p>
          <a:p>
            <a:pPr algn="ctr"/>
            <a:r>
              <a:rPr lang="en-US" sz="1600"/>
              <a:t>browser</a:t>
            </a:r>
          </a:p>
        </p:txBody>
      </p:sp>
      <p:sp>
        <p:nvSpPr>
          <p:cNvPr id="47128" name="Rectangle 34"/>
          <p:cNvSpPr>
            <a:spLocks noChangeArrowheads="1"/>
          </p:cNvSpPr>
          <p:nvPr/>
        </p:nvSpPr>
        <p:spPr bwMode="auto">
          <a:xfrm flipH="1">
            <a:off x="5797550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Video</a:t>
            </a:r>
          </a:p>
          <a:p>
            <a:pPr algn="ctr"/>
            <a:r>
              <a:rPr lang="en-US" sz="1600"/>
              <a:t>plugin</a:t>
            </a:r>
          </a:p>
        </p:txBody>
      </p:sp>
      <p:sp>
        <p:nvSpPr>
          <p:cNvPr id="47129" name="Rectangle 35"/>
          <p:cNvSpPr>
            <a:spLocks noChangeArrowheads="1"/>
          </p:cNvSpPr>
          <p:nvPr/>
        </p:nvSpPr>
        <p:spPr bwMode="auto">
          <a:xfrm flipH="1">
            <a:off x="5726113" y="4076700"/>
            <a:ext cx="2232025" cy="936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30" name="Rectangle 36"/>
          <p:cNvSpPr>
            <a:spLocks noChangeArrowheads="1"/>
          </p:cNvSpPr>
          <p:nvPr/>
        </p:nvSpPr>
        <p:spPr bwMode="auto">
          <a:xfrm flipH="1">
            <a:off x="6950075" y="42926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TCP</a:t>
            </a:r>
          </a:p>
        </p:txBody>
      </p:sp>
      <p:sp>
        <p:nvSpPr>
          <p:cNvPr id="47131" name="Rectangle 37"/>
          <p:cNvSpPr>
            <a:spLocks noChangeArrowheads="1"/>
          </p:cNvSpPr>
          <p:nvPr/>
        </p:nvSpPr>
        <p:spPr bwMode="auto">
          <a:xfrm flipH="1">
            <a:off x="5726113" y="5013325"/>
            <a:ext cx="2232025" cy="574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r>
              <a:rPr lang="en-US" sz="1600"/>
              <a:t>IP addr 2</a:t>
            </a:r>
          </a:p>
        </p:txBody>
      </p:sp>
      <p:sp>
        <p:nvSpPr>
          <p:cNvPr id="47132" name="Rectangle 38"/>
          <p:cNvSpPr>
            <a:spLocks noChangeArrowheads="1"/>
          </p:cNvSpPr>
          <p:nvPr/>
        </p:nvSpPr>
        <p:spPr bwMode="auto">
          <a:xfrm flipH="1">
            <a:off x="5726113" y="5588000"/>
            <a:ext cx="22320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33" name="AutoShape 39"/>
          <p:cNvSpPr>
            <a:spLocks noChangeArrowheads="1"/>
          </p:cNvSpPr>
          <p:nvPr/>
        </p:nvSpPr>
        <p:spPr bwMode="auto">
          <a:xfrm flipH="1">
            <a:off x="7885113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34" name="AutoShape 40"/>
          <p:cNvSpPr>
            <a:spLocks noChangeArrowheads="1"/>
          </p:cNvSpPr>
          <p:nvPr/>
        </p:nvSpPr>
        <p:spPr bwMode="auto">
          <a:xfrm flipH="1">
            <a:off x="5654675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35" name="Line 41"/>
          <p:cNvSpPr>
            <a:spLocks noChangeShapeType="1"/>
          </p:cNvSpPr>
          <p:nvPr/>
        </p:nvSpPr>
        <p:spPr bwMode="auto">
          <a:xfrm flipH="1">
            <a:off x="5726113" y="4076700"/>
            <a:ext cx="2232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36" name="Rectangle 42"/>
          <p:cNvSpPr>
            <a:spLocks noChangeArrowheads="1"/>
          </p:cNvSpPr>
          <p:nvPr/>
        </p:nvSpPr>
        <p:spPr bwMode="auto">
          <a:xfrm flipH="1">
            <a:off x="5797550" y="4294188"/>
            <a:ext cx="936625" cy="50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UDP</a:t>
            </a:r>
          </a:p>
        </p:txBody>
      </p:sp>
      <p:grpSp>
        <p:nvGrpSpPr>
          <p:cNvPr id="47137" name="Group 43"/>
          <p:cNvGrpSpPr>
            <a:grpSpLocks/>
          </p:cNvGrpSpPr>
          <p:nvPr/>
        </p:nvGrpSpPr>
        <p:grpSpPr bwMode="auto">
          <a:xfrm flipH="1">
            <a:off x="7597775" y="4005263"/>
            <a:ext cx="142875" cy="288925"/>
            <a:chOff x="3470" y="1842"/>
            <a:chExt cx="90" cy="182"/>
          </a:xfrm>
        </p:grpSpPr>
        <p:sp>
          <p:nvSpPr>
            <p:cNvPr id="47180" name="Oval 44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81" name="Line 45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138" name="Group 46"/>
          <p:cNvGrpSpPr>
            <a:grpSpLocks/>
          </p:cNvGrpSpPr>
          <p:nvPr/>
        </p:nvGrpSpPr>
        <p:grpSpPr bwMode="auto">
          <a:xfrm flipH="1">
            <a:off x="7096125" y="4005263"/>
            <a:ext cx="142875" cy="288925"/>
            <a:chOff x="3470" y="1842"/>
            <a:chExt cx="90" cy="182"/>
          </a:xfrm>
        </p:grpSpPr>
        <p:sp>
          <p:nvSpPr>
            <p:cNvPr id="47178" name="Oval 47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79" name="Line 48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139" name="Group 49"/>
          <p:cNvGrpSpPr>
            <a:grpSpLocks/>
          </p:cNvGrpSpPr>
          <p:nvPr/>
        </p:nvGrpSpPr>
        <p:grpSpPr bwMode="auto">
          <a:xfrm flipH="1">
            <a:off x="6202363" y="4005263"/>
            <a:ext cx="142875" cy="288925"/>
            <a:chOff x="3470" y="1842"/>
            <a:chExt cx="90" cy="182"/>
          </a:xfrm>
        </p:grpSpPr>
        <p:sp>
          <p:nvSpPr>
            <p:cNvPr id="47176" name="Oval 50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77" name="Line 51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7140" name="Line 52"/>
          <p:cNvSpPr>
            <a:spLocks noChangeShapeType="1"/>
          </p:cNvSpPr>
          <p:nvPr/>
        </p:nvSpPr>
        <p:spPr bwMode="auto">
          <a:xfrm flipH="1" flipV="1">
            <a:off x="7670800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41" name="Line 53"/>
          <p:cNvSpPr>
            <a:spLocks noChangeShapeType="1"/>
          </p:cNvSpPr>
          <p:nvPr/>
        </p:nvSpPr>
        <p:spPr bwMode="auto">
          <a:xfrm flipH="1" flipV="1">
            <a:off x="6518275" y="3716338"/>
            <a:ext cx="647700" cy="3603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42" name="Line 54"/>
          <p:cNvSpPr>
            <a:spLocks noChangeShapeType="1"/>
          </p:cNvSpPr>
          <p:nvPr/>
        </p:nvSpPr>
        <p:spPr bwMode="auto">
          <a:xfrm flipH="1" flipV="1">
            <a:off x="6269038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95"/>
          <p:cNvGrpSpPr>
            <a:grpSpLocks/>
          </p:cNvGrpSpPr>
          <p:nvPr/>
        </p:nvGrpSpPr>
        <p:grpSpPr bwMode="auto">
          <a:xfrm>
            <a:off x="1835150" y="4941888"/>
            <a:ext cx="5113338" cy="503237"/>
            <a:chOff x="1156" y="3113"/>
            <a:chExt cx="3221" cy="317"/>
          </a:xfrm>
        </p:grpSpPr>
        <p:grpSp>
          <p:nvGrpSpPr>
            <p:cNvPr id="47165" name="Group 94"/>
            <p:cNvGrpSpPr>
              <a:grpSpLocks/>
            </p:cNvGrpSpPr>
            <p:nvPr/>
          </p:nvGrpSpPr>
          <p:grpSpPr bwMode="auto">
            <a:xfrm>
              <a:off x="1156" y="3113"/>
              <a:ext cx="3221" cy="317"/>
              <a:chOff x="1156" y="3113"/>
              <a:chExt cx="3221" cy="317"/>
            </a:xfrm>
          </p:grpSpPr>
          <p:grpSp>
            <p:nvGrpSpPr>
              <p:cNvPr id="47168" name="Group 87"/>
              <p:cNvGrpSpPr>
                <a:grpSpLocks/>
              </p:cNvGrpSpPr>
              <p:nvPr/>
            </p:nvGrpSpPr>
            <p:grpSpPr bwMode="auto">
              <a:xfrm>
                <a:off x="1156" y="3113"/>
                <a:ext cx="3221" cy="317"/>
                <a:chOff x="1156" y="3113"/>
                <a:chExt cx="3221" cy="317"/>
              </a:xfrm>
            </p:grpSpPr>
            <p:sp>
              <p:nvSpPr>
                <p:cNvPr id="47173" name="Rectangle 81"/>
                <p:cNvSpPr>
                  <a:spLocks noChangeArrowheads="1"/>
                </p:cNvSpPr>
                <p:nvPr/>
              </p:nvSpPr>
              <p:spPr bwMode="auto">
                <a:xfrm>
                  <a:off x="1292" y="3294"/>
                  <a:ext cx="2949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174" name="Rectangle 85"/>
                <p:cNvSpPr>
                  <a:spLocks noChangeArrowheads="1"/>
                </p:cNvSpPr>
                <p:nvPr/>
              </p:nvSpPr>
              <p:spPr bwMode="auto">
                <a:xfrm rot="-5400000">
                  <a:off x="1065" y="3204"/>
                  <a:ext cx="317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175" name="Rectangle 86"/>
                <p:cNvSpPr>
                  <a:spLocks noChangeArrowheads="1"/>
                </p:cNvSpPr>
                <p:nvPr/>
              </p:nvSpPr>
              <p:spPr bwMode="auto">
                <a:xfrm rot="-5400000">
                  <a:off x="4150" y="3204"/>
                  <a:ext cx="317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7169" name="Line 88"/>
              <p:cNvSpPr>
                <a:spLocks noChangeShapeType="1"/>
              </p:cNvSpPr>
              <p:nvPr/>
            </p:nvSpPr>
            <p:spPr bwMode="auto">
              <a:xfrm>
                <a:off x="1156" y="3113"/>
                <a:ext cx="0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70" name="Line 89"/>
              <p:cNvSpPr>
                <a:spLocks noChangeShapeType="1"/>
              </p:cNvSpPr>
              <p:nvPr/>
            </p:nvSpPr>
            <p:spPr bwMode="auto">
              <a:xfrm>
                <a:off x="1156" y="3430"/>
                <a:ext cx="322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71" name="Line 90"/>
              <p:cNvSpPr>
                <a:spLocks noChangeShapeType="1"/>
              </p:cNvSpPr>
              <p:nvPr/>
            </p:nvSpPr>
            <p:spPr bwMode="auto">
              <a:xfrm>
                <a:off x="1292" y="3113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72" name="Line 91"/>
              <p:cNvSpPr>
                <a:spLocks noChangeShapeType="1"/>
              </p:cNvSpPr>
              <p:nvPr/>
            </p:nvSpPr>
            <p:spPr bwMode="auto">
              <a:xfrm>
                <a:off x="1292" y="3294"/>
                <a:ext cx="294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7166" name="Line 92"/>
            <p:cNvSpPr>
              <a:spLocks noChangeShapeType="1"/>
            </p:cNvSpPr>
            <p:nvPr/>
          </p:nvSpPr>
          <p:spPr bwMode="auto">
            <a:xfrm>
              <a:off x="4241" y="3113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67" name="Line 93"/>
            <p:cNvSpPr>
              <a:spLocks noChangeShapeType="1"/>
            </p:cNvSpPr>
            <p:nvPr/>
          </p:nvSpPr>
          <p:spPr bwMode="auto">
            <a:xfrm>
              <a:off x="4377" y="3113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8512" name="Freeform 96"/>
          <p:cNvSpPr>
            <a:spLocks/>
          </p:cNvSpPr>
          <p:nvPr/>
        </p:nvSpPr>
        <p:spPr bwMode="auto">
          <a:xfrm>
            <a:off x="1116013" y="4292600"/>
            <a:ext cx="6551612" cy="1144588"/>
          </a:xfrm>
          <a:custGeom>
            <a:avLst/>
            <a:gdLst>
              <a:gd name="T0" fmla="*/ 0 w 4127"/>
              <a:gd name="T1" fmla="*/ 0 h 721"/>
              <a:gd name="T2" fmla="*/ 685800 w 4127"/>
              <a:gd name="T3" fmla="*/ 569913 h 721"/>
              <a:gd name="T4" fmla="*/ 1301750 w 4127"/>
              <a:gd name="T5" fmla="*/ 1062038 h 721"/>
              <a:gd name="T6" fmla="*/ 5240337 w 4127"/>
              <a:gd name="T7" fmla="*/ 1062038 h 721"/>
              <a:gd name="T8" fmla="*/ 5856287 w 4127"/>
              <a:gd name="T9" fmla="*/ 577850 h 721"/>
              <a:gd name="T10" fmla="*/ 6551612 w 4127"/>
              <a:gd name="T11" fmla="*/ 0 h 7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127"/>
              <a:gd name="T19" fmla="*/ 0 h 721"/>
              <a:gd name="T20" fmla="*/ 4127 w 4127"/>
              <a:gd name="T21" fmla="*/ 721 h 7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127" h="721">
                <a:moveTo>
                  <a:pt x="0" y="0"/>
                </a:moveTo>
                <a:cubicBezTo>
                  <a:pt x="72" y="60"/>
                  <a:pt x="296" y="248"/>
                  <a:pt x="432" y="359"/>
                </a:cubicBezTo>
                <a:cubicBezTo>
                  <a:pt x="568" y="470"/>
                  <a:pt x="342" y="617"/>
                  <a:pt x="820" y="669"/>
                </a:cubicBezTo>
                <a:cubicBezTo>
                  <a:pt x="1298" y="721"/>
                  <a:pt x="2823" y="720"/>
                  <a:pt x="3301" y="669"/>
                </a:cubicBezTo>
                <a:cubicBezTo>
                  <a:pt x="3779" y="618"/>
                  <a:pt x="3551" y="475"/>
                  <a:pt x="3689" y="364"/>
                </a:cubicBezTo>
                <a:cubicBezTo>
                  <a:pt x="3827" y="253"/>
                  <a:pt x="4036" y="76"/>
                  <a:pt x="4127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472" name="Freeform 56"/>
          <p:cNvSpPr>
            <a:spLocks/>
          </p:cNvSpPr>
          <p:nvPr/>
        </p:nvSpPr>
        <p:spPr bwMode="auto">
          <a:xfrm>
            <a:off x="1620838" y="4292600"/>
            <a:ext cx="5543550" cy="1120775"/>
          </a:xfrm>
          <a:custGeom>
            <a:avLst/>
            <a:gdLst>
              <a:gd name="T0" fmla="*/ 0 w 3492"/>
              <a:gd name="T1" fmla="*/ 0 h 706"/>
              <a:gd name="T2" fmla="*/ 155575 w 3492"/>
              <a:gd name="T3" fmla="*/ 552450 h 706"/>
              <a:gd name="T4" fmla="*/ 312738 w 3492"/>
              <a:gd name="T5" fmla="*/ 612775 h 706"/>
              <a:gd name="T6" fmla="*/ 339725 w 3492"/>
              <a:gd name="T7" fmla="*/ 1027113 h 706"/>
              <a:gd name="T8" fmla="*/ 1042988 w 3492"/>
              <a:gd name="T9" fmla="*/ 1062038 h 706"/>
              <a:gd name="T10" fmla="*/ 4208463 w 3492"/>
              <a:gd name="T11" fmla="*/ 1069975 h 706"/>
              <a:gd name="T12" fmla="*/ 5122863 w 3492"/>
              <a:gd name="T13" fmla="*/ 1044575 h 706"/>
              <a:gd name="T14" fmla="*/ 5246688 w 3492"/>
              <a:gd name="T15" fmla="*/ 612775 h 706"/>
              <a:gd name="T16" fmla="*/ 5403850 w 3492"/>
              <a:gd name="T17" fmla="*/ 569913 h 706"/>
              <a:gd name="T18" fmla="*/ 5543550 w 3492"/>
              <a:gd name="T19" fmla="*/ 0 h 7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492"/>
              <a:gd name="T31" fmla="*/ 0 h 706"/>
              <a:gd name="T32" fmla="*/ 3492 w 3492"/>
              <a:gd name="T33" fmla="*/ 706 h 70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492" h="706">
                <a:moveTo>
                  <a:pt x="0" y="0"/>
                </a:moveTo>
                <a:cubicBezTo>
                  <a:pt x="16" y="58"/>
                  <a:pt x="65" y="284"/>
                  <a:pt x="98" y="348"/>
                </a:cubicBezTo>
                <a:cubicBezTo>
                  <a:pt x="131" y="412"/>
                  <a:pt x="178" y="336"/>
                  <a:pt x="197" y="386"/>
                </a:cubicBezTo>
                <a:cubicBezTo>
                  <a:pt x="216" y="436"/>
                  <a:pt x="137" y="600"/>
                  <a:pt x="214" y="647"/>
                </a:cubicBezTo>
                <a:cubicBezTo>
                  <a:pt x="291" y="694"/>
                  <a:pt x="251" y="665"/>
                  <a:pt x="657" y="669"/>
                </a:cubicBezTo>
                <a:cubicBezTo>
                  <a:pt x="1063" y="673"/>
                  <a:pt x="2223" y="676"/>
                  <a:pt x="2651" y="674"/>
                </a:cubicBezTo>
                <a:cubicBezTo>
                  <a:pt x="3079" y="672"/>
                  <a:pt x="3118" y="706"/>
                  <a:pt x="3227" y="658"/>
                </a:cubicBezTo>
                <a:cubicBezTo>
                  <a:pt x="3336" y="610"/>
                  <a:pt x="3275" y="436"/>
                  <a:pt x="3305" y="386"/>
                </a:cubicBezTo>
                <a:cubicBezTo>
                  <a:pt x="3335" y="336"/>
                  <a:pt x="3373" y="423"/>
                  <a:pt x="3404" y="359"/>
                </a:cubicBezTo>
                <a:cubicBezTo>
                  <a:pt x="3435" y="295"/>
                  <a:pt x="3474" y="75"/>
                  <a:pt x="3492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473" name="Freeform 57"/>
          <p:cNvSpPr>
            <a:spLocks/>
          </p:cNvSpPr>
          <p:nvPr/>
        </p:nvSpPr>
        <p:spPr bwMode="auto">
          <a:xfrm>
            <a:off x="1757363" y="4281488"/>
            <a:ext cx="5291137" cy="1158875"/>
          </a:xfrm>
          <a:custGeom>
            <a:avLst/>
            <a:gdLst>
              <a:gd name="T0" fmla="*/ 798512 w 3333"/>
              <a:gd name="T1" fmla="*/ 11113 h 730"/>
              <a:gd name="T2" fmla="*/ 546100 w 3333"/>
              <a:gd name="T3" fmla="*/ 484188 h 730"/>
              <a:gd name="T4" fmla="*/ 238125 w 3333"/>
              <a:gd name="T5" fmla="*/ 668338 h 730"/>
              <a:gd name="T6" fmla="*/ 722312 w 3333"/>
              <a:gd name="T7" fmla="*/ 1090613 h 730"/>
              <a:gd name="T8" fmla="*/ 4573587 w 3333"/>
              <a:gd name="T9" fmla="*/ 1081088 h 730"/>
              <a:gd name="T10" fmla="*/ 5030787 w 3333"/>
              <a:gd name="T11" fmla="*/ 633413 h 730"/>
              <a:gd name="T12" fmla="*/ 4687887 w 3333"/>
              <a:gd name="T13" fmla="*/ 509588 h 730"/>
              <a:gd name="T14" fmla="*/ 4519612 w 3333"/>
              <a:gd name="T15" fmla="*/ 0 h 73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333"/>
              <a:gd name="T25" fmla="*/ 0 h 730"/>
              <a:gd name="T26" fmla="*/ 3333 w 3333"/>
              <a:gd name="T27" fmla="*/ 730 h 73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333" h="730">
                <a:moveTo>
                  <a:pt x="503" y="7"/>
                </a:moveTo>
                <a:cubicBezTo>
                  <a:pt x="477" y="57"/>
                  <a:pt x="403" y="236"/>
                  <a:pt x="344" y="305"/>
                </a:cubicBezTo>
                <a:cubicBezTo>
                  <a:pt x="285" y="374"/>
                  <a:pt x="132" y="357"/>
                  <a:pt x="150" y="421"/>
                </a:cubicBezTo>
                <a:cubicBezTo>
                  <a:pt x="168" y="485"/>
                  <a:pt x="0" y="644"/>
                  <a:pt x="455" y="687"/>
                </a:cubicBezTo>
                <a:cubicBezTo>
                  <a:pt x="910" y="730"/>
                  <a:pt x="2429" y="729"/>
                  <a:pt x="2881" y="681"/>
                </a:cubicBezTo>
                <a:cubicBezTo>
                  <a:pt x="3333" y="633"/>
                  <a:pt x="3157" y="459"/>
                  <a:pt x="3169" y="399"/>
                </a:cubicBezTo>
                <a:cubicBezTo>
                  <a:pt x="3181" y="339"/>
                  <a:pt x="3007" y="387"/>
                  <a:pt x="2953" y="321"/>
                </a:cubicBezTo>
                <a:cubicBezTo>
                  <a:pt x="2899" y="255"/>
                  <a:pt x="2869" y="67"/>
                  <a:pt x="2847" y="0"/>
                </a:cubicBezTo>
              </a:path>
            </a:pathLst>
          </a:custGeom>
          <a:noFill/>
          <a:ln w="28575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3" name="AutoShape 97"/>
          <p:cNvSpPr>
            <a:spLocks noChangeArrowheads="1"/>
          </p:cNvSpPr>
          <p:nvPr/>
        </p:nvSpPr>
        <p:spPr bwMode="auto">
          <a:xfrm rot="-2914343">
            <a:off x="1345406" y="4499770"/>
            <a:ext cx="358775" cy="468312"/>
          </a:xfrm>
          <a:prstGeom prst="downArrow">
            <a:avLst>
              <a:gd name="adj1" fmla="val 50000"/>
              <a:gd name="adj2" fmla="val 326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4" name="AutoShape 98"/>
          <p:cNvSpPr>
            <a:spLocks noChangeArrowheads="1"/>
          </p:cNvSpPr>
          <p:nvPr/>
        </p:nvSpPr>
        <p:spPr bwMode="auto">
          <a:xfrm rot="-609256">
            <a:off x="1692275" y="4365625"/>
            <a:ext cx="358775" cy="431800"/>
          </a:xfrm>
          <a:prstGeom prst="downArrow">
            <a:avLst>
              <a:gd name="adj1" fmla="val 50000"/>
              <a:gd name="adj2" fmla="val 30088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5" name="AutoShape 99"/>
          <p:cNvSpPr>
            <a:spLocks noChangeArrowheads="1"/>
          </p:cNvSpPr>
          <p:nvPr/>
        </p:nvSpPr>
        <p:spPr bwMode="auto">
          <a:xfrm rot="2669461">
            <a:off x="2124075" y="4365625"/>
            <a:ext cx="358775" cy="504825"/>
          </a:xfrm>
          <a:prstGeom prst="downArrow">
            <a:avLst>
              <a:gd name="adj1" fmla="val 50000"/>
              <a:gd name="adj2" fmla="val 3517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6" name="AutoShape 100"/>
          <p:cNvSpPr>
            <a:spLocks noChangeArrowheads="1"/>
          </p:cNvSpPr>
          <p:nvPr/>
        </p:nvSpPr>
        <p:spPr bwMode="auto">
          <a:xfrm rot="13377790" flipH="1">
            <a:off x="7092950" y="4437063"/>
            <a:ext cx="358775" cy="468312"/>
          </a:xfrm>
          <a:prstGeom prst="downArrow">
            <a:avLst>
              <a:gd name="adj1" fmla="val 50000"/>
              <a:gd name="adj2" fmla="val 326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7" name="AutoShape 101"/>
          <p:cNvSpPr>
            <a:spLocks noChangeArrowheads="1"/>
          </p:cNvSpPr>
          <p:nvPr/>
        </p:nvSpPr>
        <p:spPr bwMode="auto">
          <a:xfrm rot="11927578" flipH="1">
            <a:off x="6732588" y="4365625"/>
            <a:ext cx="358775" cy="431800"/>
          </a:xfrm>
          <a:prstGeom prst="downArrow">
            <a:avLst>
              <a:gd name="adj1" fmla="val 50000"/>
              <a:gd name="adj2" fmla="val 30088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8" name="AutoShape 102"/>
          <p:cNvSpPr>
            <a:spLocks noChangeArrowheads="1"/>
          </p:cNvSpPr>
          <p:nvPr/>
        </p:nvSpPr>
        <p:spPr bwMode="auto">
          <a:xfrm rot="7783596" flipH="1">
            <a:off x="6300788" y="4437063"/>
            <a:ext cx="358775" cy="504825"/>
          </a:xfrm>
          <a:prstGeom prst="downArrow">
            <a:avLst>
              <a:gd name="adj1" fmla="val 50000"/>
              <a:gd name="adj2" fmla="val 3517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0" name="AutoShape 104"/>
          <p:cNvSpPr>
            <a:spLocks noChangeArrowheads="1"/>
          </p:cNvSpPr>
          <p:nvPr/>
        </p:nvSpPr>
        <p:spPr bwMode="auto">
          <a:xfrm rot="2507641" flipH="1">
            <a:off x="7092950" y="4689475"/>
            <a:ext cx="358775" cy="468313"/>
          </a:xfrm>
          <a:prstGeom prst="downArrow">
            <a:avLst>
              <a:gd name="adj1" fmla="val 50000"/>
              <a:gd name="adj2" fmla="val 32633"/>
            </a:avLst>
          </a:prstGeom>
          <a:solidFill>
            <a:schemeClr val="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1" name="AutoShape 105"/>
          <p:cNvSpPr>
            <a:spLocks noChangeArrowheads="1"/>
          </p:cNvSpPr>
          <p:nvPr/>
        </p:nvSpPr>
        <p:spPr bwMode="auto">
          <a:xfrm rot="1051758" flipH="1">
            <a:off x="6732588" y="4618038"/>
            <a:ext cx="358775" cy="431800"/>
          </a:xfrm>
          <a:prstGeom prst="downArrow">
            <a:avLst>
              <a:gd name="adj1" fmla="val 50000"/>
              <a:gd name="adj2" fmla="val 30088"/>
            </a:avLst>
          </a:prstGeom>
          <a:solidFill>
            <a:schemeClr val="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2" name="AutoShape 106"/>
          <p:cNvSpPr>
            <a:spLocks noChangeArrowheads="1"/>
          </p:cNvSpPr>
          <p:nvPr/>
        </p:nvSpPr>
        <p:spPr bwMode="auto">
          <a:xfrm rot="18492349" flipH="1">
            <a:off x="6300788" y="4689475"/>
            <a:ext cx="358775" cy="504825"/>
          </a:xfrm>
          <a:prstGeom prst="downArrow">
            <a:avLst>
              <a:gd name="adj1" fmla="val 50000"/>
              <a:gd name="adj2" fmla="val 35177"/>
            </a:avLst>
          </a:prstGeom>
          <a:solidFill>
            <a:schemeClr val="fol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3" name="AutoShape 107"/>
          <p:cNvSpPr>
            <a:spLocks noChangeArrowheads="1"/>
          </p:cNvSpPr>
          <p:nvPr/>
        </p:nvSpPr>
        <p:spPr bwMode="auto">
          <a:xfrm rot="8008141">
            <a:off x="1242219" y="4815681"/>
            <a:ext cx="358775" cy="468313"/>
          </a:xfrm>
          <a:prstGeom prst="downArrow">
            <a:avLst>
              <a:gd name="adj1" fmla="val 50000"/>
              <a:gd name="adj2" fmla="val 32633"/>
            </a:avLst>
          </a:prstGeom>
          <a:solidFill>
            <a:schemeClr val="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4" name="AutoShape 108"/>
          <p:cNvSpPr>
            <a:spLocks noChangeArrowheads="1"/>
          </p:cNvSpPr>
          <p:nvPr/>
        </p:nvSpPr>
        <p:spPr bwMode="auto">
          <a:xfrm rot="10292574">
            <a:off x="1589088" y="4681538"/>
            <a:ext cx="358775" cy="431800"/>
          </a:xfrm>
          <a:prstGeom prst="downArrow">
            <a:avLst>
              <a:gd name="adj1" fmla="val 50000"/>
              <a:gd name="adj2" fmla="val 30088"/>
            </a:avLst>
          </a:prstGeom>
          <a:solidFill>
            <a:schemeClr val="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5" name="AutoShape 109"/>
          <p:cNvSpPr>
            <a:spLocks noChangeArrowheads="1"/>
          </p:cNvSpPr>
          <p:nvPr/>
        </p:nvSpPr>
        <p:spPr bwMode="auto">
          <a:xfrm rot="-8021786">
            <a:off x="2020888" y="4681538"/>
            <a:ext cx="358775" cy="504825"/>
          </a:xfrm>
          <a:prstGeom prst="downArrow">
            <a:avLst>
              <a:gd name="adj1" fmla="val 50000"/>
              <a:gd name="adj2" fmla="val 35177"/>
            </a:avLst>
          </a:prstGeom>
          <a:solidFill>
            <a:schemeClr val="fol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6" name="Text Box 110"/>
          <p:cNvSpPr txBox="1">
            <a:spLocks noChangeArrowheads="1"/>
          </p:cNvSpPr>
          <p:nvPr/>
        </p:nvSpPr>
        <p:spPr bwMode="auto">
          <a:xfrm>
            <a:off x="2555875" y="4292600"/>
            <a:ext cx="1412875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multiplexing</a:t>
            </a:r>
          </a:p>
        </p:txBody>
      </p:sp>
      <p:sp>
        <p:nvSpPr>
          <p:cNvPr id="828527" name="Text Box 111"/>
          <p:cNvSpPr txBox="1">
            <a:spLocks noChangeArrowheads="1"/>
          </p:cNvSpPr>
          <p:nvPr/>
        </p:nvSpPr>
        <p:spPr bwMode="auto">
          <a:xfrm>
            <a:off x="4824413" y="4365625"/>
            <a:ext cx="1658937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demultiplexing</a:t>
            </a:r>
          </a:p>
        </p:txBody>
      </p:sp>
      <p:sp>
        <p:nvSpPr>
          <p:cNvPr id="828528" name="Text Box 112"/>
          <p:cNvSpPr txBox="1">
            <a:spLocks noChangeArrowheads="1"/>
          </p:cNvSpPr>
          <p:nvPr/>
        </p:nvSpPr>
        <p:spPr bwMode="auto">
          <a:xfrm>
            <a:off x="3429000" y="5373688"/>
            <a:ext cx="17541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same IP address for</a:t>
            </a:r>
          </a:p>
          <a:p>
            <a:pPr algn="ctr"/>
            <a:r>
              <a:rPr lang="en-US" sz="1400"/>
              <a:t>all services</a:t>
            </a:r>
          </a:p>
        </p:txBody>
      </p:sp>
      <p:sp>
        <p:nvSpPr>
          <p:cNvPr id="828529" name="Freeform 113"/>
          <p:cNvSpPr>
            <a:spLocks/>
          </p:cNvSpPr>
          <p:nvPr/>
        </p:nvSpPr>
        <p:spPr bwMode="auto">
          <a:xfrm>
            <a:off x="1116013" y="4292600"/>
            <a:ext cx="6551612" cy="1800225"/>
          </a:xfrm>
          <a:custGeom>
            <a:avLst/>
            <a:gdLst>
              <a:gd name="T0" fmla="*/ 0 w 3084"/>
              <a:gd name="T1" fmla="*/ 0 h 545"/>
              <a:gd name="T2" fmla="*/ 3660320 w 3084"/>
              <a:gd name="T3" fmla="*/ 1800225 h 545"/>
              <a:gd name="T4" fmla="*/ 6551612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30" name="Freeform 114"/>
          <p:cNvSpPr>
            <a:spLocks/>
          </p:cNvSpPr>
          <p:nvPr/>
        </p:nvSpPr>
        <p:spPr bwMode="auto">
          <a:xfrm>
            <a:off x="1620838" y="4292600"/>
            <a:ext cx="5543550" cy="1657350"/>
          </a:xfrm>
          <a:custGeom>
            <a:avLst/>
            <a:gdLst>
              <a:gd name="T0" fmla="*/ 0 w 3084"/>
              <a:gd name="T1" fmla="*/ 0 h 545"/>
              <a:gd name="T2" fmla="*/ 3097126 w 3084"/>
              <a:gd name="T3" fmla="*/ 1657350 h 545"/>
              <a:gd name="T4" fmla="*/ 5543550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31" name="Freeform 115"/>
          <p:cNvSpPr>
            <a:spLocks/>
          </p:cNvSpPr>
          <p:nvPr/>
        </p:nvSpPr>
        <p:spPr bwMode="auto">
          <a:xfrm>
            <a:off x="2555875" y="4292600"/>
            <a:ext cx="3744913" cy="1512888"/>
          </a:xfrm>
          <a:custGeom>
            <a:avLst/>
            <a:gdLst>
              <a:gd name="T0" fmla="*/ 0 w 3084"/>
              <a:gd name="T1" fmla="*/ 0 h 545"/>
              <a:gd name="T2" fmla="*/ 2092245 w 3084"/>
              <a:gd name="T3" fmla="*/ 1512888 h 545"/>
              <a:gd name="T4" fmla="*/ 3744913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4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28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2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28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8512" grpId="0" animBg="1"/>
      <p:bldP spid="828472" grpId="0" animBg="1"/>
      <p:bldP spid="828473" grpId="0" animBg="1"/>
      <p:bldP spid="828513" grpId="0" animBg="1"/>
      <p:bldP spid="828514" grpId="0" animBg="1"/>
      <p:bldP spid="828515" grpId="0" animBg="1"/>
      <p:bldP spid="828516" grpId="0" animBg="1"/>
      <p:bldP spid="828517" grpId="0" animBg="1"/>
      <p:bldP spid="828518" grpId="0" animBg="1"/>
      <p:bldP spid="828520" grpId="0" animBg="1"/>
      <p:bldP spid="828521" grpId="0" animBg="1"/>
      <p:bldP spid="828522" grpId="0" animBg="1"/>
      <p:bldP spid="828523" grpId="0" animBg="1"/>
      <p:bldP spid="828524" grpId="0" animBg="1"/>
      <p:bldP spid="828525" grpId="0" animBg="1"/>
      <p:bldP spid="828526" grpId="0" animBg="1"/>
      <p:bldP spid="828527" grpId="0" animBg="1"/>
      <p:bldP spid="828528" grpId="0"/>
      <p:bldP spid="828529" grpId="0" animBg="1"/>
      <p:bldP spid="828530" grpId="0" animBg="1"/>
      <p:bldP spid="8285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Connection – Addressing</a:t>
            </a:r>
            <a:endParaRPr lang="en-US" sz="3200" dirty="0"/>
          </a:p>
        </p:txBody>
      </p:sp>
      <p:sp>
        <p:nvSpPr>
          <p:cNvPr id="8806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 b="1" dirty="0">
                <a:solidFill>
                  <a:srgbClr val="C00000"/>
                </a:solidFill>
              </a:rPr>
              <a:t>TCP </a:t>
            </a:r>
            <a:r>
              <a:rPr lang="en-US" sz="2000" b="1" i="1" dirty="0">
                <a:solidFill>
                  <a:srgbClr val="C00000"/>
                </a:solidFill>
              </a:rPr>
              <a:t>service </a:t>
            </a:r>
            <a:r>
              <a:rPr lang="en-US" sz="2000" dirty="0"/>
              <a:t>obtained via service endpoints on sender and receiver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Typically socket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Socket number consists of a </a:t>
            </a:r>
            <a:r>
              <a:rPr lang="en-US" sz="1800" b="1" i="1" dirty="0"/>
              <a:t>3-tuple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IP address of host and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16-bit local number (port)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TCP protocol identifier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endParaRPr lang="en-US" sz="16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 dirty="0"/>
              <a:t>Transport Service Access Point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Port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 b="1" dirty="0">
                <a:solidFill>
                  <a:srgbClr val="C00000"/>
                </a:solidFill>
              </a:rPr>
              <a:t>TCP </a:t>
            </a:r>
            <a:r>
              <a:rPr lang="en-US" sz="2000" b="1" i="1" dirty="0">
                <a:solidFill>
                  <a:srgbClr val="C00000"/>
                </a:solidFill>
              </a:rPr>
              <a:t>connection </a:t>
            </a:r>
            <a:r>
              <a:rPr lang="en-US" sz="2000" dirty="0"/>
              <a:t>is clearly defined</a:t>
            </a:r>
            <a:br>
              <a:rPr lang="en-US" sz="2000" dirty="0"/>
            </a:br>
            <a:r>
              <a:rPr lang="en-US" sz="2000" dirty="0"/>
              <a:t>by a </a:t>
            </a:r>
            <a:r>
              <a:rPr lang="en-US" sz="2000" b="1" i="1" dirty="0"/>
              <a:t>5-tuple</a:t>
            </a:r>
            <a:r>
              <a:rPr lang="en-US" sz="2000" dirty="0"/>
              <a:t> consisting of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IP address of sender and receiver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Port address of sender and receiver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TCP protocol identifier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 dirty="0"/>
              <a:t>Applications can use the same local</a:t>
            </a:r>
            <a:br>
              <a:rPr lang="en-US" sz="2000" dirty="0"/>
            </a:br>
            <a:r>
              <a:rPr lang="en-US" sz="2000" dirty="0"/>
              <a:t>ports for several TCP connections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 sz="1800" dirty="0"/>
              <a:t>if the remote side is different</a:t>
            </a:r>
          </a:p>
        </p:txBody>
      </p:sp>
      <p:sp>
        <p:nvSpPr>
          <p:cNvPr id="880657" name="Rectangle 17"/>
          <p:cNvSpPr>
            <a:spLocks noChangeArrowheads="1"/>
          </p:cNvSpPr>
          <p:nvPr/>
        </p:nvSpPr>
        <p:spPr bwMode="auto">
          <a:xfrm>
            <a:off x="5571525" y="1341560"/>
            <a:ext cx="2499467" cy="461665"/>
          </a:xfrm>
          <a:prstGeom prst="rect">
            <a:avLst/>
          </a:prstGeom>
          <a:solidFill>
            <a:schemeClr val="bg1">
              <a:alpha val="7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Server offers (IP </a:t>
            </a:r>
            <a:r>
              <a:rPr lang="en-US" sz="1200" dirty="0" err="1"/>
              <a:t>addr</a:t>
            </a:r>
            <a:r>
              <a:rPr lang="en-US" sz="1200" dirty="0"/>
              <a:t>/port/</a:t>
            </a:r>
            <a:r>
              <a:rPr lang="en-US" sz="1200" dirty="0" err="1"/>
              <a:t>TCPid</a:t>
            </a:r>
            <a:r>
              <a:rPr lang="en-US" sz="1200" dirty="0"/>
              <a:t>)</a:t>
            </a:r>
          </a:p>
          <a:p>
            <a:r>
              <a:rPr lang="en-US" sz="1200" dirty="0"/>
              <a:t>(80.80.1.1/80/6)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9D94B4-66EA-CC45-BA7C-6B993147141E}"/>
              </a:ext>
            </a:extLst>
          </p:cNvPr>
          <p:cNvGrpSpPr/>
          <p:nvPr/>
        </p:nvGrpSpPr>
        <p:grpSpPr>
          <a:xfrm>
            <a:off x="5435600" y="1835017"/>
            <a:ext cx="1016000" cy="1095375"/>
            <a:chOff x="5435600" y="1835017"/>
            <a:chExt cx="1016000" cy="1095375"/>
          </a:xfrm>
        </p:grpSpPr>
        <p:sp>
          <p:nvSpPr>
            <p:cNvPr id="880646" name="Rectangle 6"/>
            <p:cNvSpPr>
              <a:spLocks noChangeArrowheads="1"/>
            </p:cNvSpPr>
            <p:nvPr/>
          </p:nvSpPr>
          <p:spPr bwMode="auto">
            <a:xfrm>
              <a:off x="5435600" y="1835017"/>
              <a:ext cx="1016000" cy="10953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0650" name="AutoShape 10"/>
            <p:cNvSpPr>
              <a:spLocks noChangeArrowheads="1"/>
            </p:cNvSpPr>
            <p:nvPr/>
          </p:nvSpPr>
          <p:spPr bwMode="auto">
            <a:xfrm rot="10800000" flipH="1">
              <a:off x="5626100" y="2123942"/>
              <a:ext cx="635000" cy="519112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 dirty="0"/>
                <a:t>80</a:t>
              </a:r>
            </a:p>
          </p:txBody>
        </p:sp>
        <p:sp>
          <p:nvSpPr>
            <p:cNvPr id="880654" name="Rectangle 14"/>
            <p:cNvSpPr>
              <a:spLocks noChangeArrowheads="1"/>
            </p:cNvSpPr>
            <p:nvPr/>
          </p:nvSpPr>
          <p:spPr bwMode="auto">
            <a:xfrm>
              <a:off x="5522098" y="1884444"/>
              <a:ext cx="635000" cy="174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/>
                <a:t>80.80.1.1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8A6B6DC-34AE-7444-965E-9E1C9E553F3C}"/>
              </a:ext>
            </a:extLst>
          </p:cNvPr>
          <p:cNvGrpSpPr/>
          <p:nvPr/>
        </p:nvGrpSpPr>
        <p:grpSpPr>
          <a:xfrm>
            <a:off x="4474517" y="2643054"/>
            <a:ext cx="2403222" cy="2925810"/>
            <a:chOff x="4474517" y="2643054"/>
            <a:chExt cx="2403222" cy="292581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4B58AC5-BE37-684D-83DE-9D0C06637C23}"/>
                </a:ext>
              </a:extLst>
            </p:cNvPr>
            <p:cNvGrpSpPr/>
            <p:nvPr/>
          </p:nvGrpSpPr>
          <p:grpSpPr>
            <a:xfrm>
              <a:off x="5139038" y="2643054"/>
              <a:ext cx="1016000" cy="2925810"/>
              <a:chOff x="5139038" y="2643054"/>
              <a:chExt cx="1016000" cy="292581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232CA3C1-B330-E04F-9CDA-172D7D0D0112}"/>
                  </a:ext>
                </a:extLst>
              </p:cNvPr>
              <p:cNvGrpSpPr/>
              <p:nvPr/>
            </p:nvGrpSpPr>
            <p:grpSpPr>
              <a:xfrm>
                <a:off x="5139038" y="4475077"/>
                <a:ext cx="1016000" cy="1093787"/>
                <a:chOff x="5435600" y="5043488"/>
                <a:chExt cx="1016000" cy="1093787"/>
              </a:xfrm>
            </p:grpSpPr>
            <p:sp>
              <p:nvSpPr>
                <p:cNvPr id="880644" name="Rectangle 4"/>
                <p:cNvSpPr>
                  <a:spLocks noChangeArrowheads="1"/>
                </p:cNvSpPr>
                <p:nvPr/>
              </p:nvSpPr>
              <p:spPr bwMode="auto">
                <a:xfrm>
                  <a:off x="5435600" y="5043488"/>
                  <a:ext cx="1016000" cy="1093787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80651" name="AutoShape 11"/>
                <p:cNvSpPr>
                  <a:spLocks noChangeArrowheads="1"/>
                </p:cNvSpPr>
                <p:nvPr/>
              </p:nvSpPr>
              <p:spPr bwMode="auto">
                <a:xfrm rot="10800000" flipH="1" flipV="1">
                  <a:off x="5626100" y="5330825"/>
                  <a:ext cx="635000" cy="51911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600" dirty="0"/>
                    <a:t>4000</a:t>
                  </a:r>
                </a:p>
              </p:txBody>
            </p:sp>
            <p:sp>
              <p:nvSpPr>
                <p:cNvPr id="880656" name="Rectangle 16"/>
                <p:cNvSpPr>
                  <a:spLocks noChangeArrowheads="1"/>
                </p:cNvSpPr>
                <p:nvPr/>
              </p:nvSpPr>
              <p:spPr bwMode="auto">
                <a:xfrm>
                  <a:off x="5485028" y="5951881"/>
                  <a:ext cx="635000" cy="1746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200" dirty="0"/>
                    <a:t>129.3.3.3</a:t>
                  </a:r>
                </a:p>
              </p:txBody>
            </p:sp>
          </p:grpSp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5ABAD985-2D77-8541-86C8-7A2DE94B4867}"/>
                  </a:ext>
                </a:extLst>
              </p:cNvPr>
              <p:cNvCxnSpPr>
                <a:cxnSpLocks/>
                <a:stCxn id="880651" idx="0"/>
                <a:endCxn id="880650" idx="0"/>
              </p:cNvCxnSpPr>
              <p:nvPr/>
            </p:nvCxnSpPr>
            <p:spPr bwMode="auto">
              <a:xfrm flipV="1">
                <a:off x="5647038" y="2643054"/>
                <a:ext cx="296562" cy="211936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</p:grpSp>
        <p:sp>
          <p:nvSpPr>
            <p:cNvPr id="880658" name="Rectangle 18"/>
            <p:cNvSpPr>
              <a:spLocks noChangeArrowheads="1"/>
            </p:cNvSpPr>
            <p:nvPr/>
          </p:nvSpPr>
          <p:spPr bwMode="auto">
            <a:xfrm>
              <a:off x="4474517" y="3677120"/>
              <a:ext cx="2403222" cy="646331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/>
                <a:t>(IP </a:t>
              </a:r>
              <a:r>
                <a:rPr lang="en-US" sz="1200" dirty="0" err="1"/>
                <a:t>addr</a:t>
              </a:r>
              <a:r>
                <a:rPr lang="en-US" sz="1200" dirty="0"/>
                <a:t> sender/port sender/</a:t>
              </a:r>
            </a:p>
            <a:p>
              <a:r>
                <a:rPr lang="en-US" sz="1200" dirty="0"/>
                <a:t> IP </a:t>
              </a:r>
              <a:r>
                <a:rPr lang="en-US" sz="1200" dirty="0" err="1"/>
                <a:t>addr</a:t>
              </a:r>
              <a:r>
                <a:rPr lang="en-US" sz="1200" dirty="0"/>
                <a:t> </a:t>
              </a:r>
              <a:r>
                <a:rPr lang="en-US" sz="1200" dirty="0" err="1"/>
                <a:t>recv</a:t>
              </a:r>
              <a:r>
                <a:rPr lang="en-US" sz="1200" dirty="0"/>
                <a:t>/port </a:t>
              </a:r>
              <a:r>
                <a:rPr lang="en-US" sz="1200" dirty="0" err="1"/>
                <a:t>recv</a:t>
              </a:r>
              <a:r>
                <a:rPr lang="en-US" sz="1200" dirty="0"/>
                <a:t>/</a:t>
              </a:r>
              <a:r>
                <a:rPr lang="en-US" sz="1200" dirty="0" err="1"/>
                <a:t>TCPid</a:t>
              </a:r>
              <a:r>
                <a:rPr lang="en-US" sz="1200" dirty="0"/>
                <a:t>)</a:t>
              </a:r>
            </a:p>
            <a:p>
              <a:r>
                <a:rPr lang="en-US" sz="1200" dirty="0"/>
                <a:t>(129.3.3.3/4000/80.80.1.1/80/6)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D5C0D84-D38F-214C-B5A1-40862846EB0F}"/>
              </a:ext>
            </a:extLst>
          </p:cNvPr>
          <p:cNvGrpSpPr/>
          <p:nvPr/>
        </p:nvGrpSpPr>
        <p:grpSpPr>
          <a:xfrm>
            <a:off x="5860101" y="2643054"/>
            <a:ext cx="3283899" cy="3694527"/>
            <a:chOff x="5860101" y="2643054"/>
            <a:chExt cx="3283899" cy="369452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0B4D0FC-97AD-9A44-BF8F-08A919D8DEB7}"/>
                </a:ext>
              </a:extLst>
            </p:cNvPr>
            <p:cNvGrpSpPr/>
            <p:nvPr/>
          </p:nvGrpSpPr>
          <p:grpSpPr>
            <a:xfrm>
              <a:off x="5943600" y="2643054"/>
              <a:ext cx="2918942" cy="3694461"/>
              <a:chOff x="5943600" y="2643054"/>
              <a:chExt cx="2918942" cy="369446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F3695CF-F76C-794E-9785-1C9ADF5A2734}"/>
                  </a:ext>
                </a:extLst>
              </p:cNvPr>
              <p:cNvGrpSpPr/>
              <p:nvPr/>
            </p:nvGrpSpPr>
            <p:grpSpPr>
              <a:xfrm>
                <a:off x="7333393" y="5321515"/>
                <a:ext cx="1529149" cy="1016000"/>
                <a:chOff x="7172754" y="4419472"/>
                <a:chExt cx="1529149" cy="1016000"/>
              </a:xfrm>
            </p:grpSpPr>
            <p:sp>
              <p:nvSpPr>
                <p:cNvPr id="880645" name="Rectangle 5"/>
                <p:cNvSpPr>
                  <a:spLocks noChangeArrowheads="1"/>
                </p:cNvSpPr>
                <p:nvPr/>
              </p:nvSpPr>
              <p:spPr bwMode="auto">
                <a:xfrm rot="5400000">
                  <a:off x="7444603" y="4178172"/>
                  <a:ext cx="1016000" cy="14986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80655" name="Rectangle 15"/>
                <p:cNvSpPr>
                  <a:spLocks noChangeArrowheads="1"/>
                </p:cNvSpPr>
                <p:nvPr/>
              </p:nvSpPr>
              <p:spPr bwMode="auto">
                <a:xfrm>
                  <a:off x="7172754" y="5240852"/>
                  <a:ext cx="982706" cy="1714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200" dirty="0"/>
                    <a:t>241.240.2.2</a:t>
                  </a:r>
                </a:p>
              </p:txBody>
            </p:sp>
            <p:sp>
              <p:nvSpPr>
                <p:cNvPr id="29" name="AutoShape 11">
                  <a:extLst>
                    <a:ext uri="{FF2B5EF4-FFF2-40B4-BE49-F238E27FC236}">
                      <a16:creationId xmlns:a16="http://schemas.microsoft.com/office/drawing/2014/main" id="{CE81367F-1428-8D40-80CF-64A4E35E28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 flipH="1" flipV="1">
                  <a:off x="7273668" y="4647083"/>
                  <a:ext cx="635000" cy="51911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600" dirty="0"/>
                    <a:t>4000</a:t>
                  </a:r>
                </a:p>
              </p:txBody>
            </p:sp>
            <p:sp>
              <p:nvSpPr>
                <p:cNvPr id="31" name="AutoShape 11">
                  <a:extLst>
                    <a:ext uri="{FF2B5EF4-FFF2-40B4-BE49-F238E27FC236}">
                      <a16:creationId xmlns:a16="http://schemas.microsoft.com/office/drawing/2014/main" id="{FFB1BCFF-9481-5149-980B-4B8B56E44C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 flipH="1" flipV="1">
                  <a:off x="7994479" y="4647083"/>
                  <a:ext cx="635000" cy="51911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600" dirty="0"/>
                    <a:t>3210</a:t>
                  </a:r>
                </a:p>
              </p:txBody>
            </p:sp>
          </p:grp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4C2840A6-AC5B-AF41-89E2-3A2FE9911C95}"/>
                  </a:ext>
                </a:extLst>
              </p:cNvPr>
              <p:cNvCxnSpPr>
                <a:cxnSpLocks/>
                <a:stCxn id="29" idx="0"/>
                <a:endCxn id="880650" idx="0"/>
              </p:cNvCxnSpPr>
              <p:nvPr/>
            </p:nvCxnSpPr>
            <p:spPr bwMode="auto">
              <a:xfrm flipH="1" flipV="1">
                <a:off x="5943600" y="2643054"/>
                <a:ext cx="1808207" cy="2906072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3F0B7AA5-43B1-1045-A46B-5BB60398FEFE}"/>
                  </a:ext>
                </a:extLst>
              </p:cNvPr>
              <p:cNvCxnSpPr>
                <a:cxnSpLocks/>
                <a:stCxn id="31" idx="0"/>
                <a:endCxn id="880650" idx="0"/>
              </p:cNvCxnSpPr>
              <p:nvPr/>
            </p:nvCxnSpPr>
            <p:spPr bwMode="auto">
              <a:xfrm flipH="1" flipV="1">
                <a:off x="5943600" y="2643054"/>
                <a:ext cx="2529018" cy="2906072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</p:grpSp>
        <p:sp>
          <p:nvSpPr>
            <p:cNvPr id="880659" name="Rectangle 19"/>
            <p:cNvSpPr>
              <a:spLocks noChangeArrowheads="1"/>
            </p:cNvSpPr>
            <p:nvPr/>
          </p:nvSpPr>
          <p:spPr bwMode="auto">
            <a:xfrm>
              <a:off x="5860101" y="5875916"/>
              <a:ext cx="1502335" cy="461665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200" dirty="0"/>
                <a:t>(241.240.2.2/4000/</a:t>
              </a:r>
              <a:br>
                <a:rPr lang="en-US" sz="1200" dirty="0"/>
              </a:br>
              <a:r>
                <a:rPr lang="en-US" sz="1200" dirty="0"/>
                <a:t>80.80.1.1/80/6)</a:t>
              </a:r>
            </a:p>
          </p:txBody>
        </p:sp>
        <p:sp>
          <p:nvSpPr>
            <p:cNvPr id="880660" name="Rectangle 20"/>
            <p:cNvSpPr>
              <a:spLocks noChangeArrowheads="1"/>
            </p:cNvSpPr>
            <p:nvPr/>
          </p:nvSpPr>
          <p:spPr bwMode="auto">
            <a:xfrm>
              <a:off x="7641666" y="4725795"/>
              <a:ext cx="1502334" cy="461665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200" dirty="0"/>
                <a:t>(241.240.2.2/3210/</a:t>
              </a:r>
            </a:p>
            <a:p>
              <a:pPr algn="r"/>
              <a:r>
                <a:rPr lang="en-US" sz="1200" dirty="0"/>
                <a:t>80.80.1.1/80/6)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015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Addressing</a:t>
            </a:r>
            <a:b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 the TCP/IP model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Layer 5 Address Resolution: DNS -- Domain Name System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295384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connect to a remote computer?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07504" y="836712"/>
            <a:ext cx="8928992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Connect to &lt;</a:t>
            </a:r>
            <a:r>
              <a:rPr lang="en-US" sz="2400" dirty="0" err="1"/>
              <a:t>hostname,port</a:t>
            </a:r>
            <a:r>
              <a:rPr lang="en-US" sz="2400" dirty="0"/>
              <a:t>&gt;</a:t>
            </a:r>
          </a:p>
          <a:p>
            <a:r>
              <a:rPr lang="en-US" sz="2000" dirty="0"/>
              <a:t>e.g. </a:t>
            </a:r>
            <a:r>
              <a:rPr lang="en-US" sz="2000" dirty="0">
                <a:latin typeface="Courier"/>
                <a:cs typeface="Courier"/>
              </a:rPr>
              <a:t>telnet 127.0.0.1 23	or telnet ::1 23</a:t>
            </a:r>
            <a:br>
              <a:rPr lang="en-US" sz="2000" dirty="0">
                <a:latin typeface="Courier"/>
                <a:cs typeface="Courier"/>
              </a:rPr>
            </a:br>
            <a:r>
              <a:rPr lang="en-US" sz="2000" dirty="0"/>
              <a:t>talking to my own machine</a:t>
            </a:r>
            <a:br>
              <a:rPr lang="en-US" sz="2000" dirty="0"/>
            </a:br>
            <a:r>
              <a:rPr lang="en-US" sz="2000" dirty="0"/>
              <a:t>special addresses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or </a:t>
            </a:r>
            <a:r>
              <a:rPr lang="en-US" sz="2000" dirty="0" err="1">
                <a:latin typeface="Courier"/>
                <a:cs typeface="Courier"/>
              </a:rPr>
              <a:t>wget</a:t>
            </a:r>
            <a:r>
              <a:rPr lang="en-US" sz="2000" dirty="0">
                <a:latin typeface="Courier"/>
                <a:cs typeface="Courier"/>
              </a:rPr>
              <a:t> http://173.194.39.31:80/</a:t>
            </a:r>
            <a:br>
              <a:rPr lang="en-US" sz="2000" dirty="0">
                <a:latin typeface="Courier"/>
                <a:cs typeface="Courier"/>
              </a:rPr>
            </a:br>
            <a:r>
              <a:rPr lang="en-US" sz="2000" dirty="0"/>
              <a:t>talking to one of Google’s machines</a:t>
            </a:r>
            <a:br>
              <a:rPr lang="en-US" sz="2000" dirty="0"/>
            </a:br>
            <a:r>
              <a:rPr lang="en-US" sz="2000" dirty="0"/>
              <a:t>possible to remember</a:t>
            </a:r>
          </a:p>
          <a:p>
            <a:endParaRPr lang="en-US" sz="2000" dirty="0"/>
          </a:p>
          <a:p>
            <a:r>
              <a:rPr lang="en-US" sz="2000" dirty="0"/>
              <a:t>or </a:t>
            </a:r>
            <a:r>
              <a:rPr lang="en-US" sz="2000" dirty="0" err="1">
                <a:latin typeface="Courier"/>
                <a:cs typeface="Courier"/>
              </a:rPr>
              <a:t>ssh</a:t>
            </a:r>
            <a:r>
              <a:rPr lang="en-US" sz="2000" dirty="0">
                <a:latin typeface="Courier"/>
                <a:cs typeface="Courier"/>
              </a:rPr>
              <a:t> 9.228.93.3</a:t>
            </a:r>
            <a:br>
              <a:rPr lang="en-US" sz="2000" dirty="0"/>
            </a:br>
            <a:r>
              <a:rPr lang="en-US" sz="2000" dirty="0"/>
              <a:t>trying to talk to my desktop that had this address in 1995</a:t>
            </a:r>
            <a:br>
              <a:rPr lang="en-US" sz="2000" dirty="0"/>
            </a:br>
            <a:r>
              <a:rPr lang="en-US" sz="2000" dirty="0"/>
              <a:t>impossible to remember unless you’ve typed it 100 times a day</a:t>
            </a:r>
          </a:p>
          <a:p>
            <a:endParaRPr lang="en-US" sz="2000" dirty="0"/>
          </a:p>
          <a:p>
            <a:r>
              <a:rPr lang="en-US" sz="2000" dirty="0"/>
              <a:t>If you want short names, write them into /</a:t>
            </a:r>
            <a:r>
              <a:rPr lang="en-US" sz="2000" dirty="0" err="1"/>
              <a:t>etc</a:t>
            </a:r>
            <a:r>
              <a:rPr lang="en-US" sz="2000" dirty="0"/>
              <a:t>/hosts</a:t>
            </a:r>
          </a:p>
          <a:p>
            <a:r>
              <a:rPr lang="en-US" sz="2000" dirty="0"/>
              <a:t>originally globally maintained by SRI, changes re-distributed by email</a:t>
            </a:r>
            <a:br>
              <a:rPr lang="en-US" sz="2000" dirty="0"/>
            </a:br>
            <a:r>
              <a:rPr lang="en-US" sz="2000" dirty="0"/>
              <a:t> and ftp (no more, ancient history)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906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connect to a remote computer?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Use “reasonable” names</a:t>
            </a:r>
          </a:p>
          <a:p>
            <a:r>
              <a:rPr lang="en-US" sz="2000" dirty="0"/>
              <a:t>e.g.</a:t>
            </a:r>
            <a:br>
              <a:rPr lang="en-US" sz="2000" dirty="0"/>
            </a:br>
            <a:r>
              <a:rPr lang="en-US" sz="2000" dirty="0" err="1">
                <a:latin typeface="Courier"/>
                <a:cs typeface="Courier"/>
              </a:rPr>
              <a:t>ssh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login.ifi.uio.no</a:t>
            </a:r>
            <a:br>
              <a:rPr lang="en-US" sz="2000" dirty="0"/>
            </a:br>
            <a:r>
              <a:rPr lang="en-US" sz="2000" dirty="0" err="1">
                <a:latin typeface="Courier"/>
                <a:cs typeface="Courier"/>
              </a:rPr>
              <a:t>wget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www.google.com</a:t>
            </a:r>
            <a:endParaRPr lang="en-US" sz="2000" dirty="0">
              <a:latin typeface="Courier"/>
              <a:cs typeface="Courier"/>
            </a:endParaRPr>
          </a:p>
          <a:p>
            <a:endParaRPr lang="en-US" sz="2000" dirty="0"/>
          </a:p>
          <a:p>
            <a:r>
              <a:rPr lang="en-US" sz="2000" dirty="0"/>
              <a:t>not only easier to remember</a:t>
            </a:r>
          </a:p>
          <a:p>
            <a:r>
              <a:rPr lang="en-US" sz="2000" dirty="0"/>
              <a:t>reflects also </a:t>
            </a:r>
            <a:r>
              <a:rPr lang="en-US" sz="2000" dirty="0" err="1"/>
              <a:t>organisation</a:t>
            </a:r>
            <a:r>
              <a:rPr lang="en-US" sz="2000" dirty="0"/>
              <a:t> structures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although the hierarchical structure may not fulfill all purposes</a:t>
            </a:r>
          </a:p>
          <a:p>
            <a:r>
              <a:rPr lang="en-US" sz="2000" dirty="0"/>
              <a:t>somewhat related to physical network structure, at least locally</a:t>
            </a:r>
          </a:p>
          <a:p>
            <a:endParaRPr lang="en-US" sz="2000" dirty="0"/>
          </a:p>
          <a:p>
            <a:pPr marL="0" lvl="1" indent="0">
              <a:buSzPct val="120000"/>
              <a:buNone/>
            </a:pPr>
            <a:r>
              <a:rPr lang="en-US" dirty="0"/>
              <a:t>Domain Name System (DNS)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1950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at a High-Level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Domain Name System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Hierarchical namespace</a:t>
            </a:r>
          </a:p>
          <a:p>
            <a:pPr marL="457200" lvl="1" indent="0">
              <a:buNone/>
            </a:pPr>
            <a:r>
              <a:rPr lang="en-US" sz="2000" dirty="0"/>
              <a:t>As opposed to original, flat namespace</a:t>
            </a:r>
          </a:p>
          <a:p>
            <a:pPr marL="457200" lvl="1" indent="0">
              <a:buNone/>
            </a:pPr>
            <a:r>
              <a:rPr lang="en-US" sz="2000" dirty="0"/>
              <a:t>e.g. .com </a:t>
            </a:r>
            <a:r>
              <a:rPr lang="en-US" sz="2000" dirty="0">
                <a:sym typeface="Wingdings" pitchFamily="2" charset="2"/>
              </a:rPr>
              <a:t> </a:t>
            </a:r>
            <a:r>
              <a:rPr lang="en-US" sz="2000" dirty="0" err="1">
                <a:sym typeface="Wingdings" pitchFamily="2" charset="2"/>
              </a:rPr>
              <a:t>google.com</a:t>
            </a:r>
            <a:r>
              <a:rPr lang="en-US" sz="2000" dirty="0">
                <a:sym typeface="Wingdings" pitchFamily="2" charset="2"/>
              </a:rPr>
              <a:t>  </a:t>
            </a:r>
            <a:r>
              <a:rPr lang="en-US" sz="2000" dirty="0" err="1">
                <a:sym typeface="Wingdings" pitchFamily="2" charset="2"/>
              </a:rPr>
              <a:t>mail.google.com</a:t>
            </a:r>
            <a:endParaRPr lang="en-US" sz="2000" dirty="0">
              <a:sym typeface="Wingdings" pitchFamily="2" charset="2"/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Distributed database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Simple client/server architecture</a:t>
            </a:r>
          </a:p>
          <a:p>
            <a:pPr lvl="1"/>
            <a:r>
              <a:rPr lang="en-US" sz="2000" dirty="0"/>
              <a:t>UDP or TCP port 53</a:t>
            </a:r>
          </a:p>
          <a:p>
            <a:pPr lvl="1"/>
            <a:r>
              <a:rPr lang="en-US" sz="2000" dirty="0"/>
              <a:t>servers must use TCP nowadays</a:t>
            </a:r>
          </a:p>
          <a:p>
            <a:pPr lvl="1"/>
            <a:r>
              <a:rPr lang="en-US" sz="2000" dirty="0"/>
              <a:t>clients using TCP are mostly rejected</a:t>
            </a:r>
          </a:p>
          <a:p>
            <a:pPr lvl="2"/>
            <a:r>
              <a:rPr lang="en-US" sz="1600" dirty="0"/>
              <a:t>reduces server load</a:t>
            </a:r>
          </a:p>
          <a:p>
            <a:pPr lvl="2"/>
            <a:r>
              <a:rPr lang="en-US" sz="1600" dirty="0"/>
              <a:t>is a security problem</a:t>
            </a:r>
          </a:p>
        </p:txBody>
      </p:sp>
    </p:spTree>
    <p:extLst>
      <p:ext uri="{BB962C8B-B14F-4D97-AF65-F5344CB8AC3E}">
        <p14:creationId xmlns:p14="http://schemas.microsoft.com/office/powerpoint/2010/main" val="387627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Hierarchy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3867" y="980728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Root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4237" y="201934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edu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32645" y="2019346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8380" y="201934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gov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19155" y="2019346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67338" y="2019346"/>
            <a:ext cx="63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531" y="201934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581" y="2019346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uk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80835" y="2019346"/>
            <a:ext cx="523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2230" y="201934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etc.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5055" y="3094655"/>
            <a:ext cx="59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uio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8224035" y="3094654"/>
            <a:ext cx="755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hioa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258546" y="4215887"/>
            <a:ext cx="423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ifi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164754" y="4215887"/>
            <a:ext cx="85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smtp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092532" y="4215887"/>
            <a:ext cx="845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imap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237576" y="5478638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www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74942" y="5478638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login</a:t>
            </a:r>
          </a:p>
        </p:txBody>
      </p:sp>
      <p:cxnSp>
        <p:nvCxnSpPr>
          <p:cNvPr id="24" name="Straight Connector 23"/>
          <p:cNvCxnSpPr>
            <a:stCxn id="5" idx="2"/>
            <a:endCxn id="6" idx="0"/>
          </p:cNvCxnSpPr>
          <p:nvPr/>
        </p:nvCxnSpPr>
        <p:spPr>
          <a:xfrm flipH="1">
            <a:off x="1613852" y="1442393"/>
            <a:ext cx="276775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5" idx="2"/>
            <a:endCxn id="7" idx="0"/>
          </p:cNvCxnSpPr>
          <p:nvPr/>
        </p:nvCxnSpPr>
        <p:spPr>
          <a:xfrm flipH="1">
            <a:off x="2715924" y="1442393"/>
            <a:ext cx="1665686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5" idx="2"/>
            <a:endCxn id="8" idx="0"/>
          </p:cNvCxnSpPr>
          <p:nvPr/>
        </p:nvCxnSpPr>
        <p:spPr>
          <a:xfrm flipH="1">
            <a:off x="3809179" y="1442393"/>
            <a:ext cx="572431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2"/>
            <a:endCxn id="9" idx="0"/>
          </p:cNvCxnSpPr>
          <p:nvPr/>
        </p:nvCxnSpPr>
        <p:spPr>
          <a:xfrm>
            <a:off x="4381610" y="1442393"/>
            <a:ext cx="42704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5" idx="2"/>
            <a:endCxn id="10" idx="0"/>
          </p:cNvCxnSpPr>
          <p:nvPr/>
        </p:nvCxnSpPr>
        <p:spPr>
          <a:xfrm>
            <a:off x="4381610" y="1442393"/>
            <a:ext cx="140087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" idx="2"/>
            <a:endCxn id="11" idx="0"/>
          </p:cNvCxnSpPr>
          <p:nvPr/>
        </p:nvCxnSpPr>
        <p:spPr>
          <a:xfrm flipH="1">
            <a:off x="513865" y="1442393"/>
            <a:ext cx="386774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5" idx="2"/>
            <a:endCxn id="12" idx="0"/>
          </p:cNvCxnSpPr>
          <p:nvPr/>
        </p:nvCxnSpPr>
        <p:spPr>
          <a:xfrm>
            <a:off x="4381610" y="1442393"/>
            <a:ext cx="237500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5" idx="2"/>
            <a:endCxn id="13" idx="0"/>
          </p:cNvCxnSpPr>
          <p:nvPr/>
        </p:nvCxnSpPr>
        <p:spPr>
          <a:xfrm>
            <a:off x="4381610" y="1442393"/>
            <a:ext cx="326092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5" idx="2"/>
            <a:endCxn id="14" idx="0"/>
          </p:cNvCxnSpPr>
          <p:nvPr/>
        </p:nvCxnSpPr>
        <p:spPr>
          <a:xfrm>
            <a:off x="4381610" y="1442393"/>
            <a:ext cx="4080617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15" idx="0"/>
          </p:cNvCxnSpPr>
          <p:nvPr/>
        </p:nvCxnSpPr>
        <p:spPr>
          <a:xfrm flipH="1">
            <a:off x="6731921" y="2576608"/>
            <a:ext cx="1021690" cy="51804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16" idx="0"/>
          </p:cNvCxnSpPr>
          <p:nvPr/>
        </p:nvCxnSpPr>
        <p:spPr>
          <a:xfrm>
            <a:off x="7753609" y="2576608"/>
            <a:ext cx="848069" cy="51804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5" idx="2"/>
            <a:endCxn id="17" idx="0"/>
          </p:cNvCxnSpPr>
          <p:nvPr/>
        </p:nvCxnSpPr>
        <p:spPr>
          <a:xfrm flipH="1">
            <a:off x="6470503" y="3556320"/>
            <a:ext cx="2614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5" idx="2"/>
            <a:endCxn id="18" idx="0"/>
          </p:cNvCxnSpPr>
          <p:nvPr/>
        </p:nvCxnSpPr>
        <p:spPr>
          <a:xfrm>
            <a:off x="6731921" y="3556320"/>
            <a:ext cx="8596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15" idx="2"/>
            <a:endCxn id="19" idx="0"/>
          </p:cNvCxnSpPr>
          <p:nvPr/>
        </p:nvCxnSpPr>
        <p:spPr>
          <a:xfrm>
            <a:off x="6731921" y="3556320"/>
            <a:ext cx="178318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7" idx="2"/>
            <a:endCxn id="20" idx="0"/>
          </p:cNvCxnSpPr>
          <p:nvPr/>
        </p:nvCxnSpPr>
        <p:spPr>
          <a:xfrm>
            <a:off x="6470503" y="4677552"/>
            <a:ext cx="193633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17" idx="2"/>
            <a:endCxn id="21" idx="0"/>
          </p:cNvCxnSpPr>
          <p:nvPr/>
        </p:nvCxnSpPr>
        <p:spPr>
          <a:xfrm>
            <a:off x="6470503" y="4677552"/>
            <a:ext cx="1222984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ounded Rectangle 74"/>
          <p:cNvSpPr/>
          <p:nvPr/>
        </p:nvSpPr>
        <p:spPr>
          <a:xfrm>
            <a:off x="139714" y="1954029"/>
            <a:ext cx="8662510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75"/>
          <p:cNvSpPr/>
          <p:nvPr/>
        </p:nvSpPr>
        <p:spPr>
          <a:xfrm>
            <a:off x="6212707" y="5380935"/>
            <a:ext cx="830565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>
            <a:off x="6212753" y="4118184"/>
            <a:ext cx="703010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ounded Rectangle 77"/>
          <p:cNvSpPr/>
          <p:nvPr/>
        </p:nvSpPr>
        <p:spPr>
          <a:xfrm>
            <a:off x="6423463" y="2996952"/>
            <a:ext cx="703010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7308304" y="1916832"/>
            <a:ext cx="703010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788024" y="692696"/>
            <a:ext cx="1765778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root servers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79512" y="908720"/>
            <a:ext cx="3484097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TLDs – top level domains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1520" y="4221088"/>
            <a:ext cx="5351796" cy="1569660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Each Domain Name is a </a:t>
            </a:r>
            <a:r>
              <a:rPr lang="en-US" sz="2400" dirty="0" err="1">
                <a:latin typeface="Eurostile"/>
                <a:cs typeface="Eurostile"/>
              </a:rPr>
              <a:t>subtree</a:t>
            </a:r>
            <a:endParaRPr lang="en-US" sz="2400" dirty="0">
              <a:latin typeface="Eurostile"/>
              <a:cs typeface="Eurostile"/>
            </a:endParaRPr>
          </a:p>
          <a:p>
            <a:r>
              <a:rPr lang="en-US" sz="2400" dirty="0">
                <a:latin typeface="Eurostile"/>
                <a:cs typeface="Eurostile"/>
              </a:rPr>
              <a:t>.no </a:t>
            </a:r>
            <a:r>
              <a:rPr lang="en-US" sz="2400" dirty="0">
                <a:sym typeface="Wingdings" pitchFamily="2" charset="2"/>
              </a:rPr>
              <a:t></a:t>
            </a: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 err="1">
                <a:latin typeface="Eurostile"/>
                <a:cs typeface="Eurostile"/>
              </a:rPr>
              <a:t>uio.no</a:t>
            </a: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>
                <a:sym typeface="Wingdings" pitchFamily="2" charset="2"/>
              </a:rPr>
              <a:t></a:t>
            </a: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 err="1">
                <a:latin typeface="Eurostile"/>
                <a:cs typeface="Eurostile"/>
              </a:rPr>
              <a:t>ifi.uio.no</a:t>
            </a: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>
                <a:sym typeface="Wingdings" pitchFamily="2" charset="2"/>
              </a:rPr>
              <a:t></a:t>
            </a: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 err="1">
                <a:latin typeface="Eurostile"/>
                <a:cs typeface="Eurostile"/>
              </a:rPr>
              <a:t>www.ifi.uio.no</a:t>
            </a:r>
            <a:endParaRPr lang="en-US" sz="2400" dirty="0">
              <a:latin typeface="Eurostile"/>
              <a:cs typeface="Eurostile"/>
            </a:endParaRPr>
          </a:p>
          <a:p>
            <a:endParaRPr lang="en-US" sz="2400" dirty="0">
              <a:latin typeface="Eurostile"/>
              <a:cs typeface="Eurostile"/>
            </a:endParaRPr>
          </a:p>
          <a:p>
            <a:r>
              <a:rPr lang="en-US" sz="2400" dirty="0">
                <a:latin typeface="Eurostile"/>
                <a:cs typeface="Eurostile"/>
              </a:rPr>
              <a:t>Other regions could have other “</a:t>
            </a:r>
            <a:r>
              <a:rPr lang="en-US" sz="2400" dirty="0" err="1">
                <a:latin typeface="Eurostile"/>
                <a:cs typeface="Eurostile"/>
              </a:rPr>
              <a:t>uio”s</a:t>
            </a:r>
            <a:endParaRPr lang="en-US" sz="2400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348398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46" grpId="0" animBg="1"/>
      <p:bldP spid="4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Hierarchy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3867" y="980728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Root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4237" y="201934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edu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32645" y="2019346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8380" y="201934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gov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19155" y="2019346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67338" y="2019346"/>
            <a:ext cx="63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531" y="201934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581" y="2019346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uk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80835" y="2019346"/>
            <a:ext cx="523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2230" y="201934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etc.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5055" y="3094655"/>
            <a:ext cx="59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uio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8224035" y="3094654"/>
            <a:ext cx="755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hioa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258546" y="4215887"/>
            <a:ext cx="423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ifi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164754" y="4215887"/>
            <a:ext cx="85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smtp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092532" y="4215887"/>
            <a:ext cx="845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imap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237576" y="5478638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www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74942" y="5478638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login</a:t>
            </a:r>
          </a:p>
        </p:txBody>
      </p:sp>
      <p:cxnSp>
        <p:nvCxnSpPr>
          <p:cNvPr id="24" name="Straight Connector 23"/>
          <p:cNvCxnSpPr>
            <a:stCxn id="5" idx="2"/>
            <a:endCxn id="6" idx="0"/>
          </p:cNvCxnSpPr>
          <p:nvPr/>
        </p:nvCxnSpPr>
        <p:spPr>
          <a:xfrm flipH="1">
            <a:off x="1613852" y="1442393"/>
            <a:ext cx="276775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5" idx="2"/>
            <a:endCxn id="7" idx="0"/>
          </p:cNvCxnSpPr>
          <p:nvPr/>
        </p:nvCxnSpPr>
        <p:spPr>
          <a:xfrm flipH="1">
            <a:off x="2715924" y="1442393"/>
            <a:ext cx="1665686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5" idx="2"/>
            <a:endCxn id="8" idx="0"/>
          </p:cNvCxnSpPr>
          <p:nvPr/>
        </p:nvCxnSpPr>
        <p:spPr>
          <a:xfrm flipH="1">
            <a:off x="3809179" y="1442393"/>
            <a:ext cx="572431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2"/>
            <a:endCxn id="9" idx="0"/>
          </p:cNvCxnSpPr>
          <p:nvPr/>
        </p:nvCxnSpPr>
        <p:spPr>
          <a:xfrm>
            <a:off x="4381610" y="1442393"/>
            <a:ext cx="42704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5" idx="2"/>
            <a:endCxn id="10" idx="0"/>
          </p:cNvCxnSpPr>
          <p:nvPr/>
        </p:nvCxnSpPr>
        <p:spPr>
          <a:xfrm>
            <a:off x="4381610" y="1442393"/>
            <a:ext cx="140087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" idx="2"/>
            <a:endCxn id="11" idx="0"/>
          </p:cNvCxnSpPr>
          <p:nvPr/>
        </p:nvCxnSpPr>
        <p:spPr>
          <a:xfrm flipH="1">
            <a:off x="513865" y="1442393"/>
            <a:ext cx="386774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5" idx="2"/>
            <a:endCxn id="12" idx="0"/>
          </p:cNvCxnSpPr>
          <p:nvPr/>
        </p:nvCxnSpPr>
        <p:spPr>
          <a:xfrm>
            <a:off x="4381610" y="1442393"/>
            <a:ext cx="237500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5" idx="2"/>
            <a:endCxn id="13" idx="0"/>
          </p:cNvCxnSpPr>
          <p:nvPr/>
        </p:nvCxnSpPr>
        <p:spPr>
          <a:xfrm>
            <a:off x="4381610" y="1442393"/>
            <a:ext cx="326092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5" idx="2"/>
            <a:endCxn id="14" idx="0"/>
          </p:cNvCxnSpPr>
          <p:nvPr/>
        </p:nvCxnSpPr>
        <p:spPr>
          <a:xfrm>
            <a:off x="4381610" y="1442393"/>
            <a:ext cx="4080617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15" idx="0"/>
          </p:cNvCxnSpPr>
          <p:nvPr/>
        </p:nvCxnSpPr>
        <p:spPr>
          <a:xfrm flipH="1">
            <a:off x="6731921" y="2576608"/>
            <a:ext cx="1021690" cy="51804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16" idx="0"/>
          </p:cNvCxnSpPr>
          <p:nvPr/>
        </p:nvCxnSpPr>
        <p:spPr>
          <a:xfrm>
            <a:off x="7753609" y="2576608"/>
            <a:ext cx="848069" cy="51804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5" idx="2"/>
            <a:endCxn id="17" idx="0"/>
          </p:cNvCxnSpPr>
          <p:nvPr/>
        </p:nvCxnSpPr>
        <p:spPr>
          <a:xfrm flipH="1">
            <a:off x="6470503" y="3556320"/>
            <a:ext cx="2614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5" idx="2"/>
            <a:endCxn id="18" idx="0"/>
          </p:cNvCxnSpPr>
          <p:nvPr/>
        </p:nvCxnSpPr>
        <p:spPr>
          <a:xfrm>
            <a:off x="6731921" y="3556320"/>
            <a:ext cx="8596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15" idx="2"/>
            <a:endCxn id="19" idx="0"/>
          </p:cNvCxnSpPr>
          <p:nvPr/>
        </p:nvCxnSpPr>
        <p:spPr>
          <a:xfrm>
            <a:off x="6731921" y="3556320"/>
            <a:ext cx="178318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7" idx="2"/>
            <a:endCxn id="20" idx="0"/>
          </p:cNvCxnSpPr>
          <p:nvPr/>
        </p:nvCxnSpPr>
        <p:spPr>
          <a:xfrm>
            <a:off x="6470503" y="4677552"/>
            <a:ext cx="193633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17" idx="2"/>
            <a:endCxn id="21" idx="0"/>
          </p:cNvCxnSpPr>
          <p:nvPr/>
        </p:nvCxnSpPr>
        <p:spPr>
          <a:xfrm>
            <a:off x="6470503" y="4677552"/>
            <a:ext cx="1222984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F07E8FF-0C90-B44A-B59D-F201CB91879D}"/>
              </a:ext>
            </a:extLst>
          </p:cNvPr>
          <p:cNvSpPr txBox="1"/>
          <p:nvPr/>
        </p:nvSpPr>
        <p:spPr>
          <a:xfrm>
            <a:off x="251520" y="4437112"/>
            <a:ext cx="5687776" cy="1938992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old: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diku.dk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new: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di.ku.dk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>
                <a:latin typeface="Eurostile"/>
                <a:cs typeface="Eurostile"/>
              </a:rPr>
              <a:t>7 characters +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\0</a:t>
            </a: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informatics at Copenhagen University</a:t>
            </a: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a classic name in computer science history</a:t>
            </a: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not obvious but memorable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46ECF7E-80F8-8E4C-82B4-28C2A1802B87}"/>
              </a:ext>
            </a:extLst>
          </p:cNvPr>
          <p:cNvSpPr txBox="1"/>
          <p:nvPr/>
        </p:nvSpPr>
        <p:spPr>
          <a:xfrm>
            <a:off x="251520" y="2708920"/>
            <a:ext cx="5993949" cy="830997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nodes in this tree tend to have lots of children</a:t>
            </a:r>
          </a:p>
          <a:p>
            <a:r>
              <a:rPr lang="en-US" sz="2400" dirty="0">
                <a:latin typeface="Eurostile"/>
                <a:cs typeface="Eurostile"/>
              </a:rPr>
              <a:t>tree is not very deep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CD90DAC-1C2D-F940-B7BF-2EDB658FB9C2}"/>
              </a:ext>
            </a:extLst>
          </p:cNvPr>
          <p:cNvSpPr txBox="1"/>
          <p:nvPr/>
        </p:nvSpPr>
        <p:spPr>
          <a:xfrm>
            <a:off x="251520" y="3717032"/>
            <a:ext cx="3895618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names should be memorable</a:t>
            </a:r>
          </a:p>
        </p:txBody>
      </p:sp>
    </p:spTree>
    <p:extLst>
      <p:ext uri="{BB962C8B-B14F-4D97-AF65-F5344CB8AC3E}">
        <p14:creationId xmlns:p14="http://schemas.microsoft.com/office/powerpoint/2010/main" val="85326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Hierarchy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3867" y="980728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Root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4237" y="201934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edu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32645" y="2019346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8380" y="201934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gov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19155" y="2019346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67338" y="2019346"/>
            <a:ext cx="63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531" y="201934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581" y="2019346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uk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80835" y="2019346"/>
            <a:ext cx="523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2230" y="201934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etc.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5055" y="3094655"/>
            <a:ext cx="59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uio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8224035" y="3094654"/>
            <a:ext cx="755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hioa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258546" y="4215887"/>
            <a:ext cx="423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ifi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164754" y="4215887"/>
            <a:ext cx="85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smtp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092532" y="4215887"/>
            <a:ext cx="845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imap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237576" y="5478638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www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74942" y="5478638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login</a:t>
            </a:r>
          </a:p>
        </p:txBody>
      </p:sp>
      <p:cxnSp>
        <p:nvCxnSpPr>
          <p:cNvPr id="24" name="Straight Connector 23"/>
          <p:cNvCxnSpPr>
            <a:stCxn id="5" idx="2"/>
            <a:endCxn id="6" idx="0"/>
          </p:cNvCxnSpPr>
          <p:nvPr/>
        </p:nvCxnSpPr>
        <p:spPr>
          <a:xfrm flipH="1">
            <a:off x="1613852" y="1442393"/>
            <a:ext cx="276775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5" idx="2"/>
            <a:endCxn id="7" idx="0"/>
          </p:cNvCxnSpPr>
          <p:nvPr/>
        </p:nvCxnSpPr>
        <p:spPr>
          <a:xfrm flipH="1">
            <a:off x="2715924" y="1442393"/>
            <a:ext cx="1665686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5" idx="2"/>
            <a:endCxn id="8" idx="0"/>
          </p:cNvCxnSpPr>
          <p:nvPr/>
        </p:nvCxnSpPr>
        <p:spPr>
          <a:xfrm flipH="1">
            <a:off x="3809179" y="1442393"/>
            <a:ext cx="572431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2"/>
            <a:endCxn id="9" idx="0"/>
          </p:cNvCxnSpPr>
          <p:nvPr/>
        </p:nvCxnSpPr>
        <p:spPr>
          <a:xfrm>
            <a:off x="4381610" y="1442393"/>
            <a:ext cx="42704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5" idx="2"/>
            <a:endCxn id="10" idx="0"/>
          </p:cNvCxnSpPr>
          <p:nvPr/>
        </p:nvCxnSpPr>
        <p:spPr>
          <a:xfrm>
            <a:off x="4381610" y="1442393"/>
            <a:ext cx="140087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" idx="2"/>
            <a:endCxn id="11" idx="0"/>
          </p:cNvCxnSpPr>
          <p:nvPr/>
        </p:nvCxnSpPr>
        <p:spPr>
          <a:xfrm flipH="1">
            <a:off x="513865" y="1442393"/>
            <a:ext cx="386774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5" idx="2"/>
            <a:endCxn id="12" idx="0"/>
          </p:cNvCxnSpPr>
          <p:nvPr/>
        </p:nvCxnSpPr>
        <p:spPr>
          <a:xfrm>
            <a:off x="4381610" y="1442393"/>
            <a:ext cx="237500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5" idx="2"/>
            <a:endCxn id="13" idx="0"/>
          </p:cNvCxnSpPr>
          <p:nvPr/>
        </p:nvCxnSpPr>
        <p:spPr>
          <a:xfrm>
            <a:off x="4381610" y="1442393"/>
            <a:ext cx="326092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5" idx="2"/>
            <a:endCxn id="14" idx="0"/>
          </p:cNvCxnSpPr>
          <p:nvPr/>
        </p:nvCxnSpPr>
        <p:spPr>
          <a:xfrm>
            <a:off x="4381610" y="1442393"/>
            <a:ext cx="4080617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15" idx="0"/>
          </p:cNvCxnSpPr>
          <p:nvPr/>
        </p:nvCxnSpPr>
        <p:spPr>
          <a:xfrm flipH="1">
            <a:off x="6731921" y="2576608"/>
            <a:ext cx="1021690" cy="51804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16" idx="0"/>
          </p:cNvCxnSpPr>
          <p:nvPr/>
        </p:nvCxnSpPr>
        <p:spPr>
          <a:xfrm>
            <a:off x="7753609" y="2576608"/>
            <a:ext cx="848069" cy="51804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5" idx="2"/>
            <a:endCxn id="17" idx="0"/>
          </p:cNvCxnSpPr>
          <p:nvPr/>
        </p:nvCxnSpPr>
        <p:spPr>
          <a:xfrm flipH="1">
            <a:off x="6470503" y="3556320"/>
            <a:ext cx="2614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5" idx="2"/>
            <a:endCxn id="18" idx="0"/>
          </p:cNvCxnSpPr>
          <p:nvPr/>
        </p:nvCxnSpPr>
        <p:spPr>
          <a:xfrm>
            <a:off x="6731921" y="3556320"/>
            <a:ext cx="8596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15" idx="2"/>
            <a:endCxn id="19" idx="0"/>
          </p:cNvCxnSpPr>
          <p:nvPr/>
        </p:nvCxnSpPr>
        <p:spPr>
          <a:xfrm>
            <a:off x="6731921" y="3556320"/>
            <a:ext cx="178318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7" idx="2"/>
            <a:endCxn id="20" idx="0"/>
          </p:cNvCxnSpPr>
          <p:nvPr/>
        </p:nvCxnSpPr>
        <p:spPr>
          <a:xfrm>
            <a:off x="6470503" y="4677552"/>
            <a:ext cx="193633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17" idx="2"/>
            <a:endCxn id="21" idx="0"/>
          </p:cNvCxnSpPr>
          <p:nvPr/>
        </p:nvCxnSpPr>
        <p:spPr>
          <a:xfrm>
            <a:off x="6470503" y="4677552"/>
            <a:ext cx="1222984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F07E8FF-0C90-B44A-B59D-F201CB91879D}"/>
              </a:ext>
            </a:extLst>
          </p:cNvPr>
          <p:cNvSpPr txBox="1"/>
          <p:nvPr/>
        </p:nvSpPr>
        <p:spPr>
          <a:xfrm>
            <a:off x="251520" y="4437112"/>
            <a:ext cx="7558479" cy="1569660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chalumeaux.kom.e-technik.tu-darmstadt.de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en-US" sz="2400" dirty="0">
                <a:latin typeface="Eurostile"/>
                <a:cs typeface="Eurostile"/>
              </a:rPr>
              <a:t>40 characters +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\0</a:t>
            </a:r>
          </a:p>
          <a:p>
            <a:r>
              <a:rPr lang="en-US" sz="2400" dirty="0">
                <a:latin typeface="Eurostile"/>
                <a:cs typeface="Eurostile"/>
              </a:rPr>
              <a:t>login from Mac &amp; BSD still failed in the 2000s: name was cut after 32 characters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CD90DAC-1C2D-F940-B7BF-2EDB658FB9C2}"/>
              </a:ext>
            </a:extLst>
          </p:cNvPr>
          <p:cNvSpPr txBox="1"/>
          <p:nvPr/>
        </p:nvSpPr>
        <p:spPr>
          <a:xfrm>
            <a:off x="251520" y="3717032"/>
            <a:ext cx="3895618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names should be memorable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9AD733-CF28-FA4F-9C64-2E99455687D4}"/>
              </a:ext>
            </a:extLst>
          </p:cNvPr>
          <p:cNvSpPr txBox="1"/>
          <p:nvPr/>
        </p:nvSpPr>
        <p:spPr>
          <a:xfrm>
            <a:off x="251520" y="2708920"/>
            <a:ext cx="5993949" cy="830997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nodes in this tree tend to have lots of children</a:t>
            </a:r>
          </a:p>
          <a:p>
            <a:r>
              <a:rPr lang="en-US" sz="2400" dirty="0">
                <a:latin typeface="Eurostile"/>
                <a:cs typeface="Eurostile"/>
              </a:rPr>
              <a:t>tree is not very deep</a:t>
            </a:r>
          </a:p>
        </p:txBody>
      </p:sp>
    </p:spTree>
    <p:extLst>
      <p:ext uri="{BB962C8B-B14F-4D97-AF65-F5344CB8AC3E}">
        <p14:creationId xmlns:p14="http://schemas.microsoft.com/office/powerpoint/2010/main" val="23026856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Hierarchical Administration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3867" y="980728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Root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4237" y="201934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edu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32645" y="2019346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8380" y="201934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gov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19155" y="2019346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67338" y="2019346"/>
            <a:ext cx="63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531" y="201934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581" y="2019346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uk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80835" y="2019346"/>
            <a:ext cx="523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2230" y="201934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etc.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5055" y="3094655"/>
            <a:ext cx="59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uio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8224035" y="3094654"/>
            <a:ext cx="755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hioa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258546" y="4215887"/>
            <a:ext cx="423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ifi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164754" y="4215887"/>
            <a:ext cx="85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smtp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092532" y="4215887"/>
            <a:ext cx="845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imap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237576" y="5478638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www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74942" y="5478638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login</a:t>
            </a:r>
          </a:p>
        </p:txBody>
      </p:sp>
      <p:cxnSp>
        <p:nvCxnSpPr>
          <p:cNvPr id="24" name="Straight Connector 23"/>
          <p:cNvCxnSpPr>
            <a:stCxn id="5" idx="2"/>
            <a:endCxn id="6" idx="0"/>
          </p:cNvCxnSpPr>
          <p:nvPr/>
        </p:nvCxnSpPr>
        <p:spPr>
          <a:xfrm flipH="1">
            <a:off x="1613852" y="1442393"/>
            <a:ext cx="276775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5" idx="2"/>
            <a:endCxn id="7" idx="0"/>
          </p:cNvCxnSpPr>
          <p:nvPr/>
        </p:nvCxnSpPr>
        <p:spPr>
          <a:xfrm flipH="1">
            <a:off x="2715924" y="1442393"/>
            <a:ext cx="1665686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5" idx="2"/>
            <a:endCxn id="8" idx="0"/>
          </p:cNvCxnSpPr>
          <p:nvPr/>
        </p:nvCxnSpPr>
        <p:spPr>
          <a:xfrm flipH="1">
            <a:off x="3809179" y="1442393"/>
            <a:ext cx="572431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2"/>
            <a:endCxn id="9" idx="0"/>
          </p:cNvCxnSpPr>
          <p:nvPr/>
        </p:nvCxnSpPr>
        <p:spPr>
          <a:xfrm>
            <a:off x="4381610" y="1442393"/>
            <a:ext cx="42704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5" idx="2"/>
            <a:endCxn id="10" idx="0"/>
          </p:cNvCxnSpPr>
          <p:nvPr/>
        </p:nvCxnSpPr>
        <p:spPr>
          <a:xfrm>
            <a:off x="4381610" y="1442393"/>
            <a:ext cx="140087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" idx="2"/>
            <a:endCxn id="11" idx="0"/>
          </p:cNvCxnSpPr>
          <p:nvPr/>
        </p:nvCxnSpPr>
        <p:spPr>
          <a:xfrm flipH="1">
            <a:off x="513865" y="1442393"/>
            <a:ext cx="386774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5" idx="2"/>
            <a:endCxn id="12" idx="0"/>
          </p:cNvCxnSpPr>
          <p:nvPr/>
        </p:nvCxnSpPr>
        <p:spPr>
          <a:xfrm>
            <a:off x="4381610" y="1442393"/>
            <a:ext cx="237500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5" idx="2"/>
            <a:endCxn id="13" idx="0"/>
          </p:cNvCxnSpPr>
          <p:nvPr/>
        </p:nvCxnSpPr>
        <p:spPr>
          <a:xfrm>
            <a:off x="4381610" y="1442393"/>
            <a:ext cx="326092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5" idx="2"/>
            <a:endCxn id="14" idx="0"/>
          </p:cNvCxnSpPr>
          <p:nvPr/>
        </p:nvCxnSpPr>
        <p:spPr>
          <a:xfrm>
            <a:off x="4381610" y="1442393"/>
            <a:ext cx="4080617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15" idx="0"/>
          </p:cNvCxnSpPr>
          <p:nvPr/>
        </p:nvCxnSpPr>
        <p:spPr>
          <a:xfrm flipH="1">
            <a:off x="6731921" y="2576608"/>
            <a:ext cx="1021690" cy="51804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16" idx="0"/>
          </p:cNvCxnSpPr>
          <p:nvPr/>
        </p:nvCxnSpPr>
        <p:spPr>
          <a:xfrm>
            <a:off x="7753609" y="2576608"/>
            <a:ext cx="848069" cy="51804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5" idx="2"/>
            <a:endCxn id="17" idx="0"/>
          </p:cNvCxnSpPr>
          <p:nvPr/>
        </p:nvCxnSpPr>
        <p:spPr>
          <a:xfrm flipH="1">
            <a:off x="6470503" y="3556320"/>
            <a:ext cx="2614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5" idx="2"/>
            <a:endCxn id="18" idx="0"/>
          </p:cNvCxnSpPr>
          <p:nvPr/>
        </p:nvCxnSpPr>
        <p:spPr>
          <a:xfrm>
            <a:off x="6731921" y="3556320"/>
            <a:ext cx="8596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15" idx="2"/>
            <a:endCxn id="19" idx="0"/>
          </p:cNvCxnSpPr>
          <p:nvPr/>
        </p:nvCxnSpPr>
        <p:spPr>
          <a:xfrm>
            <a:off x="6731921" y="3556320"/>
            <a:ext cx="178318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7" idx="2"/>
            <a:endCxn id="20" idx="0"/>
          </p:cNvCxnSpPr>
          <p:nvPr/>
        </p:nvCxnSpPr>
        <p:spPr>
          <a:xfrm>
            <a:off x="6470503" y="4677552"/>
            <a:ext cx="193633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17" idx="2"/>
            <a:endCxn id="21" idx="0"/>
          </p:cNvCxnSpPr>
          <p:nvPr/>
        </p:nvCxnSpPr>
        <p:spPr>
          <a:xfrm>
            <a:off x="6470503" y="4677552"/>
            <a:ext cx="1222984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ounded Rectangle 76"/>
          <p:cNvSpPr/>
          <p:nvPr/>
        </p:nvSpPr>
        <p:spPr>
          <a:xfrm>
            <a:off x="6212752" y="3140968"/>
            <a:ext cx="2751736" cy="2808312"/>
          </a:xfrm>
          <a:custGeom>
            <a:avLst/>
            <a:gdLst>
              <a:gd name="connsiteX0" fmla="*/ 0 w 2679727"/>
              <a:gd name="connsiteY0" fmla="*/ 446630 h 2808312"/>
              <a:gd name="connsiteX1" fmla="*/ 446630 w 2679727"/>
              <a:gd name="connsiteY1" fmla="*/ 0 h 2808312"/>
              <a:gd name="connsiteX2" fmla="*/ 2233097 w 2679727"/>
              <a:gd name="connsiteY2" fmla="*/ 0 h 2808312"/>
              <a:gd name="connsiteX3" fmla="*/ 2679727 w 2679727"/>
              <a:gd name="connsiteY3" fmla="*/ 446630 h 2808312"/>
              <a:gd name="connsiteX4" fmla="*/ 2679727 w 2679727"/>
              <a:gd name="connsiteY4" fmla="*/ 2361682 h 2808312"/>
              <a:gd name="connsiteX5" fmla="*/ 2233097 w 2679727"/>
              <a:gd name="connsiteY5" fmla="*/ 2808312 h 2808312"/>
              <a:gd name="connsiteX6" fmla="*/ 446630 w 2679727"/>
              <a:gd name="connsiteY6" fmla="*/ 2808312 h 2808312"/>
              <a:gd name="connsiteX7" fmla="*/ 0 w 2679727"/>
              <a:gd name="connsiteY7" fmla="*/ 2361682 h 2808312"/>
              <a:gd name="connsiteX8" fmla="*/ 0 w 2679727"/>
              <a:gd name="connsiteY8" fmla="*/ 446630 h 2808312"/>
              <a:gd name="connsiteX0" fmla="*/ 0 w 2679727"/>
              <a:gd name="connsiteY0" fmla="*/ 446630 h 2808312"/>
              <a:gd name="connsiteX1" fmla="*/ 446630 w 2679727"/>
              <a:gd name="connsiteY1" fmla="*/ 0 h 2808312"/>
              <a:gd name="connsiteX2" fmla="*/ 1519478 w 2679727"/>
              <a:gd name="connsiteY2" fmla="*/ 0 h 2808312"/>
              <a:gd name="connsiteX3" fmla="*/ 2679727 w 2679727"/>
              <a:gd name="connsiteY3" fmla="*/ 446630 h 2808312"/>
              <a:gd name="connsiteX4" fmla="*/ 2679727 w 2679727"/>
              <a:gd name="connsiteY4" fmla="*/ 2361682 h 2808312"/>
              <a:gd name="connsiteX5" fmla="*/ 2233097 w 2679727"/>
              <a:gd name="connsiteY5" fmla="*/ 2808312 h 2808312"/>
              <a:gd name="connsiteX6" fmla="*/ 446630 w 2679727"/>
              <a:gd name="connsiteY6" fmla="*/ 2808312 h 2808312"/>
              <a:gd name="connsiteX7" fmla="*/ 0 w 2679727"/>
              <a:gd name="connsiteY7" fmla="*/ 2361682 h 2808312"/>
              <a:gd name="connsiteX8" fmla="*/ 0 w 2679727"/>
              <a:gd name="connsiteY8" fmla="*/ 446630 h 2808312"/>
              <a:gd name="connsiteX0" fmla="*/ 0 w 2679727"/>
              <a:gd name="connsiteY0" fmla="*/ 446630 h 2808312"/>
              <a:gd name="connsiteX1" fmla="*/ 446630 w 2679727"/>
              <a:gd name="connsiteY1" fmla="*/ 0 h 2808312"/>
              <a:gd name="connsiteX2" fmla="*/ 1519478 w 2679727"/>
              <a:gd name="connsiteY2" fmla="*/ 0 h 2808312"/>
              <a:gd name="connsiteX3" fmla="*/ 2667632 w 2679727"/>
              <a:gd name="connsiteY3" fmla="*/ 1003011 h 2808312"/>
              <a:gd name="connsiteX4" fmla="*/ 2679727 w 2679727"/>
              <a:gd name="connsiteY4" fmla="*/ 2361682 h 2808312"/>
              <a:gd name="connsiteX5" fmla="*/ 2233097 w 2679727"/>
              <a:gd name="connsiteY5" fmla="*/ 2808312 h 2808312"/>
              <a:gd name="connsiteX6" fmla="*/ 446630 w 2679727"/>
              <a:gd name="connsiteY6" fmla="*/ 2808312 h 2808312"/>
              <a:gd name="connsiteX7" fmla="*/ 0 w 2679727"/>
              <a:gd name="connsiteY7" fmla="*/ 2361682 h 2808312"/>
              <a:gd name="connsiteX8" fmla="*/ 0 w 2679727"/>
              <a:gd name="connsiteY8" fmla="*/ 446630 h 2808312"/>
              <a:gd name="connsiteX0" fmla="*/ 0 w 2679727"/>
              <a:gd name="connsiteY0" fmla="*/ 446630 h 2808312"/>
              <a:gd name="connsiteX1" fmla="*/ 446630 w 2679727"/>
              <a:gd name="connsiteY1" fmla="*/ 0 h 2808312"/>
              <a:gd name="connsiteX2" fmla="*/ 1519478 w 2679727"/>
              <a:gd name="connsiteY2" fmla="*/ 0 h 2808312"/>
              <a:gd name="connsiteX3" fmla="*/ 2145058 w 2679727"/>
              <a:gd name="connsiteY3" fmla="*/ 390842 h 2808312"/>
              <a:gd name="connsiteX4" fmla="*/ 2667632 w 2679727"/>
              <a:gd name="connsiteY4" fmla="*/ 1003011 h 2808312"/>
              <a:gd name="connsiteX5" fmla="*/ 2679727 w 2679727"/>
              <a:gd name="connsiteY5" fmla="*/ 2361682 h 2808312"/>
              <a:gd name="connsiteX6" fmla="*/ 2233097 w 2679727"/>
              <a:gd name="connsiteY6" fmla="*/ 2808312 h 2808312"/>
              <a:gd name="connsiteX7" fmla="*/ 446630 w 2679727"/>
              <a:gd name="connsiteY7" fmla="*/ 2808312 h 2808312"/>
              <a:gd name="connsiteX8" fmla="*/ 0 w 2679727"/>
              <a:gd name="connsiteY8" fmla="*/ 2361682 h 2808312"/>
              <a:gd name="connsiteX9" fmla="*/ 0 w 2679727"/>
              <a:gd name="connsiteY9" fmla="*/ 446630 h 2808312"/>
              <a:gd name="connsiteX0" fmla="*/ 0 w 2679727"/>
              <a:gd name="connsiteY0" fmla="*/ 446630 h 2808312"/>
              <a:gd name="connsiteX1" fmla="*/ 446630 w 2679727"/>
              <a:gd name="connsiteY1" fmla="*/ 0 h 2808312"/>
              <a:gd name="connsiteX2" fmla="*/ 1519478 w 2679727"/>
              <a:gd name="connsiteY2" fmla="*/ 0 h 2808312"/>
              <a:gd name="connsiteX3" fmla="*/ 1842677 w 2679727"/>
              <a:gd name="connsiteY3" fmla="*/ 644842 h 2808312"/>
              <a:gd name="connsiteX4" fmla="*/ 2667632 w 2679727"/>
              <a:gd name="connsiteY4" fmla="*/ 1003011 h 2808312"/>
              <a:gd name="connsiteX5" fmla="*/ 2679727 w 2679727"/>
              <a:gd name="connsiteY5" fmla="*/ 2361682 h 2808312"/>
              <a:gd name="connsiteX6" fmla="*/ 2233097 w 2679727"/>
              <a:gd name="connsiteY6" fmla="*/ 2808312 h 2808312"/>
              <a:gd name="connsiteX7" fmla="*/ 446630 w 2679727"/>
              <a:gd name="connsiteY7" fmla="*/ 2808312 h 2808312"/>
              <a:gd name="connsiteX8" fmla="*/ 0 w 2679727"/>
              <a:gd name="connsiteY8" fmla="*/ 2361682 h 2808312"/>
              <a:gd name="connsiteX9" fmla="*/ 0 w 2679727"/>
              <a:gd name="connsiteY9" fmla="*/ 446630 h 280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9727" h="2808312">
                <a:moveTo>
                  <a:pt x="0" y="446630"/>
                </a:moveTo>
                <a:cubicBezTo>
                  <a:pt x="0" y="199963"/>
                  <a:pt x="199963" y="0"/>
                  <a:pt x="446630" y="0"/>
                </a:cubicBezTo>
                <a:lnTo>
                  <a:pt x="1519478" y="0"/>
                </a:lnTo>
                <a:cubicBezTo>
                  <a:pt x="1802549" y="65140"/>
                  <a:pt x="1651318" y="477674"/>
                  <a:pt x="1842677" y="644842"/>
                </a:cubicBezTo>
                <a:cubicBezTo>
                  <a:pt x="2034036" y="812010"/>
                  <a:pt x="2578521" y="674538"/>
                  <a:pt x="2667632" y="1003011"/>
                </a:cubicBezTo>
                <a:lnTo>
                  <a:pt x="2679727" y="2361682"/>
                </a:lnTo>
                <a:cubicBezTo>
                  <a:pt x="2679727" y="2608349"/>
                  <a:pt x="2479764" y="2808312"/>
                  <a:pt x="2233097" y="2808312"/>
                </a:cubicBezTo>
                <a:lnTo>
                  <a:pt x="446630" y="2808312"/>
                </a:lnTo>
                <a:cubicBezTo>
                  <a:pt x="199963" y="2808312"/>
                  <a:pt x="0" y="2608349"/>
                  <a:pt x="0" y="2361682"/>
                </a:cubicBezTo>
                <a:lnTo>
                  <a:pt x="0" y="44663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7308304" y="1916832"/>
            <a:ext cx="703010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788024" y="692696"/>
            <a:ext cx="1046831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ICANN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948264" y="1196752"/>
            <a:ext cx="1347544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UNINETT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364088" y="3212976"/>
            <a:ext cx="637614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UIO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51520" y="4509120"/>
            <a:ext cx="5698996" cy="1569660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Tree is divided into zones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Each zone has an administrator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Responsible for the part of the hierarchy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Can delegate sub-trees to others</a:t>
            </a:r>
          </a:p>
        </p:txBody>
      </p:sp>
    </p:spTree>
    <p:extLst>
      <p:ext uri="{BB962C8B-B14F-4D97-AF65-F5344CB8AC3E}">
        <p14:creationId xmlns:p14="http://schemas.microsoft.com/office/powerpoint/2010/main" val="63154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9" grpId="0" animBg="1"/>
      <p:bldP spid="23" grpId="0" animBg="1"/>
      <p:bldP spid="46" grpId="0" animBg="1"/>
      <p:bldP spid="44" grpId="0" animBg="1"/>
      <p:bldP spid="4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Hierarchy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Functions of each DNS server</a:t>
            </a:r>
          </a:p>
          <a:p>
            <a:r>
              <a:rPr lang="en-US" sz="2400" dirty="0"/>
              <a:t>Authority over a portion of the hierarchy</a:t>
            </a:r>
          </a:p>
          <a:p>
            <a:pPr lvl="1"/>
            <a:r>
              <a:rPr lang="en-US" sz="2000" dirty="0"/>
              <a:t>No need to store all DNS names</a:t>
            </a:r>
          </a:p>
          <a:p>
            <a:r>
              <a:rPr lang="en-US" sz="2400" dirty="0"/>
              <a:t>Store all the records for hosts/domains in its zone</a:t>
            </a:r>
          </a:p>
          <a:p>
            <a:pPr lvl="1"/>
            <a:r>
              <a:rPr lang="en-US" sz="2000" b="1" dirty="0"/>
              <a:t>Must</a:t>
            </a:r>
            <a:r>
              <a:rPr lang="en-US" sz="2000" dirty="0"/>
              <a:t> be replicated for robustness (at least 2 servers)</a:t>
            </a:r>
          </a:p>
          <a:p>
            <a:r>
              <a:rPr lang="en-US" sz="2400" dirty="0"/>
              <a:t>Know the addresses of the root servers</a:t>
            </a:r>
          </a:p>
          <a:p>
            <a:pPr lvl="1"/>
            <a:r>
              <a:rPr lang="en-US" sz="2000" dirty="0"/>
              <a:t>Resolve queries for unknown names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Root servers know about all TLDs</a:t>
            </a:r>
          </a:p>
        </p:txBody>
      </p:sp>
    </p:spTree>
    <p:extLst>
      <p:ext uri="{BB962C8B-B14F-4D97-AF65-F5344CB8AC3E}">
        <p14:creationId xmlns:p14="http://schemas.microsoft.com/office/powerpoint/2010/main" val="291128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Root Name Servers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Responsible for the Root Zone File</a:t>
            </a:r>
          </a:p>
          <a:p>
            <a:r>
              <a:rPr lang="en-US" sz="2000" dirty="0"/>
              <a:t>Lists the TLDs and who controls them</a:t>
            </a:r>
          </a:p>
          <a:p>
            <a:pPr marL="45720" indent="0">
              <a:buNone/>
            </a:pPr>
            <a:r>
              <a:rPr lang="en-US" sz="1800" dirty="0">
                <a:latin typeface="Courier"/>
                <a:cs typeface="Courier"/>
              </a:rPr>
              <a:t>	com.		172800	IN	NS	a.gtld-servers.net.</a:t>
            </a:r>
          </a:p>
          <a:p>
            <a:pPr marL="45720" indent="0">
              <a:buNone/>
            </a:pPr>
            <a:r>
              <a:rPr lang="en-US" sz="1800" dirty="0">
                <a:latin typeface="Courier"/>
                <a:cs typeface="Courier"/>
              </a:rPr>
              <a:t>	com.		172800	IN	NS	b.gtld-servers.net.</a:t>
            </a:r>
          </a:p>
          <a:p>
            <a:pPr marL="45720" indent="0">
              <a:buNone/>
            </a:pPr>
            <a:r>
              <a:rPr lang="en-US" sz="1800" dirty="0">
                <a:latin typeface="Courier"/>
                <a:cs typeface="Courier"/>
              </a:rPr>
              <a:t>	com.		172800	IN	NS	c.gtld-servers.net.</a:t>
            </a:r>
          </a:p>
          <a:p>
            <a:pPr marL="4572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2400" dirty="0"/>
              <a:t>Administered by ICANN</a:t>
            </a:r>
          </a:p>
          <a:p>
            <a:r>
              <a:rPr lang="en-US" sz="2000" dirty="0"/>
              <a:t>13 root servers, labeled A</a:t>
            </a:r>
            <a:r>
              <a:rPr lang="en-US" sz="2000" dirty="0">
                <a:sym typeface="Wingdings" pitchFamily="2" charset="2"/>
              </a:rPr>
              <a:t>M</a:t>
            </a:r>
          </a:p>
          <a:p>
            <a:r>
              <a:rPr lang="en-US" sz="2000" dirty="0"/>
              <a:t>6 are </a:t>
            </a:r>
            <a:r>
              <a:rPr lang="en-US" sz="2000" dirty="0" err="1"/>
              <a:t>anycasted</a:t>
            </a:r>
            <a:r>
              <a:rPr lang="en-US" sz="2000" dirty="0"/>
              <a:t>, i.e. they are globally replicated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400" dirty="0"/>
              <a:t>Contacted when names cannot be resolved</a:t>
            </a:r>
          </a:p>
          <a:p>
            <a:r>
              <a:rPr lang="en-US" sz="2000" dirty="0"/>
              <a:t>In practice, most systems cache this information</a:t>
            </a:r>
          </a:p>
          <a:p>
            <a:r>
              <a:rPr lang="en-US" sz="2000" dirty="0"/>
              <a:t>DDoS attacks designed to reach root</a:t>
            </a:r>
            <a:r>
              <a:rPr lang="en-US" sz="1400" dirty="0"/>
              <a:t> (30.11 &amp; 1.12. 2015: 5 </a:t>
            </a:r>
            <a:r>
              <a:rPr lang="en-US" sz="1400" dirty="0" err="1"/>
              <a:t>mio</a:t>
            </a:r>
            <a:r>
              <a:rPr lang="en-US" sz="1400" dirty="0"/>
              <a:t> queries per </a:t>
            </a:r>
            <a:r>
              <a:rPr lang="en-US" sz="1400" dirty="0" err="1"/>
              <a:t>seccond</a:t>
            </a:r>
            <a:r>
              <a:rPr lang="en-US" sz="1400" dirty="0"/>
              <a:t>)</a:t>
            </a:r>
          </a:p>
          <a:p>
            <a:r>
              <a:rPr lang="en-US" sz="2000" dirty="0"/>
              <a:t>infrastructure bugs </a:t>
            </a:r>
            <a:r>
              <a:rPr lang="en-US" sz="1400" dirty="0"/>
              <a:t>(e.g. old Telenor modems converted IPv6 lookup into broken IPv4 lookup)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941348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ICANN</a:t>
            </a:r>
            <a:endParaRPr lang="en-US" dirty="0"/>
          </a:p>
        </p:txBody>
      </p:sp>
      <p:pic>
        <p:nvPicPr>
          <p:cNvPr id="3" name="Picture 2" descr="root-map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7" t="9873"/>
          <a:stretch/>
        </p:blipFill>
        <p:spPr>
          <a:xfrm>
            <a:off x="539552" y="764704"/>
            <a:ext cx="7748719" cy="56634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07904" y="6165304"/>
            <a:ext cx="5136066" cy="246221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Eurostile"/>
                <a:cs typeface="Eurostile"/>
              </a:rPr>
              <a:t>from: http://</a:t>
            </a:r>
            <a:r>
              <a:rPr lang="en-US" sz="1000" dirty="0" err="1">
                <a:latin typeface="Eurostile"/>
                <a:cs typeface="Eurostile"/>
              </a:rPr>
              <a:t>www.icann.org</a:t>
            </a:r>
            <a:r>
              <a:rPr lang="en-US" sz="1000" dirty="0">
                <a:latin typeface="Eurostile"/>
                <a:cs typeface="Eurostile"/>
              </a:rPr>
              <a:t>/en/news/correspondence/roberts-testimony-14feb01-en.htm</a:t>
            </a:r>
          </a:p>
        </p:txBody>
      </p:sp>
    </p:spTree>
    <p:extLst>
      <p:ext uri="{BB962C8B-B14F-4D97-AF65-F5344CB8AC3E}">
        <p14:creationId xmlns:p14="http://schemas.microsoft.com/office/powerpoint/2010/main" val="25768690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the Roots</a:t>
            </a:r>
          </a:p>
        </p:txBody>
      </p:sp>
      <p:pic>
        <p:nvPicPr>
          <p:cNvPr id="4" name="Picture 3" descr="k-an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5" y="836712"/>
            <a:ext cx="9144000" cy="47049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079" y="5517232"/>
            <a:ext cx="7715273" cy="707886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k-root (Europe) is an </a:t>
            </a:r>
            <a:r>
              <a:rPr lang="en-US" sz="2000" dirty="0" err="1">
                <a:latin typeface="Eurostile"/>
                <a:cs typeface="Eurostile"/>
              </a:rPr>
              <a:t>anycast</a:t>
            </a:r>
            <a:r>
              <a:rPr lang="en-US" sz="2000" dirty="0">
                <a:latin typeface="Eurostile"/>
                <a:cs typeface="Eurostile"/>
              </a:rPr>
              <a:t> root node</a:t>
            </a:r>
          </a:p>
          <a:p>
            <a:r>
              <a:rPr lang="en-US" sz="2000" dirty="0">
                <a:latin typeface="Eurostile"/>
                <a:cs typeface="Eurostile"/>
              </a:rPr>
              <a:t>This is RIPE’s map of probing which of the 6 k-root copies get accessed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3643" y="6309320"/>
            <a:ext cx="4650845" cy="246221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Eurostile"/>
                <a:cs typeface="Eurostile"/>
              </a:rPr>
              <a:t>from https://</a:t>
            </a:r>
            <a:r>
              <a:rPr lang="en-US" sz="1000" dirty="0" err="1">
                <a:latin typeface="Eurostile"/>
                <a:cs typeface="Eurostile"/>
              </a:rPr>
              <a:t>labs.ripe.net</a:t>
            </a:r>
            <a:r>
              <a:rPr lang="en-US" sz="1000" dirty="0">
                <a:latin typeface="Eurostile"/>
                <a:cs typeface="Eurostile"/>
              </a:rPr>
              <a:t>/Members/</a:t>
            </a:r>
            <a:r>
              <a:rPr lang="en-US" sz="1000" dirty="0" err="1">
                <a:latin typeface="Eurostile"/>
                <a:cs typeface="Eurostile"/>
              </a:rPr>
              <a:t>kistel</a:t>
            </a:r>
            <a:r>
              <a:rPr lang="en-US" sz="1000" dirty="0">
                <a:latin typeface="Eurostile"/>
                <a:cs typeface="Eurostile"/>
              </a:rPr>
              <a:t>/</a:t>
            </a:r>
            <a:r>
              <a:rPr lang="en-US" sz="1000" dirty="0" err="1">
                <a:latin typeface="Eurostile"/>
                <a:cs typeface="Eurostile"/>
              </a:rPr>
              <a:t>dns</a:t>
            </a:r>
            <a:r>
              <a:rPr lang="en-US" sz="1000" dirty="0">
                <a:latin typeface="Eurostile"/>
                <a:cs typeface="Eurostile"/>
              </a:rPr>
              <a:t>-measurements-with-ripe-atlas-data</a:t>
            </a:r>
          </a:p>
        </p:txBody>
      </p:sp>
    </p:spTree>
    <p:extLst>
      <p:ext uri="{BB962C8B-B14F-4D97-AF65-F5344CB8AC3E}">
        <p14:creationId xmlns:p14="http://schemas.microsoft.com/office/powerpoint/2010/main" val="17182751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DNS Query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4354286" cy="3842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Classical approach</a:t>
            </a:r>
          </a:p>
          <a:p>
            <a:r>
              <a:rPr lang="en-US" sz="2000" dirty="0"/>
              <a:t>Must keep state for every request in a server until answered</a:t>
            </a:r>
          </a:p>
          <a:p>
            <a:r>
              <a:rPr lang="en-US" sz="2000" dirty="0"/>
              <a:t>Allows every node along the path to cache results</a:t>
            </a:r>
          </a:p>
          <a:p>
            <a:endParaRPr lang="en-US" sz="2000" dirty="0"/>
          </a:p>
          <a:p>
            <a:r>
              <a:rPr lang="en-US" sz="2000" dirty="0"/>
              <a:t>Concentrates the data flow at the central servers</a:t>
            </a:r>
          </a:p>
          <a:p>
            <a:r>
              <a:rPr lang="en-US" sz="2000" dirty="0"/>
              <a:t>Keeps a lot of state on central servers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27984" y="3356992"/>
            <a:ext cx="1669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huldra.uio.no</a:t>
            </a:r>
            <a:endParaRPr lang="en-US" sz="2000" dirty="0"/>
          </a:p>
        </p:txBody>
      </p:sp>
      <p:sp>
        <p:nvSpPr>
          <p:cNvPr id="30" name="Rectangular Callout 29"/>
          <p:cNvSpPr/>
          <p:nvPr/>
        </p:nvSpPr>
        <p:spPr>
          <a:xfrm flipH="1">
            <a:off x="323530" y="5373216"/>
            <a:ext cx="4142746" cy="543571"/>
          </a:xfrm>
          <a:prstGeom prst="wedgeRectCallout">
            <a:avLst>
              <a:gd name="adj1" fmla="val -61220"/>
              <a:gd name="adj2" fmla="val -2830"/>
            </a:avLst>
          </a:prstGeom>
          <a:solidFill>
            <a:srgbClr val="FF6600"/>
          </a:solidFill>
          <a:ln w="38100" cap="flat" cmpd="sng" algn="ctr">
            <a:solidFill>
              <a:srgbClr val="DA1F28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get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www.google.com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3334" y="1052736"/>
            <a:ext cx="2044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k.root-server.net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7711844" y="1713753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9001" y="3436555"/>
            <a:ext cx="1994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ns1.google.com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83948" y="6021288"/>
            <a:ext cx="2124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www.google.com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8061631" y="4610355"/>
            <a:ext cx="0" cy="609600"/>
          </a:xfrm>
          <a:prstGeom prst="line">
            <a:avLst/>
          </a:prstGeom>
          <a:ln w="76200"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698" y="3704651"/>
            <a:ext cx="602729" cy="742417"/>
          </a:xfrm>
          <a:prstGeom prst="rect">
            <a:avLst/>
          </a:prstGeom>
        </p:spPr>
      </p:pic>
      <p:pic>
        <p:nvPicPr>
          <p:cNvPr id="19" name="Picture 18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842" y="1385302"/>
            <a:ext cx="504056" cy="829518"/>
          </a:xfrm>
          <a:prstGeom prst="rect">
            <a:avLst/>
          </a:prstGeom>
        </p:spPr>
      </p:pic>
      <p:pic>
        <p:nvPicPr>
          <p:cNvPr id="32" name="Picture 31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006573"/>
            <a:ext cx="602729" cy="742417"/>
          </a:xfrm>
          <a:prstGeom prst="rect">
            <a:avLst/>
          </a:prstGeom>
        </p:spPr>
      </p:pic>
      <p:pic>
        <p:nvPicPr>
          <p:cNvPr id="20" name="Picture 19" descr="worksta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328403"/>
            <a:ext cx="521968" cy="804963"/>
          </a:xfrm>
          <a:prstGeom prst="rect">
            <a:avLst/>
          </a:prstGeom>
        </p:spPr>
      </p:pic>
      <p:pic>
        <p:nvPicPr>
          <p:cNvPr id="33" name="Picture 32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3823618"/>
            <a:ext cx="504056" cy="829518"/>
          </a:xfrm>
          <a:prstGeom prst="rect">
            <a:avLst/>
          </a:prstGeom>
        </p:spPr>
      </p:pic>
      <p:pic>
        <p:nvPicPr>
          <p:cNvPr id="34" name="Picture 33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231840"/>
            <a:ext cx="504056" cy="829518"/>
          </a:xfrm>
          <a:prstGeom prst="rect">
            <a:avLst/>
          </a:prstGeom>
        </p:spPr>
      </p:pic>
      <p:cxnSp>
        <p:nvCxnSpPr>
          <p:cNvPr id="37" name="Straight Arrow Connector 36"/>
          <p:cNvCxnSpPr>
            <a:endCxn id="6" idx="2"/>
          </p:cNvCxnSpPr>
          <p:nvPr/>
        </p:nvCxnSpPr>
        <p:spPr bwMode="auto">
          <a:xfrm flipV="1">
            <a:off x="5364088" y="4509120"/>
            <a:ext cx="0" cy="72008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flipV="1">
            <a:off x="5292080" y="2348880"/>
            <a:ext cx="936104" cy="100811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>
            <a:off x="6948264" y="1916832"/>
            <a:ext cx="720080" cy="36004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>
            <a:off x="8028384" y="2852936"/>
            <a:ext cx="0" cy="64807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>
            <a:off x="5516488" y="4509120"/>
            <a:ext cx="0" cy="72008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 flipH="1">
            <a:off x="5444480" y="2348880"/>
            <a:ext cx="936104" cy="100811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/>
          <p:nvPr/>
        </p:nvCxnSpPr>
        <p:spPr bwMode="auto">
          <a:xfrm flipH="1" flipV="1">
            <a:off x="7020272" y="1772816"/>
            <a:ext cx="720080" cy="36004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7" name="Straight Arrow Connector 56"/>
          <p:cNvCxnSpPr/>
          <p:nvPr/>
        </p:nvCxnSpPr>
        <p:spPr bwMode="auto">
          <a:xfrm flipV="1">
            <a:off x="8180784" y="2852936"/>
            <a:ext cx="0" cy="64807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/>
          <p:nvPr/>
        </p:nvCxnSpPr>
        <p:spPr bwMode="auto">
          <a:xfrm>
            <a:off x="5724128" y="5589240"/>
            <a:ext cx="19442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5" name="Straight Arrow Connector 64"/>
          <p:cNvCxnSpPr/>
          <p:nvPr/>
        </p:nvCxnSpPr>
        <p:spPr bwMode="auto">
          <a:xfrm flipH="1">
            <a:off x="5652120" y="5805264"/>
            <a:ext cx="19442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49408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Iterated DNS Query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4354286" cy="3842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Newer approach</a:t>
            </a:r>
          </a:p>
          <a:p>
            <a:r>
              <a:rPr lang="en-US" sz="2000" dirty="0"/>
              <a:t>Redirects request</a:t>
            </a:r>
          </a:p>
          <a:p>
            <a:r>
              <a:rPr lang="en-US" sz="2000" dirty="0"/>
              <a:t>Keep state only at local server (or some servers) until answered</a:t>
            </a:r>
          </a:p>
          <a:p>
            <a:endParaRPr lang="en-US" sz="2000" dirty="0"/>
          </a:p>
          <a:p>
            <a:r>
              <a:rPr lang="en-US" sz="2000" dirty="0"/>
              <a:t>Allows few nodes to cache results</a:t>
            </a:r>
          </a:p>
          <a:p>
            <a:r>
              <a:rPr lang="en-US" sz="2000" dirty="0"/>
              <a:t>Halves number of requests at central servers</a:t>
            </a:r>
          </a:p>
          <a:p>
            <a:r>
              <a:rPr lang="en-US" sz="2000" dirty="0"/>
              <a:t>Avoids state on central servers entirely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27984" y="3356992"/>
            <a:ext cx="1669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huldra.uio.no</a:t>
            </a:r>
            <a:endParaRPr lang="en-US" sz="2000" dirty="0"/>
          </a:p>
        </p:txBody>
      </p:sp>
      <p:sp>
        <p:nvSpPr>
          <p:cNvPr id="30" name="Rectangular Callout 29"/>
          <p:cNvSpPr/>
          <p:nvPr/>
        </p:nvSpPr>
        <p:spPr>
          <a:xfrm flipH="1">
            <a:off x="323530" y="5373216"/>
            <a:ext cx="4142746" cy="543571"/>
          </a:xfrm>
          <a:prstGeom prst="wedgeRectCallout">
            <a:avLst>
              <a:gd name="adj1" fmla="val -61220"/>
              <a:gd name="adj2" fmla="val -2830"/>
            </a:avLst>
          </a:prstGeom>
          <a:solidFill>
            <a:srgbClr val="FF6600"/>
          </a:solidFill>
          <a:ln w="38100" cap="flat" cmpd="sng" algn="ctr">
            <a:solidFill>
              <a:srgbClr val="DA1F28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get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www.google.com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3334" y="1052736"/>
            <a:ext cx="2044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k.root-server.net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7711844" y="1713753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9001" y="3436555"/>
            <a:ext cx="1994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ns1.google.com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83948" y="6021288"/>
            <a:ext cx="2124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www.google.com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8061631" y="4610355"/>
            <a:ext cx="0" cy="609600"/>
          </a:xfrm>
          <a:prstGeom prst="line">
            <a:avLst/>
          </a:prstGeom>
          <a:ln w="76200"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698" y="3704651"/>
            <a:ext cx="602729" cy="742417"/>
          </a:xfrm>
          <a:prstGeom prst="rect">
            <a:avLst/>
          </a:prstGeom>
        </p:spPr>
      </p:pic>
      <p:pic>
        <p:nvPicPr>
          <p:cNvPr id="19" name="Picture 18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842" y="1385302"/>
            <a:ext cx="504056" cy="829518"/>
          </a:xfrm>
          <a:prstGeom prst="rect">
            <a:avLst/>
          </a:prstGeom>
        </p:spPr>
      </p:pic>
      <p:pic>
        <p:nvPicPr>
          <p:cNvPr id="32" name="Picture 31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006573"/>
            <a:ext cx="602729" cy="742417"/>
          </a:xfrm>
          <a:prstGeom prst="rect">
            <a:avLst/>
          </a:prstGeom>
        </p:spPr>
      </p:pic>
      <p:pic>
        <p:nvPicPr>
          <p:cNvPr id="20" name="Picture 19" descr="worksta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328403"/>
            <a:ext cx="521968" cy="804963"/>
          </a:xfrm>
          <a:prstGeom prst="rect">
            <a:avLst/>
          </a:prstGeom>
        </p:spPr>
      </p:pic>
      <p:pic>
        <p:nvPicPr>
          <p:cNvPr id="33" name="Picture 32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3823618"/>
            <a:ext cx="504056" cy="829518"/>
          </a:xfrm>
          <a:prstGeom prst="rect">
            <a:avLst/>
          </a:prstGeom>
        </p:spPr>
      </p:pic>
      <p:pic>
        <p:nvPicPr>
          <p:cNvPr id="34" name="Picture 33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231840"/>
            <a:ext cx="504056" cy="829518"/>
          </a:xfrm>
          <a:prstGeom prst="rect">
            <a:avLst/>
          </a:prstGeom>
        </p:spPr>
      </p:pic>
      <p:cxnSp>
        <p:nvCxnSpPr>
          <p:cNvPr id="37" name="Straight Arrow Connector 36"/>
          <p:cNvCxnSpPr>
            <a:endCxn id="6" idx="2"/>
          </p:cNvCxnSpPr>
          <p:nvPr/>
        </p:nvCxnSpPr>
        <p:spPr bwMode="auto">
          <a:xfrm flipV="1">
            <a:off x="5364088" y="4509120"/>
            <a:ext cx="0" cy="72008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flipV="1">
            <a:off x="5292080" y="2348880"/>
            <a:ext cx="936104" cy="100811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flipV="1">
            <a:off x="6228184" y="2636912"/>
            <a:ext cx="1512168" cy="86409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>
            <a:off x="5796136" y="4005064"/>
            <a:ext cx="19442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>
            <a:off x="5516488" y="4509120"/>
            <a:ext cx="0" cy="72008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 flipH="1">
            <a:off x="5444480" y="2348880"/>
            <a:ext cx="936104" cy="100811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/>
          <p:nvPr/>
        </p:nvCxnSpPr>
        <p:spPr bwMode="auto">
          <a:xfrm flipH="1">
            <a:off x="6084168" y="2564904"/>
            <a:ext cx="1512168" cy="86409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7" name="Straight Arrow Connector 56"/>
          <p:cNvCxnSpPr/>
          <p:nvPr/>
        </p:nvCxnSpPr>
        <p:spPr bwMode="auto">
          <a:xfrm flipH="1">
            <a:off x="5724128" y="4221088"/>
            <a:ext cx="1872208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/>
          <p:nvPr/>
        </p:nvCxnSpPr>
        <p:spPr bwMode="auto">
          <a:xfrm>
            <a:off x="5724128" y="5589240"/>
            <a:ext cx="19442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5" name="Straight Arrow Connector 64"/>
          <p:cNvCxnSpPr/>
          <p:nvPr/>
        </p:nvCxnSpPr>
        <p:spPr bwMode="auto">
          <a:xfrm flipH="1">
            <a:off x="5652120" y="5805264"/>
            <a:ext cx="19442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41096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Arrow 4"/>
          <p:cNvSpPr/>
          <p:nvPr/>
        </p:nvSpPr>
        <p:spPr>
          <a:xfrm rot="2963618">
            <a:off x="4249422" y="4665398"/>
            <a:ext cx="1080120" cy="216024"/>
          </a:xfrm>
          <a:prstGeom prst="rightArrow">
            <a:avLst/>
          </a:prstGeom>
          <a:solidFill>
            <a:srgbClr val="D7212C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Caching vs. Freshness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25288" y="764704"/>
            <a:ext cx="8839200" cy="1512168"/>
          </a:xfrm>
        </p:spPr>
        <p:txBody>
          <a:bodyPr/>
          <a:lstStyle/>
          <a:p>
            <a:r>
              <a:rPr lang="en-US" dirty="0"/>
              <a:t>Caching reduces DNS resolution latency</a:t>
            </a:r>
          </a:p>
          <a:p>
            <a:r>
              <a:rPr lang="en-US" dirty="0"/>
              <a:t>Caching reduces server load</a:t>
            </a:r>
          </a:p>
          <a:p>
            <a:r>
              <a:rPr lang="en-US" dirty="0"/>
              <a:t>Caching delays updates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56383" y="4365104"/>
            <a:ext cx="14953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ns.ifi.uio.no</a:t>
            </a:r>
            <a:endParaRPr lang="en-US" sz="2000" dirty="0"/>
          </a:p>
        </p:txBody>
      </p:sp>
      <p:sp>
        <p:nvSpPr>
          <p:cNvPr id="8" name="Up Arrow 7"/>
          <p:cNvSpPr/>
          <p:nvPr/>
        </p:nvSpPr>
        <p:spPr>
          <a:xfrm rot="16200000" flipV="1">
            <a:off x="2215307" y="2620841"/>
            <a:ext cx="553978" cy="2500444"/>
          </a:xfrm>
          <a:prstGeom prst="upArrow">
            <a:avLst/>
          </a:prstGeom>
          <a:solidFill>
            <a:schemeClr val="accent2"/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flipH="1">
            <a:off x="5170714" y="2365321"/>
            <a:ext cx="3755571" cy="1592455"/>
            <a:chOff x="1219200" y="4876799"/>
            <a:chExt cx="5181605" cy="1384995"/>
          </a:xfrm>
        </p:grpSpPr>
        <p:sp>
          <p:nvSpPr>
            <p:cNvPr id="10" name="Rectangular Callout 9"/>
            <p:cNvSpPr/>
            <p:nvPr/>
          </p:nvSpPr>
          <p:spPr>
            <a:xfrm>
              <a:off x="1219200" y="4876799"/>
              <a:ext cx="5181602" cy="1384995"/>
            </a:xfrm>
            <a:prstGeom prst="wedgeRectCallout">
              <a:avLst>
                <a:gd name="adj1" fmla="val 64908"/>
                <a:gd name="adj2" fmla="val 46017"/>
              </a:avLst>
            </a:prstGeom>
            <a:solidFill>
              <a:schemeClr val="accent1"/>
            </a:solidFill>
            <a:ln w="38100" cap="flat" cmpd="sng" algn="ctr">
              <a:solidFill>
                <a:schemeClr val="accent1">
                  <a:lumMod val="50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9203" y="4901369"/>
              <a:ext cx="5181602" cy="117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Cached Root Zone File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2400" kern="0" dirty="0">
                  <a:solidFill>
                    <a:sysClr val="window" lastClr="FFFFFF"/>
                  </a:solidFill>
                </a:rPr>
                <a:t>Cached .com Zone File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Cached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.net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 Zone File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2400" kern="0" dirty="0">
                  <a:solidFill>
                    <a:sysClr val="window" lastClr="FFFFFF"/>
                  </a:solidFill>
                </a:rPr>
                <a:t>Etc.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002683" y="4901098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Root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2752" y="4940914"/>
            <a:ext cx="5565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net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2954" y="6165304"/>
            <a:ext cx="2790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domainnameshop.com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4283968" y="6093296"/>
            <a:ext cx="18261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mpg.ndlab.net</a:t>
            </a:r>
            <a:endParaRPr lang="en-US" sz="20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5584371" y="6007782"/>
            <a:ext cx="1719943" cy="0"/>
          </a:xfrm>
          <a:prstGeom prst="line">
            <a:avLst/>
          </a:prstGeom>
          <a:ln w="76200"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 flipH="1">
            <a:off x="170972" y="2393571"/>
            <a:ext cx="3557021" cy="847566"/>
            <a:chOff x="1219200" y="4876799"/>
            <a:chExt cx="5181605" cy="1435489"/>
          </a:xfrm>
        </p:grpSpPr>
        <p:sp>
          <p:nvSpPr>
            <p:cNvPr id="22" name="Rectangular Callout 21"/>
            <p:cNvSpPr/>
            <p:nvPr/>
          </p:nvSpPr>
          <p:spPr>
            <a:xfrm>
              <a:off x="1219200" y="4876799"/>
              <a:ext cx="5181604" cy="1384994"/>
            </a:xfrm>
            <a:prstGeom prst="wedgeRectCallout">
              <a:avLst>
                <a:gd name="adj1" fmla="val 34875"/>
                <a:gd name="adj2" fmla="val 95677"/>
              </a:avLst>
            </a:prstGeom>
            <a:solidFill>
              <a:srgbClr val="DA1F28"/>
            </a:solidFill>
            <a:ln w="38100" cap="flat" cmpd="sng" algn="ctr">
              <a:solidFill>
                <a:srgbClr val="DA1F28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19203" y="4904861"/>
              <a:ext cx="5181602" cy="1407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lookup</a:t>
              </a:r>
              <a:b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</a:b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mpg.ndlab.net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9" name="Up Arrow 28"/>
          <p:cNvSpPr/>
          <p:nvPr/>
        </p:nvSpPr>
        <p:spPr>
          <a:xfrm rot="5400000" flipV="1">
            <a:off x="2265078" y="2621128"/>
            <a:ext cx="553978" cy="2500444"/>
          </a:xfrm>
          <a:prstGeom prst="upArrow">
            <a:avLst/>
          </a:prstGeom>
          <a:solidFill>
            <a:schemeClr val="accent2"/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ontent Placeholder 3"/>
          <p:cNvSpPr txBox="1">
            <a:spLocks/>
          </p:cNvSpPr>
          <p:nvPr/>
        </p:nvSpPr>
        <p:spPr>
          <a:xfrm>
            <a:off x="107504" y="5013176"/>
            <a:ext cx="3555508" cy="1238186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Information is cached between 5 minutes and 72 hours</a:t>
            </a:r>
          </a:p>
        </p:txBody>
      </p:sp>
      <p:pic>
        <p:nvPicPr>
          <p:cNvPr id="30" name="Picture 29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221088"/>
            <a:ext cx="602729" cy="742417"/>
          </a:xfrm>
          <a:prstGeom prst="rect">
            <a:avLst/>
          </a:prstGeom>
        </p:spPr>
      </p:pic>
      <p:pic>
        <p:nvPicPr>
          <p:cNvPr id="31" name="Picture 30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645024"/>
            <a:ext cx="602729" cy="742417"/>
          </a:xfrm>
          <a:prstGeom prst="rect">
            <a:avLst/>
          </a:prstGeom>
        </p:spPr>
      </p:pic>
      <p:pic>
        <p:nvPicPr>
          <p:cNvPr id="33" name="Picture 32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5445224"/>
            <a:ext cx="602729" cy="742417"/>
          </a:xfrm>
          <a:prstGeom prst="rect">
            <a:avLst/>
          </a:prstGeom>
        </p:spPr>
      </p:pic>
      <p:pic>
        <p:nvPicPr>
          <p:cNvPr id="34" name="Picture 33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301208"/>
            <a:ext cx="602729" cy="742417"/>
          </a:xfrm>
          <a:prstGeom prst="rect">
            <a:avLst/>
          </a:prstGeom>
        </p:spPr>
      </p:pic>
      <p:pic>
        <p:nvPicPr>
          <p:cNvPr id="35" name="Picture 34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4221088"/>
            <a:ext cx="602729" cy="742417"/>
          </a:xfrm>
          <a:prstGeom prst="rect">
            <a:avLst/>
          </a:prstGeom>
        </p:spPr>
      </p:pic>
      <p:pic>
        <p:nvPicPr>
          <p:cNvPr id="36" name="Picture 35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73016"/>
            <a:ext cx="602729" cy="742417"/>
          </a:xfrm>
          <a:prstGeom prst="rect">
            <a:avLst/>
          </a:prstGeom>
        </p:spPr>
      </p:pic>
      <p:pic>
        <p:nvPicPr>
          <p:cNvPr id="28" name="Picture 27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5301208"/>
            <a:ext cx="602729" cy="742417"/>
          </a:xfrm>
          <a:prstGeom prst="rect">
            <a:avLst/>
          </a:prstGeom>
        </p:spPr>
      </p:pic>
      <p:sp>
        <p:nvSpPr>
          <p:cNvPr id="37" name="Up Arrow 36"/>
          <p:cNvSpPr/>
          <p:nvPr/>
        </p:nvSpPr>
        <p:spPr>
          <a:xfrm rot="5400000" flipV="1">
            <a:off x="4511035" y="5506189"/>
            <a:ext cx="553978" cy="288032"/>
          </a:xfrm>
          <a:prstGeom prst="upArrow">
            <a:avLst/>
          </a:prstGeom>
          <a:solidFill>
            <a:schemeClr val="accent2"/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Up Arrow 37"/>
          <p:cNvSpPr/>
          <p:nvPr/>
        </p:nvSpPr>
        <p:spPr>
          <a:xfrm rot="5400000">
            <a:off x="6239227" y="5002133"/>
            <a:ext cx="553978" cy="1440160"/>
          </a:xfrm>
          <a:prstGeom prst="upArrow">
            <a:avLst/>
          </a:prstGeom>
          <a:solidFill>
            <a:schemeClr val="accent2"/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dirty="0"/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78814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9484E-6 -3.74364E-6 L -0.07886 -3.74364E-6 " pathEditMode="relative" ptsTypes="AA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8" grpId="1" animBg="1"/>
      <p:bldP spid="19" grpId="0"/>
      <p:bldP spid="29" grpId="0" animBg="1"/>
      <p:bldP spid="32" grpId="0"/>
      <p:bldP spid="37" grpId="0" animBg="1"/>
      <p:bldP spid="37" grpId="1" animBg="1"/>
      <p:bldP spid="3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as Indirection Service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DNS gives us very powerful capabilities</a:t>
            </a:r>
          </a:p>
          <a:p>
            <a:pPr lvl="1"/>
            <a:r>
              <a:rPr lang="en-US" dirty="0"/>
              <a:t>Not only easier for humans to reference machines!</a:t>
            </a:r>
          </a:p>
          <a:p>
            <a:pPr marL="365760" lvl="1" indent="0">
              <a:buNone/>
            </a:pPr>
            <a:endParaRPr lang="en-US" dirty="0"/>
          </a:p>
          <a:p>
            <a:r>
              <a:rPr lang="en-US" dirty="0"/>
              <a:t>Changing the IPs of machines becomes trivial</a:t>
            </a:r>
          </a:p>
          <a:p>
            <a:pPr lvl="1"/>
            <a:r>
              <a:rPr lang="en-US" dirty="0"/>
              <a:t>e.g. you want to move your web server to a new host</a:t>
            </a:r>
          </a:p>
          <a:p>
            <a:pPr lvl="1"/>
            <a:r>
              <a:rPr lang="en-US" dirty="0"/>
              <a:t>Just change the DNS record!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Dynamic DNS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Zoned DNS</a:t>
            </a:r>
          </a:p>
        </p:txBody>
      </p:sp>
    </p:spTree>
    <p:extLst>
      <p:ext uri="{BB962C8B-B14F-4D97-AF65-F5344CB8AC3E}">
        <p14:creationId xmlns:p14="http://schemas.microsoft.com/office/powerpoint/2010/main" val="149797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Aliasing and Load Balancing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52400" y="1124744"/>
            <a:ext cx="8839200" cy="598714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One machine can have many aliases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1022" y="1716016"/>
            <a:ext cx="18261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mpg.ndlab.net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97856" y="2181438"/>
            <a:ext cx="2288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records.sigmm.org</a:t>
            </a:r>
            <a:endParaRPr lang="en-US" sz="2000" dirty="0"/>
          </a:p>
        </p:txBody>
      </p:sp>
      <p:cxnSp>
        <p:nvCxnSpPr>
          <p:cNvPr id="13" name="Straight Arrow Connector 12"/>
          <p:cNvCxnSpPr>
            <a:stCxn id="6" idx="3"/>
          </p:cNvCxnSpPr>
          <p:nvPr/>
        </p:nvCxnSpPr>
        <p:spPr>
          <a:xfrm>
            <a:off x="3147163" y="1916071"/>
            <a:ext cx="1174467" cy="20005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3"/>
          </p:cNvCxnSpPr>
          <p:nvPr/>
        </p:nvCxnSpPr>
        <p:spPr>
          <a:xfrm>
            <a:off x="3086839" y="2381493"/>
            <a:ext cx="1234791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377372" y="1692956"/>
            <a:ext cx="24032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drammen.ndlab.net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6262581" y="2179360"/>
            <a:ext cx="2491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simula080.simula.no</a:t>
            </a:r>
          </a:p>
        </p:txBody>
      </p:sp>
      <p:cxnSp>
        <p:nvCxnSpPr>
          <p:cNvPr id="24" name="Straight Arrow Connector 23"/>
          <p:cNvCxnSpPr>
            <a:stCxn id="22" idx="1"/>
          </p:cNvCxnSpPr>
          <p:nvPr/>
        </p:nvCxnSpPr>
        <p:spPr>
          <a:xfrm flipH="1">
            <a:off x="5263153" y="2379415"/>
            <a:ext cx="999428" cy="5029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1" idx="1"/>
          </p:cNvCxnSpPr>
          <p:nvPr/>
        </p:nvCxnSpPr>
        <p:spPr>
          <a:xfrm flipH="1">
            <a:off x="5263162" y="1893011"/>
            <a:ext cx="1114210" cy="22311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ontent Placeholder 3"/>
          <p:cNvSpPr txBox="1">
            <a:spLocks/>
          </p:cNvSpPr>
          <p:nvPr/>
        </p:nvSpPr>
        <p:spPr>
          <a:xfrm>
            <a:off x="159514" y="3592279"/>
            <a:ext cx="8839200" cy="59871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One name can map to multiple machines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036083" y="4653136"/>
            <a:ext cx="2124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www.google.com</a:t>
            </a:r>
          </a:p>
        </p:txBody>
      </p:sp>
      <p:cxnSp>
        <p:nvCxnSpPr>
          <p:cNvPr id="40" name="Straight Arrow Connector 39"/>
          <p:cNvCxnSpPr>
            <a:stCxn id="39" idx="3"/>
          </p:cNvCxnSpPr>
          <p:nvPr/>
        </p:nvCxnSpPr>
        <p:spPr>
          <a:xfrm>
            <a:off x="4160640" y="4853191"/>
            <a:ext cx="2013716" cy="102037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9" idx="3"/>
          </p:cNvCxnSpPr>
          <p:nvPr/>
        </p:nvCxnSpPr>
        <p:spPr>
          <a:xfrm>
            <a:off x="4160640" y="4853191"/>
            <a:ext cx="2571600" cy="15380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9" idx="3"/>
          </p:cNvCxnSpPr>
          <p:nvPr/>
        </p:nvCxnSpPr>
        <p:spPr>
          <a:xfrm flipV="1">
            <a:off x="4160640" y="4571027"/>
            <a:ext cx="1357073" cy="28216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9" idx="3"/>
          </p:cNvCxnSpPr>
          <p:nvPr/>
        </p:nvCxnSpPr>
        <p:spPr>
          <a:xfrm>
            <a:off x="4160640" y="4853191"/>
            <a:ext cx="931205" cy="144624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7504" y="5253008"/>
            <a:ext cx="4044697" cy="120032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Eurostile"/>
                <a:cs typeface="Eurostile"/>
              </a:rPr>
              <a:t>That includes </a:t>
            </a:r>
            <a:r>
              <a:rPr lang="en-US" sz="2400" dirty="0" err="1">
                <a:latin typeface="Eurostile"/>
                <a:cs typeface="Eurostile"/>
              </a:rPr>
              <a:t>k.root-server.net</a:t>
            </a:r>
            <a:endParaRPr lang="en-US" sz="2400" dirty="0">
              <a:latin typeface="Eurostile"/>
              <a:cs typeface="Eurostile"/>
            </a:endParaRPr>
          </a:p>
          <a:p>
            <a:pPr algn="r"/>
            <a:r>
              <a:rPr lang="en-US" sz="2400" dirty="0">
                <a:latin typeface="Eurostile"/>
                <a:cs typeface="Eurostile"/>
              </a:rPr>
              <a:t>and</a:t>
            </a:r>
          </a:p>
          <a:p>
            <a:pPr algn="r"/>
            <a:r>
              <a:rPr lang="en-US" sz="2400" dirty="0" err="1">
                <a:latin typeface="Eurostile"/>
                <a:cs typeface="Eurostile"/>
              </a:rPr>
              <a:t>login.ifi.uio.no</a:t>
            </a:r>
            <a:endParaRPr lang="en-US" sz="2400" dirty="0">
              <a:latin typeface="Eurostile"/>
              <a:cs typeface="Eurostile"/>
            </a:endParaRPr>
          </a:p>
        </p:txBody>
      </p:sp>
      <p:pic>
        <p:nvPicPr>
          <p:cNvPr id="29" name="Picture 28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149080"/>
            <a:ext cx="602729" cy="742417"/>
          </a:xfrm>
          <a:prstGeom prst="rect">
            <a:avLst/>
          </a:prstGeom>
        </p:spPr>
      </p:pic>
      <p:pic>
        <p:nvPicPr>
          <p:cNvPr id="31" name="Picture 30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581128"/>
            <a:ext cx="602729" cy="742417"/>
          </a:xfrm>
          <a:prstGeom prst="rect">
            <a:avLst/>
          </a:prstGeom>
        </p:spPr>
      </p:pic>
      <p:pic>
        <p:nvPicPr>
          <p:cNvPr id="33" name="Picture 32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5445224"/>
            <a:ext cx="602729" cy="742417"/>
          </a:xfrm>
          <a:prstGeom prst="rect">
            <a:avLst/>
          </a:prstGeom>
        </p:spPr>
      </p:pic>
      <p:pic>
        <p:nvPicPr>
          <p:cNvPr id="34" name="Picture 33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805264"/>
            <a:ext cx="602729" cy="742417"/>
          </a:xfrm>
          <a:prstGeom prst="rect">
            <a:avLst/>
          </a:prstGeom>
        </p:spPr>
      </p:pic>
      <p:pic>
        <p:nvPicPr>
          <p:cNvPr id="37" name="Picture 36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49626"/>
            <a:ext cx="602729" cy="74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3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5" grpId="0"/>
      <p:bldP spid="39" grpId="0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urope_m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196752"/>
            <a:ext cx="5087888" cy="51218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Delivery Networks</a:t>
            </a:r>
          </a:p>
        </p:txBody>
      </p:sp>
      <p:pic>
        <p:nvPicPr>
          <p:cNvPr id="3076" name="Picture 4" descr="D:\Classes\CS 4700\assets\Netflix-icon-300x1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10621" r="6646" b="14574"/>
          <a:stretch/>
        </p:blipFill>
        <p:spPr bwMode="auto">
          <a:xfrm>
            <a:off x="395536" y="2132856"/>
            <a:ext cx="1567543" cy="696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:\Classes\CS 4700\assets\Netflix-icon-300x1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10621" r="6646" b="14574"/>
          <a:stretch/>
        </p:blipFill>
        <p:spPr bwMode="auto">
          <a:xfrm>
            <a:off x="4716016" y="3861048"/>
            <a:ext cx="1567543" cy="696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764704"/>
            <a:ext cx="2579101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DNS allows zoning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47864" y="836712"/>
            <a:ext cx="5586535" cy="1200328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e.g. Netflix (and Google) addresses depend</a:t>
            </a:r>
          </a:p>
          <a:p>
            <a:r>
              <a:rPr lang="en-US" sz="2400" dirty="0">
                <a:latin typeface="Eurostile"/>
                <a:cs typeface="Eurostile"/>
              </a:rPr>
              <a:t>on the origin of your connection</a:t>
            </a:r>
          </a:p>
          <a:p>
            <a:r>
              <a:rPr lang="en-US" sz="2400" dirty="0">
                <a:latin typeface="Eurostile"/>
                <a:cs typeface="Eurostile"/>
              </a:rPr>
              <a:t>geography, ISP, ...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83768" y="5301208"/>
            <a:ext cx="6443741" cy="1200328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addresses can also depend on server load</a:t>
            </a:r>
          </a:p>
          <a:p>
            <a:r>
              <a:rPr lang="en-US" sz="2400" dirty="0">
                <a:latin typeface="Eurostile"/>
                <a:cs typeface="Eurostile"/>
              </a:rPr>
              <a:t>minimal 5-minutes allows Netflix</a:t>
            </a:r>
          </a:p>
          <a:p>
            <a:r>
              <a:rPr lang="en-US" sz="2400" dirty="0">
                <a:latin typeface="Eurostile"/>
                <a:cs typeface="Eurostile"/>
              </a:rPr>
              <a:t>to direct people to other servers every 5 minutes</a:t>
            </a:r>
          </a:p>
        </p:txBody>
      </p:sp>
      <p:pic>
        <p:nvPicPr>
          <p:cNvPr id="8" name="Picture 7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276872"/>
            <a:ext cx="807781" cy="606421"/>
          </a:xfrm>
          <a:prstGeom prst="rect">
            <a:avLst/>
          </a:prstGeom>
        </p:spPr>
      </p:pic>
      <p:pic>
        <p:nvPicPr>
          <p:cNvPr id="9" name="Picture 8" descr="serv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717032"/>
            <a:ext cx="571849" cy="941085"/>
          </a:xfrm>
          <a:prstGeom prst="rect">
            <a:avLst/>
          </a:prstGeom>
        </p:spPr>
      </p:pic>
      <p:pic>
        <p:nvPicPr>
          <p:cNvPr id="26" name="Picture 25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280" y="2429272"/>
            <a:ext cx="807781" cy="606421"/>
          </a:xfrm>
          <a:prstGeom prst="rect">
            <a:avLst/>
          </a:prstGeom>
        </p:spPr>
      </p:pic>
      <p:pic>
        <p:nvPicPr>
          <p:cNvPr id="27" name="Picture 26" descr="serv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924944"/>
            <a:ext cx="571849" cy="941085"/>
          </a:xfrm>
          <a:prstGeom prst="rect">
            <a:avLst/>
          </a:prstGeom>
        </p:spPr>
      </p:pic>
      <p:pic>
        <p:nvPicPr>
          <p:cNvPr id="28" name="Picture 27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805264"/>
            <a:ext cx="807781" cy="606421"/>
          </a:xfrm>
          <a:prstGeom prst="rect">
            <a:avLst/>
          </a:prstGeom>
        </p:spPr>
      </p:pic>
      <p:cxnSp>
        <p:nvCxnSpPr>
          <p:cNvPr id="24" name="Straight Arrow Connector 23"/>
          <p:cNvCxnSpPr>
            <a:stCxn id="28" idx="0"/>
            <a:endCxn id="27" idx="2"/>
          </p:cNvCxnSpPr>
          <p:nvPr/>
        </p:nvCxnSpPr>
        <p:spPr bwMode="auto">
          <a:xfrm flipH="1" flipV="1">
            <a:off x="1905597" y="3866029"/>
            <a:ext cx="45958" cy="1939235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1" name="Straight Arrow Connector 30"/>
          <p:cNvCxnSpPr>
            <a:stCxn id="9" idx="0"/>
          </p:cNvCxnSpPr>
          <p:nvPr/>
        </p:nvCxnSpPr>
        <p:spPr bwMode="auto">
          <a:xfrm flipH="1" flipV="1">
            <a:off x="3923928" y="2924944"/>
            <a:ext cx="285925" cy="7920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72232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urope_m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196752"/>
            <a:ext cx="5087888" cy="51218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Delivery Networks</a:t>
            </a:r>
          </a:p>
        </p:txBody>
      </p:sp>
      <p:pic>
        <p:nvPicPr>
          <p:cNvPr id="3076" name="Picture 4" descr="D:\Classes\CS 4700\assets\Netflix-icon-300x1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10621" r="6646" b="14574"/>
          <a:stretch/>
        </p:blipFill>
        <p:spPr bwMode="auto">
          <a:xfrm>
            <a:off x="395536" y="2132856"/>
            <a:ext cx="1567543" cy="696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:\Classes\CS 4700\assets\Netflix-icon-300x1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10621" r="6646" b="14574"/>
          <a:stretch/>
        </p:blipFill>
        <p:spPr bwMode="auto">
          <a:xfrm>
            <a:off x="4716016" y="3861048"/>
            <a:ext cx="1567543" cy="696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764704"/>
            <a:ext cx="2579101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DNS allows zoning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47864" y="836712"/>
            <a:ext cx="5586535" cy="1200328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e.g. Netflix (and Google) addresses depend</a:t>
            </a:r>
          </a:p>
          <a:p>
            <a:r>
              <a:rPr lang="en-US" sz="2400" dirty="0">
                <a:latin typeface="Eurostile"/>
                <a:cs typeface="Eurostile"/>
              </a:rPr>
              <a:t>on the origin of your connection</a:t>
            </a:r>
          </a:p>
          <a:p>
            <a:r>
              <a:rPr lang="en-US" sz="2400" dirty="0">
                <a:latin typeface="Eurostile"/>
                <a:cs typeface="Eurostile"/>
              </a:rPr>
              <a:t>geography, ISP, ...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83768" y="5301208"/>
            <a:ext cx="6443741" cy="1200328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addresses can also depend on server load</a:t>
            </a:r>
          </a:p>
          <a:p>
            <a:r>
              <a:rPr lang="en-US" sz="2400" dirty="0">
                <a:latin typeface="Eurostile"/>
                <a:cs typeface="Eurostile"/>
              </a:rPr>
              <a:t>minimal 5-minutes allows Netflix</a:t>
            </a:r>
          </a:p>
          <a:p>
            <a:r>
              <a:rPr lang="en-US" sz="2400" dirty="0">
                <a:latin typeface="Eurostile"/>
                <a:cs typeface="Eurostile"/>
              </a:rPr>
              <a:t>to direct people to other servers every 5 minutes</a:t>
            </a:r>
          </a:p>
        </p:txBody>
      </p:sp>
      <p:pic>
        <p:nvPicPr>
          <p:cNvPr id="8" name="Picture 7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276872"/>
            <a:ext cx="807781" cy="606421"/>
          </a:xfrm>
          <a:prstGeom prst="rect">
            <a:avLst/>
          </a:prstGeom>
        </p:spPr>
      </p:pic>
      <p:pic>
        <p:nvPicPr>
          <p:cNvPr id="9" name="Picture 8" descr="serv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717032"/>
            <a:ext cx="571849" cy="941085"/>
          </a:xfrm>
          <a:prstGeom prst="rect">
            <a:avLst/>
          </a:prstGeom>
        </p:spPr>
      </p:pic>
      <p:pic>
        <p:nvPicPr>
          <p:cNvPr id="26" name="Picture 25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280" y="2429272"/>
            <a:ext cx="807781" cy="606421"/>
          </a:xfrm>
          <a:prstGeom prst="rect">
            <a:avLst/>
          </a:prstGeom>
        </p:spPr>
      </p:pic>
      <p:pic>
        <p:nvPicPr>
          <p:cNvPr id="27" name="Picture 26" descr="serv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924944"/>
            <a:ext cx="571849" cy="941085"/>
          </a:xfrm>
          <a:prstGeom prst="rect">
            <a:avLst/>
          </a:prstGeom>
        </p:spPr>
      </p:pic>
      <p:pic>
        <p:nvPicPr>
          <p:cNvPr id="28" name="Picture 27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805264"/>
            <a:ext cx="807781" cy="606421"/>
          </a:xfrm>
          <a:prstGeom prst="rect">
            <a:avLst/>
          </a:prstGeom>
        </p:spPr>
      </p:pic>
      <p:cxnSp>
        <p:nvCxnSpPr>
          <p:cNvPr id="24" name="Straight Arrow Connector 23"/>
          <p:cNvCxnSpPr>
            <a:stCxn id="28" idx="0"/>
            <a:endCxn id="27" idx="2"/>
          </p:cNvCxnSpPr>
          <p:nvPr/>
        </p:nvCxnSpPr>
        <p:spPr bwMode="auto">
          <a:xfrm flipH="1" flipV="1">
            <a:off x="1905597" y="3866029"/>
            <a:ext cx="45958" cy="1939235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1" name="Straight Arrow Connector 30"/>
          <p:cNvCxnSpPr>
            <a:stCxn id="9" idx="0"/>
          </p:cNvCxnSpPr>
          <p:nvPr/>
        </p:nvCxnSpPr>
        <p:spPr bwMode="auto">
          <a:xfrm flipH="1" flipV="1">
            <a:off x="3923928" y="2924944"/>
            <a:ext cx="285925" cy="7920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23528" y="2132856"/>
            <a:ext cx="8353569" cy="304698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“Small problem” with this technique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modern to use external </a:t>
            </a:r>
            <a:r>
              <a:rPr lang="en-US" sz="2400" b="1" i="1" dirty="0">
                <a:solidFill>
                  <a:srgbClr val="FF0000"/>
                </a:solidFill>
                <a:latin typeface="Eurostile"/>
                <a:cs typeface="Eurostile"/>
              </a:rPr>
              <a:t>resolvers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e.g. </a:t>
            </a:r>
            <a:r>
              <a:rPr lang="en-US" sz="2400" b="1" i="1" dirty="0">
                <a:solidFill>
                  <a:srgbClr val="FF0000"/>
                </a:solidFill>
                <a:latin typeface="Eurostile"/>
                <a:cs typeface="Eurostile"/>
              </a:rPr>
              <a:t>ALL</a:t>
            </a:r>
            <a:r>
              <a:rPr lang="en-US" sz="2400" dirty="0">
                <a:solidFill>
                  <a:srgbClr val="FF0000"/>
                </a:solidFill>
                <a:latin typeface="Eurostile"/>
                <a:cs typeface="Eurostile"/>
              </a:rPr>
              <a:t> </a:t>
            </a:r>
            <a:r>
              <a:rPr lang="en-US" sz="2400" dirty="0">
                <a:latin typeface="Eurostile"/>
                <a:cs typeface="Eurostile"/>
              </a:rPr>
              <a:t>Chrome DNS lookups seem to originate from 8.8.8.8</a:t>
            </a:r>
            <a:br>
              <a:rPr lang="en-US" sz="2400" dirty="0">
                <a:latin typeface="Eurostile"/>
                <a:cs typeface="Eurostile"/>
              </a:rPr>
            </a:br>
            <a:r>
              <a:rPr lang="en-US" sz="2400" dirty="0">
                <a:latin typeface="Eurostile"/>
                <a:cs typeface="Eurostile"/>
              </a:rPr>
              <a:t>(an address owned by Google)</a:t>
            </a:r>
          </a:p>
          <a:p>
            <a:endParaRPr lang="en-US" sz="2400" dirty="0">
              <a:latin typeface="Eurostile"/>
              <a:cs typeface="Eurostile"/>
            </a:endParaRPr>
          </a:p>
          <a:p>
            <a:r>
              <a:rPr lang="en-US" sz="2400" dirty="0">
                <a:latin typeface="Eurostile"/>
                <a:cs typeface="Eurostile"/>
              </a:rPr>
              <a:t>Consequences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user stays more anonymous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Netflix and others make wrong decisions</a:t>
            </a:r>
          </a:p>
        </p:txBody>
      </p:sp>
    </p:spTree>
    <p:extLst>
      <p:ext uri="{BB962C8B-B14F-4D97-AF65-F5344CB8AC3E}">
        <p14:creationId xmlns:p14="http://schemas.microsoft.com/office/powerpoint/2010/main" val="359003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204864"/>
            <a:ext cx="8324413" cy="2418209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mr-IN" sz="1200" dirty="0">
                <a:latin typeface="Courier New"/>
                <a:cs typeface="Courier New"/>
              </a:rPr>
              <a:t>@   IN SOA </a:t>
            </a:r>
            <a:r>
              <a:rPr lang="nb-NO" sz="1200" dirty="0">
                <a:latin typeface="Courier New"/>
                <a:cs typeface="Courier New"/>
              </a:rPr>
              <a:t>rh7login</a:t>
            </a:r>
            <a:r>
              <a:rPr lang="it-IT" sz="1200" dirty="0">
                <a:latin typeface="Courier New"/>
                <a:cs typeface="Courier New"/>
              </a:rPr>
              <a:t>.</a:t>
            </a:r>
            <a:r>
              <a:rPr lang="it-IT" sz="1200" dirty="0" err="1">
                <a:latin typeface="Courier New"/>
                <a:cs typeface="Courier New"/>
              </a:rPr>
              <a:t>ifi.uio.no</a:t>
            </a:r>
            <a:r>
              <a:rPr lang="it-IT" sz="1200" dirty="0">
                <a:latin typeface="Courier New"/>
                <a:cs typeface="Courier New"/>
              </a:rPr>
              <a:t>. </a:t>
            </a:r>
            <a:r>
              <a:rPr lang="it-IT" sz="1200" dirty="0" err="1">
                <a:latin typeface="Courier New"/>
                <a:cs typeface="Courier New"/>
              </a:rPr>
              <a:t>hostmaster.ifi.uio.no</a:t>
            </a:r>
            <a:r>
              <a:rPr lang="it-IT" sz="1200" dirty="0">
                <a:latin typeface="Courier New"/>
                <a:cs typeface="Courier New"/>
              </a:rPr>
              <a:t>. 201703291 1800 900 960000 86400</a:t>
            </a:r>
          </a:p>
          <a:p>
            <a:pPr marL="0" indent="0">
              <a:buNone/>
            </a:pPr>
            <a:r>
              <a:rPr lang="mr-IN" sz="1200" dirty="0">
                <a:latin typeface="Courier New"/>
                <a:cs typeface="Courier New"/>
              </a:rPr>
              <a:t>@      </a:t>
            </a:r>
            <a:r>
              <a:rPr lang="nb-NO" sz="1200" dirty="0">
                <a:latin typeface="Courier New"/>
                <a:cs typeface="Courier New"/>
              </a:rPr>
              <a:t>	</a:t>
            </a:r>
            <a:r>
              <a:rPr lang="mr-IN" sz="1200" dirty="0">
                <a:latin typeface="Courier New"/>
                <a:cs typeface="Courier New"/>
              </a:rPr>
              <a:t>NS  </a:t>
            </a:r>
            <a:r>
              <a:rPr lang="nb-NO" sz="1200" dirty="0" err="1">
                <a:latin typeface="Courier New"/>
                <a:cs typeface="Courier New"/>
              </a:rPr>
              <a:t>nn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r>
              <a:rPr lang="nb-NO" sz="1200" dirty="0" err="1">
                <a:latin typeface="Courier New"/>
                <a:cs typeface="Courier New"/>
              </a:rPr>
              <a:t>uninett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r>
              <a:rPr lang="nb-NO" sz="1200" dirty="0" err="1">
                <a:latin typeface="Courier New"/>
                <a:cs typeface="Courier New"/>
              </a:rPr>
              <a:t>no</a:t>
            </a:r>
            <a:r>
              <a:rPr lang="mr-IN" sz="1200" dirty="0">
                <a:latin typeface="Courier New"/>
                <a:cs typeface="Courier New"/>
              </a:rPr>
              <a:t>.</a:t>
            </a:r>
          </a:p>
          <a:p>
            <a:pPr marL="0" indent="0">
              <a:buNone/>
            </a:pPr>
            <a:r>
              <a:rPr lang="mr-IN" sz="1200" dirty="0">
                <a:latin typeface="Courier New"/>
                <a:cs typeface="Courier New"/>
              </a:rPr>
              <a:t>@     </a:t>
            </a:r>
            <a:r>
              <a:rPr lang="nb-NO" sz="1200" dirty="0">
                <a:latin typeface="Courier New"/>
                <a:cs typeface="Courier New"/>
              </a:rPr>
              <a:t>	</a:t>
            </a:r>
            <a:r>
              <a:rPr lang="mr-IN" sz="1200" dirty="0">
                <a:latin typeface="Courier New"/>
                <a:cs typeface="Courier New"/>
              </a:rPr>
              <a:t>NS  ns</a:t>
            </a:r>
            <a:r>
              <a:rPr lang="nb-NO" sz="1200" dirty="0">
                <a:latin typeface="Courier New"/>
                <a:cs typeface="Courier New"/>
              </a:rPr>
              <a:t>1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r>
              <a:rPr lang="nb-NO" sz="1200" dirty="0" err="1">
                <a:latin typeface="Courier New"/>
                <a:cs typeface="Courier New"/>
              </a:rPr>
              <a:t>uio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r>
              <a:rPr lang="nb-NO" sz="1200" dirty="0" err="1">
                <a:latin typeface="Courier New"/>
                <a:cs typeface="Courier New"/>
              </a:rPr>
              <a:t>no</a:t>
            </a:r>
            <a:r>
              <a:rPr lang="mr-IN" sz="1200" dirty="0">
                <a:latin typeface="Courier New"/>
                <a:cs typeface="Courier New"/>
              </a:rPr>
              <a:t>.</a:t>
            </a:r>
          </a:p>
          <a:p>
            <a:pPr marL="0" indent="0">
              <a:buNone/>
            </a:pPr>
            <a:r>
              <a:rPr lang="mr-IN" sz="1200" dirty="0">
                <a:latin typeface="Courier New"/>
                <a:cs typeface="Courier New"/>
              </a:rPr>
              <a:t>@   </a:t>
            </a:r>
            <a:r>
              <a:rPr lang="nb-NO" sz="1200" dirty="0">
                <a:latin typeface="Courier New"/>
                <a:cs typeface="Courier New"/>
              </a:rPr>
              <a:t>	</a:t>
            </a:r>
            <a:r>
              <a:rPr lang="mr-IN" sz="1200" dirty="0">
                <a:latin typeface="Courier New"/>
                <a:cs typeface="Courier New"/>
              </a:rPr>
              <a:t>NS  </a:t>
            </a:r>
            <a:r>
              <a:rPr lang="nb-NO" sz="1200" dirty="0" err="1">
                <a:latin typeface="Courier New"/>
                <a:cs typeface="Courier New"/>
              </a:rPr>
              <a:t>ifi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r>
              <a:rPr lang="nb-NO" sz="1200" dirty="0" err="1">
                <a:latin typeface="Courier New"/>
                <a:cs typeface="Courier New"/>
              </a:rPr>
              <a:t>uio.no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endParaRPr lang="nb-NO" sz="12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hr-HR" sz="1200" dirty="0">
                <a:latin typeface="Courier New"/>
                <a:cs typeface="Courier New"/>
              </a:rPr>
              <a:t>@	A	129.240.65.60</a:t>
            </a:r>
          </a:p>
          <a:p>
            <a:pPr marL="0" indent="0">
              <a:buNone/>
            </a:pPr>
            <a:r>
              <a:rPr lang="hr-HR" sz="1200" dirty="0">
                <a:latin typeface="Courier New"/>
                <a:cs typeface="Courier New"/>
              </a:rPr>
              <a:t>@	A	129.240.65.61</a:t>
            </a:r>
          </a:p>
          <a:p>
            <a:pPr marL="0" indent="0">
              <a:buNone/>
            </a:pPr>
            <a:r>
              <a:rPr lang="hr-HR" sz="1200" dirty="0">
                <a:latin typeface="Courier New"/>
                <a:cs typeface="Courier New"/>
              </a:rPr>
              <a:t>@	A	129.240.65.62</a:t>
            </a:r>
          </a:p>
          <a:p>
            <a:pPr marL="0" indent="0">
              <a:buNone/>
            </a:pPr>
            <a:r>
              <a:rPr lang="hr-HR" sz="1200" dirty="0">
                <a:latin typeface="Courier New"/>
                <a:cs typeface="Courier New"/>
              </a:rPr>
              <a:t>@	A	129.240.65.63</a:t>
            </a:r>
          </a:p>
          <a:p>
            <a:pPr marL="0" indent="0">
              <a:buNone/>
            </a:pPr>
            <a:r>
              <a:rPr lang="en-US" sz="1200" dirty="0">
                <a:latin typeface="Courier New"/>
                <a:cs typeface="Courier New"/>
              </a:rPr>
              <a:t>@	MX	50 </a:t>
            </a:r>
            <a:r>
              <a:rPr lang="en-US" sz="1200" dirty="0" err="1">
                <a:latin typeface="Courier New"/>
                <a:cs typeface="Courier New"/>
              </a:rPr>
              <a:t>smtp.uio.no</a:t>
            </a:r>
            <a:r>
              <a:rPr lang="en-US" sz="1200" dirty="0">
                <a:latin typeface="Courier New"/>
                <a:cs typeface="Courier New"/>
              </a:rPr>
              <a:t>.</a:t>
            </a:r>
            <a:endParaRPr lang="hr-HR" sz="12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hr-HR" sz="1200" dirty="0">
                <a:latin typeface="Courier New"/>
                <a:cs typeface="Courier New"/>
              </a:rPr>
              <a:t>login.ifi.uio.no	CNAME	rh7login.ifi.uio.no</a:t>
            </a:r>
          </a:p>
        </p:txBody>
      </p:sp>
      <p:sp>
        <p:nvSpPr>
          <p:cNvPr id="14" name="Line Callout 1 13"/>
          <p:cNvSpPr/>
          <p:nvPr/>
        </p:nvSpPr>
        <p:spPr>
          <a:xfrm>
            <a:off x="323528" y="1484784"/>
            <a:ext cx="2520280" cy="360040"/>
          </a:xfrm>
          <a:prstGeom prst="borderCallout1">
            <a:avLst>
              <a:gd name="adj1" fmla="val 115289"/>
              <a:gd name="adj2" fmla="val 14045"/>
              <a:gd name="adj3" fmla="val 216464"/>
              <a:gd name="adj4" fmla="val 31585"/>
            </a:avLst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start of authority record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Record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395536" y="836712"/>
            <a:ext cx="7920880" cy="576064"/>
            <a:chOff x="395536" y="836712"/>
            <a:chExt cx="7920880" cy="576064"/>
          </a:xfrm>
        </p:grpSpPr>
        <p:sp>
          <p:nvSpPr>
            <p:cNvPr id="6" name="Line Callout 1 5"/>
            <p:cNvSpPr/>
            <p:nvPr/>
          </p:nvSpPr>
          <p:spPr>
            <a:xfrm>
              <a:off x="395536" y="836712"/>
              <a:ext cx="1152128" cy="360040"/>
            </a:xfrm>
            <a:prstGeom prst="borderCallout1">
              <a:avLst>
                <a:gd name="adj1" fmla="val 126428"/>
                <a:gd name="adj2" fmla="val 48523"/>
                <a:gd name="adj3" fmla="val 383551"/>
                <a:gd name="adj4" fmla="val 109028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hostname</a:t>
              </a:r>
            </a:p>
          </p:txBody>
        </p:sp>
        <p:sp>
          <p:nvSpPr>
            <p:cNvPr id="8" name="Line Callout 1 7"/>
            <p:cNvSpPr/>
            <p:nvPr/>
          </p:nvSpPr>
          <p:spPr>
            <a:xfrm>
              <a:off x="1739685" y="836712"/>
              <a:ext cx="1296144" cy="360040"/>
            </a:xfrm>
            <a:prstGeom prst="borderCallout1">
              <a:avLst>
                <a:gd name="adj1" fmla="val 126428"/>
                <a:gd name="adj2" fmla="val 48523"/>
                <a:gd name="adj3" fmla="val 387264"/>
                <a:gd name="adj4" fmla="val 137907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admin email</a:t>
              </a:r>
            </a:p>
          </p:txBody>
        </p:sp>
        <p:sp>
          <p:nvSpPr>
            <p:cNvPr id="9" name="Line Callout 1 8"/>
            <p:cNvSpPr/>
            <p:nvPr/>
          </p:nvSpPr>
          <p:spPr>
            <a:xfrm>
              <a:off x="3227850" y="836712"/>
              <a:ext cx="1296144" cy="576064"/>
            </a:xfrm>
            <a:prstGeom prst="borderCallout1">
              <a:avLst>
                <a:gd name="adj1" fmla="val 118074"/>
                <a:gd name="adj2" fmla="val 76371"/>
                <a:gd name="adj3" fmla="val 242456"/>
                <a:gd name="adj4" fmla="val 184320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record serial number</a:t>
              </a:r>
              <a:endPara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0" name="Line Callout 1 9"/>
            <p:cNvSpPr/>
            <p:nvPr/>
          </p:nvSpPr>
          <p:spPr>
            <a:xfrm>
              <a:off x="4716015" y="836712"/>
              <a:ext cx="936104" cy="576064"/>
            </a:xfrm>
            <a:prstGeom prst="borderCallout1">
              <a:avLst>
                <a:gd name="adj1" fmla="val 119466"/>
                <a:gd name="adj2" fmla="val 74229"/>
                <a:gd name="adj3" fmla="val 235494"/>
                <a:gd name="adj4" fmla="val 193196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refresh time</a:t>
              </a:r>
            </a:p>
          </p:txBody>
        </p:sp>
        <p:sp>
          <p:nvSpPr>
            <p:cNvPr id="11" name="Line Callout 1 10"/>
            <p:cNvSpPr/>
            <p:nvPr/>
          </p:nvSpPr>
          <p:spPr>
            <a:xfrm>
              <a:off x="5844140" y="836712"/>
              <a:ext cx="648072" cy="576064"/>
            </a:xfrm>
            <a:prstGeom prst="borderCallout1">
              <a:avLst>
                <a:gd name="adj1" fmla="val 119466"/>
                <a:gd name="adj2" fmla="val 54236"/>
                <a:gd name="adj3" fmla="val 235494"/>
                <a:gd name="adj4" fmla="val 173837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retry time</a:t>
              </a:r>
            </a:p>
          </p:txBody>
        </p:sp>
        <p:sp>
          <p:nvSpPr>
            <p:cNvPr id="12" name="Line Callout 1 11"/>
            <p:cNvSpPr/>
            <p:nvPr/>
          </p:nvSpPr>
          <p:spPr>
            <a:xfrm>
              <a:off x="6684232" y="836712"/>
              <a:ext cx="840095" cy="576064"/>
            </a:xfrm>
            <a:prstGeom prst="borderCallout1">
              <a:avLst>
                <a:gd name="adj1" fmla="val 119466"/>
                <a:gd name="adj2" fmla="val 54236"/>
                <a:gd name="adj3" fmla="val 231085"/>
                <a:gd name="adj4" fmla="val 100962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expiry time</a:t>
              </a:r>
            </a:p>
          </p:txBody>
        </p:sp>
        <p:sp>
          <p:nvSpPr>
            <p:cNvPr id="13" name="Line Callout 1 12"/>
            <p:cNvSpPr/>
            <p:nvPr/>
          </p:nvSpPr>
          <p:spPr>
            <a:xfrm>
              <a:off x="7596336" y="836712"/>
              <a:ext cx="720080" cy="576064"/>
            </a:xfrm>
            <a:prstGeom prst="borderCallout1">
              <a:avLst>
                <a:gd name="adj1" fmla="val 119466"/>
                <a:gd name="adj2" fmla="val 54236"/>
                <a:gd name="adj3" fmla="val 244776"/>
                <a:gd name="adj4" fmla="val 71523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min TTL</a:t>
              </a:r>
            </a:p>
          </p:txBody>
        </p:sp>
      </p:grpSp>
      <p:sp>
        <p:nvSpPr>
          <p:cNvPr id="15" name="Line Callout 1 14"/>
          <p:cNvSpPr/>
          <p:nvPr/>
        </p:nvSpPr>
        <p:spPr>
          <a:xfrm>
            <a:off x="395536" y="5157192"/>
            <a:ext cx="1872208" cy="648072"/>
          </a:xfrm>
          <a:prstGeom prst="borderCallout1">
            <a:avLst>
              <a:gd name="adj1" fmla="val -18380"/>
              <a:gd name="adj2" fmla="val 8741"/>
              <a:gd name="adj3" fmla="val -331003"/>
              <a:gd name="adj4" fmla="val 44051"/>
            </a:avLst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NS: a </a:t>
            </a:r>
            <a:r>
              <a:rPr lang="en-US" sz="1600" dirty="0">
                <a:latin typeface="+mn-lt"/>
              </a:rPr>
              <a:t>responsible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+mn-lt"/>
              </a:rPr>
              <a:t>name server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6" name="Line Callout 1 15"/>
          <p:cNvSpPr/>
          <p:nvPr/>
        </p:nvSpPr>
        <p:spPr>
          <a:xfrm>
            <a:off x="6300192" y="5013176"/>
            <a:ext cx="2304256" cy="1296144"/>
          </a:xfrm>
          <a:prstGeom prst="borderCallout1">
            <a:avLst>
              <a:gd name="adj1" fmla="val -9097"/>
              <a:gd name="adj2" fmla="val 7581"/>
              <a:gd name="adj3" fmla="val -93781"/>
              <a:gd name="adj4" fmla="val -113137"/>
            </a:avLst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A: an IPv4</a:t>
            </a:r>
            <a:r>
              <a:rPr kumimoji="0" lang="en-US" sz="16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address, several means the name has multiple interfaces, perhaps hosts, AAAA for IPv6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7" name="Line Callout 1 16"/>
          <p:cNvSpPr/>
          <p:nvPr/>
        </p:nvSpPr>
        <p:spPr>
          <a:xfrm>
            <a:off x="2627784" y="5733256"/>
            <a:ext cx="1872208" cy="648072"/>
          </a:xfrm>
          <a:prstGeom prst="borderCallout1">
            <a:avLst>
              <a:gd name="adj1" fmla="val -18380"/>
              <a:gd name="adj2" fmla="val 12312"/>
              <a:gd name="adj3" fmla="val -238177"/>
              <a:gd name="adj4" fmla="val -54487"/>
            </a:avLst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MX: mail server’s name</a:t>
            </a:r>
          </a:p>
        </p:txBody>
      </p:sp>
      <p:sp>
        <p:nvSpPr>
          <p:cNvPr id="18" name="Line Callout 1 17"/>
          <p:cNvSpPr/>
          <p:nvPr/>
        </p:nvSpPr>
        <p:spPr>
          <a:xfrm>
            <a:off x="3995936" y="4869160"/>
            <a:ext cx="1872208" cy="648072"/>
          </a:xfrm>
          <a:prstGeom prst="borderCallout1">
            <a:avLst>
              <a:gd name="adj1" fmla="val 22876"/>
              <a:gd name="adj2" fmla="val -6253"/>
              <a:gd name="adj3" fmla="val -69028"/>
              <a:gd name="adj4" fmla="val -74480"/>
            </a:avLst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CNAME: an alias (another name)</a:t>
            </a:r>
          </a:p>
        </p:txBody>
      </p:sp>
    </p:spTree>
    <p:extLst>
      <p:ext uri="{BB962C8B-B14F-4D97-AF65-F5344CB8AC3E}">
        <p14:creationId xmlns:p14="http://schemas.microsoft.com/office/powerpoint/2010/main" val="73184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509121"/>
            <a:ext cx="8324413" cy="360040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sz="1200" dirty="0">
                <a:latin typeface="Courier New"/>
                <a:cs typeface="Courier New"/>
              </a:rPr>
              <a:t>_service._</a:t>
            </a:r>
            <a:r>
              <a:rPr lang="en-US" sz="1200" dirty="0" err="1">
                <a:latin typeface="Courier New"/>
                <a:cs typeface="Courier New"/>
              </a:rPr>
              <a:t>protocol.example.com</a:t>
            </a:r>
            <a:r>
              <a:rPr lang="en-US" sz="1200" dirty="0">
                <a:latin typeface="Courier New"/>
                <a:cs typeface="Courier New"/>
              </a:rPr>
              <a:t>  SRV     10      0       5060    </a:t>
            </a:r>
            <a:r>
              <a:rPr lang="en-US" sz="1200" dirty="0" err="1">
                <a:latin typeface="Courier New"/>
                <a:cs typeface="Courier New"/>
              </a:rPr>
              <a:t>service.example.com</a:t>
            </a:r>
            <a:endParaRPr lang="en-US" sz="1200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hr-HR" sz="1200" dirty="0">
              <a:latin typeface="Courier New"/>
              <a:cs typeface="Courier New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mDNS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23528" y="3068960"/>
            <a:ext cx="7920880" cy="936104"/>
            <a:chOff x="323528" y="2924943"/>
            <a:chExt cx="7920880" cy="936104"/>
          </a:xfrm>
        </p:grpSpPr>
        <p:sp>
          <p:nvSpPr>
            <p:cNvPr id="19" name="Line Callout 1 18"/>
            <p:cNvSpPr/>
            <p:nvPr/>
          </p:nvSpPr>
          <p:spPr>
            <a:xfrm>
              <a:off x="323528" y="2996951"/>
              <a:ext cx="1296144" cy="576064"/>
            </a:xfrm>
            <a:prstGeom prst="borderCallout1">
              <a:avLst>
                <a:gd name="adj1" fmla="val 120395"/>
                <a:gd name="adj2" fmla="val 33052"/>
                <a:gd name="adj3" fmla="val 242456"/>
                <a:gd name="adj4" fmla="val 37861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name of the serv</a:t>
              </a:r>
              <a:r>
                <a:rPr lang="en-US" sz="1600" b="1" i="1" dirty="0">
                  <a:latin typeface="+mn-lt"/>
                </a:rPr>
                <a:t>ice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0" name="Line Callout 1 19"/>
            <p:cNvSpPr/>
            <p:nvPr/>
          </p:nvSpPr>
          <p:spPr>
            <a:xfrm>
              <a:off x="6948264" y="2924943"/>
              <a:ext cx="1296144" cy="576064"/>
            </a:xfrm>
            <a:prstGeom prst="borderCallout1">
              <a:avLst>
                <a:gd name="adj1" fmla="val 120395"/>
                <a:gd name="adj2" fmla="val 33052"/>
                <a:gd name="adj3" fmla="val 247097"/>
                <a:gd name="adj4" fmla="val 14139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name of the serv</a:t>
              </a:r>
              <a:r>
                <a:rPr lang="en-US" sz="1600" b="1" i="1" dirty="0">
                  <a:latin typeface="+mn-lt"/>
                </a:rPr>
                <a:t>er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1" name="Line Callout 1 20"/>
            <p:cNvSpPr/>
            <p:nvPr/>
          </p:nvSpPr>
          <p:spPr>
            <a:xfrm>
              <a:off x="1691680" y="3212975"/>
              <a:ext cx="936104" cy="360040"/>
            </a:xfrm>
            <a:prstGeom prst="borderCallout1">
              <a:avLst>
                <a:gd name="adj1" fmla="val 120395"/>
                <a:gd name="adj2" fmla="val 33052"/>
                <a:gd name="adj3" fmla="val 325070"/>
                <a:gd name="adj4" fmla="val 3190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protocol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2" name="Line Callout 1 21"/>
            <p:cNvSpPr/>
            <p:nvPr/>
          </p:nvSpPr>
          <p:spPr>
            <a:xfrm>
              <a:off x="2843808" y="2924943"/>
              <a:ext cx="1656184" cy="864096"/>
            </a:xfrm>
            <a:prstGeom prst="borderCallout1">
              <a:avLst>
                <a:gd name="adj1" fmla="val 111112"/>
                <a:gd name="adj2" fmla="val 18523"/>
                <a:gd name="adj3" fmla="val 171288"/>
                <a:gd name="adj4" fmla="val -14940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domain where the service is located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3" name="Line Callout 1 22"/>
            <p:cNvSpPr/>
            <p:nvPr/>
          </p:nvSpPr>
          <p:spPr>
            <a:xfrm>
              <a:off x="4572000" y="2996951"/>
              <a:ext cx="936104" cy="360040"/>
            </a:xfrm>
            <a:prstGeom prst="borderCallout1">
              <a:avLst>
                <a:gd name="adj1" fmla="val 120395"/>
                <a:gd name="adj2" fmla="val 33052"/>
                <a:gd name="adj3" fmla="val 391904"/>
                <a:gd name="adj4" fmla="val -42509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priority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4" name="Line Callout 1 23"/>
            <p:cNvSpPr/>
            <p:nvPr/>
          </p:nvSpPr>
          <p:spPr>
            <a:xfrm>
              <a:off x="5004048" y="3501007"/>
              <a:ext cx="936104" cy="360040"/>
            </a:xfrm>
            <a:prstGeom prst="borderCallout1">
              <a:avLst>
                <a:gd name="adj1" fmla="val 120395"/>
                <a:gd name="adj2" fmla="val 33052"/>
                <a:gd name="adj3" fmla="val 247096"/>
                <a:gd name="adj4" fmla="val -9663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weight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5" name="Line Callout 1 24"/>
            <p:cNvSpPr/>
            <p:nvPr/>
          </p:nvSpPr>
          <p:spPr>
            <a:xfrm>
              <a:off x="5940152" y="2996951"/>
              <a:ext cx="936104" cy="360040"/>
            </a:xfrm>
            <a:prstGeom prst="borderCallout1">
              <a:avLst>
                <a:gd name="adj1" fmla="val 86978"/>
                <a:gd name="adj2" fmla="val 63042"/>
                <a:gd name="adj3" fmla="val 384478"/>
                <a:gd name="adj4" fmla="val -16803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port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3528" y="5445224"/>
            <a:ext cx="8324413" cy="936104"/>
            <a:chOff x="323528" y="2780928"/>
            <a:chExt cx="8324413" cy="936104"/>
          </a:xfrm>
        </p:grpSpPr>
        <p:sp>
          <p:nvSpPr>
            <p:cNvPr id="26" name="Content Placeholder 2"/>
            <p:cNvSpPr txBox="1">
              <a:spLocks/>
            </p:cNvSpPr>
            <p:nvPr/>
          </p:nvSpPr>
          <p:spPr bwMode="auto">
            <a:xfrm>
              <a:off x="323528" y="3356992"/>
              <a:ext cx="8324413" cy="3600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5400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SzPct val="120000"/>
                <a:buFont typeface="Wingdings" charset="2"/>
                <a:buChar char="§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Tahoma" charset="0"/>
                <a:buChar char="−"/>
                <a:defRPr sz="2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Char char="•"/>
                <a:defRPr sz="20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Wingdings" charset="2"/>
                <a:buChar char="§"/>
                <a:defRPr sz="19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9pPr>
            </a:lstStyle>
            <a:p>
              <a:pPr marL="0" indent="0">
                <a:buNone/>
              </a:pPr>
              <a:r>
                <a:rPr lang="en-US" sz="1200" dirty="0">
                  <a:latin typeface="Courier New"/>
                  <a:cs typeface="Courier New"/>
                </a:rPr>
                <a:t>_</a:t>
              </a:r>
              <a:r>
                <a:rPr lang="en-US" sz="1200" dirty="0" err="1">
                  <a:latin typeface="Courier New"/>
                  <a:cs typeface="Courier New"/>
                </a:rPr>
                <a:t>ssh</a:t>
              </a:r>
              <a:r>
                <a:rPr lang="en-US" sz="1200" dirty="0">
                  <a:latin typeface="Courier New"/>
                  <a:cs typeface="Courier New"/>
                </a:rPr>
                <a:t>._</a:t>
              </a:r>
              <a:r>
                <a:rPr lang="en-US" sz="1200" dirty="0" err="1">
                  <a:latin typeface="Courier New"/>
                  <a:cs typeface="Courier New"/>
                </a:rPr>
                <a:t>tcp.example.com</a:t>
              </a:r>
              <a:r>
                <a:rPr lang="en-US" sz="1200" dirty="0">
                  <a:latin typeface="Courier New"/>
                  <a:cs typeface="Courier New"/>
                </a:rPr>
                <a:t>  SRV     10      0       22 </a:t>
              </a:r>
              <a:r>
                <a:rPr lang="mr-IN" sz="1200" dirty="0">
                  <a:latin typeface="Courier New"/>
                  <a:cs typeface="Courier New"/>
                </a:rPr>
                <a:t>1x-193-157-212-9.uio.no</a:t>
              </a:r>
              <a:endParaRPr lang="en-US" sz="1200" dirty="0">
                <a:latin typeface="Courier New"/>
                <a:cs typeface="Courier New"/>
              </a:endParaRPr>
            </a:p>
            <a:p>
              <a:pPr marL="0" indent="0">
                <a:buFont typeface="Wingdings" charset="2"/>
                <a:buNone/>
              </a:pPr>
              <a:endParaRPr lang="hr-HR" sz="1200" dirty="0">
                <a:latin typeface="Courier New"/>
                <a:cs typeface="Courier New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3528" y="2780928"/>
              <a:ext cx="3611385" cy="461665"/>
            </a:xfrm>
            <a:prstGeom prst="rect">
              <a:avLst/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Example from my machine:</a:t>
              </a:r>
            </a:p>
          </p:txBody>
        </p:sp>
      </p:grpSp>
      <p:sp>
        <p:nvSpPr>
          <p:cNvPr id="29" name="Content Placeholder 3"/>
          <p:cNvSpPr txBox="1">
            <a:spLocks/>
          </p:cNvSpPr>
          <p:nvPr/>
        </p:nvSpPr>
        <p:spPr bwMode="auto">
          <a:xfrm>
            <a:off x="107504" y="866775"/>
            <a:ext cx="8928992" cy="1914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2000" dirty="0"/>
              <a:t>A way of discovering services by announcing them with IP multicast</a:t>
            </a:r>
          </a:p>
          <a:p>
            <a:r>
              <a:rPr lang="en-US" sz="2000" dirty="0"/>
              <a:t>RFC 6762 (2013): multicast DNS</a:t>
            </a:r>
          </a:p>
          <a:p>
            <a:r>
              <a:rPr lang="en-US" sz="2000" dirty="0"/>
              <a:t>records announce services (as well as link-local hostnames that are invisible outside the current multicast domain, like </a:t>
            </a:r>
            <a:r>
              <a:rPr lang="en-US" sz="2000" dirty="0" err="1"/>
              <a:t>mymac.local</a:t>
            </a:r>
            <a:r>
              <a:rPr lang="en-US" sz="2000" dirty="0"/>
              <a:t>)</a:t>
            </a:r>
          </a:p>
          <a:p>
            <a:r>
              <a:rPr lang="en-US" sz="2000" dirty="0"/>
              <a:t>records are never authoritative and </a:t>
            </a:r>
            <a:r>
              <a:rPr lang="en-US" sz="2000" dirty="0" err="1"/>
              <a:t>mDNS</a:t>
            </a:r>
            <a:r>
              <a:rPr lang="en-US" sz="2000" dirty="0"/>
              <a:t> can never redirect or </a:t>
            </a:r>
            <a:r>
              <a:rPr lang="en-US" sz="2000" dirty="0" err="1"/>
              <a:t>recurse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2103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8118</TotalTime>
  <Words>4756</Words>
  <Application>Microsoft Macintosh PowerPoint</Application>
  <PresentationFormat>On-screen Show (4:3)</PresentationFormat>
  <Paragraphs>1162</Paragraphs>
  <Slides>45</Slides>
  <Notes>26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5" baseType="lpstr">
      <vt:lpstr>Arial</vt:lpstr>
      <vt:lpstr>Comic Sans MS</vt:lpstr>
      <vt:lpstr>Courier</vt:lpstr>
      <vt:lpstr>Courier New</vt:lpstr>
      <vt:lpstr>Eurostile</vt:lpstr>
      <vt:lpstr>Tahoma</vt:lpstr>
      <vt:lpstr>Times New Roman</vt:lpstr>
      <vt:lpstr>Tw Cen MT</vt:lpstr>
      <vt:lpstr>Wingdings</vt:lpstr>
      <vt:lpstr>1_paalh</vt:lpstr>
      <vt:lpstr>Addressing in the TCP/IP model</vt:lpstr>
      <vt:lpstr>CIDR: Classless InterDomain Routing</vt:lpstr>
      <vt:lpstr>CIDR: Classless InterDomain Routing</vt:lpstr>
      <vt:lpstr>CIDR: Classless InterDomain Routing</vt:lpstr>
      <vt:lpstr>CIDR: Classless InterDomain Routing</vt:lpstr>
      <vt:lpstr>IP Version 6 (IPv6)</vt:lpstr>
      <vt:lpstr>IP Version 6 (IPv6)</vt:lpstr>
      <vt:lpstr>IPv6 Objectives</vt:lpstr>
      <vt:lpstr>IPv4 and IPv6</vt:lpstr>
      <vt:lpstr>IPv6 addresses</vt:lpstr>
      <vt:lpstr>IPv6 addresses</vt:lpstr>
      <vt:lpstr>IPv6 addresses</vt:lpstr>
      <vt:lpstr>IPv6 addresses</vt:lpstr>
      <vt:lpstr>Addressing in the TCP/IP model</vt:lpstr>
      <vt:lpstr>Transport Layer Function</vt:lpstr>
      <vt:lpstr>Transport Layer Function</vt:lpstr>
      <vt:lpstr>Transport Layer Addressing</vt:lpstr>
      <vt:lpstr>Transport Layer Function</vt:lpstr>
      <vt:lpstr>Transport Layer Function</vt:lpstr>
      <vt:lpstr>Addressing at the Transport Layer</vt:lpstr>
      <vt:lpstr>Addressing at the Transport Layer</vt:lpstr>
      <vt:lpstr>Multiplexing task of the Transport Layer</vt:lpstr>
      <vt:lpstr>Multiplexing task of the Transport Layer</vt:lpstr>
      <vt:lpstr>Connection – Addressing</vt:lpstr>
      <vt:lpstr>Addressing in the TCP/IP model</vt:lpstr>
      <vt:lpstr>How to connect to a remote computer?</vt:lpstr>
      <vt:lpstr>How to connect to a remote computer?</vt:lpstr>
      <vt:lpstr>DNS at a High-Level</vt:lpstr>
      <vt:lpstr>Naming Hierarchy</vt:lpstr>
      <vt:lpstr>Naming Hierarchy</vt:lpstr>
      <vt:lpstr>Naming Hierarchy</vt:lpstr>
      <vt:lpstr>Hierarchical Administration</vt:lpstr>
      <vt:lpstr>Server Hierarchy</vt:lpstr>
      <vt:lpstr>Root Name Servers</vt:lpstr>
      <vt:lpstr>ICANN</vt:lpstr>
      <vt:lpstr>Map of the Roots</vt:lpstr>
      <vt:lpstr>Recursive DNS Query</vt:lpstr>
      <vt:lpstr>Iterated DNS Query</vt:lpstr>
      <vt:lpstr>Caching vs. Freshness</vt:lpstr>
      <vt:lpstr>DNS as Indirection Service</vt:lpstr>
      <vt:lpstr>Aliasing and Load Balancing</vt:lpstr>
      <vt:lpstr>Content Delivery Networks</vt:lpstr>
      <vt:lpstr>Content Delivery Networks</vt:lpstr>
      <vt:lpstr>DNS Record</vt:lpstr>
      <vt:lpstr>mDNS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1563</cp:revision>
  <cp:lastPrinted>2021-03-15T09:11:21Z</cp:lastPrinted>
  <dcterms:created xsi:type="dcterms:W3CDTF">2003-03-06T08:24:12Z</dcterms:created>
  <dcterms:modified xsi:type="dcterms:W3CDTF">2021-03-15T09:11:31Z</dcterms:modified>
  <cp:category/>
</cp:coreProperties>
</file>