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63" r:id="rId5"/>
    <p:sldId id="259" r:id="rId6"/>
    <p:sldId id="287" r:id="rId7"/>
    <p:sldId id="288" r:id="rId8"/>
    <p:sldId id="289" r:id="rId9"/>
    <p:sldId id="333" r:id="rId10"/>
    <p:sldId id="329" r:id="rId11"/>
    <p:sldId id="402" r:id="rId12"/>
    <p:sldId id="265" r:id="rId13"/>
    <p:sldId id="271" r:id="rId14"/>
    <p:sldId id="343" r:id="rId15"/>
    <p:sldId id="344" r:id="rId16"/>
    <p:sldId id="345" r:id="rId17"/>
    <p:sldId id="342" r:id="rId18"/>
    <p:sldId id="403" r:id="rId19"/>
    <p:sldId id="274" r:id="rId20"/>
    <p:sldId id="286" r:id="rId21"/>
    <p:sldId id="275" r:id="rId22"/>
    <p:sldId id="346" r:id="rId23"/>
    <p:sldId id="335" r:id="rId24"/>
    <p:sldId id="340" r:id="rId25"/>
    <p:sldId id="290" r:id="rId26"/>
    <p:sldId id="404" r:id="rId27"/>
    <p:sldId id="267" r:id="rId28"/>
    <p:sldId id="349" r:id="rId29"/>
    <p:sldId id="331" r:id="rId30"/>
    <p:sldId id="336" r:id="rId31"/>
    <p:sldId id="405" r:id="rId32"/>
    <p:sldId id="350" r:id="rId33"/>
    <p:sldId id="392" r:id="rId34"/>
    <p:sldId id="393" r:id="rId35"/>
    <p:sldId id="395" r:id="rId36"/>
    <p:sldId id="389" r:id="rId37"/>
    <p:sldId id="396" r:id="rId38"/>
    <p:sldId id="397" r:id="rId39"/>
    <p:sldId id="398" r:id="rId40"/>
    <p:sldId id="399" r:id="rId41"/>
    <p:sldId id="400" r:id="rId42"/>
    <p:sldId id="401" r:id="rId43"/>
    <p:sldId id="406" r:id="rId44"/>
    <p:sldId id="261" r:id="rId45"/>
  </p:sldIdLst>
  <p:sldSz cx="9144000" cy="5143500" type="screen16x9"/>
  <p:notesSz cx="6883400" cy="9906000"/>
  <p:embeddedFontLst>
    <p:embeddedFont>
      <p:font typeface="Cambria Math" panose="02040503050406030204" pitchFamily="18" charset="0"/>
      <p:regular r:id="rId48"/>
    </p:embeddedFont>
    <p:embeddedFont>
      <p:font typeface="Palatino Linotype" panose="02040502050505030304" pitchFamily="18" charset="0"/>
      <p:regular r:id="rId49"/>
      <p:bold r:id="rId50"/>
      <p:italic r:id="rId51"/>
      <p:boldItalic r:id="rId52"/>
    </p:embeddedFont>
    <p:embeddedFont>
      <p:font typeface="Roboto" panose="02000000000000000000" pitchFamily="2" charset="0"/>
      <p:regular r:id="rId53"/>
      <p:bold r:id="rId54"/>
      <p:italic r:id="rId55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FFFF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1AFF38-EB22-46FA-845D-2880CC1FC00F}" v="323" dt="2025-02-24T09:29:01.4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6327" autoAdjust="0"/>
  </p:normalViewPr>
  <p:slideViewPr>
    <p:cSldViewPr>
      <p:cViewPr varScale="1">
        <p:scale>
          <a:sx n="199" d="100"/>
          <a:sy n="199" d="100"/>
        </p:scale>
        <p:origin x="156" y="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font" Target="fonts/font4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5.fntdata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B81AFF38-EB22-46FA-845D-2880CC1FC00F}"/>
    <pc:docChg chg="undo custSel delSld modSld">
      <pc:chgData name="Pierre Lison" userId="a8a9df96-d69d-4b67-b9bd-4018f7d77187" providerId="ADAL" clId="{B81AFF38-EB22-46FA-845D-2880CC1FC00F}" dt="2025-02-24T09:29:28.839" v="689" actId="114"/>
      <pc:docMkLst>
        <pc:docMk/>
      </pc:docMkLst>
      <pc:sldChg chg="modSp mod">
        <pc:chgData name="Pierre Lison" userId="a8a9df96-d69d-4b67-b9bd-4018f7d77187" providerId="ADAL" clId="{B81AFF38-EB22-46FA-845D-2880CC1FC00F}" dt="2025-02-24T09:03:10.367" v="147" actId="1076"/>
        <pc:sldMkLst>
          <pc:docMk/>
          <pc:sldMk cId="2663451089" sldId="274"/>
        </pc:sldMkLst>
        <pc:spChg chg="mod">
          <ac:chgData name="Pierre Lison" userId="a8a9df96-d69d-4b67-b9bd-4018f7d77187" providerId="ADAL" clId="{B81AFF38-EB22-46FA-845D-2880CC1FC00F}" dt="2025-02-24T09:03:03.526" v="146" actId="114"/>
          <ac:spMkLst>
            <pc:docMk/>
            <pc:sldMk cId="2663451089" sldId="274"/>
            <ac:spMk id="3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02:49.563" v="143" actId="113"/>
          <ac:spMkLst>
            <pc:docMk/>
            <pc:sldMk cId="2663451089" sldId="274"/>
            <ac:spMk id="5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02:52.802" v="144" actId="113"/>
          <ac:spMkLst>
            <pc:docMk/>
            <pc:sldMk cId="2663451089" sldId="274"/>
            <ac:spMk id="6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00:30.828" v="47" actId="1076"/>
          <ac:spMkLst>
            <pc:docMk/>
            <pc:sldMk cId="2663451089" sldId="274"/>
            <ac:spMk id="11" creationId="{00000000-0000-0000-0000-000000000000}"/>
          </ac:spMkLst>
        </pc:spChg>
        <pc:grpChg chg="mod">
          <ac:chgData name="Pierre Lison" userId="a8a9df96-d69d-4b67-b9bd-4018f7d77187" providerId="ADAL" clId="{B81AFF38-EB22-46FA-845D-2880CC1FC00F}" dt="2025-02-24T09:03:10.367" v="147" actId="1076"/>
          <ac:grpSpMkLst>
            <pc:docMk/>
            <pc:sldMk cId="2663451089" sldId="274"/>
            <ac:grpSpMk id="14" creationId="{00000000-0000-0000-0000-000000000000}"/>
          </ac:grpSpMkLst>
        </pc:grpChg>
      </pc:sldChg>
      <pc:sldChg chg="modSp mod">
        <pc:chgData name="Pierre Lison" userId="a8a9df96-d69d-4b67-b9bd-4018f7d77187" providerId="ADAL" clId="{B81AFF38-EB22-46FA-845D-2880CC1FC00F}" dt="2025-02-24T09:05:57.431" v="254" actId="14100"/>
        <pc:sldMkLst>
          <pc:docMk/>
          <pc:sldMk cId="2736567264" sldId="275"/>
        </pc:sldMkLst>
        <pc:spChg chg="mod">
          <ac:chgData name="Pierre Lison" userId="a8a9df96-d69d-4b67-b9bd-4018f7d77187" providerId="ADAL" clId="{B81AFF38-EB22-46FA-845D-2880CC1FC00F}" dt="2025-02-24T09:05:57.431" v="254" actId="14100"/>
          <ac:spMkLst>
            <pc:docMk/>
            <pc:sldMk cId="2736567264" sldId="275"/>
            <ac:spMk id="13" creationId="{8012E041-9285-15B6-4511-CD199340558D}"/>
          </ac:spMkLst>
        </pc:spChg>
        <pc:spChg chg="mod">
          <ac:chgData name="Pierre Lison" userId="a8a9df96-d69d-4b67-b9bd-4018f7d77187" providerId="ADAL" clId="{B81AFF38-EB22-46FA-845D-2880CC1FC00F}" dt="2025-02-24T09:05:57.431" v="254" actId="14100"/>
          <ac:spMkLst>
            <pc:docMk/>
            <pc:sldMk cId="2736567264" sldId="275"/>
            <ac:spMk id="16" creationId="{40394196-41E7-A9CA-4174-225D78229422}"/>
          </ac:spMkLst>
        </pc:spChg>
        <pc:grpChg chg="mod">
          <ac:chgData name="Pierre Lison" userId="a8a9df96-d69d-4b67-b9bd-4018f7d77187" providerId="ADAL" clId="{B81AFF38-EB22-46FA-845D-2880CC1FC00F}" dt="2025-02-24T09:05:57.431" v="254" actId="14100"/>
          <ac:grpSpMkLst>
            <pc:docMk/>
            <pc:sldMk cId="2736567264" sldId="275"/>
            <ac:grpSpMk id="18" creationId="{4D5BB6D1-8D3E-1B10-0B18-A648020027D3}"/>
          </ac:grpSpMkLst>
        </pc:grpChg>
        <pc:cxnChg chg="mod">
          <ac:chgData name="Pierre Lison" userId="a8a9df96-d69d-4b67-b9bd-4018f7d77187" providerId="ADAL" clId="{B81AFF38-EB22-46FA-845D-2880CC1FC00F}" dt="2025-02-24T09:05:57.431" v="254" actId="14100"/>
          <ac:cxnSpMkLst>
            <pc:docMk/>
            <pc:sldMk cId="2736567264" sldId="275"/>
            <ac:cxnSpMk id="15" creationId="{052B842E-8E0D-AB1E-D034-18D3EF3B3A19}"/>
          </ac:cxnSpMkLst>
        </pc:cxnChg>
      </pc:sldChg>
      <pc:sldChg chg="modSp">
        <pc:chgData name="Pierre Lison" userId="a8a9df96-d69d-4b67-b9bd-4018f7d77187" providerId="ADAL" clId="{B81AFF38-EB22-46FA-845D-2880CC1FC00F}" dt="2025-02-24T09:15:01.652" v="516" actId="113"/>
        <pc:sldMkLst>
          <pc:docMk/>
          <pc:sldMk cId="2460334109" sldId="286"/>
        </pc:sldMkLst>
        <pc:spChg chg="mod">
          <ac:chgData name="Pierre Lison" userId="a8a9df96-d69d-4b67-b9bd-4018f7d77187" providerId="ADAL" clId="{B81AFF38-EB22-46FA-845D-2880CC1FC00F}" dt="2025-02-24T09:15:01.652" v="516" actId="113"/>
          <ac:spMkLst>
            <pc:docMk/>
            <pc:sldMk cId="2460334109" sldId="286"/>
            <ac:spMk id="3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03:19.194" v="148" actId="113"/>
          <ac:spMkLst>
            <pc:docMk/>
            <pc:sldMk cId="2460334109" sldId="286"/>
            <ac:spMk id="13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03:23.340" v="149" actId="113"/>
          <ac:spMkLst>
            <pc:docMk/>
            <pc:sldMk cId="2460334109" sldId="286"/>
            <ac:spMk id="14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03:40.709" v="158" actId="1036"/>
          <ac:spMkLst>
            <pc:docMk/>
            <pc:sldMk cId="2460334109" sldId="286"/>
            <ac:spMk id="16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03:40.709" v="158" actId="1036"/>
          <ac:spMkLst>
            <pc:docMk/>
            <pc:sldMk cId="2460334109" sldId="286"/>
            <ac:spMk id="17" creationId="{00000000-0000-0000-0000-000000000000}"/>
          </ac:spMkLst>
        </pc:spChg>
      </pc:sldChg>
      <pc:sldChg chg="addSp delSp modSp modAnim">
        <pc:chgData name="Pierre Lison" userId="a8a9df96-d69d-4b67-b9bd-4018f7d77187" providerId="ADAL" clId="{B81AFF38-EB22-46FA-845D-2880CC1FC00F}" dt="2025-02-24T09:29:01.481" v="688"/>
        <pc:sldMkLst>
          <pc:docMk/>
          <pc:sldMk cId="4177031977" sldId="331"/>
        </pc:sldMkLst>
        <pc:spChg chg="mod topLvl">
          <ac:chgData name="Pierre Lison" userId="a8a9df96-d69d-4b67-b9bd-4018f7d77187" providerId="ADAL" clId="{B81AFF38-EB22-46FA-845D-2880CC1FC00F}" dt="2025-02-24T09:28:59.643" v="687" actId="164"/>
          <ac:spMkLst>
            <pc:docMk/>
            <pc:sldMk cId="4177031977" sldId="331"/>
            <ac:spMk id="10" creationId="{00000000-0000-0000-0000-000000000000}"/>
          </ac:spMkLst>
        </pc:spChg>
        <pc:spChg chg="mod">
          <ac:chgData name="Pierre Lison" userId="a8a9df96-d69d-4b67-b9bd-4018f7d77187" providerId="ADAL" clId="{B81AFF38-EB22-46FA-845D-2880CC1FC00F}" dt="2025-02-24T09:28:59.643" v="687" actId="164"/>
          <ac:spMkLst>
            <pc:docMk/>
            <pc:sldMk cId="4177031977" sldId="331"/>
            <ac:spMk id="11" creationId="{7B5628A6-A8EF-0842-835F-4F2845B7C0A3}"/>
          </ac:spMkLst>
        </pc:spChg>
        <pc:spChg chg="mod">
          <ac:chgData name="Pierre Lison" userId="a8a9df96-d69d-4b67-b9bd-4018f7d77187" providerId="ADAL" clId="{B81AFF38-EB22-46FA-845D-2880CC1FC00F}" dt="2025-02-24T09:28:59.643" v="687" actId="164"/>
          <ac:spMkLst>
            <pc:docMk/>
            <pc:sldMk cId="4177031977" sldId="331"/>
            <ac:spMk id="17" creationId="{00000000-0000-0000-0000-000000000000}"/>
          </ac:spMkLst>
        </pc:spChg>
        <pc:grpChg chg="del">
          <ac:chgData name="Pierre Lison" userId="a8a9df96-d69d-4b67-b9bd-4018f7d77187" providerId="ADAL" clId="{B81AFF38-EB22-46FA-845D-2880CC1FC00F}" dt="2025-02-24T09:28:51.282" v="686" actId="165"/>
          <ac:grpSpMkLst>
            <pc:docMk/>
            <pc:sldMk cId="4177031977" sldId="331"/>
            <ac:grpSpMk id="14" creationId="{00000000-0000-0000-0000-000000000000}"/>
          </ac:grpSpMkLst>
        </pc:grpChg>
        <pc:grpChg chg="add mod">
          <ac:chgData name="Pierre Lison" userId="a8a9df96-d69d-4b67-b9bd-4018f7d77187" providerId="ADAL" clId="{B81AFF38-EB22-46FA-845D-2880CC1FC00F}" dt="2025-02-24T09:28:59.643" v="687" actId="164"/>
          <ac:grpSpMkLst>
            <pc:docMk/>
            <pc:sldMk cId="4177031977" sldId="331"/>
            <ac:grpSpMk id="22" creationId="{76DCA297-AB7A-8102-90F0-05A2C07E0FDB}"/>
          </ac:grpSpMkLst>
        </pc:grpChg>
        <pc:cxnChg chg="mod topLvl">
          <ac:chgData name="Pierre Lison" userId="a8a9df96-d69d-4b67-b9bd-4018f7d77187" providerId="ADAL" clId="{B81AFF38-EB22-46FA-845D-2880CC1FC00F}" dt="2025-02-24T09:28:59.643" v="687" actId="164"/>
          <ac:cxnSpMkLst>
            <pc:docMk/>
            <pc:sldMk cId="4177031977" sldId="331"/>
            <ac:cxnSpMk id="9" creationId="{00000000-0000-0000-0000-000000000000}"/>
          </ac:cxnSpMkLst>
        </pc:cxnChg>
      </pc:sldChg>
      <pc:sldChg chg="modSp">
        <pc:chgData name="Pierre Lison" userId="a8a9df96-d69d-4b67-b9bd-4018f7d77187" providerId="ADAL" clId="{B81AFF38-EB22-46FA-845D-2880CC1FC00F}" dt="2025-02-24T09:15:33.601" v="518" actId="113"/>
        <pc:sldMkLst>
          <pc:docMk/>
          <pc:sldMk cId="513836707" sldId="335"/>
        </pc:sldMkLst>
        <pc:spChg chg="mod">
          <ac:chgData name="Pierre Lison" userId="a8a9df96-d69d-4b67-b9bd-4018f7d77187" providerId="ADAL" clId="{B81AFF38-EB22-46FA-845D-2880CC1FC00F}" dt="2025-02-24T09:15:33.601" v="518" actId="113"/>
          <ac:spMkLst>
            <pc:docMk/>
            <pc:sldMk cId="513836707" sldId="335"/>
            <ac:spMk id="10" creationId="{C6385F00-217C-3E44-8849-F25158AB031E}"/>
          </ac:spMkLst>
        </pc:spChg>
        <pc:spChg chg="mod">
          <ac:chgData name="Pierre Lison" userId="a8a9df96-d69d-4b67-b9bd-4018f7d77187" providerId="ADAL" clId="{B81AFF38-EB22-46FA-845D-2880CC1FC00F}" dt="2025-02-24T09:15:30.179" v="517" actId="113"/>
          <ac:spMkLst>
            <pc:docMk/>
            <pc:sldMk cId="513836707" sldId="335"/>
            <ac:spMk id="11" creationId="{6521C19C-3086-3644-A367-04ABB27D4F5A}"/>
          </ac:spMkLst>
        </pc:spChg>
      </pc:sldChg>
      <pc:sldChg chg="modSp mod">
        <pc:chgData name="Pierre Lison" userId="a8a9df96-d69d-4b67-b9bd-4018f7d77187" providerId="ADAL" clId="{B81AFF38-EB22-46FA-845D-2880CC1FC00F}" dt="2025-02-24T09:29:28.839" v="689" actId="114"/>
        <pc:sldMkLst>
          <pc:docMk/>
          <pc:sldMk cId="3200433058" sldId="336"/>
        </pc:sldMkLst>
        <pc:spChg chg="mod">
          <ac:chgData name="Pierre Lison" userId="a8a9df96-d69d-4b67-b9bd-4018f7d77187" providerId="ADAL" clId="{B81AFF38-EB22-46FA-845D-2880CC1FC00F}" dt="2025-02-24T09:29:28.839" v="689" actId="114"/>
          <ac:spMkLst>
            <pc:docMk/>
            <pc:sldMk cId="3200433058" sldId="336"/>
            <ac:spMk id="3" creationId="{2E0AB782-012B-E048-827D-554308C9BCF0}"/>
          </ac:spMkLst>
        </pc:spChg>
      </pc:sldChg>
      <pc:sldChg chg="del">
        <pc:chgData name="Pierre Lison" userId="a8a9df96-d69d-4b67-b9bd-4018f7d77187" providerId="ADAL" clId="{B81AFF38-EB22-46FA-845D-2880CC1FC00F}" dt="2025-02-24T09:28:32.097" v="685" actId="47"/>
        <pc:sldMkLst>
          <pc:docMk/>
          <pc:sldMk cId="1103158506" sldId="341"/>
        </pc:sldMkLst>
      </pc:sldChg>
      <pc:sldChg chg="modSp">
        <pc:chgData name="Pierre Lison" userId="a8a9df96-d69d-4b67-b9bd-4018f7d77187" providerId="ADAL" clId="{B81AFF38-EB22-46FA-845D-2880CC1FC00F}" dt="2025-02-24T08:59:53.944" v="1" actId="20577"/>
        <pc:sldMkLst>
          <pc:docMk/>
          <pc:sldMk cId="3728684173" sldId="342"/>
        </pc:sldMkLst>
        <pc:spChg chg="mod">
          <ac:chgData name="Pierre Lison" userId="a8a9df96-d69d-4b67-b9bd-4018f7d77187" providerId="ADAL" clId="{B81AFF38-EB22-46FA-845D-2880CC1FC00F}" dt="2025-02-24T08:59:53.944" v="1" actId="20577"/>
          <ac:spMkLst>
            <pc:docMk/>
            <pc:sldMk cId="3728684173" sldId="342"/>
            <ac:spMk id="30" creationId="{3E496CD8-25C4-ACF8-1F2D-D540C0D41542}"/>
          </ac:spMkLst>
        </pc:spChg>
      </pc:sldChg>
      <pc:sldChg chg="modSp mod">
        <pc:chgData name="Pierre Lison" userId="a8a9df96-d69d-4b67-b9bd-4018f7d77187" providerId="ADAL" clId="{B81AFF38-EB22-46FA-845D-2880CC1FC00F}" dt="2025-02-24T09:04:02.020" v="159" actId="2711"/>
        <pc:sldMkLst>
          <pc:docMk/>
          <pc:sldMk cId="3031674012" sldId="344"/>
        </pc:sldMkLst>
        <pc:spChg chg="mod">
          <ac:chgData name="Pierre Lison" userId="a8a9df96-d69d-4b67-b9bd-4018f7d77187" providerId="ADAL" clId="{B81AFF38-EB22-46FA-845D-2880CC1FC00F}" dt="2025-02-24T09:04:02.020" v="159" actId="2711"/>
          <ac:spMkLst>
            <pc:docMk/>
            <pc:sldMk cId="3031674012" sldId="344"/>
            <ac:spMk id="11" creationId="{6DCCC8A2-E430-1C4C-F0AF-AAAD49C942D3}"/>
          </ac:spMkLst>
        </pc:spChg>
      </pc:sldChg>
      <pc:sldChg chg="addSp modSp mod modAnim">
        <pc:chgData name="Pierre Lison" userId="a8a9df96-d69d-4b67-b9bd-4018f7d77187" providerId="ADAL" clId="{B81AFF38-EB22-46FA-845D-2880CC1FC00F}" dt="2025-02-24T09:11:13.371" v="515"/>
        <pc:sldMkLst>
          <pc:docMk/>
          <pc:sldMk cId="2581486771" sldId="346"/>
        </pc:sldMkLst>
        <pc:spChg chg="mod">
          <ac:chgData name="Pierre Lison" userId="a8a9df96-d69d-4b67-b9bd-4018f7d77187" providerId="ADAL" clId="{B81AFF38-EB22-46FA-845D-2880CC1FC00F}" dt="2025-02-24T09:10:59.717" v="512" actId="1076"/>
          <ac:spMkLst>
            <pc:docMk/>
            <pc:sldMk cId="2581486771" sldId="346"/>
            <ac:spMk id="12" creationId="{3EE1B2BD-9D24-9197-7D59-0F2D340C8A87}"/>
          </ac:spMkLst>
        </pc:spChg>
        <pc:spChg chg="add mod">
          <ac:chgData name="Pierre Lison" userId="a8a9df96-d69d-4b67-b9bd-4018f7d77187" providerId="ADAL" clId="{B81AFF38-EB22-46FA-845D-2880CC1FC00F}" dt="2025-02-24T09:11:04.499" v="513" actId="164"/>
          <ac:spMkLst>
            <pc:docMk/>
            <pc:sldMk cId="2581486771" sldId="346"/>
            <ac:spMk id="13" creationId="{9A2C0B8A-C80F-3589-2C07-5F989535A247}"/>
          </ac:spMkLst>
        </pc:spChg>
        <pc:spChg chg="add mod">
          <ac:chgData name="Pierre Lison" userId="a8a9df96-d69d-4b67-b9bd-4018f7d77187" providerId="ADAL" clId="{B81AFF38-EB22-46FA-845D-2880CC1FC00F}" dt="2025-02-24T09:11:04.499" v="513" actId="164"/>
          <ac:spMkLst>
            <pc:docMk/>
            <pc:sldMk cId="2581486771" sldId="346"/>
            <ac:spMk id="15" creationId="{876C5F4A-5B68-F9FC-FBA0-3B70F38505DA}"/>
          </ac:spMkLst>
        </pc:spChg>
        <pc:grpChg chg="mod">
          <ac:chgData name="Pierre Lison" userId="a8a9df96-d69d-4b67-b9bd-4018f7d77187" providerId="ADAL" clId="{B81AFF38-EB22-46FA-845D-2880CC1FC00F}" dt="2025-02-24T09:10:53.040" v="511" actId="1076"/>
          <ac:grpSpMkLst>
            <pc:docMk/>
            <pc:sldMk cId="2581486771" sldId="346"/>
            <ac:grpSpMk id="9" creationId="{B439B399-2964-CDC1-A473-4A70397BBA7C}"/>
          </ac:grpSpMkLst>
        </pc:grpChg>
        <pc:grpChg chg="add mod">
          <ac:chgData name="Pierre Lison" userId="a8a9df96-d69d-4b67-b9bd-4018f7d77187" providerId="ADAL" clId="{B81AFF38-EB22-46FA-845D-2880CC1FC00F}" dt="2025-02-24T09:11:04.499" v="513" actId="164"/>
          <ac:grpSpMkLst>
            <pc:docMk/>
            <pc:sldMk cId="2581486771" sldId="346"/>
            <ac:grpSpMk id="16" creationId="{207604F0-2515-1552-F660-7DEEA803A47C}"/>
          </ac:grpSpMkLst>
        </pc:grpChg>
        <pc:picChg chg="mod">
          <ac:chgData name="Pierre Lison" userId="a8a9df96-d69d-4b67-b9bd-4018f7d77187" providerId="ADAL" clId="{B81AFF38-EB22-46FA-845D-2880CC1FC00F}" dt="2025-02-24T09:10:24.526" v="506" actId="1076"/>
          <ac:picMkLst>
            <pc:docMk/>
            <pc:sldMk cId="2581486771" sldId="346"/>
            <ac:picMk id="14" creationId="{3CE18447-AE31-A609-AFFB-4E6738566E80}"/>
          </ac:picMkLst>
        </pc:picChg>
      </pc:sldChg>
      <pc:sldChg chg="modSp">
        <pc:chgData name="Pierre Lison" userId="a8a9df96-d69d-4b67-b9bd-4018f7d77187" providerId="ADAL" clId="{B81AFF38-EB22-46FA-845D-2880CC1FC00F}" dt="2025-02-24T09:17:49.951" v="672" actId="114"/>
        <pc:sldMkLst>
          <pc:docMk/>
          <pc:sldMk cId="298154622" sldId="389"/>
        </pc:sldMkLst>
        <pc:spChg chg="mod">
          <ac:chgData name="Pierre Lison" userId="a8a9df96-d69d-4b67-b9bd-4018f7d77187" providerId="ADAL" clId="{B81AFF38-EB22-46FA-845D-2880CC1FC00F}" dt="2025-02-24T09:17:49.951" v="672" actId="114"/>
          <ac:spMkLst>
            <pc:docMk/>
            <pc:sldMk cId="298154622" sldId="389"/>
            <ac:spMk id="3" creationId="{B36C83C9-DA8F-294F-AC1F-167276CCDAC1}"/>
          </ac:spMkLst>
        </pc:spChg>
      </pc:sldChg>
      <pc:sldChg chg="modSp mod">
        <pc:chgData name="Pierre Lison" userId="a8a9df96-d69d-4b67-b9bd-4018f7d77187" providerId="ADAL" clId="{B81AFF38-EB22-46FA-845D-2880CC1FC00F}" dt="2025-02-24T09:16:21.311" v="519" actId="1076"/>
        <pc:sldMkLst>
          <pc:docMk/>
          <pc:sldMk cId="3222622727" sldId="395"/>
        </pc:sldMkLst>
        <pc:picChg chg="mod">
          <ac:chgData name="Pierre Lison" userId="a8a9df96-d69d-4b67-b9bd-4018f7d77187" providerId="ADAL" clId="{B81AFF38-EB22-46FA-845D-2880CC1FC00F}" dt="2025-02-24T09:16:21.311" v="519" actId="1076"/>
          <ac:picMkLst>
            <pc:docMk/>
            <pc:sldMk cId="3222622727" sldId="395"/>
            <ac:picMk id="6" creationId="{DF46E62F-C5F5-9043-939E-7108A5312847}"/>
          </ac:picMkLst>
        </pc:picChg>
        <pc:cxnChg chg="mod">
          <ac:chgData name="Pierre Lison" userId="a8a9df96-d69d-4b67-b9bd-4018f7d77187" providerId="ADAL" clId="{B81AFF38-EB22-46FA-845D-2880CC1FC00F}" dt="2025-02-24T09:16:21.311" v="519" actId="1076"/>
          <ac:cxnSpMkLst>
            <pc:docMk/>
            <pc:sldMk cId="3222622727" sldId="395"/>
            <ac:cxnSpMk id="9" creationId="{341025B7-0897-0647-A24F-CC4DE1D67D69}"/>
          </ac:cxnSpMkLst>
        </pc:cxnChg>
      </pc:sldChg>
      <pc:sldChg chg="modSp mod">
        <pc:chgData name="Pierre Lison" userId="a8a9df96-d69d-4b67-b9bd-4018f7d77187" providerId="ADAL" clId="{B81AFF38-EB22-46FA-845D-2880CC1FC00F}" dt="2025-02-24T09:18:26.146" v="673" actId="20577"/>
        <pc:sldMkLst>
          <pc:docMk/>
          <pc:sldMk cId="2307660921" sldId="400"/>
        </pc:sldMkLst>
        <pc:spChg chg="mod">
          <ac:chgData name="Pierre Lison" userId="a8a9df96-d69d-4b67-b9bd-4018f7d77187" providerId="ADAL" clId="{B81AFF38-EB22-46FA-845D-2880CC1FC00F}" dt="2025-02-24T09:18:26.146" v="673" actId="20577"/>
          <ac:spMkLst>
            <pc:docMk/>
            <pc:sldMk cId="2307660921" sldId="400"/>
            <ac:spMk id="3" creationId="{A35BD21F-63EE-9543-89BB-B6288FF93B43}"/>
          </ac:spMkLst>
        </pc:spChg>
      </pc:sldChg>
      <pc:sldChg chg="modSp mod">
        <pc:chgData name="Pierre Lison" userId="a8a9df96-d69d-4b67-b9bd-4018f7d77187" providerId="ADAL" clId="{B81AFF38-EB22-46FA-845D-2880CC1FC00F}" dt="2025-02-24T09:18:35.211" v="674" actId="20577"/>
        <pc:sldMkLst>
          <pc:docMk/>
          <pc:sldMk cId="324289451" sldId="401"/>
        </pc:sldMkLst>
        <pc:spChg chg="mod">
          <ac:chgData name="Pierre Lison" userId="a8a9df96-d69d-4b67-b9bd-4018f7d77187" providerId="ADAL" clId="{B81AFF38-EB22-46FA-845D-2880CC1FC00F}" dt="2025-02-24T09:18:35.211" v="674" actId="20577"/>
          <ac:spMkLst>
            <pc:docMk/>
            <pc:sldMk cId="324289451" sldId="401"/>
            <ac:spMk id="2" creationId="{B3A022FB-04E5-AC4E-9DB2-C9F0EEF8C02C}"/>
          </ac:spMkLst>
        </pc:spChg>
      </pc:sldChg>
      <pc:sldChg chg="modSp mod">
        <pc:chgData name="Pierre Lison" userId="a8a9df96-d69d-4b67-b9bd-4018f7d77187" providerId="ADAL" clId="{B81AFF38-EB22-46FA-845D-2880CC1FC00F}" dt="2025-02-24T09:26:11.218" v="684" actId="20577"/>
        <pc:sldMkLst>
          <pc:docMk/>
          <pc:sldMk cId="3794351033" sldId="406"/>
        </pc:sldMkLst>
        <pc:spChg chg="mod">
          <ac:chgData name="Pierre Lison" userId="a8a9df96-d69d-4b67-b9bd-4018f7d77187" providerId="ADAL" clId="{B81AFF38-EB22-46FA-845D-2880CC1FC00F}" dt="2025-02-24T09:26:11.218" v="684" actId="20577"/>
          <ac:spMkLst>
            <pc:docMk/>
            <pc:sldMk cId="3794351033" sldId="406"/>
            <ac:spMk id="3" creationId="{8050634F-CE96-BC85-B25F-F8171489383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Palatino Linotype" panose="02040502050505030304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Palatino Linotype" panose="02040502050505030304" pitchFamily="18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Palatino Linotype" panose="02040502050505030304" pitchFamily="18" charset="0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>
                <a:latin typeface="Palatino Linotype" panose="02040502050505030304" pitchFamily="18" charset="0"/>
              </a:rPr>
              <a:pPr/>
              <a:t>‹#›</a:t>
            </a:fld>
            <a:endParaRPr lang="nb-NO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5365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94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5784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5503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7038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51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9227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762" y="4083918"/>
            <a:ext cx="7003112" cy="72008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000" b="1" noProof="0" dirty="0"/>
              <a:t>IN2110</a:t>
            </a:r>
            <a:r>
              <a:rPr lang="nb-NO" sz="20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sz="2000" dirty="0"/>
              <a:t>25 februar 2025</a:t>
            </a:r>
            <a:endParaRPr lang="nb-NO" sz="2000" noProof="0" dirty="0"/>
          </a:p>
          <a:p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143" y="1419622"/>
            <a:ext cx="7003112" cy="223224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400" dirty="0" err="1"/>
              <a:t>Logistisk</a:t>
            </a:r>
            <a:r>
              <a:rPr lang="en-US" sz="4400" dirty="0"/>
              <a:t> </a:t>
            </a:r>
            <a:r>
              <a:rPr lang="en-US" sz="4400" dirty="0" err="1"/>
              <a:t>regresjon</a:t>
            </a:r>
            <a:br>
              <a:rPr lang="en-US" dirty="0"/>
            </a:br>
            <a:br>
              <a:rPr lang="en-US" dirty="0"/>
            </a:br>
            <a:br>
              <a:rPr lang="en-US" sz="2400" dirty="0"/>
            </a:br>
            <a:r>
              <a:rPr lang="nb-NO" sz="2000" b="0" noProof="0" dirty="0"/>
              <a:t>Pierre Lison</a:t>
            </a:r>
            <a:br>
              <a:rPr lang="nb-NO" sz="2000" b="0" noProof="0" dirty="0"/>
            </a:br>
            <a:r>
              <a:rPr lang="nb-NO" sz="2000" b="0" dirty="0">
                <a:hlinkClick r:id="rId2"/>
              </a:rPr>
              <a:t>plison@nr.no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BC3116C-E17D-5204-0026-96EE98D6B307}"/>
              </a:ext>
            </a:extLst>
          </p:cNvPr>
          <p:cNvSpPr/>
          <p:nvPr/>
        </p:nvSpPr>
        <p:spPr bwMode="auto">
          <a:xfrm>
            <a:off x="971599" y="1347614"/>
            <a:ext cx="4354627" cy="900608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35542"/>
            <a:ext cx="6318702" cy="1977051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I dag skal vi snakke om: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7" name="TextBox 6"/>
          <p:cNvSpPr txBox="1"/>
          <p:nvPr/>
        </p:nvSpPr>
        <p:spPr bwMode="white">
          <a:xfrm>
            <a:off x="1115616" y="1491630"/>
            <a:ext cx="4266474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3300" b="1" dirty="0" err="1"/>
              <a:t>Logistisk</a:t>
            </a:r>
            <a:r>
              <a:rPr lang="en-GB" sz="3300" b="1" dirty="0"/>
              <a:t> </a:t>
            </a:r>
            <a:r>
              <a:rPr lang="en-GB" sz="3300" b="1" dirty="0" err="1"/>
              <a:t>regresjon</a:t>
            </a:r>
            <a:endParaRPr lang="en-GB" sz="3300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95536" y="3003798"/>
            <a:ext cx="8241341" cy="1358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dirty="0"/>
              <a:t>Trolig den viktigste statistiske modellen i språkteknologi</a:t>
            </a:r>
          </a:p>
          <a:p>
            <a:pPr lvl="1"/>
            <a:r>
              <a:rPr lang="nb-NO" sz="2000" dirty="0"/>
              <a:t>Og i mange andre fagfelt!</a:t>
            </a:r>
          </a:p>
          <a:p>
            <a:r>
              <a:rPr lang="nb-NO" kern="0" dirty="0"/>
              <a:t>Også en svært vanlig «brikke» i mer avanserte maskinlæringsmodeller (bl.a. nevrale nettverk)</a:t>
            </a:r>
          </a:p>
          <a:p>
            <a:pPr marL="0" indent="0">
              <a:buNone/>
            </a:pPr>
            <a:endParaRPr lang="nb-NO" kern="0" dirty="0"/>
          </a:p>
          <a:p>
            <a:pPr marL="0" indent="0">
              <a:buNone/>
            </a:pPr>
            <a:endParaRPr lang="nb-NO" kern="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109" y="950776"/>
            <a:ext cx="2749484" cy="154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21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7614"/>
            <a:ext cx="7992888" cy="3086100"/>
          </a:xfrm>
        </p:spPr>
        <p:txBody>
          <a:bodyPr/>
          <a:lstStyle/>
          <a:p>
            <a:r>
              <a:rPr lang="en-GB" dirty="0"/>
              <a:t>Intro</a:t>
            </a:r>
          </a:p>
          <a:p>
            <a:r>
              <a:rPr lang="en-GB" dirty="0" err="1"/>
              <a:t>Lineær</a:t>
            </a:r>
            <a:r>
              <a:rPr lang="en-GB" dirty="0"/>
              <a:t> </a:t>
            </a:r>
            <a:r>
              <a:rPr lang="en-GB" dirty="0" err="1"/>
              <a:t>regresjon</a:t>
            </a:r>
            <a:endParaRPr lang="en-GB" dirty="0"/>
          </a:p>
          <a:p>
            <a:r>
              <a:rPr lang="en-GB" dirty="0" err="1"/>
              <a:t>Logistisk</a:t>
            </a:r>
            <a:r>
              <a:rPr lang="en-GB" dirty="0"/>
              <a:t> </a:t>
            </a:r>
            <a:r>
              <a:rPr lang="en-GB" dirty="0" err="1"/>
              <a:t>regresjon</a:t>
            </a:r>
            <a:endParaRPr lang="en-GB" dirty="0"/>
          </a:p>
          <a:p>
            <a:r>
              <a:rPr lang="en-GB" dirty="0"/>
              <a:t>Mer </a:t>
            </a:r>
            <a:r>
              <a:rPr lang="en-GB" dirty="0" err="1"/>
              <a:t>enn</a:t>
            </a:r>
            <a:r>
              <a:rPr lang="en-GB" dirty="0"/>
              <a:t> to </a:t>
            </a:r>
            <a:r>
              <a:rPr lang="en-GB" dirty="0" err="1"/>
              <a:t>klasser</a:t>
            </a:r>
            <a:r>
              <a:rPr lang="en-GB" dirty="0"/>
              <a:t>: multinomial </a:t>
            </a:r>
            <a:r>
              <a:rPr lang="en-GB" dirty="0" err="1"/>
              <a:t>logistisk</a:t>
            </a:r>
            <a:r>
              <a:rPr lang="en-GB" dirty="0"/>
              <a:t> </a:t>
            </a:r>
            <a:r>
              <a:rPr lang="en-GB" dirty="0" err="1"/>
              <a:t>regresjon</a:t>
            </a:r>
            <a:endParaRPr lang="en-GB" dirty="0"/>
          </a:p>
          <a:p>
            <a:r>
              <a:rPr lang="en-GB" dirty="0"/>
              <a:t>Litt </a:t>
            </a:r>
            <a:r>
              <a:rPr lang="en-GB" dirty="0" err="1"/>
              <a:t>lineær</a:t>
            </a:r>
            <a:r>
              <a:rPr lang="en-GB" dirty="0"/>
              <a:t> algebra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3911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Logistisk regresjon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574" y="1063091"/>
            <a:ext cx="4104456" cy="378042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= en </a:t>
            </a:r>
            <a:r>
              <a:rPr lang="nb-NO" sz="2400" u="sng" dirty="0"/>
              <a:t>klassifikasjon</a:t>
            </a:r>
            <a:r>
              <a:rPr lang="nb-NO" sz="2400" dirty="0"/>
              <a:t>smodell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8" name="TextBox 7"/>
          <p:cNvSpPr txBox="1"/>
          <p:nvPr/>
        </p:nvSpPr>
        <p:spPr bwMode="white">
          <a:xfrm>
            <a:off x="1122257" y="3397507"/>
            <a:ext cx="156617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Input </a:t>
            </a:r>
            <a:r>
              <a:rPr lang="en-GB" sz="2100" b="1" dirty="0"/>
              <a:t>X</a:t>
            </a:r>
          </a:p>
          <a:p>
            <a:endParaRPr lang="en-GB" sz="450" dirty="0"/>
          </a:p>
          <a:p>
            <a:r>
              <a:rPr lang="en-GB" sz="2100" dirty="0"/>
              <a:t>(</a:t>
            </a:r>
            <a:r>
              <a:rPr lang="en-GB" sz="2100" dirty="0" err="1"/>
              <a:t>f.eks</a:t>
            </a:r>
            <a:r>
              <a:rPr lang="en-GB" sz="2100" dirty="0"/>
              <a:t>. et </a:t>
            </a:r>
            <a:r>
              <a:rPr lang="en-GB" sz="2100" dirty="0" err="1"/>
              <a:t>dokument</a:t>
            </a:r>
            <a:r>
              <a:rPr lang="en-GB" sz="2100" dirty="0"/>
              <a:t>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708" y="1963036"/>
            <a:ext cx="959272" cy="959272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cxnSpLocks/>
          </p:cNvCxnSpPr>
          <p:nvPr/>
        </p:nvCxnSpPr>
        <p:spPr bwMode="auto">
          <a:xfrm>
            <a:off x="2789802" y="2497927"/>
            <a:ext cx="307834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 bwMode="white">
          <a:xfrm>
            <a:off x="6423581" y="3441680"/>
            <a:ext cx="156617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Output </a:t>
            </a:r>
            <a:r>
              <a:rPr lang="en-GB" sz="2100" i="1" dirty="0"/>
              <a:t>Y</a:t>
            </a:r>
          </a:p>
          <a:p>
            <a:endParaRPr lang="en-GB" sz="450" dirty="0"/>
          </a:p>
          <a:p>
            <a:r>
              <a:rPr lang="en-GB" sz="2100" dirty="0"/>
              <a:t>(</a:t>
            </a:r>
            <a:r>
              <a:rPr lang="en-GB" sz="2100" dirty="0" err="1"/>
              <a:t>f.eks</a:t>
            </a:r>
            <a:r>
              <a:rPr lang="en-GB" sz="2100" dirty="0"/>
              <a:t>. </a:t>
            </a:r>
            <a:r>
              <a:rPr lang="en-GB" sz="2100" dirty="0" err="1"/>
              <a:t>en</a:t>
            </a:r>
            <a:r>
              <a:rPr lang="en-GB" sz="2100" dirty="0"/>
              <a:t> </a:t>
            </a:r>
            <a:r>
              <a:rPr lang="en-GB" sz="2100" dirty="0" err="1"/>
              <a:t>kategori</a:t>
            </a:r>
            <a:r>
              <a:rPr lang="en-GB" sz="2100" dirty="0"/>
              <a:t>)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018151" y="1563638"/>
            <a:ext cx="2447077" cy="1756332"/>
            <a:chOff x="5476045" y="2235597"/>
            <a:chExt cx="3262769" cy="234177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6045" y="2235597"/>
              <a:ext cx="1162621" cy="116262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9121" y="3276320"/>
              <a:ext cx="1052736" cy="105273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36296" y="2247813"/>
              <a:ext cx="972650" cy="1089232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 bwMode="white">
            <a:xfrm>
              <a:off x="5663332" y="3242910"/>
              <a:ext cx="1080120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sport</a:t>
              </a:r>
              <a:endParaRPr lang="en-GB" sz="1500" dirty="0"/>
            </a:p>
          </p:txBody>
        </p:sp>
        <p:sp>
          <p:nvSpPr>
            <p:cNvPr id="17" name="TextBox 16"/>
            <p:cNvSpPr txBox="1"/>
            <p:nvPr/>
          </p:nvSpPr>
          <p:spPr bwMode="white">
            <a:xfrm>
              <a:off x="6277260" y="4177264"/>
              <a:ext cx="152489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vitenskap</a:t>
              </a:r>
              <a:endParaRPr lang="en-GB" sz="1500" dirty="0"/>
            </a:p>
          </p:txBody>
        </p:sp>
        <p:sp>
          <p:nvSpPr>
            <p:cNvPr id="18" name="TextBox 17"/>
            <p:cNvSpPr txBox="1"/>
            <p:nvPr/>
          </p:nvSpPr>
          <p:spPr bwMode="white">
            <a:xfrm>
              <a:off x="7213921" y="3340345"/>
              <a:ext cx="152489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politikk</a:t>
              </a:r>
              <a:endParaRPr lang="en-GB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9220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Logistisk regresjon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670" y="1275606"/>
            <a:ext cx="959272" cy="95927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2843808" y="1755242"/>
            <a:ext cx="216024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" name="Group 6"/>
          <p:cNvGrpSpPr/>
          <p:nvPr/>
        </p:nvGrpSpPr>
        <p:grpSpPr>
          <a:xfrm>
            <a:off x="5124108" y="877075"/>
            <a:ext cx="2447077" cy="1756332"/>
            <a:chOff x="5476045" y="2235597"/>
            <a:chExt cx="3262769" cy="234177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6045" y="2235597"/>
              <a:ext cx="1162621" cy="116262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9121" y="3276320"/>
              <a:ext cx="1052736" cy="105273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36296" y="2247813"/>
              <a:ext cx="972650" cy="108923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 bwMode="white">
            <a:xfrm>
              <a:off x="5663332" y="3242910"/>
              <a:ext cx="1080120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sport</a:t>
              </a:r>
              <a:endParaRPr lang="en-GB" sz="1500" dirty="0"/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6277260" y="4177264"/>
              <a:ext cx="152489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vitenskap</a:t>
              </a:r>
              <a:endParaRPr lang="en-GB" sz="1500" dirty="0"/>
            </a:p>
          </p:txBody>
        </p:sp>
        <p:sp>
          <p:nvSpPr>
            <p:cNvPr id="13" name="TextBox 12"/>
            <p:cNvSpPr txBox="1"/>
            <p:nvPr/>
          </p:nvSpPr>
          <p:spPr bwMode="white">
            <a:xfrm>
              <a:off x="7213921" y="3340345"/>
              <a:ext cx="152489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politikk</a:t>
              </a:r>
              <a:endParaRPr lang="en-GB" sz="1500" dirty="0"/>
            </a:p>
          </p:txBody>
        </p:sp>
      </p:grpSp>
      <p:sp>
        <p:nvSpPr>
          <p:cNvPr id="14" name="TextBox 13"/>
          <p:cNvSpPr txBox="1"/>
          <p:nvPr/>
        </p:nvSpPr>
        <p:spPr bwMode="white">
          <a:xfrm>
            <a:off x="827584" y="2774776"/>
            <a:ext cx="7454528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En </a:t>
            </a:r>
            <a:r>
              <a:rPr lang="en-GB" sz="2100" dirty="0" err="1"/>
              <a:t>logistisk</a:t>
            </a:r>
            <a:r>
              <a:rPr lang="en-GB" sz="2100" dirty="0"/>
              <a:t> </a:t>
            </a:r>
            <a:r>
              <a:rPr lang="en-GB" sz="2100" dirty="0" err="1"/>
              <a:t>regresjonsmodell</a:t>
            </a:r>
            <a:r>
              <a:rPr lang="en-GB" sz="2100" dirty="0"/>
              <a:t> </a:t>
            </a:r>
            <a:r>
              <a:rPr lang="en-GB" sz="2100" dirty="0" err="1"/>
              <a:t>gir</a:t>
            </a:r>
            <a:r>
              <a:rPr lang="en-GB" sz="2100" dirty="0"/>
              <a:t> </a:t>
            </a:r>
            <a:r>
              <a:rPr lang="en-GB" sz="2100" dirty="0" err="1"/>
              <a:t>oss</a:t>
            </a:r>
            <a:r>
              <a:rPr lang="en-GB" sz="2100" dirty="0"/>
              <a:t> </a:t>
            </a:r>
            <a:r>
              <a:rPr lang="en-GB" sz="2100" dirty="0" err="1"/>
              <a:t>sansynnligheten</a:t>
            </a:r>
            <a:r>
              <a:rPr lang="en-GB" sz="2100" dirty="0"/>
              <a:t> P(</a:t>
            </a:r>
            <a:r>
              <a:rPr lang="en-GB" sz="2100" i="1" dirty="0" err="1"/>
              <a:t>y</a:t>
            </a:r>
            <a:r>
              <a:rPr lang="en-GB" sz="2100" dirty="0" err="1"/>
              <a:t>|</a:t>
            </a:r>
            <a:r>
              <a:rPr lang="en-GB" sz="2100" b="1" dirty="0" err="1"/>
              <a:t>x</a:t>
            </a:r>
            <a:r>
              <a:rPr lang="en-GB" sz="2100" dirty="0"/>
              <a:t>) for </a:t>
            </a:r>
            <a:r>
              <a:rPr lang="en-GB" sz="2100" dirty="0" err="1"/>
              <a:t>en</a:t>
            </a:r>
            <a:r>
              <a:rPr lang="en-GB" sz="2100" dirty="0"/>
              <a:t> </a:t>
            </a:r>
            <a:r>
              <a:rPr lang="en-GB" sz="2100" dirty="0" err="1"/>
              <a:t>outputklasse</a:t>
            </a:r>
            <a:r>
              <a:rPr lang="en-GB" sz="2100" dirty="0"/>
              <a:t> </a:t>
            </a:r>
            <a:r>
              <a:rPr lang="en-GB" sz="2100" i="1" dirty="0"/>
              <a:t>y</a:t>
            </a:r>
            <a:r>
              <a:rPr lang="en-GB" sz="2100" dirty="0"/>
              <a:t> </a:t>
            </a:r>
            <a:r>
              <a:rPr lang="en-GB" sz="2100" dirty="0" err="1"/>
              <a:t>gitt</a:t>
            </a:r>
            <a:r>
              <a:rPr lang="en-GB" sz="2100" dirty="0"/>
              <a:t> input </a:t>
            </a:r>
            <a:r>
              <a:rPr lang="en-GB" sz="2100" b="1" dirty="0"/>
              <a:t>x</a:t>
            </a:r>
            <a:r>
              <a:rPr lang="en-GB" sz="2100" dirty="0"/>
              <a:t> 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881676" y="3490359"/>
            <a:ext cx="5238582" cy="678540"/>
            <a:chOff x="3677601" y="4627190"/>
            <a:chExt cx="6984776" cy="904720"/>
          </a:xfrm>
        </p:grpSpPr>
        <p:cxnSp>
          <p:nvCxnSpPr>
            <p:cNvPr id="17" name="Straight Arrow Connector 16"/>
            <p:cNvCxnSpPr>
              <a:cxnSpLocks/>
              <a:stCxn id="14" idx="2"/>
            </p:cNvCxnSpPr>
            <p:nvPr/>
          </p:nvCxnSpPr>
          <p:spPr bwMode="auto">
            <a:xfrm>
              <a:off x="4575164" y="4627190"/>
              <a:ext cx="88115" cy="4368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3677601" y="5008690"/>
              <a:ext cx="698477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 dirty="0" err="1"/>
                <a:t>Representert</a:t>
              </a:r>
              <a:r>
                <a:rPr lang="en-GB" sz="2100" dirty="0"/>
                <a:t> </a:t>
              </a:r>
              <a:r>
                <a:rPr lang="en-GB" sz="2100" dirty="0" err="1"/>
                <a:t>som</a:t>
              </a:r>
              <a:r>
                <a:rPr lang="en-GB" sz="2100" dirty="0"/>
                <a:t> (</a:t>
              </a:r>
              <a:r>
                <a:rPr lang="en-GB" sz="2100" dirty="0" err="1"/>
                <a:t>numeriske</a:t>
              </a:r>
              <a:r>
                <a:rPr lang="en-GB" sz="2100" dirty="0"/>
                <a:t>) </a:t>
              </a:r>
              <a:r>
                <a:rPr lang="en-GB" sz="2100" i="1" dirty="0" err="1"/>
                <a:t>trekk</a:t>
              </a:r>
              <a:endParaRPr lang="en-GB" sz="2100" i="1" dirty="0"/>
            </a:p>
          </p:txBody>
        </p:sp>
      </p:grpSp>
      <p:sp>
        <p:nvSpPr>
          <p:cNvPr id="80" name="TextBox 79"/>
          <p:cNvSpPr txBox="1"/>
          <p:nvPr/>
        </p:nvSpPr>
        <p:spPr bwMode="white">
          <a:xfrm>
            <a:off x="2681790" y="1882200"/>
            <a:ext cx="3240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b="1"/>
              <a:t>X</a:t>
            </a:r>
          </a:p>
          <a:p>
            <a:endParaRPr lang="en-GB" sz="450"/>
          </a:p>
        </p:txBody>
      </p:sp>
      <p:sp>
        <p:nvSpPr>
          <p:cNvPr id="81" name="TextBox 80"/>
          <p:cNvSpPr txBox="1"/>
          <p:nvPr/>
        </p:nvSpPr>
        <p:spPr bwMode="white">
          <a:xfrm>
            <a:off x="4777003" y="1900027"/>
            <a:ext cx="156617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i="1" dirty="0"/>
              <a:t>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0C7844-2F1E-0CF7-8207-A75A72A9134F}"/>
              </a:ext>
            </a:extLst>
          </p:cNvPr>
          <p:cNvGrpSpPr/>
          <p:nvPr/>
        </p:nvGrpSpPr>
        <p:grpSpPr>
          <a:xfrm>
            <a:off x="677870" y="3467923"/>
            <a:ext cx="6923329" cy="1309010"/>
            <a:chOff x="677870" y="3467923"/>
            <a:chExt cx="6923329" cy="1309010"/>
          </a:xfrm>
        </p:grpSpPr>
        <p:sp>
          <p:nvSpPr>
            <p:cNvPr id="24" name="TextBox 23"/>
            <p:cNvSpPr txBox="1"/>
            <p:nvPr/>
          </p:nvSpPr>
          <p:spPr bwMode="white">
            <a:xfrm>
              <a:off x="677870" y="4384518"/>
              <a:ext cx="6923329" cy="392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 dirty="0" err="1"/>
                <a:t>Valgt</a:t>
              </a:r>
              <a:r>
                <a:rPr lang="en-GB" sz="2100" dirty="0"/>
                <a:t> </a:t>
              </a:r>
              <a:r>
                <a:rPr lang="en-GB" sz="2100" dirty="0" err="1"/>
                <a:t>ut</a:t>
              </a:r>
              <a:r>
                <a:rPr lang="en-GB" sz="2100" dirty="0"/>
                <a:t> </a:t>
              </a:r>
              <a:r>
                <a:rPr lang="en-GB" sz="2100" dirty="0" err="1"/>
                <a:t>fra</a:t>
              </a:r>
              <a:r>
                <a:rPr lang="en-GB" sz="2100" dirty="0"/>
                <a:t> et sett </a:t>
              </a:r>
              <a:r>
                <a:rPr lang="en-GB" sz="2100" i="1" dirty="0" err="1"/>
                <a:t>mulige</a:t>
              </a:r>
              <a:r>
                <a:rPr lang="en-GB" sz="2100" i="1" dirty="0"/>
                <a:t> </a:t>
              </a:r>
              <a:r>
                <a:rPr lang="en-GB" sz="2100" i="1" dirty="0" err="1"/>
                <a:t>klasser</a:t>
              </a:r>
              <a:r>
                <a:rPr lang="en-GB" sz="2100" i="1" dirty="0"/>
                <a:t> </a:t>
              </a:r>
              <a:r>
                <a:rPr lang="en-GB" sz="2100" dirty="0" err="1"/>
                <a:t>definert</a:t>
              </a:r>
              <a:r>
                <a:rPr lang="en-GB" sz="2100" dirty="0"/>
                <a:t> </a:t>
              </a:r>
              <a:r>
                <a:rPr lang="en-GB" sz="2100" dirty="0" err="1"/>
                <a:t>på</a:t>
              </a:r>
              <a:r>
                <a:rPr lang="en-GB" sz="2100" dirty="0"/>
                <a:t> </a:t>
              </a:r>
              <a:r>
                <a:rPr lang="en-GB" sz="2100" dirty="0" err="1"/>
                <a:t>forhånd</a:t>
              </a:r>
              <a:endParaRPr lang="en-GB" sz="2100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31126CA-55BD-34F9-A8A4-2AD1D4AD58B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005826" y="3467923"/>
              <a:ext cx="270030" cy="90402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1796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E1CF04-DB41-9743-BF20-E108AAD8E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57505"/>
            <a:ext cx="7428341" cy="918102"/>
          </a:xfrm>
        </p:spPr>
        <p:txBody>
          <a:bodyPr/>
          <a:lstStyle/>
          <a:p>
            <a:r>
              <a:rPr lang="nb-NO" dirty="0"/>
              <a:t>Nevn noen eksempler av språkteknologiske oppgaver eller anvendelser basert på klassifisering: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3567DD9-338D-7B4C-9B1C-8F56015B1F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AA1C75F-87FF-AE4E-A833-CD8776A8C2A8}"/>
              </a:ext>
            </a:extLst>
          </p:cNvPr>
          <p:cNvSpPr txBox="1"/>
          <p:nvPr/>
        </p:nvSpPr>
        <p:spPr bwMode="white">
          <a:xfrm>
            <a:off x="323528" y="1563638"/>
            <a:ext cx="323357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100" dirty="0">
                <a:solidFill>
                  <a:srgbClr val="00B050"/>
                </a:solidFill>
              </a:rPr>
              <a:t>(svar på </a:t>
            </a:r>
            <a:r>
              <a:rPr lang="nb-NO" sz="2100" dirty="0" err="1">
                <a:solidFill>
                  <a:srgbClr val="00B050"/>
                </a:solidFill>
              </a:rPr>
              <a:t>Mentimeter</a:t>
            </a:r>
            <a:r>
              <a:rPr lang="nb-NO" sz="2100" dirty="0">
                <a:solidFill>
                  <a:srgbClr val="00B05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9559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84D5E5-DCCE-1F4B-9CC8-4342EF1B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58E7297-7687-954B-A539-EC7B416364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4412B854-D634-1548-827C-62F440EB9B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08170"/>
            <a:ext cx="1782198" cy="823223"/>
          </a:xfrm>
          <a:prstGeom prst="rect">
            <a:avLst/>
          </a:prstGeom>
        </p:spPr>
      </p:pic>
      <p:grpSp>
        <p:nvGrpSpPr>
          <p:cNvPr id="21" name="Gruppe 20">
            <a:extLst>
              <a:ext uri="{FF2B5EF4-FFF2-40B4-BE49-F238E27FC236}">
                <a16:creationId xmlns:a16="http://schemas.microsoft.com/office/drawing/2014/main" id="{CCD4ABCD-5775-4F4E-A7FC-0CE08948334D}"/>
              </a:ext>
            </a:extLst>
          </p:cNvPr>
          <p:cNvGrpSpPr/>
          <p:nvPr/>
        </p:nvGrpSpPr>
        <p:grpSpPr>
          <a:xfrm>
            <a:off x="538112" y="1305664"/>
            <a:ext cx="2953768" cy="2398644"/>
            <a:chOff x="432682" y="1593000"/>
            <a:chExt cx="3938357" cy="319819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147D890-77B9-5449-98F2-566335E38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592" y="1593000"/>
              <a:ext cx="2376264" cy="1473284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E19750B5-8FE2-3747-97CD-D21D249DBD56}"/>
                </a:ext>
              </a:extLst>
            </p:cNvPr>
            <p:cNvSpPr txBox="1"/>
            <p:nvPr/>
          </p:nvSpPr>
          <p:spPr bwMode="white">
            <a:xfrm>
              <a:off x="432682" y="3098422"/>
              <a:ext cx="3938357" cy="1692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dirty="0" err="1"/>
                <a:t>Spamfiltrering</a:t>
              </a:r>
              <a:endParaRPr lang="nb-NO" sz="2100" dirty="0"/>
            </a:p>
            <a:p>
              <a:r>
                <a:rPr lang="nb-NO" sz="1500" i="1" dirty="0"/>
                <a:t>Input</a:t>
              </a:r>
              <a:r>
                <a:rPr lang="nb-NO" sz="1500" dirty="0"/>
                <a:t>: tekst fra epost + andre trekk (senderadresse osv.)</a:t>
              </a:r>
            </a:p>
            <a:p>
              <a:r>
                <a:rPr lang="nb-NO" sz="1500" i="1" dirty="0"/>
                <a:t>Output</a:t>
              </a:r>
              <a:r>
                <a:rPr lang="nb-NO" sz="1500" dirty="0"/>
                <a:t>: sannsynlighet for at eposten er spam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6C3AE0E-4211-584C-8C4A-9D17C4E65AD3}"/>
              </a:ext>
            </a:extLst>
          </p:cNvPr>
          <p:cNvGrpSpPr/>
          <p:nvPr/>
        </p:nvGrpSpPr>
        <p:grpSpPr>
          <a:xfrm>
            <a:off x="3563888" y="1119992"/>
            <a:ext cx="5400600" cy="1835616"/>
            <a:chOff x="3227850" y="1493323"/>
            <a:chExt cx="7200799" cy="2447487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200210B4-B35F-3340-883F-DF0F6EA9D981}"/>
                </a:ext>
              </a:extLst>
            </p:cNvPr>
            <p:cNvSpPr/>
            <p:nvPr/>
          </p:nvSpPr>
          <p:spPr>
            <a:xfrm>
              <a:off x="3573871" y="1493323"/>
              <a:ext cx="5570129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800" dirty="0" err="1"/>
                <a:t>Sentimentanalyse</a:t>
              </a:r>
              <a:r>
                <a:rPr lang="en-GB" sz="1800" dirty="0"/>
                <a:t> </a:t>
              </a:r>
            </a:p>
            <a:p>
              <a:r>
                <a:rPr lang="en-GB" sz="1500" dirty="0"/>
                <a:t>(=</a:t>
              </a:r>
              <a:r>
                <a:rPr lang="en-GB" sz="1500" dirty="0" err="1"/>
                <a:t>identifikasjon</a:t>
              </a:r>
              <a:r>
                <a:rPr lang="en-GB" sz="1500" dirty="0"/>
                <a:t> </a:t>
              </a:r>
              <a:r>
                <a:rPr lang="en-GB" sz="1500" dirty="0" err="1"/>
                <a:t>av</a:t>
              </a:r>
              <a:r>
                <a:rPr lang="en-GB" sz="1500" dirty="0"/>
                <a:t> </a:t>
              </a:r>
              <a:r>
                <a:rPr lang="en-GB" sz="1500" i="1" dirty="0" err="1"/>
                <a:t>subjektive</a:t>
              </a:r>
              <a:r>
                <a:rPr lang="en-GB" sz="1500" i="1" dirty="0"/>
                <a:t> </a:t>
              </a:r>
              <a:r>
                <a:rPr lang="en-GB" sz="1500" i="1" dirty="0" err="1"/>
                <a:t>meninger</a:t>
              </a:r>
              <a:r>
                <a:rPr lang="en-GB" sz="1500" dirty="0"/>
                <a:t>)</a:t>
              </a:r>
            </a:p>
            <a:p>
              <a:r>
                <a:rPr lang="en-GB" sz="1500" i="1" dirty="0"/>
                <a:t>Input</a:t>
              </a:r>
              <a:r>
                <a:rPr lang="en-GB" sz="1500" dirty="0"/>
                <a:t>: </a:t>
              </a:r>
              <a:r>
                <a:rPr lang="en-GB" sz="1500" dirty="0" err="1"/>
                <a:t>tekst</a:t>
              </a:r>
              <a:r>
                <a:rPr lang="en-GB" sz="1500" dirty="0"/>
                <a:t> (</a:t>
              </a:r>
              <a:r>
                <a:rPr lang="en-GB" sz="1500" dirty="0" err="1"/>
                <a:t>ofte</a:t>
              </a:r>
              <a:r>
                <a:rPr lang="en-GB" sz="1500" dirty="0"/>
                <a:t> </a:t>
              </a:r>
              <a:r>
                <a:rPr lang="en-GB" sz="1500" dirty="0" err="1"/>
                <a:t>setninger</a:t>
              </a:r>
              <a:r>
                <a:rPr lang="en-GB" sz="1500" dirty="0"/>
                <a:t> </a:t>
              </a:r>
              <a:r>
                <a:rPr lang="en-GB" sz="1500" dirty="0" err="1"/>
                <a:t>eller</a:t>
              </a:r>
              <a:r>
                <a:rPr lang="en-GB" sz="1500" dirty="0"/>
                <a:t> </a:t>
              </a:r>
              <a:r>
                <a:rPr lang="en-GB" sz="1500" dirty="0" err="1"/>
                <a:t>korte</a:t>
              </a:r>
              <a:r>
                <a:rPr lang="en-GB" sz="1500" dirty="0"/>
                <a:t> </a:t>
              </a:r>
              <a:r>
                <a:rPr lang="en-GB" sz="1500" dirty="0" err="1"/>
                <a:t>tekster</a:t>
              </a:r>
              <a:r>
                <a:rPr lang="en-GB" sz="1500" dirty="0"/>
                <a:t>)</a:t>
              </a:r>
            </a:p>
            <a:p>
              <a:r>
                <a:rPr lang="en-GB" sz="1500" i="1" dirty="0"/>
                <a:t>Output</a:t>
              </a:r>
              <a:r>
                <a:rPr lang="en-GB" sz="1500" dirty="0"/>
                <a:t>: </a:t>
              </a:r>
              <a:r>
                <a:rPr lang="en-GB" sz="1500" dirty="0" err="1"/>
                <a:t>binær</a:t>
              </a:r>
              <a:r>
                <a:rPr lang="en-GB" sz="1500" dirty="0"/>
                <a:t> (</a:t>
              </a:r>
              <a:r>
                <a:rPr lang="en-GB" sz="1500" dirty="0">
                  <a:solidFill>
                    <a:srgbClr val="00B050"/>
                  </a:solidFill>
                </a:rPr>
                <a:t>+</a:t>
              </a:r>
              <a:r>
                <a:rPr lang="en-GB" sz="1500" dirty="0">
                  <a:solidFill>
                    <a:schemeClr val="bg1"/>
                  </a:solidFill>
                </a:rPr>
                <a:t>/</a:t>
              </a:r>
              <a:r>
                <a:rPr lang="en-GB" sz="1500" dirty="0">
                  <a:solidFill>
                    <a:srgbClr val="FF0000"/>
                  </a:solidFill>
                </a:rPr>
                <a:t>-</a:t>
              </a:r>
              <a:r>
                <a:rPr lang="en-GB" sz="1500" dirty="0"/>
                <a:t>), multi-class </a:t>
              </a:r>
              <a:r>
                <a:rPr lang="en-GB" sz="1500" dirty="0" err="1"/>
                <a:t>eller</a:t>
              </a:r>
              <a:r>
                <a:rPr lang="en-GB" sz="1500" dirty="0"/>
                <a:t> multi-label</a:t>
              </a:r>
            </a:p>
            <a:p>
              <a:endParaRPr lang="en-GB" sz="1500" dirty="0"/>
            </a:p>
            <a:p>
              <a:endParaRPr lang="nb-NO" sz="1500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DBAB67-D25E-3640-BD0C-E005BBFE7B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95382" y="2866861"/>
              <a:ext cx="162649" cy="3366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BD6184-0E92-A942-AFBC-221BEE73F4FB}"/>
                </a:ext>
              </a:extLst>
            </p:cNvPr>
            <p:cNvSpPr txBox="1"/>
            <p:nvPr/>
          </p:nvSpPr>
          <p:spPr bwMode="white">
            <a:xfrm>
              <a:off x="3227850" y="3232924"/>
              <a:ext cx="236061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GB" sz="1500" dirty="0" err="1"/>
                <a:t>Hver</a:t>
              </a:r>
              <a:r>
                <a:rPr lang="en-GB" sz="1500" dirty="0"/>
                <a:t> </a:t>
              </a:r>
              <a:r>
                <a:rPr lang="en-GB" sz="1500" dirty="0" err="1"/>
                <a:t>tekst</a:t>
              </a:r>
              <a:r>
                <a:rPr lang="en-GB" sz="1500" dirty="0"/>
                <a:t> </a:t>
              </a:r>
              <a:r>
                <a:rPr lang="en-GB" sz="1500" dirty="0" err="1"/>
                <a:t>må</a:t>
              </a:r>
              <a:r>
                <a:rPr lang="en-GB" sz="1500" dirty="0"/>
                <a:t> </a:t>
              </a:r>
              <a:r>
                <a:rPr lang="en-GB" sz="1500" dirty="0" err="1"/>
                <a:t>være</a:t>
              </a:r>
              <a:r>
                <a:rPr lang="en-GB" sz="1500" dirty="0"/>
                <a:t> i </a:t>
              </a:r>
              <a:r>
                <a:rPr lang="en-GB" sz="1500" u="sng" dirty="0" err="1"/>
                <a:t>én</a:t>
              </a:r>
              <a:r>
                <a:rPr lang="en-GB" sz="1500" dirty="0"/>
                <a:t> </a:t>
              </a:r>
              <a:r>
                <a:rPr lang="en-GB" sz="1500" dirty="0" err="1"/>
                <a:t>klasse</a:t>
              </a:r>
              <a:endParaRPr lang="en-GB" sz="15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653D0D-FE2B-EA4F-B1D5-AD4FA6717C23}"/>
                </a:ext>
              </a:extLst>
            </p:cNvPr>
            <p:cNvSpPr txBox="1"/>
            <p:nvPr/>
          </p:nvSpPr>
          <p:spPr bwMode="white">
            <a:xfrm>
              <a:off x="6444208" y="3175495"/>
              <a:ext cx="3984441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GB" sz="1500" dirty="0" err="1"/>
                <a:t>Hver</a:t>
              </a:r>
              <a:r>
                <a:rPr lang="en-GB" sz="1500" dirty="0"/>
                <a:t> input </a:t>
              </a:r>
              <a:r>
                <a:rPr lang="en-GB" sz="1500" dirty="0" err="1"/>
                <a:t>kan</a:t>
              </a:r>
              <a:r>
                <a:rPr lang="en-GB" sz="1500" dirty="0"/>
                <a:t> </a:t>
              </a:r>
              <a:r>
                <a:rPr lang="en-GB" sz="1500" dirty="0" err="1"/>
                <a:t>kobles</a:t>
              </a:r>
              <a:r>
                <a:rPr lang="en-GB" sz="1500" dirty="0"/>
                <a:t> </a:t>
              </a:r>
              <a:r>
                <a:rPr lang="en-GB" sz="1500" dirty="0" err="1"/>
                <a:t>til</a:t>
              </a:r>
              <a:r>
                <a:rPr lang="en-GB" sz="1500" dirty="0"/>
                <a:t> et </a:t>
              </a:r>
              <a:r>
                <a:rPr lang="en-GB" sz="1500" dirty="0" err="1"/>
                <a:t>vilkårlig</a:t>
              </a:r>
              <a:r>
                <a:rPr lang="en-GB" sz="1500" dirty="0"/>
                <a:t> </a:t>
              </a:r>
              <a:r>
                <a:rPr lang="en-GB" sz="1500" dirty="0" err="1"/>
                <a:t>antall</a:t>
              </a:r>
              <a:r>
                <a:rPr lang="en-GB" sz="1500" dirty="0"/>
                <a:t> </a:t>
              </a:r>
              <a:r>
                <a:rPr lang="en-GB" sz="1500" dirty="0" err="1"/>
                <a:t>klasser</a:t>
              </a:r>
              <a:r>
                <a:rPr lang="en-GB" sz="1500" dirty="0"/>
                <a:t> (</a:t>
              </a:r>
              <a:r>
                <a:rPr lang="en-GB" sz="1500" dirty="0" err="1"/>
                <a:t>fra</a:t>
              </a:r>
              <a:r>
                <a:rPr lang="en-GB" sz="1500" dirty="0"/>
                <a:t> 0 </a:t>
              </a:r>
              <a:r>
                <a:rPr lang="en-GB" sz="1500" dirty="0" err="1"/>
                <a:t>til</a:t>
              </a:r>
              <a:r>
                <a:rPr lang="en-GB" sz="1500" dirty="0"/>
                <a:t> K)</a:t>
              </a:r>
            </a:p>
          </p:txBody>
        </p:sp>
        <p:cxnSp>
          <p:nvCxnSpPr>
            <p:cNvPr id="15" name="Straight Connector 8">
              <a:extLst>
                <a:ext uri="{FF2B5EF4-FFF2-40B4-BE49-F238E27FC236}">
                  <a16:creationId xmlns:a16="http://schemas.microsoft.com/office/drawing/2014/main" id="{FEA106E5-6D67-0748-85AE-200B14EFB2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532106" y="2812396"/>
              <a:ext cx="826829" cy="5205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F287C265-D96A-1C49-97B8-66C0F145E34D}"/>
              </a:ext>
            </a:extLst>
          </p:cNvPr>
          <p:cNvGrpSpPr/>
          <p:nvPr/>
        </p:nvGrpSpPr>
        <p:grpSpPr>
          <a:xfrm>
            <a:off x="3196543" y="3632791"/>
            <a:ext cx="5431317" cy="1246495"/>
            <a:chOff x="1650724" y="4812944"/>
            <a:chExt cx="7241756" cy="1661993"/>
          </a:xfrm>
        </p:grpSpPr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2AEB5929-2E5C-2944-8D73-1E32970E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724" y="4942743"/>
              <a:ext cx="2213394" cy="1402393"/>
            </a:xfrm>
            <a:prstGeom prst="rect">
              <a:avLst/>
            </a:prstGeom>
          </p:spPr>
        </p:pic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7BBEED7B-AF75-FA4D-8DDE-3589F44439EA}"/>
                </a:ext>
              </a:extLst>
            </p:cNvPr>
            <p:cNvSpPr txBox="1"/>
            <p:nvPr/>
          </p:nvSpPr>
          <p:spPr bwMode="white">
            <a:xfrm>
              <a:off x="4096791" y="4812944"/>
              <a:ext cx="4795689" cy="16619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dirty="0" err="1"/>
                <a:t>Intentgjenkjenning</a:t>
              </a:r>
              <a:endParaRPr lang="nb-NO" sz="2100" dirty="0"/>
            </a:p>
            <a:p>
              <a:r>
                <a:rPr lang="nb-NO" sz="1500" i="1" dirty="0"/>
                <a:t>Input</a:t>
              </a:r>
              <a:r>
                <a:rPr lang="nb-NO" sz="1500" dirty="0"/>
                <a:t>: brukerytring i en </a:t>
              </a:r>
              <a:r>
                <a:rPr lang="nb-NO" sz="1500" dirty="0" err="1"/>
                <a:t>chatbot</a:t>
              </a:r>
              <a:r>
                <a:rPr lang="nb-NO" sz="1500" dirty="0"/>
                <a:t>, f.eks. "</a:t>
              </a:r>
              <a:r>
                <a:rPr lang="nb-NO" sz="1350" dirty="0">
                  <a:latin typeface="Courier" pitchFamily="2" charset="0"/>
                </a:rPr>
                <a:t>når åpner dere på lørdag?"</a:t>
              </a:r>
              <a:endParaRPr lang="nb-NO" sz="1500" dirty="0">
                <a:latin typeface="Courier" pitchFamily="2" charset="0"/>
              </a:endParaRPr>
            </a:p>
            <a:p>
              <a:r>
                <a:rPr lang="nb-NO" sz="1500" i="1" dirty="0"/>
                <a:t>Output</a:t>
              </a:r>
              <a:r>
                <a:rPr lang="nb-NO" sz="1500" dirty="0"/>
                <a:t>: </a:t>
              </a:r>
              <a:r>
                <a:rPr lang="nb-NO" sz="1500" dirty="0" err="1"/>
                <a:t>Intentklasse</a:t>
              </a:r>
              <a:r>
                <a:rPr lang="nb-NO" sz="1500" dirty="0"/>
                <a:t>, f.eks. </a:t>
              </a:r>
              <a:r>
                <a:rPr lang="nb-NO" sz="1350" dirty="0" err="1">
                  <a:latin typeface="Courier" pitchFamily="2" charset="0"/>
                </a:rPr>
                <a:t>etterspør_åpningstid</a:t>
              </a:r>
              <a:r>
                <a:rPr lang="nb-NO" sz="1350" dirty="0">
                  <a:latin typeface="Courier" pitchFamily="2" charset="0"/>
                </a:rPr>
                <a:t>(dag=lørdag)</a:t>
              </a:r>
              <a:endParaRPr lang="nb-NO" sz="1500" dirty="0">
                <a:latin typeface="Courier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069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8B929-0350-A13F-02F8-21CC982EB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C2C2-BA21-8662-B4A4-D477EF1CC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1D74A-9A67-F56A-A9F4-854E7A0B1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7614"/>
            <a:ext cx="7992888" cy="3086100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Intro</a:t>
            </a:r>
          </a:p>
          <a:p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Lineær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regresjon</a:t>
            </a:r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Logistisk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Mer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enn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to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klasser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: multinomial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logistisk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Litt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lineær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algebra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2A517A-8D89-925C-1124-3E85C84CB1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68298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Lineær regresjon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144250"/>
            <a:ext cx="8207376" cy="398156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Vi </a:t>
            </a:r>
            <a:r>
              <a:rPr lang="en-GB" sz="2000" dirty="0" err="1"/>
              <a:t>først</a:t>
            </a:r>
            <a:r>
              <a:rPr lang="en-GB" sz="2000" dirty="0"/>
              <a:t> tar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titt</a:t>
            </a:r>
            <a:r>
              <a:rPr lang="en-GB" sz="2000" dirty="0"/>
              <a:t> </a:t>
            </a:r>
            <a:r>
              <a:rPr lang="en-GB" sz="2000" dirty="0" err="1"/>
              <a:t>på</a:t>
            </a:r>
            <a:r>
              <a:rPr lang="en-GB" sz="2000" dirty="0"/>
              <a:t> “</a:t>
            </a:r>
            <a:r>
              <a:rPr lang="en-GB" sz="2000" dirty="0" err="1"/>
              <a:t>vanlig</a:t>
            </a:r>
            <a:r>
              <a:rPr lang="en-GB" sz="2000" dirty="0"/>
              <a:t>” </a:t>
            </a:r>
            <a:r>
              <a:rPr lang="en-GB" sz="2000" dirty="0" err="1"/>
              <a:t>lineær</a:t>
            </a:r>
            <a:r>
              <a:rPr lang="en-GB" sz="2000" dirty="0"/>
              <a:t> </a:t>
            </a:r>
            <a:r>
              <a:rPr lang="en-GB" sz="2000" dirty="0" err="1"/>
              <a:t>regresjon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9</a:t>
            </a:fld>
            <a:endParaRPr lang="en-GB" noProof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395536" y="1719592"/>
            <a:ext cx="4896544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000" kern="0" dirty="0"/>
              <a:t>La </a:t>
            </a:r>
            <a:r>
              <a:rPr lang="en-GB" sz="2000" kern="0" dirty="0" err="1"/>
              <a:t>oss</a:t>
            </a:r>
            <a:r>
              <a:rPr lang="en-GB" sz="2000" kern="0" dirty="0"/>
              <a:t> </a:t>
            </a:r>
            <a:r>
              <a:rPr lang="en-GB" sz="2000" kern="0" dirty="0" err="1"/>
              <a:t>si</a:t>
            </a:r>
            <a:r>
              <a:rPr lang="en-GB" sz="2000" kern="0" dirty="0"/>
              <a:t> at vi </a:t>
            </a:r>
            <a:r>
              <a:rPr lang="en-GB" sz="2000" kern="0" dirty="0" err="1"/>
              <a:t>ønsker</a:t>
            </a:r>
            <a:r>
              <a:rPr lang="en-GB" sz="2000" kern="0" dirty="0"/>
              <a:t> </a:t>
            </a:r>
            <a:r>
              <a:rPr lang="en-GB" sz="2000" kern="0" dirty="0" err="1"/>
              <a:t>å</a:t>
            </a:r>
            <a:r>
              <a:rPr lang="en-GB" sz="2000" kern="0" dirty="0"/>
              <a:t> </a:t>
            </a:r>
            <a:r>
              <a:rPr lang="en-GB" sz="2000" kern="0" dirty="0" err="1"/>
              <a:t>predikere</a:t>
            </a:r>
            <a:r>
              <a:rPr lang="en-GB" sz="2000" kern="0" dirty="0"/>
              <a:t> </a:t>
            </a:r>
            <a:r>
              <a:rPr lang="en-GB" sz="2000" kern="0" dirty="0" err="1"/>
              <a:t>boligpriser</a:t>
            </a:r>
            <a:r>
              <a:rPr lang="en-GB" sz="2000" kern="0" dirty="0"/>
              <a:t> i Oslo </a:t>
            </a:r>
            <a:r>
              <a:rPr lang="en-GB" sz="2000" kern="0" dirty="0" err="1"/>
              <a:t>basert</a:t>
            </a:r>
            <a:r>
              <a:rPr lang="en-GB" sz="2000" kern="0" dirty="0"/>
              <a:t> </a:t>
            </a:r>
            <a:r>
              <a:rPr lang="en-GB" sz="2000" kern="0" dirty="0" err="1"/>
              <a:t>på</a:t>
            </a:r>
            <a:r>
              <a:rPr lang="en-GB" sz="2000" kern="0" dirty="0"/>
              <a:t> 2 features:</a:t>
            </a:r>
          </a:p>
          <a:p>
            <a:pPr lvl="1"/>
            <a:r>
              <a:rPr lang="en-GB" sz="1800" kern="0" dirty="0" err="1"/>
              <a:t>Antall</a:t>
            </a:r>
            <a:r>
              <a:rPr lang="en-GB" sz="1800" kern="0" dirty="0"/>
              <a:t> </a:t>
            </a:r>
            <a:r>
              <a:rPr lang="en-GB" sz="1800" kern="0" dirty="0" err="1"/>
              <a:t>kvm</a:t>
            </a:r>
            <a:endParaRPr lang="en-GB" sz="1800" kern="0" dirty="0"/>
          </a:p>
          <a:p>
            <a:pPr lvl="1"/>
            <a:r>
              <a:rPr lang="en-GB" sz="1800" kern="0" dirty="0"/>
              <a:t>Om de holder </a:t>
            </a:r>
            <a:r>
              <a:rPr lang="en-GB" sz="1800" kern="0" dirty="0" err="1"/>
              <a:t>på</a:t>
            </a:r>
            <a:r>
              <a:rPr lang="en-GB" sz="1800" kern="0" dirty="0"/>
              <a:t> </a:t>
            </a:r>
            <a:r>
              <a:rPr lang="en-GB" sz="1800" kern="0" dirty="0" err="1"/>
              <a:t>østkanten</a:t>
            </a:r>
            <a:r>
              <a:rPr lang="en-GB" sz="1800" kern="0" dirty="0"/>
              <a:t> </a:t>
            </a:r>
            <a:r>
              <a:rPr lang="en-GB" sz="1800" kern="0" dirty="0" err="1"/>
              <a:t>eller</a:t>
            </a:r>
            <a:r>
              <a:rPr lang="en-GB" sz="1800" kern="0" dirty="0"/>
              <a:t> </a:t>
            </a:r>
            <a:r>
              <a:rPr lang="en-GB" sz="1800" kern="0" dirty="0" err="1"/>
              <a:t>vestkanten</a:t>
            </a:r>
            <a:endParaRPr lang="en-GB" sz="1800" kern="0" dirty="0"/>
          </a:p>
          <a:p>
            <a:r>
              <a:rPr lang="en-GB" sz="2000" kern="0" dirty="0"/>
              <a:t>Vi </a:t>
            </a:r>
            <a:r>
              <a:rPr lang="en-GB" sz="2000" kern="0" dirty="0" err="1"/>
              <a:t>kan</a:t>
            </a:r>
            <a:r>
              <a:rPr lang="en-GB" sz="2000" kern="0" dirty="0"/>
              <a:t> </a:t>
            </a:r>
            <a:r>
              <a:rPr lang="en-GB" sz="2000" kern="0" dirty="0" err="1"/>
              <a:t>estimere</a:t>
            </a:r>
            <a:r>
              <a:rPr lang="en-GB" sz="2000" kern="0" dirty="0"/>
              <a:t> </a:t>
            </a:r>
            <a:r>
              <a:rPr lang="en-GB" sz="2000" kern="0" dirty="0" err="1"/>
              <a:t>en</a:t>
            </a:r>
            <a:r>
              <a:rPr lang="en-GB" sz="2000" kern="0" dirty="0"/>
              <a:t> </a:t>
            </a:r>
            <a:r>
              <a:rPr lang="en-GB" sz="2000" i="1" kern="0" dirty="0" err="1"/>
              <a:t>regresjonsmodell</a:t>
            </a:r>
            <a:r>
              <a:rPr lang="en-GB" sz="2000" kern="0" dirty="0"/>
              <a:t> </a:t>
            </a:r>
            <a:r>
              <a:rPr lang="en-GB" sz="2000" kern="0" dirty="0" err="1"/>
              <a:t>basert</a:t>
            </a:r>
            <a:r>
              <a:rPr lang="en-GB" sz="2000" kern="0" dirty="0"/>
              <a:t> </a:t>
            </a:r>
            <a:r>
              <a:rPr lang="en-GB" sz="2000" kern="0" dirty="0" err="1"/>
              <a:t>på</a:t>
            </a:r>
            <a:r>
              <a:rPr lang="en-GB" sz="2000" kern="0" dirty="0"/>
              <a:t> et dataset </a:t>
            </a:r>
            <a:r>
              <a:rPr lang="en-GB" sz="2000" kern="0" dirty="0" err="1"/>
              <a:t>av</a:t>
            </a:r>
            <a:r>
              <a:rPr lang="en-GB" sz="2000" kern="0" dirty="0"/>
              <a:t> </a:t>
            </a:r>
            <a:r>
              <a:rPr lang="en-GB" sz="2000" kern="0" dirty="0" err="1"/>
              <a:t>eksempler</a:t>
            </a:r>
            <a:endParaRPr lang="en-GB" sz="2000" kern="0" dirty="0"/>
          </a:p>
          <a:p>
            <a:pPr lvl="1"/>
            <a:endParaRPr lang="en-GB" sz="1800" kern="0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72477"/>
              </p:ext>
            </p:extLst>
          </p:nvPr>
        </p:nvGraphicFramePr>
        <p:xfrm>
          <a:off x="5796136" y="1066967"/>
          <a:ext cx="3078342" cy="3436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668">
                  <a:extLst>
                    <a:ext uri="{9D8B030D-6E8A-4147-A177-3AD203B41FA5}">
                      <a16:colId xmlns:a16="http://schemas.microsoft.com/office/drawing/2014/main" val="3103783153"/>
                    </a:ext>
                  </a:extLst>
                </a:gridCol>
                <a:gridCol w="1231337">
                  <a:extLst>
                    <a:ext uri="{9D8B030D-6E8A-4147-A177-3AD203B41FA5}">
                      <a16:colId xmlns:a16="http://schemas.microsoft.com/office/drawing/2014/main" val="2523749366"/>
                    </a:ext>
                  </a:extLst>
                </a:gridCol>
                <a:gridCol w="1231337">
                  <a:extLst>
                    <a:ext uri="{9D8B030D-6E8A-4147-A177-3AD203B41FA5}">
                      <a16:colId xmlns:a16="http://schemas.microsoft.com/office/drawing/2014/main" val="227388906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kvm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Vestkant</a:t>
                      </a:r>
                      <a:r>
                        <a:rPr lang="en-GB" sz="1600" dirty="0"/>
                        <a:t>?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Pris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1888454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84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</a:t>
                      </a:r>
                      <a:r>
                        <a:rPr lang="en-GB" sz="1600" baseline="0" dirty="0"/>
                        <a:t> 890 000</a:t>
                      </a:r>
                      <a:endParaRPr lang="en-GB" sz="1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864747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54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</a:t>
                      </a:r>
                      <a:r>
                        <a:rPr lang="en-GB" sz="1600" baseline="0" dirty="0"/>
                        <a:t> 420 000</a:t>
                      </a:r>
                      <a:endParaRPr lang="en-GB" sz="1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0709916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73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6 990 000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1247365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74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</a:t>
                      </a:r>
                      <a:r>
                        <a:rPr lang="en-GB" sz="1600" baseline="0" dirty="0"/>
                        <a:t> 300 000</a:t>
                      </a:r>
                      <a:endParaRPr lang="en-GB" sz="1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119101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 dirty="0"/>
                        <a:t>137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12 300 000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4339907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76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5 590 000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016754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31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2</a:t>
                      </a:r>
                      <a:r>
                        <a:rPr lang="en-GB" sz="1600" baseline="0"/>
                        <a:t> 000 000</a:t>
                      </a:r>
                      <a:endParaRPr lang="en-GB" sz="16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823106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61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3</a:t>
                      </a:r>
                      <a:r>
                        <a:rPr lang="en-GB" sz="1600" baseline="0"/>
                        <a:t> 490 000</a:t>
                      </a:r>
                      <a:endParaRPr lang="en-GB" sz="16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7755612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116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8 750 000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4718323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600"/>
                        <a:t>42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3 330 000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38264641"/>
                  </a:ext>
                </a:extLst>
              </a:tr>
            </a:tbl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E62F8E3-51C3-2D33-D862-4EE01D4F2E2B}"/>
              </a:ext>
            </a:extLst>
          </p:cNvPr>
          <p:cNvSpPr/>
          <p:nvPr/>
        </p:nvSpPr>
        <p:spPr bwMode="auto">
          <a:xfrm>
            <a:off x="2771800" y="4146928"/>
            <a:ext cx="2917251" cy="427951"/>
          </a:xfrm>
          <a:custGeom>
            <a:avLst/>
            <a:gdLst>
              <a:gd name="connsiteX0" fmla="*/ 0 w 1502582"/>
              <a:gd name="connsiteY0" fmla="*/ 0 h 427951"/>
              <a:gd name="connsiteX1" fmla="*/ 647494 w 1502582"/>
              <a:gd name="connsiteY1" fmla="*/ 425072 h 427951"/>
              <a:gd name="connsiteX2" fmla="*/ 1502582 w 1502582"/>
              <a:gd name="connsiteY2" fmla="*/ 153223 h 42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582" h="427951">
                <a:moveTo>
                  <a:pt x="0" y="0"/>
                </a:moveTo>
                <a:cubicBezTo>
                  <a:pt x="198532" y="199767"/>
                  <a:pt x="397064" y="399535"/>
                  <a:pt x="647494" y="425072"/>
                </a:cubicBezTo>
                <a:cubicBezTo>
                  <a:pt x="897924" y="450609"/>
                  <a:pt x="1200253" y="301916"/>
                  <a:pt x="1502582" y="153223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53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Lineær regresjon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3539303"/>
            <a:ext cx="7632848" cy="715581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err="1"/>
              <a:t>Verdiene</a:t>
            </a:r>
            <a:r>
              <a:rPr lang="en-GB" sz="2000" dirty="0"/>
              <a:t> </a:t>
            </a:r>
            <a:r>
              <a:rPr lang="en-GB" sz="2000" i="1" dirty="0"/>
              <a:t>w</a:t>
            </a:r>
            <a:r>
              <a:rPr lang="en-GB" sz="2000" baseline="-25000" dirty="0"/>
              <a:t>1</a:t>
            </a:r>
            <a:r>
              <a:rPr lang="en-GB" sz="2000" dirty="0"/>
              <a:t>,</a:t>
            </a:r>
            <a:r>
              <a:rPr lang="en-GB" sz="2000" i="1" dirty="0"/>
              <a:t>w</a:t>
            </a:r>
            <a:r>
              <a:rPr lang="en-GB" sz="2000" baseline="-25000" dirty="0"/>
              <a:t>2</a:t>
            </a:r>
            <a:r>
              <a:rPr lang="en-GB" sz="2000" dirty="0"/>
              <a:t>,… </a:t>
            </a:r>
            <a:r>
              <a:rPr lang="en-GB" sz="2000" i="1" dirty="0" err="1"/>
              <a:t>w</a:t>
            </a:r>
            <a:r>
              <a:rPr lang="en-GB" sz="2000" baseline="-25000" dirty="0" err="1"/>
              <a:t>n</a:t>
            </a:r>
            <a:r>
              <a:rPr lang="en-GB" sz="2000" dirty="0"/>
              <a:t> are </a:t>
            </a:r>
            <a:r>
              <a:rPr lang="en-GB" sz="2000" i="1" dirty="0" err="1"/>
              <a:t>vektene</a:t>
            </a:r>
            <a:r>
              <a:rPr lang="en-GB" sz="2000" dirty="0"/>
              <a:t> i </a:t>
            </a:r>
            <a:r>
              <a:rPr lang="en-GB" sz="2000" dirty="0" err="1"/>
              <a:t>modellen</a:t>
            </a:r>
            <a:r>
              <a:rPr lang="en-GB" sz="2000" dirty="0"/>
              <a:t>, og </a:t>
            </a:r>
            <a:r>
              <a:rPr lang="en-GB" sz="2000" dirty="0" err="1"/>
              <a:t>estimeres</a:t>
            </a:r>
            <a:r>
              <a:rPr lang="en-GB" sz="2000" dirty="0"/>
              <a:t> (</a:t>
            </a:r>
            <a:r>
              <a:rPr lang="en-GB" sz="2000" dirty="0" err="1"/>
              <a:t>sammen</a:t>
            </a:r>
            <a:r>
              <a:rPr lang="en-GB" sz="2000" dirty="0"/>
              <a:t> med </a:t>
            </a:r>
            <a:r>
              <a:rPr lang="en-GB" sz="2000" dirty="0" err="1"/>
              <a:t>skjæringspunktet</a:t>
            </a:r>
            <a:r>
              <a:rPr lang="en-GB" sz="2000" dirty="0"/>
              <a:t>) </a:t>
            </a:r>
            <a:r>
              <a:rPr lang="en-GB" sz="2000" dirty="0" err="1"/>
              <a:t>ut</a:t>
            </a:r>
            <a:r>
              <a:rPr lang="en-GB" sz="2000" dirty="0"/>
              <a:t> </a:t>
            </a:r>
            <a:r>
              <a:rPr lang="en-GB" sz="2000" dirty="0" err="1"/>
              <a:t>fra</a:t>
            </a:r>
            <a:r>
              <a:rPr lang="en-GB" sz="2000" dirty="0"/>
              <a:t> data</a:t>
            </a:r>
          </a:p>
          <a:p>
            <a:pPr marL="0" indent="0">
              <a:buNone/>
            </a:pPr>
            <a:r>
              <a:rPr lang="en-GB" sz="2000" i="1" dirty="0"/>
              <a:t>w</a:t>
            </a:r>
            <a:r>
              <a:rPr lang="en-GB" sz="2000" baseline="-25000" dirty="0"/>
              <a:t>1</a:t>
            </a:r>
            <a:r>
              <a:rPr lang="en-GB" sz="2000" dirty="0"/>
              <a:t>,</a:t>
            </a:r>
            <a:r>
              <a:rPr lang="en-GB" sz="2000" i="1" dirty="0"/>
              <a:t>w</a:t>
            </a:r>
            <a:r>
              <a:rPr lang="en-GB" sz="2000" baseline="-25000" dirty="0"/>
              <a:t>2</a:t>
            </a:r>
            <a:r>
              <a:rPr lang="en-GB" sz="2000" dirty="0"/>
              <a:t>,… </a:t>
            </a:r>
            <a:r>
              <a:rPr lang="en-GB" sz="2000" i="1" dirty="0" err="1"/>
              <a:t>w</a:t>
            </a:r>
            <a:r>
              <a:rPr lang="en-GB" sz="2000" baseline="-25000" dirty="0" err="1"/>
              <a:t>n</a:t>
            </a:r>
            <a:r>
              <a:rPr lang="en-GB" sz="2000" dirty="0"/>
              <a:t> og b er </a:t>
            </a:r>
            <a:r>
              <a:rPr lang="en-GB" sz="2000" dirty="0" err="1"/>
              <a:t>også</a:t>
            </a:r>
            <a:r>
              <a:rPr lang="en-GB" sz="2000" dirty="0"/>
              <a:t> </a:t>
            </a:r>
            <a:r>
              <a:rPr lang="en-GB" sz="2000" dirty="0" err="1"/>
              <a:t>kalt</a:t>
            </a:r>
            <a:r>
              <a:rPr lang="en-GB" sz="2000" dirty="0"/>
              <a:t> </a:t>
            </a:r>
            <a:r>
              <a:rPr lang="en-GB" sz="2000" i="1" dirty="0" err="1"/>
              <a:t>parametrene</a:t>
            </a:r>
            <a:r>
              <a:rPr lang="en-GB" sz="2000" dirty="0"/>
              <a:t> i </a:t>
            </a:r>
            <a:r>
              <a:rPr lang="en-GB" sz="2000" dirty="0" err="1"/>
              <a:t>modellen</a:t>
            </a:r>
            <a:r>
              <a:rPr lang="en-GB" sz="2000" dirty="0"/>
              <a:t> </a:t>
            </a:r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10</a:t>
            </a:fld>
            <a:endParaRPr lang="en-GB" noProof="0"/>
          </a:p>
        </p:txBody>
      </p:sp>
      <p:sp>
        <p:nvSpPr>
          <p:cNvPr id="5" name="Rectangle 4"/>
          <p:cNvSpPr/>
          <p:nvPr/>
        </p:nvSpPr>
        <p:spPr bwMode="auto">
          <a:xfrm>
            <a:off x="5324659" y="1735877"/>
            <a:ext cx="360027" cy="3780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6" name="Rectangle 5"/>
          <p:cNvSpPr/>
          <p:nvPr/>
        </p:nvSpPr>
        <p:spPr bwMode="auto">
          <a:xfrm>
            <a:off x="3893305" y="1707654"/>
            <a:ext cx="270030" cy="3780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7" name="Rectangle 6"/>
          <p:cNvSpPr/>
          <p:nvPr/>
        </p:nvSpPr>
        <p:spPr bwMode="auto">
          <a:xfrm>
            <a:off x="3002402" y="1707654"/>
            <a:ext cx="270030" cy="3780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 bwMode="white">
              <a:xfrm>
                <a:off x="2138306" y="1707654"/>
                <a:ext cx="4021294" cy="323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1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1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100" i="1"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1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138306" y="1707654"/>
                <a:ext cx="4021294" cy="323165"/>
              </a:xfrm>
              <a:prstGeom prst="rect">
                <a:avLst/>
              </a:prstGeom>
              <a:blipFill>
                <a:blip r:embed="rId2"/>
                <a:stretch>
                  <a:fillRect l="-1062" r="-1062" b="-2830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 bwMode="auto">
          <a:xfrm flipH="1">
            <a:off x="2954951" y="2085696"/>
            <a:ext cx="182466" cy="4380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3046185" y="2085696"/>
            <a:ext cx="982136" cy="3831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3272432" y="2113918"/>
            <a:ext cx="1998222" cy="3549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972732" y="2030820"/>
            <a:ext cx="0" cy="324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 bwMode="white">
          <a:xfrm>
            <a:off x="2408336" y="2468820"/>
            <a:ext cx="2727303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Input </a:t>
            </a:r>
            <a:r>
              <a:rPr lang="en-GB" sz="2100" b="1"/>
              <a:t>x</a:t>
            </a:r>
            <a:r>
              <a:rPr lang="en-GB" sz="2100"/>
              <a:t> med </a:t>
            </a:r>
            <a:r>
              <a:rPr lang="en-GB" sz="2100" i="1"/>
              <a:t>n</a:t>
            </a:r>
            <a:r>
              <a:rPr lang="en-GB" sz="2100"/>
              <a:t> (numeriske) features</a:t>
            </a:r>
            <a:endParaRPr lang="en-GB" sz="2100" dirty="0"/>
          </a:p>
        </p:txBody>
      </p:sp>
      <p:sp>
        <p:nvSpPr>
          <p:cNvPr id="14" name="TextBox 13"/>
          <p:cNvSpPr txBox="1"/>
          <p:nvPr/>
        </p:nvSpPr>
        <p:spPr bwMode="white">
          <a:xfrm>
            <a:off x="5230307" y="2346175"/>
            <a:ext cx="2372726" cy="9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skjæringspunktet </a:t>
            </a:r>
          </a:p>
          <a:p>
            <a:r>
              <a:rPr lang="en-GB" sz="1800"/>
              <a:t>(=verdi av </a:t>
            </a:r>
            <a:r>
              <a:rPr lang="en-GB" sz="1800" i="1"/>
              <a:t>y</a:t>
            </a:r>
            <a:r>
              <a:rPr lang="en-GB" sz="1800"/>
              <a:t> hvis alle features i </a:t>
            </a:r>
            <a:r>
              <a:rPr lang="en-GB" sz="1800" i="1"/>
              <a:t>x</a:t>
            </a:r>
            <a:r>
              <a:rPr lang="en-GB" sz="1800"/>
              <a:t> er lik 0)</a:t>
            </a:r>
            <a:endParaRPr lang="en-GB" sz="1800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2006667" y="2085696"/>
            <a:ext cx="182466" cy="4380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 bwMode="white">
          <a:xfrm>
            <a:off x="1226857" y="2523696"/>
            <a:ext cx="1106927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Output</a:t>
            </a: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399394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1A3E8-9CDB-39E3-7FD9-191B9743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07E9F-23AC-B544-6582-A47F59518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5"/>
            <a:ext cx="7128792" cy="504056"/>
          </a:xfrm>
        </p:spPr>
        <p:txBody>
          <a:bodyPr/>
          <a:lstStyle/>
          <a:p>
            <a:r>
              <a:rPr lang="en-GB"/>
              <a:t>Lineær regresjon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0614C-D755-B360-C82E-5A4261D1E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15566"/>
            <a:ext cx="3024336" cy="591670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Tilbake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eksemplet</a:t>
            </a:r>
            <a:r>
              <a:rPr lang="en-GB" dirty="0"/>
              <a:t> </a:t>
            </a:r>
            <a:r>
              <a:rPr lang="en-GB" dirty="0" err="1"/>
              <a:t>vårt</a:t>
            </a:r>
            <a:r>
              <a:rPr lang="en-GB" dirty="0"/>
              <a:t>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952C6-9220-6780-BA37-7F1E3B9892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11</a:t>
            </a:fld>
            <a:endParaRPr lang="en-GB" noProof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98715C1-9E16-DB31-0980-DD4F77BF7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056906"/>
              </p:ext>
            </p:extLst>
          </p:nvPr>
        </p:nvGraphicFramePr>
        <p:xfrm>
          <a:off x="5796136" y="263139"/>
          <a:ext cx="2970329" cy="310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065">
                  <a:extLst>
                    <a:ext uri="{9D8B030D-6E8A-4147-A177-3AD203B41FA5}">
                      <a16:colId xmlns:a16="http://schemas.microsoft.com/office/drawing/2014/main" val="3103783153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523749366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273889060"/>
                    </a:ext>
                  </a:extLst>
                </a:gridCol>
              </a:tblGrid>
              <a:tr h="260128">
                <a:tc>
                  <a:txBody>
                    <a:bodyPr/>
                    <a:lstStyle/>
                    <a:p>
                      <a:r>
                        <a:rPr lang="en-GB" sz="1400" dirty="0" err="1"/>
                        <a:t>kvm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Vestkant?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Pris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1888454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 dirty="0"/>
                        <a:t>84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</a:t>
                      </a:r>
                      <a:r>
                        <a:rPr lang="en-GB" sz="1400" baseline="0" dirty="0"/>
                        <a:t> 890 000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864747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 dirty="0"/>
                        <a:t>54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</a:t>
                      </a:r>
                      <a:r>
                        <a:rPr lang="en-GB" sz="1400" baseline="0" dirty="0"/>
                        <a:t> 420 000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0709916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73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6 990 000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1247365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74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5</a:t>
                      </a:r>
                      <a:r>
                        <a:rPr lang="en-GB" sz="1400" baseline="0"/>
                        <a:t> 300 000</a:t>
                      </a:r>
                      <a:endParaRPr lang="en-GB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119101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 dirty="0"/>
                        <a:t>137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12 300 000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4339907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76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5 590 000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016754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31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2</a:t>
                      </a:r>
                      <a:r>
                        <a:rPr lang="en-GB" sz="1400" baseline="0"/>
                        <a:t> 000 000</a:t>
                      </a:r>
                      <a:endParaRPr lang="en-GB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823106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61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</a:t>
                      </a:r>
                      <a:r>
                        <a:rPr lang="en-GB" sz="1400" baseline="0" dirty="0"/>
                        <a:t> 490 000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7755612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116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8 750 000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4718323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42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Ja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3 330 000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3826464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BFED4332-D5F1-31DB-3388-E849ACC8A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35" y="1449537"/>
            <a:ext cx="5085749" cy="349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82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C6101-6CE1-126C-3444-273B7D7EF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D153-99EB-89BF-2E8A-C37CDFFF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5"/>
            <a:ext cx="7128792" cy="504056"/>
          </a:xfrm>
        </p:spPr>
        <p:txBody>
          <a:bodyPr/>
          <a:lstStyle/>
          <a:p>
            <a:r>
              <a:rPr lang="en-GB"/>
              <a:t>Lineær regresjon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33E6E-8558-BC67-FFB4-599C3DF50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15566"/>
            <a:ext cx="3024336" cy="591670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Tilbake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eksemplet</a:t>
            </a:r>
            <a:r>
              <a:rPr lang="en-GB" dirty="0"/>
              <a:t> </a:t>
            </a:r>
            <a:r>
              <a:rPr lang="en-GB" dirty="0" err="1"/>
              <a:t>vårt</a:t>
            </a:r>
            <a:r>
              <a:rPr lang="en-GB" dirty="0"/>
              <a:t>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680BA-FAA6-D292-4772-6644A25956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12</a:t>
            </a:fld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A283BA-3DE7-F119-CD58-025080EFE126}"/>
              </a:ext>
            </a:extLst>
          </p:cNvPr>
          <p:cNvSpPr txBox="1"/>
          <p:nvPr/>
        </p:nvSpPr>
        <p:spPr bwMode="white">
          <a:xfrm>
            <a:off x="5580112" y="771551"/>
            <a:ext cx="32529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Her </a:t>
            </a:r>
            <a:r>
              <a:rPr lang="en-US" baseline="0" dirty="0" err="1"/>
              <a:t>har</a:t>
            </a:r>
            <a:r>
              <a:rPr lang="en-US" baseline="0" dirty="0"/>
              <a:t> vi to </a:t>
            </a:r>
            <a:r>
              <a:rPr lang="en-US" baseline="0" dirty="0" err="1"/>
              <a:t>trekk</a:t>
            </a:r>
            <a:r>
              <a:rPr lang="en-US" baseline="0" dirty="0"/>
              <a:t>, </a:t>
            </a:r>
            <a:r>
              <a:rPr lang="en-US" baseline="0" dirty="0" err="1"/>
              <a:t>så</a:t>
            </a:r>
            <a:r>
              <a:rPr lang="en-US" baseline="0" dirty="0"/>
              <a:t> </a:t>
            </a:r>
            <a:r>
              <a:rPr lang="en-US" baseline="0" dirty="0" err="1"/>
              <a:t>regresjonsmodellen</a:t>
            </a:r>
            <a:r>
              <a:rPr lang="en-US" baseline="0" dirty="0"/>
              <a:t> </a:t>
            </a:r>
            <a:r>
              <a:rPr lang="en-US" baseline="0" dirty="0" err="1"/>
              <a:t>består</a:t>
            </a:r>
            <a:r>
              <a:rPr lang="en-US" baseline="0" dirty="0"/>
              <a:t> av to </a:t>
            </a:r>
            <a:r>
              <a:rPr lang="en-US" baseline="0" dirty="0" err="1"/>
              <a:t>vekter</a:t>
            </a:r>
            <a:r>
              <a:rPr lang="en-US" baseline="0" dirty="0"/>
              <a:t> </a:t>
            </a:r>
            <a:r>
              <a:rPr lang="en-US" i="1" baseline="0" dirty="0"/>
              <a:t>w</a:t>
            </a:r>
            <a:r>
              <a:rPr lang="en-US" i="1" baseline="-25000" dirty="0"/>
              <a:t>1</a:t>
            </a:r>
            <a:r>
              <a:rPr lang="en-US" baseline="0" dirty="0"/>
              <a:t> og </a:t>
            </a:r>
            <a:r>
              <a:rPr lang="en-US" i="1" baseline="0" dirty="0"/>
              <a:t>w</a:t>
            </a:r>
            <a:r>
              <a:rPr lang="en-US" i="1" baseline="-25000" dirty="0"/>
              <a:t>2</a:t>
            </a:r>
            <a:r>
              <a:rPr lang="en-US" baseline="0" dirty="0"/>
              <a:t> og </a:t>
            </a:r>
            <a:r>
              <a:rPr lang="en-US" baseline="0" dirty="0" err="1"/>
              <a:t>skjæringspunktet</a:t>
            </a:r>
            <a:r>
              <a:rPr lang="en-US" baseline="0" dirty="0"/>
              <a:t> </a:t>
            </a:r>
            <a:r>
              <a:rPr lang="en-US" i="1" baseline="0" dirty="0"/>
              <a:t>b</a:t>
            </a:r>
            <a:endParaRPr lang="en-GB" i="1" baseline="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D9C82E-D30C-8FED-8DC8-A74E1E039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35" y="1449537"/>
            <a:ext cx="5085749" cy="349847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9C0B947-F6F7-497A-25D1-E1508B924879}"/>
              </a:ext>
            </a:extLst>
          </p:cNvPr>
          <p:cNvGrpSpPr/>
          <p:nvPr/>
        </p:nvGrpSpPr>
        <p:grpSpPr>
          <a:xfrm>
            <a:off x="6157400" y="2094990"/>
            <a:ext cx="2813653" cy="2684040"/>
            <a:chOff x="6157400" y="2094990"/>
            <a:chExt cx="2813653" cy="268404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AAC5C83-A450-06ED-312A-3AA71D2FD26B}"/>
                </a:ext>
              </a:extLst>
            </p:cNvPr>
            <p:cNvGrpSpPr/>
            <p:nvPr/>
          </p:nvGrpSpPr>
          <p:grpSpPr>
            <a:xfrm>
              <a:off x="6162741" y="2094990"/>
              <a:ext cx="2808312" cy="1276399"/>
              <a:chOff x="6162741" y="2094990"/>
              <a:chExt cx="2808312" cy="1276399"/>
            </a:xfrm>
          </p:grpSpPr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E3D45214-E6D0-E277-718C-9937BA1DA543}"/>
                  </a:ext>
                </a:extLst>
              </p:cNvPr>
              <p:cNvCxnSpPr/>
              <p:nvPr/>
            </p:nvCxnSpPr>
            <p:spPr bwMode="auto">
              <a:xfrm>
                <a:off x="7236296" y="2094990"/>
                <a:ext cx="0" cy="33274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25567A1-D093-737C-0DC4-1118696BBC84}"/>
                  </a:ext>
                </a:extLst>
              </p:cNvPr>
              <p:cNvSpPr txBox="1"/>
              <p:nvPr/>
            </p:nvSpPr>
            <p:spPr bwMode="white">
              <a:xfrm>
                <a:off x="6162741" y="2355726"/>
                <a:ext cx="2808312" cy="1015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aseline="0" dirty="0"/>
                  <a:t>Vi </a:t>
                </a:r>
                <a:r>
                  <a:rPr lang="en-US" baseline="0" dirty="0" err="1"/>
                  <a:t>kan</a:t>
                </a:r>
                <a:r>
                  <a:rPr lang="en-US" baseline="0" dirty="0"/>
                  <a:t> </a:t>
                </a:r>
                <a:r>
                  <a:rPr lang="en-US" baseline="0" dirty="0" err="1"/>
                  <a:t>estimere</a:t>
                </a:r>
                <a:r>
                  <a:rPr lang="en-US" baseline="0" dirty="0"/>
                  <a:t> de </a:t>
                </a:r>
                <a:r>
                  <a:rPr lang="en-US" baseline="0" dirty="0" err="1"/>
                  <a:t>beste</a:t>
                </a:r>
                <a:r>
                  <a:rPr lang="en-US" baseline="0" dirty="0"/>
                  <a:t> </a:t>
                </a:r>
                <a:r>
                  <a:rPr lang="en-US" baseline="0" dirty="0" err="1"/>
                  <a:t>verdiene</a:t>
                </a:r>
                <a:r>
                  <a:rPr lang="en-US" baseline="0" dirty="0"/>
                  <a:t> for </a:t>
                </a:r>
                <a:r>
                  <a:rPr lang="en-US" baseline="0" dirty="0" err="1"/>
                  <a:t>disse</a:t>
                </a:r>
                <a:r>
                  <a:rPr lang="en-US" baseline="0" dirty="0"/>
                  <a:t> </a:t>
                </a:r>
                <a:r>
                  <a:rPr lang="en-US" baseline="0" dirty="0" err="1"/>
                  <a:t>ut</a:t>
                </a:r>
                <a:r>
                  <a:rPr lang="en-US" baseline="0" dirty="0"/>
                  <a:t> </a:t>
                </a:r>
                <a:r>
                  <a:rPr lang="en-US" baseline="0" dirty="0" err="1"/>
                  <a:t>fra</a:t>
                </a:r>
                <a:r>
                  <a:rPr lang="en-US" baseline="0" dirty="0"/>
                  <a:t> data</a:t>
                </a:r>
                <a:endParaRPr lang="en-GB" baseline="0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CCC8A2-E430-1C4C-F0AF-AAAD49C942D3}"/>
                </a:ext>
              </a:extLst>
            </p:cNvPr>
            <p:cNvSpPr txBox="1"/>
            <p:nvPr/>
          </p:nvSpPr>
          <p:spPr bwMode="white">
            <a:xfrm>
              <a:off x="6157400" y="3455591"/>
              <a:ext cx="2808312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>
                  <a:latin typeface="Arial" panose="020B0604020202020204" pitchFamily="34" charset="0"/>
                  <a:cs typeface="Arial" panose="020B0604020202020204" pitchFamily="34" charset="0"/>
                </a:rPr>
                <a:t>( her </a:t>
              </a:r>
              <a:r>
                <a:rPr lang="en-US" baseline="0" dirty="0" err="1">
                  <a:latin typeface="Arial" panose="020B0604020202020204" pitchFamily="34" charset="0"/>
                  <a:cs typeface="Arial" panose="020B0604020202020204" pitchFamily="34" charset="0"/>
                </a:rPr>
                <a:t>får</a:t>
              </a:r>
              <a:r>
                <a:rPr lang="en-US" baseline="0" dirty="0">
                  <a:latin typeface="Arial" panose="020B0604020202020204" pitchFamily="34" charset="0"/>
                  <a:cs typeface="Arial" panose="020B0604020202020204" pitchFamily="34" charset="0"/>
                </a:rPr>
                <a:t> vi </a:t>
              </a:r>
              <a:r>
                <a:rPr lang="en-US" baseline="0" dirty="0" err="1">
                  <a:latin typeface="Arial" panose="020B0604020202020204" pitchFamily="34" charset="0"/>
                  <a:cs typeface="Arial" panose="020B0604020202020204" pitchFamily="34" charset="0"/>
                </a:rPr>
                <a:t>som</a:t>
              </a:r>
              <a:r>
                <a:rPr lang="en-US" baseline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aseline="0" dirty="0" err="1">
                  <a:latin typeface="Arial" panose="020B0604020202020204" pitchFamily="34" charset="0"/>
                  <a:cs typeface="Arial" panose="020B0604020202020204" pitchFamily="34" charset="0"/>
                </a:rPr>
                <a:t>verdier</a:t>
              </a:r>
              <a:r>
                <a:rPr lang="en-US" baseline="0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i="1" baseline="0" dirty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r>
                <a:rPr lang="en-US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baseline="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92330</a:t>
              </a:r>
            </a:p>
            <a:p>
              <a:r>
                <a:rPr lang="en-US" i="1" baseline="0" dirty="0">
                  <a:latin typeface="Arial" panose="020B0604020202020204" pitchFamily="34" charset="0"/>
                  <a:cs typeface="Arial" panose="020B0604020202020204" pitchFamily="34" charset="0"/>
                </a:rPr>
                <a:t>  w</a:t>
              </a:r>
              <a:r>
                <a:rPr lang="en-US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baseline="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1871561</a:t>
              </a:r>
              <a:endParaRPr lang="en-US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  b</a:t>
              </a:r>
              <a:r>
                <a:rPr lang="en-US" i="1" baseline="0" dirty="0">
                  <a:latin typeface="Arial" panose="020B0604020202020204" pitchFamily="34" charset="0"/>
                  <a:cs typeface="Arial" panose="020B0604020202020204" pitchFamily="34" charset="0"/>
                </a:rPr>
                <a:t>   = 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-2248907)</a:t>
              </a:r>
              <a:endParaRPr lang="en-GB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167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97E2F-9264-5591-9FAD-C9A480916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7F2B6-C3D1-E830-15A7-DA841FFD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5"/>
            <a:ext cx="7128792" cy="504056"/>
          </a:xfrm>
        </p:spPr>
        <p:txBody>
          <a:bodyPr/>
          <a:lstStyle/>
          <a:p>
            <a:r>
              <a:rPr lang="en-GB"/>
              <a:t>Lineær regresjon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AC5FB-503B-6760-F53B-355175FFD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15566"/>
            <a:ext cx="3024336" cy="591670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Tilbake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eksemplet</a:t>
            </a:r>
            <a:r>
              <a:rPr lang="en-GB" dirty="0"/>
              <a:t> </a:t>
            </a:r>
            <a:r>
              <a:rPr lang="en-GB" dirty="0" err="1"/>
              <a:t>vårt</a:t>
            </a:r>
            <a:r>
              <a:rPr lang="en-GB" dirty="0"/>
              <a:t>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5C132-C5B9-0DD1-B045-D5EF80A71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13</a:t>
            </a:fld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C808AE-ACDB-10B9-2C6D-EED2986588CD}"/>
              </a:ext>
            </a:extLst>
          </p:cNvPr>
          <p:cNvSpPr txBox="1"/>
          <p:nvPr/>
        </p:nvSpPr>
        <p:spPr bwMode="white">
          <a:xfrm>
            <a:off x="5580112" y="771551"/>
            <a:ext cx="32529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Her </a:t>
            </a:r>
            <a:r>
              <a:rPr lang="en-US" baseline="0" dirty="0" err="1"/>
              <a:t>har</a:t>
            </a:r>
            <a:r>
              <a:rPr lang="en-US" baseline="0" dirty="0"/>
              <a:t> vi to </a:t>
            </a:r>
            <a:r>
              <a:rPr lang="en-US" baseline="0" dirty="0" err="1"/>
              <a:t>trekk</a:t>
            </a:r>
            <a:r>
              <a:rPr lang="en-US" baseline="0" dirty="0"/>
              <a:t>, </a:t>
            </a:r>
            <a:r>
              <a:rPr lang="en-US" baseline="0" dirty="0" err="1"/>
              <a:t>så</a:t>
            </a:r>
            <a:r>
              <a:rPr lang="en-US" baseline="0" dirty="0"/>
              <a:t> </a:t>
            </a:r>
            <a:r>
              <a:rPr lang="en-US" baseline="0" dirty="0" err="1"/>
              <a:t>regresjonsmodellen</a:t>
            </a:r>
            <a:r>
              <a:rPr lang="en-US" baseline="0" dirty="0"/>
              <a:t> </a:t>
            </a:r>
            <a:r>
              <a:rPr lang="en-US" baseline="0" dirty="0" err="1"/>
              <a:t>består</a:t>
            </a:r>
            <a:r>
              <a:rPr lang="en-US" baseline="0" dirty="0"/>
              <a:t> av to </a:t>
            </a:r>
            <a:r>
              <a:rPr lang="en-US" baseline="0" dirty="0" err="1"/>
              <a:t>vekter</a:t>
            </a:r>
            <a:r>
              <a:rPr lang="en-US" baseline="0" dirty="0"/>
              <a:t> </a:t>
            </a:r>
            <a:r>
              <a:rPr lang="en-US" i="1" baseline="0" dirty="0"/>
              <a:t>w</a:t>
            </a:r>
            <a:r>
              <a:rPr lang="en-US" i="1" baseline="-25000" dirty="0"/>
              <a:t>1</a:t>
            </a:r>
            <a:r>
              <a:rPr lang="en-US" baseline="0" dirty="0"/>
              <a:t> og </a:t>
            </a:r>
            <a:r>
              <a:rPr lang="en-US" i="1" baseline="0" dirty="0"/>
              <a:t>w</a:t>
            </a:r>
            <a:r>
              <a:rPr lang="en-US" i="1" baseline="-25000" dirty="0"/>
              <a:t>2</a:t>
            </a:r>
            <a:r>
              <a:rPr lang="en-US" baseline="0" dirty="0"/>
              <a:t> og </a:t>
            </a:r>
            <a:r>
              <a:rPr lang="en-US" baseline="0" dirty="0" err="1"/>
              <a:t>skjæringspunktet</a:t>
            </a:r>
            <a:r>
              <a:rPr lang="en-US" baseline="0" dirty="0"/>
              <a:t> </a:t>
            </a:r>
            <a:r>
              <a:rPr lang="en-US" i="1" baseline="0" dirty="0"/>
              <a:t>b</a:t>
            </a:r>
            <a:endParaRPr lang="en-GB" i="1" baseline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A7BF204-104B-6AD8-BF30-AA0C76B355ED}"/>
              </a:ext>
            </a:extLst>
          </p:cNvPr>
          <p:cNvGrpSpPr/>
          <p:nvPr/>
        </p:nvGrpSpPr>
        <p:grpSpPr>
          <a:xfrm>
            <a:off x="6162741" y="2094990"/>
            <a:ext cx="2808312" cy="1276399"/>
            <a:chOff x="6162741" y="2094990"/>
            <a:chExt cx="2808312" cy="127639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725D34D-32C8-447C-D76B-1AA67FE7B949}"/>
                </a:ext>
              </a:extLst>
            </p:cNvPr>
            <p:cNvCxnSpPr/>
            <p:nvPr/>
          </p:nvCxnSpPr>
          <p:spPr bwMode="auto">
            <a:xfrm>
              <a:off x="7236296" y="2094990"/>
              <a:ext cx="0" cy="33274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427F6A-381A-DED8-15CA-153C40678DC2}"/>
                </a:ext>
              </a:extLst>
            </p:cNvPr>
            <p:cNvSpPr txBox="1"/>
            <p:nvPr/>
          </p:nvSpPr>
          <p:spPr bwMode="white">
            <a:xfrm>
              <a:off x="6162741" y="2355726"/>
              <a:ext cx="2808312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Vi </a:t>
              </a:r>
              <a:r>
                <a:rPr lang="en-US" baseline="0" dirty="0" err="1"/>
                <a:t>kan</a:t>
              </a:r>
              <a:r>
                <a:rPr lang="en-US" baseline="0" dirty="0"/>
                <a:t> </a:t>
              </a:r>
              <a:r>
                <a:rPr lang="en-US" baseline="0" dirty="0" err="1"/>
                <a:t>estimere</a:t>
              </a:r>
              <a:r>
                <a:rPr lang="en-US" baseline="0" dirty="0"/>
                <a:t> de </a:t>
              </a:r>
              <a:r>
                <a:rPr lang="en-US" baseline="0" dirty="0" err="1"/>
                <a:t>beste</a:t>
              </a:r>
              <a:r>
                <a:rPr lang="en-US" baseline="0" dirty="0"/>
                <a:t> </a:t>
              </a:r>
              <a:r>
                <a:rPr lang="en-US" baseline="0" dirty="0" err="1"/>
                <a:t>verdiene</a:t>
              </a:r>
              <a:r>
                <a:rPr lang="en-US" baseline="0" dirty="0"/>
                <a:t> for </a:t>
              </a:r>
              <a:r>
                <a:rPr lang="en-US" baseline="0" dirty="0" err="1"/>
                <a:t>disse</a:t>
              </a:r>
              <a:r>
                <a:rPr lang="en-US" baseline="0" dirty="0"/>
                <a:t> </a:t>
              </a:r>
              <a:r>
                <a:rPr lang="en-US" baseline="0" dirty="0" err="1"/>
                <a:t>ut</a:t>
              </a:r>
              <a:r>
                <a:rPr lang="en-US" baseline="0" dirty="0"/>
                <a:t> </a:t>
              </a:r>
              <a:r>
                <a:rPr lang="en-US" baseline="0" dirty="0" err="1"/>
                <a:t>fra</a:t>
              </a:r>
              <a:r>
                <a:rPr lang="en-US" baseline="0" dirty="0"/>
                <a:t> data</a:t>
              </a:r>
              <a:endParaRPr lang="en-GB" baseline="0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6A2DB92-6310-500C-2C03-3DCD59069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89" y="1493375"/>
            <a:ext cx="5097407" cy="35064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2CCFCA8-ED1F-21CA-03BD-CBCB29E38E0B}"/>
              </a:ext>
            </a:extLst>
          </p:cNvPr>
          <p:cNvSpPr txBox="1"/>
          <p:nvPr/>
        </p:nvSpPr>
        <p:spPr bwMode="white">
          <a:xfrm>
            <a:off x="5508104" y="3676433"/>
            <a:ext cx="3528392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900" dirty="0"/>
              <a:t>V</a:t>
            </a:r>
            <a:r>
              <a:rPr lang="en-US" sz="1900" baseline="0" dirty="0"/>
              <a:t>i </a:t>
            </a:r>
            <a:r>
              <a:rPr lang="en-US" sz="1900" baseline="0" dirty="0" err="1"/>
              <a:t>har</a:t>
            </a:r>
            <a:r>
              <a:rPr lang="en-US" sz="1900" baseline="0" dirty="0"/>
              <a:t> </a:t>
            </a:r>
            <a:r>
              <a:rPr lang="en-US" sz="1900" baseline="0" dirty="0" err="1"/>
              <a:t>nå</a:t>
            </a:r>
            <a:r>
              <a:rPr lang="en-US" sz="1900" baseline="0" dirty="0"/>
              <a:t> </a:t>
            </a:r>
            <a:r>
              <a:rPr lang="en-US" sz="1900" baseline="0" dirty="0" err="1"/>
              <a:t>en</a:t>
            </a:r>
            <a:r>
              <a:rPr lang="en-US" sz="1900" baseline="0" dirty="0"/>
              <a:t> </a:t>
            </a:r>
            <a:r>
              <a:rPr lang="en-US" sz="1900" baseline="0" dirty="0" err="1"/>
              <a:t>regresjonsmodell</a:t>
            </a:r>
            <a:r>
              <a:rPr lang="en-US" sz="1900" baseline="0" dirty="0"/>
              <a:t> </a:t>
            </a:r>
            <a:r>
              <a:rPr lang="en-US" sz="1900" baseline="0" dirty="0" err="1"/>
              <a:t>som</a:t>
            </a:r>
            <a:r>
              <a:rPr lang="en-US" sz="1900" baseline="0" dirty="0"/>
              <a:t> </a:t>
            </a:r>
            <a:r>
              <a:rPr lang="en-US" sz="1900" baseline="0" dirty="0" err="1"/>
              <a:t>forutsir</a:t>
            </a:r>
            <a:r>
              <a:rPr lang="en-US" sz="1900" baseline="0" dirty="0"/>
              <a:t> </a:t>
            </a:r>
            <a:r>
              <a:rPr lang="en-US" sz="1900" baseline="0" dirty="0" err="1"/>
              <a:t>prisen</a:t>
            </a:r>
            <a:r>
              <a:rPr lang="en-US" sz="1900" baseline="0" dirty="0"/>
              <a:t> </a:t>
            </a:r>
            <a:r>
              <a:rPr lang="en-US" sz="1900" i="1" baseline="0" dirty="0"/>
              <a:t>y</a:t>
            </a:r>
            <a:r>
              <a:rPr lang="en-US" sz="1900" baseline="0" dirty="0"/>
              <a:t> for </a:t>
            </a:r>
            <a:r>
              <a:rPr lang="en-US" sz="1900" baseline="0" dirty="0" err="1"/>
              <a:t>hvilken</a:t>
            </a:r>
            <a:r>
              <a:rPr lang="en-US" sz="1900" baseline="0" dirty="0"/>
              <a:t> </a:t>
            </a:r>
            <a:r>
              <a:rPr lang="en-US" sz="1900" baseline="0" dirty="0" err="1"/>
              <a:t>som</a:t>
            </a:r>
            <a:r>
              <a:rPr lang="en-US" sz="1900" baseline="0" dirty="0"/>
              <a:t> </a:t>
            </a:r>
            <a:r>
              <a:rPr lang="en-US" sz="1900" baseline="0" dirty="0" err="1"/>
              <a:t>helst</a:t>
            </a:r>
            <a:r>
              <a:rPr lang="en-US" sz="1900" baseline="0" dirty="0"/>
              <a:t> </a:t>
            </a:r>
            <a:r>
              <a:rPr lang="en-US" sz="1900" baseline="0" dirty="0" err="1"/>
              <a:t>bolig</a:t>
            </a:r>
            <a:r>
              <a:rPr lang="en-US" sz="1900" baseline="0" dirty="0"/>
              <a:t>, </a:t>
            </a:r>
            <a:r>
              <a:rPr lang="en-US" sz="1900" baseline="0" dirty="0" err="1"/>
              <a:t>gitt</a:t>
            </a:r>
            <a:r>
              <a:rPr lang="en-US" sz="1900" baseline="0" dirty="0"/>
              <a:t> </a:t>
            </a:r>
            <a:r>
              <a:rPr lang="en-US" sz="1900" baseline="0" dirty="0" err="1"/>
              <a:t>kvm</a:t>
            </a:r>
            <a:r>
              <a:rPr lang="en-US" sz="1900" baseline="0" dirty="0"/>
              <a:t> og </a:t>
            </a:r>
            <a:r>
              <a:rPr lang="en-US" sz="1900" baseline="0" dirty="0" err="1"/>
              <a:t>vestkant</a:t>
            </a:r>
            <a:r>
              <a:rPr lang="en-US" sz="1900" baseline="0" dirty="0"/>
              <a:t>/</a:t>
            </a:r>
            <a:r>
              <a:rPr lang="en-US" sz="1900" baseline="0" dirty="0" err="1"/>
              <a:t>østkant</a:t>
            </a:r>
            <a:endParaRPr lang="en-GB" sz="1900" baseline="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2704D16-A6AD-85B4-56B8-43BED9C2189C}"/>
              </a:ext>
            </a:extLst>
          </p:cNvPr>
          <p:cNvCxnSpPr/>
          <p:nvPr/>
        </p:nvCxnSpPr>
        <p:spPr bwMode="auto">
          <a:xfrm>
            <a:off x="7206568" y="3371389"/>
            <a:ext cx="0" cy="3327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93657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EC72B-F7CA-06D5-6226-1C28424C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DAA6A-CD80-6040-AB43-F76576D1C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Lineær regresjon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16ACE-EADC-0C20-4A80-55A6FDC82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776" y="2041537"/>
            <a:ext cx="6480720" cy="44045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Samme</a:t>
            </a:r>
            <a:r>
              <a:rPr lang="en-US" sz="2000" dirty="0"/>
              <a:t> </a:t>
            </a:r>
            <a:r>
              <a:rPr lang="en-US" sz="2000" dirty="0" err="1"/>
              <a:t>formel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en-US" sz="2000" dirty="0" err="1"/>
              <a:t>også</a:t>
            </a:r>
            <a:r>
              <a:rPr lang="en-US" sz="2000" dirty="0"/>
              <a:t> </a:t>
            </a:r>
            <a:r>
              <a:rPr lang="en-US" sz="2000" dirty="0" err="1"/>
              <a:t>skrives</a:t>
            </a:r>
            <a:r>
              <a:rPr lang="en-US" sz="2000" dirty="0"/>
              <a:t> med </a:t>
            </a:r>
            <a:r>
              <a:rPr lang="en-US" sz="2000" i="1" dirty="0" err="1"/>
              <a:t>vektorer</a:t>
            </a:r>
            <a:r>
              <a:rPr lang="en-US" sz="2000" dirty="0"/>
              <a:t>: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89A76-44EF-A9B1-087E-0EDD8B3000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AA2A87-E2A4-1939-5BA9-3124CC393084}"/>
              </a:ext>
            </a:extLst>
          </p:cNvPr>
          <p:cNvSpPr/>
          <p:nvPr/>
        </p:nvSpPr>
        <p:spPr bwMode="auto">
          <a:xfrm>
            <a:off x="4884157" y="1243555"/>
            <a:ext cx="360027" cy="3780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AD7DF6-333C-7678-36D7-A4FC1C605B86}"/>
              </a:ext>
            </a:extLst>
          </p:cNvPr>
          <p:cNvSpPr/>
          <p:nvPr/>
        </p:nvSpPr>
        <p:spPr bwMode="auto">
          <a:xfrm>
            <a:off x="3452803" y="1215332"/>
            <a:ext cx="270030" cy="3780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3BBDDF-CD41-7753-377C-60B0DF31A1C4}"/>
              </a:ext>
            </a:extLst>
          </p:cNvPr>
          <p:cNvSpPr/>
          <p:nvPr/>
        </p:nvSpPr>
        <p:spPr bwMode="auto">
          <a:xfrm>
            <a:off x="2561900" y="1215332"/>
            <a:ext cx="270030" cy="3780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C91077-7FE6-657B-D6E6-373B731B9193}"/>
                  </a:ext>
                </a:extLst>
              </p:cNvPr>
              <p:cNvSpPr txBox="1"/>
              <p:nvPr/>
            </p:nvSpPr>
            <p:spPr bwMode="white">
              <a:xfrm>
                <a:off x="1697804" y="1215332"/>
                <a:ext cx="4021294" cy="323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1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1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100" i="1"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1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C91077-7FE6-657B-D6E6-373B731B9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697804" y="1215332"/>
                <a:ext cx="4021294" cy="323165"/>
              </a:xfrm>
              <a:prstGeom prst="rect">
                <a:avLst/>
              </a:prstGeom>
              <a:blipFill>
                <a:blip r:embed="rId2"/>
                <a:stretch>
                  <a:fillRect l="-1062" r="-1062" b="-2830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F2E584-4899-B711-E862-44B0C80EBDDF}"/>
              </a:ext>
            </a:extLst>
          </p:cNvPr>
          <p:cNvCxnSpPr>
            <a:cxnSpLocks/>
          </p:cNvCxnSpPr>
          <p:nvPr/>
        </p:nvCxnSpPr>
        <p:spPr bwMode="auto">
          <a:xfrm flipV="1">
            <a:off x="2875713" y="867602"/>
            <a:ext cx="549191" cy="3207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D557F0-6CCC-A925-CF91-A36FF811865A}"/>
              </a:ext>
            </a:extLst>
          </p:cNvPr>
          <p:cNvCxnSpPr>
            <a:cxnSpLocks/>
          </p:cNvCxnSpPr>
          <p:nvPr/>
        </p:nvCxnSpPr>
        <p:spPr bwMode="auto">
          <a:xfrm flipV="1">
            <a:off x="3636160" y="866957"/>
            <a:ext cx="263658" cy="2734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B366CF-1030-07A4-9974-9FC31659A7C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27131" y="833590"/>
            <a:ext cx="503293" cy="3599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28AE2F-464F-94C6-EF2E-01DF974F03C8}"/>
              </a:ext>
            </a:extLst>
          </p:cNvPr>
          <p:cNvCxnSpPr>
            <a:cxnSpLocks/>
            <a:stCxn id="8" idx="3"/>
          </p:cNvCxnSpPr>
          <p:nvPr/>
        </p:nvCxnSpPr>
        <p:spPr bwMode="auto">
          <a:xfrm flipV="1">
            <a:off x="5719098" y="1028001"/>
            <a:ext cx="592974" cy="3489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1C7C025-5A33-2B88-731D-E0C1469D7CC1}"/>
              </a:ext>
            </a:extLst>
          </p:cNvPr>
          <p:cNvSpPr txBox="1"/>
          <p:nvPr/>
        </p:nvSpPr>
        <p:spPr bwMode="white">
          <a:xfrm>
            <a:off x="3347864" y="171077"/>
            <a:ext cx="2727303" cy="68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Input </a:t>
            </a:r>
            <a:r>
              <a:rPr lang="en-GB" b="1" dirty="0"/>
              <a:t>x</a:t>
            </a:r>
            <a:r>
              <a:rPr lang="en-GB" dirty="0"/>
              <a:t> med </a:t>
            </a:r>
            <a:r>
              <a:rPr lang="en-GB" i="1" dirty="0"/>
              <a:t>n</a:t>
            </a:r>
            <a:r>
              <a:rPr lang="en-GB" dirty="0"/>
              <a:t> (</a:t>
            </a:r>
            <a:r>
              <a:rPr lang="en-GB" dirty="0" err="1"/>
              <a:t>numeriske</a:t>
            </a:r>
            <a:r>
              <a:rPr lang="en-GB" dirty="0"/>
              <a:t>) </a:t>
            </a:r>
            <a:r>
              <a:rPr lang="en-GB" dirty="0" err="1"/>
              <a:t>trekk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CCF12E-DB2C-C43C-0655-649B52151DFF}"/>
              </a:ext>
            </a:extLst>
          </p:cNvPr>
          <p:cNvSpPr txBox="1"/>
          <p:nvPr/>
        </p:nvSpPr>
        <p:spPr bwMode="white">
          <a:xfrm>
            <a:off x="6312072" y="723905"/>
            <a:ext cx="2372726" cy="86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 err="1"/>
              <a:t>skjæringspunktet</a:t>
            </a:r>
            <a:r>
              <a:rPr lang="en-GB" dirty="0"/>
              <a:t> </a:t>
            </a:r>
          </a:p>
          <a:p>
            <a:r>
              <a:rPr lang="en-GB" sz="1600" dirty="0"/>
              <a:t>(=</a:t>
            </a:r>
            <a:r>
              <a:rPr lang="en-GB" sz="1600" dirty="0" err="1"/>
              <a:t>verdi</a:t>
            </a:r>
            <a:r>
              <a:rPr lang="en-GB" sz="1600" dirty="0"/>
              <a:t> </a:t>
            </a:r>
            <a:r>
              <a:rPr lang="en-GB" sz="1600" dirty="0" err="1"/>
              <a:t>av</a:t>
            </a:r>
            <a:r>
              <a:rPr lang="en-GB" sz="1600" dirty="0"/>
              <a:t> </a:t>
            </a:r>
            <a:r>
              <a:rPr lang="en-GB" sz="1600" i="1" dirty="0"/>
              <a:t>y</a:t>
            </a:r>
            <a:r>
              <a:rPr lang="en-GB" sz="1600" dirty="0"/>
              <a:t> </a:t>
            </a:r>
            <a:r>
              <a:rPr lang="en-GB" sz="1600" dirty="0" err="1"/>
              <a:t>hvis</a:t>
            </a:r>
            <a:r>
              <a:rPr lang="en-GB" sz="1600" dirty="0"/>
              <a:t> alle features i </a:t>
            </a:r>
            <a:r>
              <a:rPr lang="en-GB" sz="1600" i="1" dirty="0"/>
              <a:t>x</a:t>
            </a:r>
            <a:r>
              <a:rPr lang="en-GB" sz="1600" dirty="0"/>
              <a:t> er </a:t>
            </a:r>
            <a:r>
              <a:rPr lang="en-GB" sz="1600" dirty="0" err="1"/>
              <a:t>lik</a:t>
            </a:r>
            <a:r>
              <a:rPr lang="en-GB" sz="1600" dirty="0"/>
              <a:t> 0)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715C160-8E4B-EC03-6534-CCDA57701C9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104830" y="1376914"/>
            <a:ext cx="580997" cy="211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7C92549-5573-2DC7-E8E9-CD981928B866}"/>
              </a:ext>
            </a:extLst>
          </p:cNvPr>
          <p:cNvSpPr txBox="1"/>
          <p:nvPr/>
        </p:nvSpPr>
        <p:spPr bwMode="white">
          <a:xfrm>
            <a:off x="200956" y="1188401"/>
            <a:ext cx="1106927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Output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F15A0A-535A-7C43-7296-B619850B8004}"/>
                  </a:ext>
                </a:extLst>
              </p:cNvPr>
              <p:cNvSpPr txBox="1"/>
              <p:nvPr/>
            </p:nvSpPr>
            <p:spPr bwMode="white">
              <a:xfrm>
                <a:off x="1690550" y="3075022"/>
                <a:ext cx="1783950" cy="37587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>
                              <a:latin typeface="Cambria Math" panose="02040503050406030204" pitchFamily="18" charset="0"/>
                            </a:rPr>
                            <m:t>𝐰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a:rPr lang="en-GB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F15A0A-535A-7C43-7296-B619850B8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690550" y="3075022"/>
                <a:ext cx="1783950" cy="375872"/>
              </a:xfrm>
              <a:prstGeom prst="rect">
                <a:avLst/>
              </a:prstGeom>
              <a:blipFill>
                <a:blip r:embed="rId3"/>
                <a:stretch>
                  <a:fillRect l="-3051" r="-2373" b="-25000"/>
                </a:stretch>
              </a:blipFill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FA88B87-23E7-9FB6-15AA-BABDA265161B}"/>
                  </a:ext>
                </a:extLst>
              </p:cNvPr>
              <p:cNvSpPr txBox="1"/>
              <p:nvPr/>
            </p:nvSpPr>
            <p:spPr bwMode="white">
              <a:xfrm>
                <a:off x="3875081" y="2595876"/>
                <a:ext cx="4830161" cy="142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dirty="0" err="1"/>
                  <a:t>hvor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1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FA88B87-23E7-9FB6-15AA-BABDA2651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875081" y="2595876"/>
                <a:ext cx="4830161" cy="1429879"/>
              </a:xfrm>
              <a:prstGeom prst="rect">
                <a:avLst/>
              </a:prstGeom>
              <a:blipFill>
                <a:blip r:embed="rId4"/>
                <a:stretch>
                  <a:fillRect l="-25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B236644-7292-7884-8751-E9F78B7CEC39}"/>
              </a:ext>
            </a:extLst>
          </p:cNvPr>
          <p:cNvCxnSpPr/>
          <p:nvPr/>
        </p:nvCxnSpPr>
        <p:spPr bwMode="auto">
          <a:xfrm>
            <a:off x="2123728" y="1593374"/>
            <a:ext cx="0" cy="13510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E496CD8-25C4-ACF8-1F2D-D540C0D41542}"/>
              </a:ext>
            </a:extLst>
          </p:cNvPr>
          <p:cNvSpPr txBox="1"/>
          <p:nvPr/>
        </p:nvSpPr>
        <p:spPr bwMode="white">
          <a:xfrm>
            <a:off x="1547664" y="4264844"/>
            <a:ext cx="76324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Output er </a:t>
            </a:r>
            <a:r>
              <a:rPr lang="en-US" dirty="0" err="1"/>
              <a:t>dermed</a:t>
            </a:r>
            <a:r>
              <a:rPr lang="en-US" dirty="0"/>
              <a:t> </a:t>
            </a:r>
            <a:r>
              <a:rPr lang="en-US" dirty="0" err="1"/>
              <a:t>definert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i="1" dirty="0" err="1"/>
              <a:t>prikkproduktet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vektvektoren</a:t>
            </a:r>
            <a:r>
              <a:rPr lang="en-US" dirty="0"/>
              <a:t> og </a:t>
            </a:r>
            <a:r>
              <a:rPr lang="en-US" dirty="0" err="1"/>
              <a:t>inputvektoren</a:t>
            </a:r>
            <a:r>
              <a:rPr lang="en-US" dirty="0"/>
              <a:t> + </a:t>
            </a:r>
            <a:r>
              <a:rPr lang="en-US" dirty="0" err="1"/>
              <a:t>skjæringspunktet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372868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animBg="1"/>
      <p:bldP spid="21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F96B0-3BAA-7862-7ED3-2D614920D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BF5BE-2C3F-7A39-5172-E664DE52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CA288-5514-B2C5-AEF7-D72373A95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7614"/>
            <a:ext cx="7992888" cy="3086100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Intro</a:t>
            </a:r>
          </a:p>
          <a:p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Lineær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Logistisk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regresjon</a:t>
            </a:r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Mer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enn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to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klasser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: multinomial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logistisk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Litt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lineær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algebra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6472-BA50-A215-7D11-2E32DCA774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79931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/>
              <a:t>Logistisk</a:t>
            </a:r>
            <a:r>
              <a:rPr lang="en-GB"/>
              <a:t> regresjon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Kan vi </a:t>
                </a:r>
                <a:r>
                  <a:rPr lang="en-GB" dirty="0" err="1"/>
                  <a:t>bruke</a:t>
                </a:r>
                <a:r>
                  <a:rPr lang="en-GB" dirty="0"/>
                  <a:t> </a:t>
                </a:r>
                <a:r>
                  <a:rPr lang="en-GB" dirty="0" err="1"/>
                  <a:t>regresjonsformelen</a:t>
                </a:r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</a:t>
                </a:r>
                <a:r>
                  <a:rPr lang="en-GB" dirty="0" err="1"/>
                  <a:t>klassifisering</a:t>
                </a:r>
                <a:r>
                  <a:rPr lang="en-GB" dirty="0"/>
                  <a:t>?</a:t>
                </a:r>
              </a:p>
              <a:p>
                <a:endParaRPr lang="en-GB" sz="1350" dirty="0"/>
              </a:p>
              <a:p>
                <a:endParaRPr lang="en-GB" dirty="0"/>
              </a:p>
              <a:p>
                <a:r>
                  <a:rPr lang="en-GB" dirty="0"/>
                  <a:t>Vi </a:t>
                </a:r>
                <a:r>
                  <a:rPr lang="en-GB" dirty="0" err="1"/>
                  <a:t>kan</a:t>
                </a:r>
                <a:r>
                  <a:rPr lang="en-GB" dirty="0"/>
                  <a:t> </a:t>
                </a:r>
                <a:r>
                  <a:rPr lang="en-GB" dirty="0" err="1"/>
                  <a:t>omforme</a:t>
                </a:r>
                <a:r>
                  <a:rPr lang="en-GB" dirty="0"/>
                  <a:t> </a:t>
                </a:r>
                <a:r>
                  <a:rPr lang="en-GB" dirty="0" err="1"/>
                  <a:t>regresjonsresultatet</a:t>
                </a:r>
                <a:r>
                  <a:rPr lang="en-GB" dirty="0"/>
                  <a:t> </a:t>
                </a:r>
                <a:r>
                  <a:rPr lang="en-GB" dirty="0" err="1"/>
                  <a:t>slik</a:t>
                </a:r>
                <a:r>
                  <a:rPr lang="en-GB" dirty="0"/>
                  <a:t> at den </a:t>
                </a:r>
                <a:r>
                  <a:rPr lang="en-GB" dirty="0" err="1"/>
                  <a:t>blir</a:t>
                </a:r>
                <a:r>
                  <a:rPr lang="en-GB" dirty="0"/>
                  <a:t> </a:t>
                </a:r>
                <a:r>
                  <a:rPr lang="en-GB" dirty="0" err="1"/>
                  <a:t>mellom</a:t>
                </a:r>
                <a:r>
                  <a:rPr lang="en-GB" dirty="0"/>
                  <a:t> 0 og 1 </a:t>
                </a:r>
                <a:r>
                  <a:rPr lang="en-GB" dirty="0" err="1"/>
                  <a:t>ved</a:t>
                </a:r>
                <a:r>
                  <a:rPr lang="en-GB" dirty="0"/>
                  <a:t> å </a:t>
                </a:r>
                <a:r>
                  <a:rPr lang="en-GB" dirty="0" err="1"/>
                  <a:t>sende</a:t>
                </a:r>
                <a:r>
                  <a:rPr lang="en-GB" dirty="0"/>
                  <a:t> det </a:t>
                </a:r>
                <a:r>
                  <a:rPr lang="en-GB" dirty="0" err="1"/>
                  <a:t>gjennom</a:t>
                </a:r>
                <a:r>
                  <a:rPr lang="en-GB" dirty="0"/>
                  <a:t> </a:t>
                </a:r>
                <a:r>
                  <a:rPr lang="en-GB" dirty="0" err="1"/>
                  <a:t>en</a:t>
                </a:r>
                <a:r>
                  <a:rPr lang="en-GB" dirty="0"/>
                  <a:t> </a:t>
                </a:r>
                <a:r>
                  <a:rPr lang="en-GB" dirty="0" err="1"/>
                  <a:t>såkalt</a:t>
                </a:r>
                <a:r>
                  <a:rPr lang="en-GB" dirty="0"/>
                  <a:t> </a:t>
                </a:r>
                <a:r>
                  <a:rPr lang="en-GB" i="1" dirty="0"/>
                  <a:t>sigmoid-</a:t>
                </a:r>
                <a:r>
                  <a:rPr lang="en-GB" i="1" dirty="0" err="1"/>
                  <a:t>funksjon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16</a:t>
            </a:fld>
            <a:endParaRPr lang="en-GB" noProof="0"/>
          </a:p>
        </p:txBody>
      </p:sp>
      <p:grpSp>
        <p:nvGrpSpPr>
          <p:cNvPr id="14" name="Group 13"/>
          <p:cNvGrpSpPr/>
          <p:nvPr/>
        </p:nvGrpSpPr>
        <p:grpSpPr>
          <a:xfrm>
            <a:off x="1501844" y="3307932"/>
            <a:ext cx="2492605" cy="1279898"/>
            <a:chOff x="927652" y="4187643"/>
            <a:chExt cx="3323473" cy="170653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/>
                <p:cNvSpPr txBox="1"/>
                <p:nvPr/>
              </p:nvSpPr>
              <p:spPr bwMode="white">
                <a:xfrm>
                  <a:off x="1259632" y="4187643"/>
                  <a:ext cx="2483414" cy="4385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sz="21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1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1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100" b="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GB" sz="21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100" b="1">
                              <a:latin typeface="Cambria Math" panose="02040503050406030204" pitchFamily="18" charset="0"/>
                            </a:rPr>
                            <m:t>𝐰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a:rPr lang="en-GB" sz="21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r>
                        <a:rPr lang="en-GB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GB" sz="2100" dirty="0"/>
                    <a:t>)</a:t>
                  </a:r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1259632" y="4187643"/>
                  <a:ext cx="2483414" cy="438581"/>
                </a:xfrm>
                <a:prstGeom prst="rect">
                  <a:avLst/>
                </a:prstGeom>
                <a:blipFill>
                  <a:blip r:embed="rId3"/>
                  <a:stretch>
                    <a:fillRect l="-4902" t="-24074" r="-7516" b="-5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/>
                <p:cNvSpPr txBox="1"/>
                <p:nvPr/>
              </p:nvSpPr>
              <p:spPr bwMode="white">
                <a:xfrm>
                  <a:off x="927652" y="5077454"/>
                  <a:ext cx="3323473" cy="8167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2100">
                            <a:latin typeface="Cambria Math" panose="02040503050406030204" pitchFamily="18" charset="0"/>
                          </a:rPr>
                          <m:t>hvor</m:t>
                        </m:r>
                        <m:r>
                          <a:rPr lang="en-GB" sz="21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100" b="0" i="1"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GB" sz="21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1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1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1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GB" sz="21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1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sz="21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1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GB" sz="2100" dirty="0"/>
                </a:p>
              </p:txBody>
            </p:sp>
          </mc:Choice>
          <mc:Fallback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927652" y="5077454"/>
                  <a:ext cx="3323473" cy="8167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 bwMode="auto">
            <a:xfrm>
              <a:off x="1979712" y="4637222"/>
              <a:ext cx="0" cy="6639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688" y="2993899"/>
            <a:ext cx="2861948" cy="190796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 bwMode="white">
              <a:xfrm>
                <a:off x="1187624" y="1635646"/>
                <a:ext cx="6696744" cy="623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dirty="0">
                    <a:sym typeface="Wingdings" panose="05000000000000000000" pitchFamily="2" charset="2"/>
                  </a:rPr>
                  <a:t> </a:t>
                </a:r>
                <a:r>
                  <a:rPr lang="en-GB" sz="1800" dirty="0" err="1">
                    <a:sym typeface="Wingdings" panose="05000000000000000000" pitchFamily="2" charset="2"/>
                  </a:rPr>
                  <a:t>Ikke</a:t>
                </a:r>
                <a:r>
                  <a:rPr lang="en-GB" sz="1800" dirty="0">
                    <a:sym typeface="Wingdings" panose="05000000000000000000" pitchFamily="2" charset="2"/>
                  </a:rPr>
                  <a:t> </a:t>
                </a:r>
                <a:r>
                  <a:rPr lang="en-GB" sz="1800" dirty="0" err="1">
                    <a:sym typeface="Wingdings" panose="05000000000000000000" pitchFamily="2" charset="2"/>
                  </a:rPr>
                  <a:t>helt</a:t>
                </a:r>
                <a:r>
                  <a:rPr lang="en-GB" sz="1800" dirty="0">
                    <a:sym typeface="Wingdings" panose="05000000000000000000" pitchFamily="2" charset="2"/>
                  </a:rPr>
                  <a:t>: For </a:t>
                </a:r>
                <a:r>
                  <a:rPr lang="en-GB" sz="1800" dirty="0" err="1">
                    <a:sym typeface="Wingdings" panose="05000000000000000000" pitchFamily="2" charset="2"/>
                  </a:rPr>
                  <a:t>klassifisering</a:t>
                </a:r>
                <a:r>
                  <a:rPr lang="en-GB" sz="1800" dirty="0"/>
                  <a:t> </a:t>
                </a:r>
                <a:r>
                  <a:rPr lang="en-GB" sz="1800" dirty="0" err="1"/>
                  <a:t>må</a:t>
                </a:r>
                <a:r>
                  <a:rPr lang="en-GB" sz="1800" dirty="0"/>
                  <a:t> vi </a:t>
                </a:r>
                <a:r>
                  <a:rPr lang="en-GB" sz="1800" dirty="0" err="1"/>
                  <a:t>predikere</a:t>
                </a:r>
                <a:r>
                  <a:rPr lang="en-GB" sz="1800" dirty="0"/>
                  <a:t> </a:t>
                </a:r>
                <a:r>
                  <a:rPr lang="en-GB" sz="1800" dirty="0" err="1"/>
                  <a:t>en</a:t>
                </a:r>
                <a:r>
                  <a:rPr lang="en-GB" sz="1800" dirty="0"/>
                  <a:t> </a:t>
                </a:r>
                <a:r>
                  <a:rPr lang="en-GB" sz="1800" i="1" dirty="0" err="1"/>
                  <a:t>sansynnlighet</a:t>
                </a:r>
                <a:r>
                  <a:rPr lang="en-GB" sz="1800" dirty="0"/>
                  <a:t>, men </a:t>
                </a:r>
                <a:r>
                  <a:rPr lang="en-GB" sz="1800" dirty="0" err="1"/>
                  <a:t>regresjon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gir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oss</a:t>
                </a:r>
                <a:r>
                  <a:rPr lang="en-GB" sz="1800" dirty="0"/>
                  <a:t> </a:t>
                </a:r>
                <a:r>
                  <a:rPr lang="en-GB" sz="1800" dirty="0" err="1"/>
                  <a:t>verdier</a:t>
                </a:r>
                <a:r>
                  <a:rPr lang="en-GB" sz="1800" dirty="0"/>
                  <a:t> for </a:t>
                </a:r>
                <a:r>
                  <a:rPr lang="en-GB" sz="1800" i="1" dirty="0"/>
                  <a:t>y</a:t>
                </a:r>
                <a:r>
                  <a:rPr lang="en-GB" sz="1800" dirty="0"/>
                  <a:t> </a:t>
                </a:r>
                <a:r>
                  <a:rPr lang="en-GB" sz="1800" dirty="0" err="1"/>
                  <a:t>mellom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  <m:r>
                      <a:rPr lang="en-GB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og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endParaRPr lang="en-GB" sz="18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187624" y="1635646"/>
                <a:ext cx="6696744" cy="623248"/>
              </a:xfrm>
              <a:prstGeom prst="rect">
                <a:avLst/>
              </a:prstGeom>
              <a:blipFill>
                <a:blip r:embed="rId6"/>
                <a:stretch>
                  <a:fillRect l="-1093" t="-6796" r="-455" b="-1553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345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Logistisk regresjon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2732399"/>
                <a:ext cx="7182798" cy="1299317"/>
              </a:xfrm>
            </p:spPr>
            <p:txBody>
              <a:bodyPr/>
              <a:lstStyle/>
              <a:p>
                <a:r>
                  <a:rPr lang="en-GB" dirty="0"/>
                  <a:t>Sigmoid-</a:t>
                </a:r>
                <a:r>
                  <a:rPr lang="en-GB" dirty="0" err="1"/>
                  <a:t>funksjonen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brukes</a:t>
                </a:r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å “</a:t>
                </a:r>
                <a:r>
                  <a:rPr lang="en-GB" dirty="0" err="1"/>
                  <a:t>tvinge</a:t>
                </a:r>
                <a:r>
                  <a:rPr lang="en-GB" dirty="0"/>
                  <a:t>” </a:t>
                </a:r>
                <a:r>
                  <a:rPr lang="en-GB" dirty="0" err="1"/>
                  <a:t>regresjonsresultaten</a:t>
                </a:r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å </a:t>
                </a:r>
                <a:r>
                  <a:rPr lang="en-GB" dirty="0" err="1"/>
                  <a:t>være</a:t>
                </a:r>
                <a:r>
                  <a:rPr lang="en-GB" dirty="0"/>
                  <a:t> </a:t>
                </a:r>
                <a:r>
                  <a:rPr lang="en-GB" dirty="0" err="1"/>
                  <a:t>en</a:t>
                </a:r>
                <a:r>
                  <a:rPr lang="en-GB" dirty="0"/>
                  <a:t> </a:t>
                </a:r>
                <a:r>
                  <a:rPr lang="en-GB" dirty="0" err="1"/>
                  <a:t>sansynnlighet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[0,1]</m:t>
                    </m:r>
                  </m:oMath>
                </a14:m>
                <a:endParaRPr lang="en-GB" dirty="0"/>
              </a:p>
              <a:p>
                <a:r>
                  <a:rPr lang="en-GB" dirty="0" err="1"/>
                  <a:t>Hvis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GB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 er</a:t>
                </a:r>
              </a:p>
              <a:p>
                <a:pPr lvl="1"/>
                <a:r>
                  <a:rPr lang="en-GB" dirty="0" err="1"/>
                  <a:t>Veldig</a:t>
                </a:r>
                <a:r>
                  <a:rPr lang="en-GB" dirty="0"/>
                  <a:t> </a:t>
                </a:r>
                <a:r>
                  <a:rPr lang="en-GB" dirty="0" err="1"/>
                  <a:t>negativ</a:t>
                </a:r>
                <a:r>
                  <a:rPr lang="en-GB" dirty="0"/>
                  <a:t> (e.g. -100)</a:t>
                </a:r>
              </a:p>
              <a:p>
                <a:pPr lvl="1"/>
                <a:r>
                  <a:rPr lang="en-GB" dirty="0">
                    <a:sym typeface="Wingdings" panose="05000000000000000000" pitchFamily="2" charset="2"/>
                  </a:rPr>
                  <a:t>0</a:t>
                </a:r>
                <a:endParaRPr lang="en-GB" dirty="0"/>
              </a:p>
              <a:p>
                <a:pPr lvl="1"/>
                <a:r>
                  <a:rPr lang="en-GB" dirty="0" err="1"/>
                  <a:t>Veldig</a:t>
                </a:r>
                <a:r>
                  <a:rPr lang="en-GB" dirty="0"/>
                  <a:t> </a:t>
                </a:r>
                <a:r>
                  <a:rPr lang="en-GB" dirty="0" err="1"/>
                  <a:t>positiv</a:t>
                </a:r>
                <a:r>
                  <a:rPr lang="en-GB" dirty="0"/>
                  <a:t> (e.g. 100)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2732399"/>
                <a:ext cx="7182798" cy="1299317"/>
              </a:xfrm>
              <a:blipFill>
                <a:blip r:embed="rId2"/>
                <a:stretch>
                  <a:fillRect l="-1783" t="-1878" r="-1188" b="-652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17</a:t>
            </a:fld>
            <a:endParaRPr lang="en-GB" noProof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6" y="411510"/>
            <a:ext cx="3266982" cy="21779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 bwMode="white">
              <a:xfrm>
                <a:off x="1959518" y="1206114"/>
                <a:ext cx="1862561" cy="328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1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100" b="0" i="1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GB" sz="21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100" b="1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10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GB" sz="21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GB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100" dirty="0"/>
                  <a:t>)</a:t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959518" y="1206114"/>
                <a:ext cx="1862561" cy="328936"/>
              </a:xfrm>
              <a:prstGeom prst="rect">
                <a:avLst/>
              </a:prstGeom>
              <a:blipFill>
                <a:blip r:embed="rId4"/>
                <a:stretch>
                  <a:fillRect l="-4902" t="-24074" r="-7516" b="-5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 bwMode="white">
              <a:xfrm>
                <a:off x="1710533" y="1873472"/>
                <a:ext cx="2492605" cy="6125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hvor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100" b="0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GB" sz="21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710533" y="1873472"/>
                <a:ext cx="2492605" cy="612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>
            <a:off x="2499578" y="1543298"/>
            <a:ext cx="0" cy="4979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ontent Placeholder 2"/>
              <p:cNvSpPr txBox="1">
                <a:spLocks/>
              </p:cNvSpPr>
              <p:nvPr/>
            </p:nvSpPr>
            <p:spPr bwMode="auto">
              <a:xfrm>
                <a:off x="5166066" y="3720705"/>
                <a:ext cx="2351112" cy="1299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lvl1pPr marL="457200" indent="-457200" algn="l" rtl="0" eaLnBrk="1" fontAlgn="base" hangingPunct="1">
                  <a:spcBef>
                    <a:spcPct val="50000"/>
                  </a:spcBef>
                  <a:spcAft>
                    <a:spcPct val="0"/>
                  </a:spcAft>
                  <a:buSzPct val="80000"/>
                  <a:buFont typeface="Times New Roman" pitchFamily="18" charset="0"/>
                  <a:buChar char="►"/>
                  <a:defRPr sz="24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93763" indent="-4191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▪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230313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◦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22425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·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066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4638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210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3782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354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spcBef>
                    <a:spcPts val="45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ker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d>
                        <m:dPr>
                          <m:ctrlPr>
                            <a:rPr lang="en-GB" sz="1800" i="1" ker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GB" sz="1800" i="1" ker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  <m:r>
                            <a:rPr lang="en-GB" sz="1800" i="1" ker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=1</m:t>
                          </m:r>
                        </m:e>
                        <m:e>
                          <m:r>
                            <a:rPr lang="en-GB" sz="1800" i="1" ker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</m:d>
                      <m:r>
                        <a:rPr lang="en-GB" sz="1800" i="1" ker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GB" sz="18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≈0</m:t>
                      </m:r>
                    </m:oMath>
                  </m:oMathPara>
                </a14:m>
                <a:endParaRPr lang="en-GB" sz="1800" kern="0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spcBef>
                    <a:spcPts val="450"/>
                  </a:spcBef>
                  <a:buNone/>
                </a:pPr>
                <a14:m>
                  <m:oMath xmlns:m="http://schemas.openxmlformats.org/officeDocument/2006/math">
                    <m:r>
                      <a:rPr lang="en-GB" sz="1800" i="1" ker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    </m:t>
                    </m:r>
                    <m:r>
                      <a:rPr lang="en-GB" sz="1800" i="1" ker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  <m: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=1</m:t>
                        </m:r>
                      </m:e>
                      <m:e>
                        <m: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GB" sz="1800" i="1" ker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GB" sz="1800" kern="0" dirty="0"/>
                  <a:t>= 0.5</a:t>
                </a:r>
              </a:p>
              <a:p>
                <a:pPr marL="0" indent="0">
                  <a:spcBef>
                    <a:spcPts val="450"/>
                  </a:spcBef>
                  <a:buNone/>
                </a:pPr>
                <a:r>
                  <a:rPr lang="en-GB" sz="1800" kern="0" dirty="0">
                    <a:sym typeface="Wingdings" panose="05000000000000000000" pitchFamily="2" charset="2"/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1800" i="1" ker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  <m: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=1</m:t>
                        </m:r>
                      </m:e>
                      <m:e>
                        <m:r>
                          <a:rPr lang="en-GB" sz="1800" i="1" ker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GB" sz="1800" i="1" ker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GB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</m:oMath>
                </a14:m>
                <a:r>
                  <a:rPr lang="en-GB" sz="1800" kern="0" dirty="0"/>
                  <a:t> 1</a:t>
                </a:r>
              </a:p>
              <a:p>
                <a:pPr marL="355997" lvl="1" indent="0">
                  <a:spcBef>
                    <a:spcPts val="450"/>
                  </a:spcBef>
                  <a:buNone/>
                </a:pPr>
                <a:r>
                  <a:rPr lang="en-GB" sz="1650" kern="0" dirty="0"/>
                  <a:t>      </a:t>
                </a:r>
              </a:p>
            </p:txBody>
          </p:sp>
        </mc:Choice>
        <mc:Fallback>
          <p:sp>
            <p:nvSpPr>
              <p:cNvPr id="1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6066" y="3720705"/>
                <a:ext cx="2351112" cy="12993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950042" y="3701334"/>
            <a:ext cx="351420" cy="129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en-GB" sz="1800" kern="0"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</a:p>
          <a:p>
            <a:pPr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en-GB" sz="1800" kern="0"/>
              <a:t> </a:t>
            </a:r>
          </a:p>
          <a:p>
            <a:pPr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en-GB" sz="1800" kern="0"/>
              <a:t> </a:t>
            </a:r>
          </a:p>
          <a:p>
            <a:pPr marL="355997" lvl="1" indent="0">
              <a:spcBef>
                <a:spcPts val="450"/>
              </a:spcBef>
              <a:buNone/>
            </a:pPr>
            <a:r>
              <a:rPr lang="en-GB" sz="1650" kern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6033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Logistisk regresjon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193799"/>
            <a:ext cx="4968552" cy="1212726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La </a:t>
            </a:r>
            <a:r>
              <a:rPr lang="en-GB" sz="2000" dirty="0" err="1"/>
              <a:t>oss</a:t>
            </a:r>
            <a:r>
              <a:rPr lang="en-GB" sz="2000" dirty="0"/>
              <a:t> ta </a:t>
            </a:r>
            <a:r>
              <a:rPr lang="en-GB" sz="2000" dirty="0" err="1"/>
              <a:t>igjen</a:t>
            </a:r>
            <a:r>
              <a:rPr lang="en-GB" sz="2000" dirty="0"/>
              <a:t> </a:t>
            </a:r>
            <a:r>
              <a:rPr lang="en-GB" sz="2000" dirty="0" err="1"/>
              <a:t>boligeksemplet</a:t>
            </a:r>
            <a:r>
              <a:rPr lang="en-GB" sz="2000" dirty="0"/>
              <a:t> </a:t>
            </a:r>
            <a:r>
              <a:rPr lang="en-GB" sz="2000" dirty="0" err="1"/>
              <a:t>vårt</a:t>
            </a:r>
            <a:r>
              <a:rPr lang="en-GB" sz="2000" dirty="0"/>
              <a:t>, men </a:t>
            </a:r>
            <a:r>
              <a:rPr lang="en-GB" sz="2000" dirty="0" err="1"/>
              <a:t>denne</a:t>
            </a:r>
            <a:r>
              <a:rPr lang="en-GB" sz="2000" dirty="0"/>
              <a:t> </a:t>
            </a:r>
            <a:r>
              <a:rPr lang="en-GB" sz="2000" dirty="0" err="1"/>
              <a:t>gangen</a:t>
            </a:r>
            <a:r>
              <a:rPr lang="en-GB" sz="2000" dirty="0"/>
              <a:t> </a:t>
            </a:r>
            <a:r>
              <a:rPr lang="en-GB" sz="2000" dirty="0" err="1"/>
              <a:t>skal</a:t>
            </a:r>
            <a:r>
              <a:rPr lang="en-GB" sz="2000" dirty="0"/>
              <a:t> vi </a:t>
            </a:r>
            <a:r>
              <a:rPr lang="en-GB" sz="2000" dirty="0" err="1"/>
              <a:t>predikere</a:t>
            </a:r>
            <a:r>
              <a:rPr lang="en-GB" sz="2000" dirty="0"/>
              <a:t> </a:t>
            </a:r>
            <a:r>
              <a:rPr lang="en-GB" sz="2000" i="1" u="sng" dirty="0"/>
              <a:t>om</a:t>
            </a:r>
            <a:r>
              <a:rPr lang="en-GB" sz="2000" dirty="0"/>
              <a:t> </a:t>
            </a:r>
            <a:r>
              <a:rPr lang="en-GB" sz="2000" dirty="0" err="1"/>
              <a:t>boligen</a:t>
            </a:r>
            <a:r>
              <a:rPr lang="en-GB" sz="2000" dirty="0"/>
              <a:t> er </a:t>
            </a:r>
            <a:r>
              <a:rPr lang="en-GB" sz="2000" dirty="0" err="1"/>
              <a:t>på</a:t>
            </a:r>
            <a:r>
              <a:rPr lang="en-GB" sz="2000" dirty="0"/>
              <a:t> </a:t>
            </a:r>
            <a:r>
              <a:rPr lang="en-GB" sz="2000" dirty="0" err="1"/>
              <a:t>veskanten</a:t>
            </a:r>
            <a:r>
              <a:rPr lang="en-GB" sz="2000" dirty="0"/>
              <a:t> (</a:t>
            </a:r>
            <a:r>
              <a:rPr lang="en-GB" sz="2000" dirty="0" err="1"/>
              <a:t>gitt</a:t>
            </a:r>
            <a:r>
              <a:rPr lang="en-GB" sz="2000" dirty="0"/>
              <a:t> </a:t>
            </a:r>
            <a:r>
              <a:rPr lang="en-GB" sz="2000" dirty="0" err="1"/>
              <a:t>kvm</a:t>
            </a:r>
            <a:r>
              <a:rPr lang="en-GB" sz="2000" dirty="0"/>
              <a:t> og pris)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18</a:t>
            </a:fld>
            <a:endParaRPr lang="en-GB" noProof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661816"/>
              </p:ext>
            </p:extLst>
          </p:nvPr>
        </p:nvGraphicFramePr>
        <p:xfrm>
          <a:off x="5580112" y="249492"/>
          <a:ext cx="3240360" cy="310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801">
                  <a:extLst>
                    <a:ext uri="{9D8B030D-6E8A-4147-A177-3AD203B41FA5}">
                      <a16:colId xmlns:a16="http://schemas.microsoft.com/office/drawing/2014/main" val="3103783153"/>
                    </a:ext>
                  </a:extLst>
                </a:gridCol>
                <a:gridCol w="1309592">
                  <a:extLst>
                    <a:ext uri="{9D8B030D-6E8A-4147-A177-3AD203B41FA5}">
                      <a16:colId xmlns:a16="http://schemas.microsoft.com/office/drawing/2014/main" val="552640680"/>
                    </a:ext>
                  </a:extLst>
                </a:gridCol>
                <a:gridCol w="1267967">
                  <a:extLst>
                    <a:ext uri="{9D8B030D-6E8A-4147-A177-3AD203B41FA5}">
                      <a16:colId xmlns:a16="http://schemas.microsoft.com/office/drawing/2014/main" val="2523749366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kvm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Pris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Vestkant?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1888454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84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2</a:t>
                      </a:r>
                      <a:r>
                        <a:rPr lang="en-GB" sz="1400" baseline="0"/>
                        <a:t> 890 000</a:t>
                      </a:r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864747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54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3</a:t>
                      </a:r>
                      <a:r>
                        <a:rPr lang="en-GB" sz="1400" baseline="0"/>
                        <a:t> 420 000</a:t>
                      </a:r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0709916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73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6 990 000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Ja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1247365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74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5</a:t>
                      </a:r>
                      <a:r>
                        <a:rPr lang="en-GB" sz="1400" baseline="0"/>
                        <a:t> 300 000</a:t>
                      </a:r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119101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137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12 300 000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Ja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4339907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 dirty="0"/>
                        <a:t>76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5 590 000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016754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31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2</a:t>
                      </a:r>
                      <a:r>
                        <a:rPr lang="en-GB" sz="1400" baseline="0"/>
                        <a:t> 000 000</a:t>
                      </a:r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Ja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823106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61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3</a:t>
                      </a:r>
                      <a:r>
                        <a:rPr lang="en-GB" sz="1400" baseline="0"/>
                        <a:t> 490 000</a:t>
                      </a:r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7755612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116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8 750 000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Nei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4718323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/>
                        <a:t>42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3 330 000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Ja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38264641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99DC22C9-FE42-3759-626B-873C23ABB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274108"/>
            <a:ext cx="4176463" cy="286386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D5BB6D1-8D3E-1B10-0B18-A648020027D3}"/>
              </a:ext>
            </a:extLst>
          </p:cNvPr>
          <p:cNvGrpSpPr/>
          <p:nvPr/>
        </p:nvGrpSpPr>
        <p:grpSpPr>
          <a:xfrm>
            <a:off x="3635896" y="3507854"/>
            <a:ext cx="5508104" cy="1409403"/>
            <a:chOff x="3635896" y="3507854"/>
            <a:chExt cx="5508104" cy="140940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012E041-9285-15B6-4511-CD199340558D}"/>
                </a:ext>
              </a:extLst>
            </p:cNvPr>
            <p:cNvSpPr/>
            <p:nvPr/>
          </p:nvSpPr>
          <p:spPr bwMode="auto">
            <a:xfrm>
              <a:off x="3635896" y="350785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52B842E-8E0D-AB1E-D034-18D3EF3B3A19}"/>
                </a:ext>
              </a:extLst>
            </p:cNvPr>
            <p:cNvCxnSpPr/>
            <p:nvPr/>
          </p:nvCxnSpPr>
          <p:spPr bwMode="auto">
            <a:xfrm flipH="1" flipV="1">
              <a:off x="3779912" y="3579862"/>
              <a:ext cx="1368152" cy="2160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0394196-41E7-A9CA-4174-225D78229422}"/>
                </a:ext>
              </a:extLst>
            </p:cNvPr>
            <p:cNvSpPr txBox="1"/>
            <p:nvPr/>
          </p:nvSpPr>
          <p:spPr bwMode="white">
            <a:xfrm>
              <a:off x="5148064" y="3593818"/>
              <a:ext cx="3995936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Vi </a:t>
              </a:r>
              <a:r>
                <a:rPr lang="en-US" baseline="0" dirty="0" err="1"/>
                <a:t>ønsker</a:t>
              </a:r>
              <a:r>
                <a:rPr lang="en-US" baseline="0" dirty="0"/>
                <a:t> </a:t>
              </a:r>
              <a:r>
                <a:rPr lang="en-US" baseline="0" dirty="0" err="1"/>
                <a:t>altså</a:t>
              </a:r>
              <a:r>
                <a:rPr lang="en-US" baseline="0" dirty="0"/>
                <a:t> </a:t>
              </a:r>
              <a:r>
                <a:rPr lang="en-US" dirty="0"/>
                <a:t>å </a:t>
              </a:r>
              <a:r>
                <a:rPr lang="en-US" dirty="0" err="1"/>
                <a:t>estimere</a:t>
              </a:r>
              <a:r>
                <a:rPr lang="en-US" dirty="0"/>
                <a:t> </a:t>
              </a:r>
              <a:r>
                <a:rPr lang="en-US" dirty="0" err="1"/>
                <a:t>en</a:t>
              </a:r>
              <a:r>
                <a:rPr lang="en-US" dirty="0"/>
                <a:t> </a:t>
              </a:r>
              <a:r>
                <a:rPr lang="en-US" dirty="0" err="1"/>
                <a:t>modell</a:t>
              </a:r>
              <a:r>
                <a:rPr lang="en-US" dirty="0"/>
                <a:t> </a:t>
              </a:r>
              <a:r>
                <a:rPr lang="en-US" dirty="0" err="1"/>
                <a:t>som</a:t>
              </a:r>
              <a:r>
                <a:rPr lang="en-US" dirty="0"/>
                <a:t> </a:t>
              </a:r>
              <a:r>
                <a:rPr lang="en-US" dirty="0" err="1"/>
                <a:t>skal</a:t>
              </a:r>
              <a:r>
                <a:rPr lang="en-US" dirty="0"/>
                <a:t> </a:t>
              </a:r>
              <a:r>
                <a:rPr lang="en-US" dirty="0" err="1"/>
                <a:t>gi</a:t>
              </a:r>
              <a:r>
                <a:rPr lang="en-US" dirty="0"/>
                <a:t> </a:t>
              </a:r>
              <a:r>
                <a:rPr lang="en-US" dirty="0" err="1"/>
                <a:t>oss</a:t>
              </a:r>
              <a:r>
                <a:rPr lang="en-US" dirty="0"/>
                <a:t> </a:t>
              </a:r>
              <a:r>
                <a:rPr lang="en-US" i="1" baseline="0" dirty="0" err="1"/>
                <a:t>sannsynligheten</a:t>
              </a:r>
              <a:r>
                <a:rPr lang="en-US" i="1" baseline="0" dirty="0"/>
                <a:t> </a:t>
              </a:r>
            </a:p>
            <a:p>
              <a:r>
                <a:rPr lang="en-US" baseline="0" dirty="0"/>
                <a:t>P(</a:t>
              </a:r>
              <a:r>
                <a:rPr lang="en-US" baseline="0" dirty="0" err="1"/>
                <a:t>bolig</a:t>
              </a:r>
              <a:r>
                <a:rPr lang="en-US" baseline="0" dirty="0"/>
                <a:t> </a:t>
              </a:r>
              <a:r>
                <a:rPr lang="en-US" baseline="0" dirty="0" err="1"/>
                <a:t>på</a:t>
              </a:r>
              <a:r>
                <a:rPr lang="en-US" baseline="0" dirty="0"/>
                <a:t> </a:t>
              </a:r>
              <a:r>
                <a:rPr lang="en-US" baseline="0" dirty="0" err="1"/>
                <a:t>vestkant</a:t>
              </a:r>
              <a:r>
                <a:rPr lang="en-US" baseline="0" dirty="0"/>
                <a:t>? | </a:t>
              </a:r>
              <a:r>
                <a:rPr lang="en-US" baseline="0" dirty="0" err="1"/>
                <a:t>kvm</a:t>
              </a:r>
              <a:r>
                <a:rPr lang="en-US" baseline="0" dirty="0"/>
                <a:t>, pris)</a:t>
              </a:r>
              <a:endParaRPr lang="en-GB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656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5C2E4-8C8A-25F9-0906-73E6FACC3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Logistisk</a:t>
            </a:r>
            <a:r>
              <a:rPr lang="en-US" dirty="0"/>
              <a:t> </a:t>
            </a:r>
            <a:r>
              <a:rPr lang="en-US" dirty="0" err="1"/>
              <a:t>regresjon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4BC63-7076-9D50-88D3-956DF7CF4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2120" y="1260000"/>
            <a:ext cx="3240360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En </a:t>
            </a:r>
            <a:r>
              <a:rPr lang="en-US" dirty="0" err="1"/>
              <a:t>logistisk</a:t>
            </a:r>
            <a:r>
              <a:rPr lang="en-US" dirty="0"/>
              <a:t> </a:t>
            </a:r>
            <a:r>
              <a:rPr lang="en-US" dirty="0" err="1"/>
              <a:t>regresjonsmodell</a:t>
            </a:r>
            <a:r>
              <a:rPr lang="en-US" dirty="0"/>
              <a:t> </a:t>
            </a:r>
            <a:r>
              <a:rPr lang="en-US" dirty="0" err="1"/>
              <a:t>definerer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i="1" dirty="0" err="1"/>
              <a:t>beslutningsregel</a:t>
            </a:r>
            <a:r>
              <a:rPr lang="en-US" dirty="0"/>
              <a:t> (</a:t>
            </a:r>
            <a:r>
              <a:rPr lang="en-US" dirty="0" err="1"/>
              <a:t>eng.</a:t>
            </a:r>
            <a:r>
              <a:rPr lang="en-US" dirty="0"/>
              <a:t> </a:t>
            </a:r>
            <a:r>
              <a:rPr lang="en-US" i="1" dirty="0"/>
              <a:t>decision boundary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492A4-1905-68F2-BEC0-1BBBBBAF04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19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85608-978C-2C7E-D5D7-18005D231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E18447-AE31-A609-AFFB-4E673856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55" y="1241553"/>
            <a:ext cx="4752528" cy="32588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4E73E52-BE9D-65A7-3480-CDDE6B8704D1}"/>
              </a:ext>
            </a:extLst>
          </p:cNvPr>
          <p:cNvGrpSpPr/>
          <p:nvPr/>
        </p:nvGrpSpPr>
        <p:grpSpPr>
          <a:xfrm>
            <a:off x="4003039" y="394015"/>
            <a:ext cx="3156153" cy="1355562"/>
            <a:chOff x="4605577" y="663953"/>
            <a:chExt cx="4208204" cy="1807416"/>
          </a:xfrm>
        </p:grpSpPr>
        <p:sp>
          <p:nvSpPr>
            <p:cNvPr id="7" name="Arc 6">
              <a:extLst>
                <a:ext uri="{FF2B5EF4-FFF2-40B4-BE49-F238E27FC236}">
                  <a16:creationId xmlns:a16="http://schemas.microsoft.com/office/drawing/2014/main" id="{DE760A0F-C9D3-12AD-46B4-3141F4771DCA}"/>
                </a:ext>
              </a:extLst>
            </p:cNvPr>
            <p:cNvSpPr/>
            <p:nvPr/>
          </p:nvSpPr>
          <p:spPr bwMode="auto">
            <a:xfrm>
              <a:off x="4605577" y="1751289"/>
              <a:ext cx="864096" cy="720080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72AF61F-429A-B349-0D7F-1D12A4B34FD4}"/>
                </a:ext>
              </a:extLst>
            </p:cNvPr>
            <p:cNvSpPr txBox="1"/>
            <p:nvPr/>
          </p:nvSpPr>
          <p:spPr bwMode="white">
            <a:xfrm>
              <a:off x="4839957" y="663953"/>
              <a:ext cx="3973824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 err="1"/>
                <a:t>hvis</a:t>
              </a:r>
              <a:r>
                <a:rPr lang="en-GB" sz="1500" dirty="0"/>
                <a:t> </a:t>
              </a:r>
              <a:r>
                <a:rPr lang="en-GB" sz="1500" dirty="0" err="1"/>
                <a:t>en</a:t>
              </a:r>
              <a:r>
                <a:rPr lang="en-GB" sz="1500" dirty="0"/>
                <a:t> </a:t>
              </a:r>
              <a:r>
                <a:rPr lang="en-GB" sz="1500" dirty="0" err="1"/>
                <a:t>bolig</a:t>
              </a:r>
              <a:r>
                <a:rPr lang="en-GB" sz="1500" dirty="0"/>
                <a:t> er </a:t>
              </a:r>
              <a:r>
                <a:rPr lang="en-GB" sz="1500" dirty="0" err="1"/>
                <a:t>på</a:t>
              </a:r>
              <a:r>
                <a:rPr lang="en-GB" sz="1500" dirty="0"/>
                <a:t> </a:t>
              </a:r>
              <a:r>
                <a:rPr lang="en-GB" sz="1500" dirty="0" err="1"/>
                <a:t>denne</a:t>
              </a:r>
              <a:r>
                <a:rPr lang="en-GB" sz="1500" dirty="0"/>
                <a:t> </a:t>
              </a:r>
              <a:r>
                <a:rPr lang="en-GB" sz="1500" dirty="0" err="1"/>
                <a:t>siden</a:t>
              </a:r>
              <a:r>
                <a:rPr lang="en-GB" sz="1500" dirty="0"/>
                <a:t> </a:t>
              </a:r>
              <a:r>
                <a:rPr lang="en-GB" sz="1500" dirty="0" err="1"/>
                <a:t>av</a:t>
              </a:r>
              <a:r>
                <a:rPr lang="en-GB" sz="1500" dirty="0"/>
                <a:t> </a:t>
              </a:r>
              <a:r>
                <a:rPr lang="en-GB" sz="1500" dirty="0" err="1"/>
                <a:t>linjen</a:t>
              </a:r>
              <a:r>
                <a:rPr lang="en-GB" sz="1500" dirty="0"/>
                <a:t>, </a:t>
              </a:r>
              <a:r>
                <a:rPr lang="en-GB" sz="1500" dirty="0" err="1"/>
                <a:t>predikerer</a:t>
              </a:r>
              <a:r>
                <a:rPr lang="en-GB" sz="1500" dirty="0"/>
                <a:t> </a:t>
              </a:r>
              <a:r>
                <a:rPr lang="en-GB" sz="1500" dirty="0" err="1"/>
                <a:t>modellen</a:t>
              </a:r>
              <a:r>
                <a:rPr lang="en-GB" sz="1500" dirty="0"/>
                <a:t> at den er </a:t>
              </a:r>
              <a:r>
                <a:rPr lang="en-GB" sz="1500" dirty="0" err="1"/>
                <a:t>på</a:t>
              </a:r>
              <a:r>
                <a:rPr lang="en-GB" sz="1500" dirty="0"/>
                <a:t> </a:t>
              </a:r>
              <a:r>
                <a:rPr lang="en-GB" sz="1500" dirty="0" err="1"/>
                <a:t>vestkanten</a:t>
              </a:r>
              <a:endParaRPr lang="en-GB" sz="15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439B399-2964-CDC1-A473-4A70397BBA7C}"/>
              </a:ext>
            </a:extLst>
          </p:cNvPr>
          <p:cNvGrpSpPr/>
          <p:nvPr/>
        </p:nvGrpSpPr>
        <p:grpSpPr>
          <a:xfrm>
            <a:off x="4637879" y="2233411"/>
            <a:ext cx="3702005" cy="757736"/>
            <a:chOff x="5531116" y="1652817"/>
            <a:chExt cx="4936007" cy="101031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992BC4-3817-0CE2-E6BA-EC4B0B804F43}"/>
                </a:ext>
              </a:extLst>
            </p:cNvPr>
            <p:cNvSpPr txBox="1"/>
            <p:nvPr/>
          </p:nvSpPr>
          <p:spPr bwMode="white">
            <a:xfrm>
              <a:off x="6361284" y="1955245"/>
              <a:ext cx="4105839" cy="707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Og </a:t>
              </a:r>
              <a:r>
                <a:rPr lang="en-GB" sz="1500" dirty="0" err="1"/>
                <a:t>på</a:t>
              </a:r>
              <a:r>
                <a:rPr lang="en-GB" sz="1500" dirty="0"/>
                <a:t> </a:t>
              </a:r>
              <a:r>
                <a:rPr lang="en-GB" sz="1500" dirty="0" err="1"/>
                <a:t>denne</a:t>
              </a:r>
              <a:r>
                <a:rPr lang="en-GB" sz="1500" dirty="0"/>
                <a:t> </a:t>
              </a:r>
              <a:r>
                <a:rPr lang="en-GB" sz="1500" dirty="0" err="1"/>
                <a:t>siden</a:t>
              </a:r>
              <a:r>
                <a:rPr lang="en-GB" sz="1500" dirty="0"/>
                <a:t> </a:t>
              </a:r>
              <a:r>
                <a:rPr lang="en-GB" sz="1500" dirty="0" err="1"/>
                <a:t>predikerer</a:t>
              </a:r>
              <a:r>
                <a:rPr lang="en-GB" sz="1500" dirty="0"/>
                <a:t> </a:t>
              </a:r>
              <a:r>
                <a:rPr lang="en-GB" sz="1500" dirty="0" err="1"/>
                <a:t>modellen</a:t>
              </a:r>
              <a:r>
                <a:rPr lang="en-GB" sz="1500" dirty="0"/>
                <a:t> at den er </a:t>
              </a:r>
              <a:r>
                <a:rPr lang="en-GB" sz="1500" dirty="0" err="1"/>
                <a:t>på</a:t>
              </a:r>
              <a:r>
                <a:rPr lang="en-GB" sz="1500" dirty="0"/>
                <a:t> </a:t>
              </a:r>
              <a:r>
                <a:rPr lang="en-GB" sz="1500" dirty="0" err="1"/>
                <a:t>østkanten</a:t>
              </a:r>
              <a:r>
                <a:rPr lang="en-GB" sz="1500" dirty="0"/>
                <a:t> </a:t>
              </a: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B48E166F-512A-A91E-9E1D-44BF090D9256}"/>
                </a:ext>
              </a:extLst>
            </p:cNvPr>
            <p:cNvSpPr/>
            <p:nvPr/>
          </p:nvSpPr>
          <p:spPr bwMode="auto">
            <a:xfrm rot="15185558" flipV="1">
              <a:off x="5459108" y="1724825"/>
              <a:ext cx="864096" cy="720080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EE1B2BD-9D24-9197-7D59-0F2D340C8A87}"/>
              </a:ext>
            </a:extLst>
          </p:cNvPr>
          <p:cNvSpPr txBox="1"/>
          <p:nvPr/>
        </p:nvSpPr>
        <p:spPr bwMode="white">
          <a:xfrm>
            <a:off x="5797584" y="3305793"/>
            <a:ext cx="2592288" cy="807913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b="1" dirty="0"/>
              <a:t>NB</a:t>
            </a:r>
            <a:r>
              <a:rPr lang="en-GB" sz="1600" dirty="0"/>
              <a:t>: jo </a:t>
            </a:r>
            <a:r>
              <a:rPr lang="en-GB" sz="1600" dirty="0" err="1"/>
              <a:t>mer</a:t>
            </a:r>
            <a:r>
              <a:rPr lang="en-GB" sz="1600" dirty="0"/>
              <a:t> er </a:t>
            </a:r>
            <a:r>
              <a:rPr lang="en-GB" sz="1600" dirty="0" err="1"/>
              <a:t>punktet</a:t>
            </a:r>
            <a:r>
              <a:rPr lang="en-GB" sz="1600" dirty="0"/>
              <a:t> </a:t>
            </a:r>
            <a:r>
              <a:rPr lang="en-GB" sz="1600" dirty="0" err="1"/>
              <a:t>langt</a:t>
            </a:r>
            <a:r>
              <a:rPr lang="en-GB" sz="1600" dirty="0"/>
              <a:t> </a:t>
            </a:r>
            <a:r>
              <a:rPr lang="en-GB" sz="1600" dirty="0" err="1"/>
              <a:t>fra</a:t>
            </a:r>
            <a:r>
              <a:rPr lang="en-GB" sz="1600" dirty="0"/>
              <a:t> </a:t>
            </a:r>
            <a:r>
              <a:rPr lang="en-GB" sz="1600" dirty="0" err="1"/>
              <a:t>linjen</a:t>
            </a:r>
            <a:r>
              <a:rPr lang="en-GB" sz="1600" dirty="0"/>
              <a:t>, jo </a:t>
            </a:r>
            <a:r>
              <a:rPr lang="en-GB" sz="1600" dirty="0" err="1"/>
              <a:t>høyere</a:t>
            </a:r>
            <a:r>
              <a:rPr lang="en-GB" sz="1600" dirty="0"/>
              <a:t> er </a:t>
            </a:r>
            <a:r>
              <a:rPr lang="en-GB" sz="1600" dirty="0" err="1"/>
              <a:t>prediksjons</a:t>
            </a:r>
            <a:r>
              <a:rPr lang="en-GB" sz="1600" dirty="0"/>
              <a:t> </a:t>
            </a:r>
            <a:r>
              <a:rPr lang="en-GB" sz="1600" dirty="0" err="1"/>
              <a:t>sannsynlighet</a:t>
            </a:r>
            <a:endParaRPr lang="en-GB" sz="16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7604F0-2515-1552-F660-7DEEA803A47C}"/>
              </a:ext>
            </a:extLst>
          </p:cNvPr>
          <p:cNvGrpSpPr/>
          <p:nvPr/>
        </p:nvGrpSpPr>
        <p:grpSpPr>
          <a:xfrm>
            <a:off x="1986458" y="3515249"/>
            <a:ext cx="6429104" cy="1536759"/>
            <a:chOff x="1986458" y="3515249"/>
            <a:chExt cx="6429104" cy="1536759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9A2C0B8A-C80F-3589-2C07-5F989535A247}"/>
                </a:ext>
              </a:extLst>
            </p:cNvPr>
            <p:cNvSpPr/>
            <p:nvPr/>
          </p:nvSpPr>
          <p:spPr bwMode="auto">
            <a:xfrm rot="13894524">
              <a:off x="1782015" y="3719692"/>
              <a:ext cx="1237313" cy="828427"/>
            </a:xfrm>
            <a:prstGeom prst="arc">
              <a:avLst>
                <a:gd name="adj1" fmla="val 11770443"/>
                <a:gd name="adj2" fmla="val 1988393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6C5F4A-5B68-F9FC-FBA0-3B70F38505DA}"/>
                </a:ext>
              </a:extLst>
            </p:cNvPr>
            <p:cNvSpPr txBox="1"/>
            <p:nvPr/>
          </p:nvSpPr>
          <p:spPr bwMode="white">
            <a:xfrm>
              <a:off x="2627784" y="4521093"/>
              <a:ext cx="578777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 err="1"/>
                <a:t>Hvis</a:t>
              </a:r>
              <a:r>
                <a:rPr lang="en-GB" sz="1500" dirty="0"/>
                <a:t> et </a:t>
              </a:r>
              <a:r>
                <a:rPr lang="en-GB" sz="1500" dirty="0" err="1"/>
                <a:t>punkt</a:t>
              </a:r>
              <a:r>
                <a:rPr lang="en-GB" sz="1500" dirty="0"/>
                <a:t> </a:t>
              </a:r>
              <a:r>
                <a:rPr lang="en-GB" sz="1500" b="1" dirty="0"/>
                <a:t>x</a:t>
              </a:r>
              <a:r>
                <a:rPr lang="en-GB" sz="1500" dirty="0"/>
                <a:t> ligger </a:t>
              </a:r>
              <a:r>
                <a:rPr lang="en-GB" sz="1500" dirty="0" err="1"/>
                <a:t>akkurat</a:t>
              </a:r>
              <a:r>
                <a:rPr lang="en-GB" sz="1500" dirty="0"/>
                <a:t> </a:t>
              </a:r>
              <a:r>
                <a:rPr lang="en-GB" sz="1500" dirty="0" err="1"/>
                <a:t>på</a:t>
              </a:r>
              <a:r>
                <a:rPr lang="en-GB" sz="1500" dirty="0"/>
                <a:t> </a:t>
              </a:r>
              <a:r>
                <a:rPr lang="en-GB" sz="1500" dirty="0" err="1"/>
                <a:t>beslutningsregelen</a:t>
              </a:r>
              <a:r>
                <a:rPr lang="en-GB" sz="1500" dirty="0"/>
                <a:t> </a:t>
              </a:r>
              <a:r>
                <a:rPr lang="en-GB" sz="1500" dirty="0" err="1"/>
                <a:t>vil</a:t>
              </a:r>
              <a:r>
                <a:rPr lang="en-GB" sz="1500" dirty="0"/>
                <a:t> det </a:t>
              </a:r>
              <a:r>
                <a:rPr lang="en-GB" sz="1500" dirty="0" err="1"/>
                <a:t>få</a:t>
              </a:r>
              <a:r>
                <a:rPr lang="en-GB" sz="1500" dirty="0"/>
                <a:t> </a:t>
              </a:r>
              <a:r>
                <a:rPr lang="en-GB" sz="1500" dirty="0" err="1"/>
                <a:t>en</a:t>
              </a:r>
              <a:r>
                <a:rPr lang="en-GB" sz="1500" dirty="0"/>
                <a:t> </a:t>
              </a:r>
              <a:r>
                <a:rPr lang="en-GB" sz="1500" dirty="0" err="1"/>
                <a:t>sannsynlighet</a:t>
              </a:r>
              <a:r>
                <a:rPr lang="en-GB" sz="1500" dirty="0"/>
                <a:t> P(</a:t>
              </a:r>
              <a:r>
                <a:rPr lang="en-GB" sz="1500" dirty="0" err="1"/>
                <a:t>vestkant</a:t>
              </a:r>
              <a:r>
                <a:rPr lang="en-GB" sz="1500" dirty="0"/>
                <a:t> | </a:t>
              </a:r>
              <a:r>
                <a:rPr lang="en-GB" sz="1500" b="1" dirty="0"/>
                <a:t>x</a:t>
              </a:r>
              <a:r>
                <a:rPr lang="en-GB" sz="1500" dirty="0"/>
                <a:t>)= 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148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65A49B-BDD1-B04C-A7B1-C340AA2B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5128767-76B3-E048-8A95-9895C9639F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20</a:t>
            </a:fld>
            <a:endParaRPr lang="en-GB" noProof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3B125A-79C7-3E4D-8C9E-78E3ED8EB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43000"/>
            <a:ext cx="8280920" cy="3086100"/>
          </a:xfrm>
        </p:spPr>
        <p:txBody>
          <a:bodyPr/>
          <a:lstStyle/>
          <a:p>
            <a:r>
              <a:rPr lang="nb-NO" dirty="0"/>
              <a:t>Vi ønsker å bruke en logistisk regresjonsmodell til å                                                 predikere  om en bolig er på østkant eller vestkant                                                           basert på kvm og pris (i </a:t>
            </a:r>
            <a:r>
              <a:rPr lang="nb-NO" dirty="0" err="1"/>
              <a:t>tkr</a:t>
            </a:r>
            <a:r>
              <a:rPr lang="nb-NO" dirty="0"/>
              <a:t>)</a:t>
            </a:r>
          </a:p>
          <a:p>
            <a:r>
              <a:rPr lang="nb-NO" dirty="0"/>
              <a:t>Vi har funnet (fra data) at </a:t>
            </a:r>
            <a:r>
              <a:rPr lang="nb-NO" dirty="0" err="1"/>
              <a:t>w</a:t>
            </a:r>
            <a:r>
              <a:rPr lang="nb-NO" baseline="-25000" dirty="0" err="1"/>
              <a:t>kvm</a:t>
            </a:r>
            <a:r>
              <a:rPr lang="nb-NO" dirty="0"/>
              <a:t>=-8.15,  </a:t>
            </a:r>
            <a:r>
              <a:rPr lang="nb-NO" dirty="0" err="1"/>
              <a:t>w</a:t>
            </a:r>
            <a:r>
              <a:rPr lang="nb-NO" baseline="-25000" dirty="0" err="1"/>
              <a:t>pris</a:t>
            </a:r>
            <a:r>
              <a:rPr lang="nb-NO" baseline="-25000" dirty="0"/>
              <a:t>(i </a:t>
            </a:r>
            <a:r>
              <a:rPr lang="nb-NO" baseline="-25000" dirty="0" err="1"/>
              <a:t>tkr</a:t>
            </a:r>
            <a:r>
              <a:rPr lang="nb-NO" baseline="-25000" dirty="0"/>
              <a:t>)</a:t>
            </a:r>
            <a:r>
              <a:rPr lang="nb-NO" dirty="0"/>
              <a:t>=0.09     og b=104</a:t>
            </a:r>
          </a:p>
          <a:p>
            <a:r>
              <a:rPr lang="nb-NO" b="1" dirty="0"/>
              <a:t>Spørsmål</a:t>
            </a:r>
            <a:r>
              <a:rPr lang="nb-NO" dirty="0"/>
              <a:t>: Hvor sannsynlig er det er at en bolig på 97 kvm solgt for 7650 </a:t>
            </a:r>
            <a:r>
              <a:rPr lang="nb-NO" dirty="0" err="1"/>
              <a:t>tkr</a:t>
            </a:r>
            <a:r>
              <a:rPr lang="nb-NO" dirty="0"/>
              <a:t>. holder på vestkanten, i følge modellen?</a:t>
            </a:r>
          </a:p>
          <a:p>
            <a:pPr lvl="1"/>
            <a:r>
              <a:rPr lang="nb-NO" dirty="0">
                <a:solidFill>
                  <a:srgbClr val="00B050"/>
                </a:solidFill>
              </a:rPr>
              <a:t>Svar på </a:t>
            </a:r>
            <a:r>
              <a:rPr lang="nb-NO" dirty="0" err="1">
                <a:solidFill>
                  <a:srgbClr val="00B050"/>
                </a:solidFill>
              </a:rPr>
              <a:t>Mentimeter</a:t>
            </a:r>
            <a:r>
              <a:rPr lang="nb-NO" dirty="0">
                <a:solidFill>
                  <a:srgbClr val="00B050"/>
                </a:solidFill>
              </a:rPr>
              <a:t>!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Plassholder for lysbildenummer 3">
            <a:extLst>
              <a:ext uri="{FF2B5EF4-FFF2-40B4-BE49-F238E27FC236}">
                <a16:creationId xmlns:a16="http://schemas.microsoft.com/office/drawing/2014/main" id="{978BB00E-42A3-1446-A02E-BAF658C0017B}"/>
              </a:ext>
            </a:extLst>
          </p:cNvPr>
          <p:cNvSpPr txBox="1">
            <a:spLocks/>
          </p:cNvSpPr>
          <p:nvPr/>
        </p:nvSpPr>
        <p:spPr bwMode="auto">
          <a:xfrm>
            <a:off x="7588869" y="4499130"/>
            <a:ext cx="295182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E97971C-2FE7-4FD3-B01F-4B5E83D933F8}" type="slidenum">
              <a:rPr lang="en-GB" sz="750"/>
              <a:pPr/>
              <a:t>20</a:t>
            </a:fld>
            <a:endParaRPr lang="en-GB" sz="750"/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2C589DD5-2A06-C74D-AA88-D3FC7758BAF1}"/>
              </a:ext>
            </a:extLst>
          </p:cNvPr>
          <p:cNvSpPr/>
          <p:nvPr/>
        </p:nvSpPr>
        <p:spPr bwMode="auto">
          <a:xfrm>
            <a:off x="1349326" y="3743046"/>
            <a:ext cx="6517355" cy="972108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498482D-274C-454D-B043-0A9BAB9D7128}"/>
              </a:ext>
            </a:extLst>
          </p:cNvPr>
          <p:cNvSpPr txBox="1"/>
          <p:nvPr/>
        </p:nvSpPr>
        <p:spPr bwMode="white">
          <a:xfrm>
            <a:off x="1420702" y="3771826"/>
            <a:ext cx="5023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950" dirty="0"/>
              <a:t>Husk </a:t>
            </a:r>
            <a:r>
              <a:rPr lang="nb-NO" sz="1950" dirty="0" err="1"/>
              <a:t>hovedformelen</a:t>
            </a:r>
            <a:r>
              <a:rPr lang="nb-NO" sz="1950" dirty="0"/>
              <a:t> fra logistisk regresjon: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13">
                <a:extLst>
                  <a:ext uri="{FF2B5EF4-FFF2-40B4-BE49-F238E27FC236}">
                    <a16:creationId xmlns:a16="http://schemas.microsoft.com/office/drawing/2014/main" id="{C6385F00-217C-3E44-8849-F25158AB031E}"/>
                  </a:ext>
                </a:extLst>
              </p:cNvPr>
              <p:cNvSpPr txBox="1"/>
              <p:nvPr/>
            </p:nvSpPr>
            <p:spPr bwMode="white">
              <a:xfrm>
                <a:off x="5284628" y="3994667"/>
                <a:ext cx="2492605" cy="6125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hvor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100" b="0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GB" sz="21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0" name="TextBox 13">
                <a:extLst>
                  <a:ext uri="{FF2B5EF4-FFF2-40B4-BE49-F238E27FC236}">
                    <a16:creationId xmlns:a16="http://schemas.microsoft.com/office/drawing/2014/main" id="{C6385F00-217C-3E44-8849-F25158AB0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5284628" y="3994667"/>
                <a:ext cx="2492605" cy="6125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6521C19C-3086-3644-A367-04ABB27D4F5A}"/>
                  </a:ext>
                </a:extLst>
              </p:cNvPr>
              <p:cNvSpPr txBox="1"/>
              <p:nvPr/>
            </p:nvSpPr>
            <p:spPr bwMode="white">
              <a:xfrm>
                <a:off x="1511343" y="4175965"/>
                <a:ext cx="3448380" cy="323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100" b="0" i="1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nb-NO" sz="21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1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1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100" i="1">
                        <a:latin typeface="Cambria Math" panose="02040503050406030204" pitchFamily="18" charset="0"/>
                      </a:rPr>
                      <m:t>+ … 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100" dirty="0"/>
                  <a:t>)</a:t>
                </a:r>
              </a:p>
            </p:txBody>
          </p:sp>
        </mc:Choice>
        <mc:Fallback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6521C19C-3086-3644-A367-04ABB27D4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511343" y="4175965"/>
                <a:ext cx="3448380" cy="323165"/>
              </a:xfrm>
              <a:prstGeom prst="rect">
                <a:avLst/>
              </a:prstGeom>
              <a:blipFill>
                <a:blip r:embed="rId3"/>
                <a:stretch>
                  <a:fillRect l="-2827" t="-26415" r="-3710" b="-509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39A09EA2-A667-E047-B400-C64ACE1B76FB}"/>
              </a:ext>
            </a:extLst>
          </p:cNvPr>
          <p:cNvCxnSpPr>
            <a:cxnSpLocks/>
          </p:cNvCxnSpPr>
          <p:nvPr/>
        </p:nvCxnSpPr>
        <p:spPr bwMode="auto">
          <a:xfrm flipV="1">
            <a:off x="5508104" y="764893"/>
            <a:ext cx="576065" cy="3066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834C83E-ABC6-AAA7-FE6F-D40B21341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3" y="208602"/>
            <a:ext cx="2607319" cy="17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36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2B8AE1-26A1-CC4A-BD09-752EE087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D200448-F5AD-A344-AB97-B020CDB99F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Vi har x</a:t>
                </a:r>
                <a:r>
                  <a:rPr lang="nb-NO" baseline="-25000" dirty="0"/>
                  <a:t>1</a:t>
                </a:r>
                <a:r>
                  <a:rPr lang="nb-NO" dirty="0"/>
                  <a:t>=97 og x</a:t>
                </a:r>
                <a:r>
                  <a:rPr lang="nb-NO" baseline="-25000" dirty="0"/>
                  <a:t>2</a:t>
                </a:r>
                <a:r>
                  <a:rPr lang="nb-NO" dirty="0"/>
                  <a:t>=7650</a:t>
                </a:r>
              </a:p>
              <a:p>
                <a:r>
                  <a:rPr lang="nb-NO" dirty="0"/>
                  <a:t>Og w</a:t>
                </a:r>
                <a:r>
                  <a:rPr lang="nb-NO" baseline="-25000" dirty="0"/>
                  <a:t>1</a:t>
                </a:r>
                <a:r>
                  <a:rPr lang="nb-NO" dirty="0"/>
                  <a:t>=-8.15, w</a:t>
                </a:r>
                <a:r>
                  <a:rPr lang="nb-NO" baseline="-25000" dirty="0"/>
                  <a:t>2</a:t>
                </a:r>
                <a:r>
                  <a:rPr lang="nb-NO" dirty="0"/>
                  <a:t>=0.09, og </a:t>
                </a:r>
                <a:r>
                  <a:rPr lang="nb-NO" i="1" dirty="0"/>
                  <a:t>b</a:t>
                </a:r>
                <a:r>
                  <a:rPr lang="nb-NO" dirty="0"/>
                  <a:t>=104</a:t>
                </a:r>
              </a:p>
              <a:p>
                <a:r>
                  <a:rPr lang="nb-NO" dirty="0"/>
                  <a:t>Så P(y=vestkant | </a:t>
                </a:r>
                <a:r>
                  <a:rPr lang="nb-NO" b="1" dirty="0"/>
                  <a:t>x</a:t>
                </a:r>
                <a:r>
                  <a:rPr lang="nb-NO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−(−8.15 ∗97+0.09 ∗7650+104)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=0.87545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Eller i Python: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D200448-F5AD-A344-AB97-B020CDB99F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1" t="-12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1DB4E42-A6DD-EF40-8AA7-21672C35F5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21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EC3E35E-754E-C944-943D-3A9FABA76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833" y="3057804"/>
            <a:ext cx="5038335" cy="124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48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Logistisk regresjon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43000"/>
            <a:ext cx="8136904" cy="3086100"/>
          </a:xfrm>
        </p:spPr>
        <p:txBody>
          <a:bodyPr/>
          <a:lstStyle/>
          <a:p>
            <a:r>
              <a:rPr lang="en-GB" sz="2000" dirty="0" err="1"/>
              <a:t>Antall</a:t>
            </a:r>
            <a:r>
              <a:rPr lang="en-GB" sz="2000" dirty="0"/>
              <a:t> features </a:t>
            </a:r>
            <a:r>
              <a:rPr lang="en-GB" sz="2000" dirty="0" err="1"/>
              <a:t>ofte</a:t>
            </a:r>
            <a:r>
              <a:rPr lang="en-GB" sz="2000" dirty="0"/>
              <a:t> </a:t>
            </a:r>
            <a:r>
              <a:rPr lang="en-GB" sz="2000" dirty="0" err="1"/>
              <a:t>langt</a:t>
            </a:r>
            <a:r>
              <a:rPr lang="en-GB" sz="2000" dirty="0"/>
              <a:t> </a:t>
            </a:r>
            <a:r>
              <a:rPr lang="en-GB" sz="2000" dirty="0" err="1"/>
              <a:t>høyere</a:t>
            </a:r>
            <a:r>
              <a:rPr lang="en-GB" sz="2000" dirty="0"/>
              <a:t> </a:t>
            </a:r>
            <a:r>
              <a:rPr lang="en-GB" sz="2000" dirty="0" err="1"/>
              <a:t>enn</a:t>
            </a:r>
            <a:r>
              <a:rPr lang="en-GB" sz="2000" dirty="0"/>
              <a:t> 2</a:t>
            </a:r>
          </a:p>
          <a:p>
            <a:pPr lvl="1"/>
            <a:r>
              <a:rPr lang="en-GB" sz="2000" dirty="0" err="1"/>
              <a:t>Språkteknologiske</a:t>
            </a:r>
            <a:r>
              <a:rPr lang="en-GB" sz="2000" dirty="0"/>
              <a:t> modeller </a:t>
            </a:r>
            <a:r>
              <a:rPr lang="en-GB" sz="2000" dirty="0" err="1"/>
              <a:t>kan</a:t>
            </a:r>
            <a:r>
              <a:rPr lang="en-GB" sz="2000" dirty="0"/>
              <a:t> ha </a:t>
            </a:r>
            <a:r>
              <a:rPr lang="en-GB" sz="2000" dirty="0" err="1"/>
              <a:t>tusenvis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features</a:t>
            </a:r>
          </a:p>
          <a:p>
            <a:pPr lvl="1"/>
            <a:r>
              <a:rPr lang="en-GB" sz="2000" dirty="0"/>
              <a:t>For </a:t>
            </a:r>
            <a:r>
              <a:rPr lang="en-GB" sz="2000" dirty="0" err="1"/>
              <a:t>eksempel</a:t>
            </a:r>
            <a:r>
              <a:rPr lang="en-GB" sz="2000" dirty="0"/>
              <a:t> “bag-of-words” features </a:t>
            </a:r>
            <a:r>
              <a:rPr lang="en-GB" sz="2000" dirty="0" err="1"/>
              <a:t>som</a:t>
            </a:r>
            <a:r>
              <a:rPr lang="en-GB" sz="2000" dirty="0"/>
              <a:t> </a:t>
            </a:r>
            <a:r>
              <a:rPr lang="en-GB" sz="2000" dirty="0" err="1"/>
              <a:t>indikerer</a:t>
            </a:r>
            <a:r>
              <a:rPr lang="en-GB" sz="2000" dirty="0"/>
              <a:t> om et </a:t>
            </a:r>
            <a:r>
              <a:rPr lang="en-GB" sz="2000" dirty="0" err="1"/>
              <a:t>ord</a:t>
            </a:r>
            <a:r>
              <a:rPr lang="en-GB" sz="2000" dirty="0"/>
              <a:t> </a:t>
            </a:r>
            <a:r>
              <a:rPr lang="en-GB" sz="2000" dirty="0" err="1"/>
              <a:t>forekommer</a:t>
            </a:r>
            <a:r>
              <a:rPr lang="en-GB" sz="2000" dirty="0"/>
              <a:t> i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tekst</a:t>
            </a:r>
            <a:r>
              <a:rPr lang="en-GB" sz="2000" dirty="0"/>
              <a:t> </a:t>
            </a:r>
            <a:r>
              <a:rPr lang="en-GB" sz="2000" dirty="0" err="1"/>
              <a:t>eller</a:t>
            </a:r>
            <a:r>
              <a:rPr lang="en-GB" sz="2000" dirty="0"/>
              <a:t> </a:t>
            </a:r>
            <a:r>
              <a:rPr lang="en-GB" sz="2000" dirty="0" err="1"/>
              <a:t>ikke</a:t>
            </a:r>
            <a:endParaRPr lang="en-GB" sz="2000" dirty="0"/>
          </a:p>
          <a:p>
            <a:r>
              <a:rPr lang="en-GB" sz="2000" dirty="0" err="1"/>
              <a:t>Hvis</a:t>
            </a:r>
            <a:r>
              <a:rPr lang="en-GB" sz="2000" dirty="0"/>
              <a:t> </a:t>
            </a:r>
            <a:r>
              <a:rPr lang="en-GB" sz="2000" dirty="0" err="1"/>
              <a:t>antall</a:t>
            </a:r>
            <a:r>
              <a:rPr lang="en-GB" sz="2000" dirty="0"/>
              <a:t> features &gt; 2 er                                                                                 </a:t>
            </a:r>
            <a:r>
              <a:rPr lang="en-GB" sz="2000" dirty="0" err="1"/>
              <a:t>beslutningregelen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i="1" dirty="0"/>
              <a:t>(hyper)plan</a:t>
            </a:r>
            <a:r>
              <a:rPr lang="en-GB" sz="2000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  <p:sp>
        <p:nvSpPr>
          <p:cNvPr id="12" name="Arc 11"/>
          <p:cNvSpPr/>
          <p:nvPr/>
        </p:nvSpPr>
        <p:spPr bwMode="auto">
          <a:xfrm rot="19221865" flipH="1" flipV="1">
            <a:off x="4761361" y="3464241"/>
            <a:ext cx="1611125" cy="827352"/>
          </a:xfrm>
          <a:prstGeom prst="arc">
            <a:avLst>
              <a:gd name="adj1" fmla="val 16200000"/>
              <a:gd name="adj2" fmla="val 16496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 dirty="0"/>
          </a:p>
        </p:txBody>
      </p:sp>
      <p:sp>
        <p:nvSpPr>
          <p:cNvPr id="13" name="TextBox 12"/>
          <p:cNvSpPr txBox="1"/>
          <p:nvPr/>
        </p:nvSpPr>
        <p:spPr bwMode="white">
          <a:xfrm>
            <a:off x="2584485" y="3715498"/>
            <a:ext cx="2618910" cy="102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800" dirty="0" err="1"/>
              <a:t>Punkter</a:t>
            </a:r>
            <a:r>
              <a:rPr lang="en-GB" sz="1800" dirty="0"/>
              <a:t> </a:t>
            </a:r>
            <a:r>
              <a:rPr lang="en-GB" sz="1800" dirty="0" err="1"/>
              <a:t>på</a:t>
            </a:r>
            <a:r>
              <a:rPr lang="en-GB" sz="1800" dirty="0"/>
              <a:t> </a:t>
            </a:r>
            <a:r>
              <a:rPr lang="en-GB" sz="1800" dirty="0" err="1"/>
              <a:t>denne</a:t>
            </a:r>
            <a:r>
              <a:rPr lang="en-GB" sz="1800" dirty="0"/>
              <a:t> </a:t>
            </a:r>
            <a:r>
              <a:rPr lang="en-GB" sz="1800" dirty="0" err="1"/>
              <a:t>siden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planen</a:t>
            </a:r>
            <a:r>
              <a:rPr lang="en-GB" sz="1800" dirty="0"/>
              <a:t> </a:t>
            </a:r>
            <a:r>
              <a:rPr lang="en-GB" sz="1800" dirty="0" err="1"/>
              <a:t>vil</a:t>
            </a:r>
            <a:r>
              <a:rPr lang="en-GB" sz="1800" dirty="0"/>
              <a:t> </a:t>
            </a:r>
            <a:r>
              <a:rPr lang="en-GB" sz="1800" dirty="0" err="1"/>
              <a:t>være</a:t>
            </a:r>
            <a:r>
              <a:rPr lang="en-GB" sz="1800" dirty="0"/>
              <a:t> </a:t>
            </a:r>
            <a:r>
              <a:rPr lang="en-GB" sz="1800" dirty="0" err="1"/>
              <a:t>klassifisert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b="1" dirty="0" err="1"/>
              <a:t>rødt</a:t>
            </a:r>
            <a:endParaRPr lang="en-GB" sz="1800" b="1" dirty="0"/>
          </a:p>
          <a:p>
            <a:endParaRPr lang="en-GB" sz="825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83014"/>
            <a:ext cx="2448272" cy="233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01922-F4A2-C5CD-0D9B-B610153EE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2EAA-D002-3CD5-D15B-55518FD0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8AFB1-5E92-4564-3DA8-9ABA80069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7614"/>
            <a:ext cx="7992888" cy="3086100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Intro</a:t>
            </a:r>
          </a:p>
          <a:p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Lineær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Logistisk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Mer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enn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klasser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: multinomial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logistisk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regresjon</a:t>
            </a:r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Litt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lineær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algebra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2B9AC-C0F8-C27A-D83C-28C4411443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4173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Mer enn to klasser?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err="1"/>
                  <a:t>Logistisk</a:t>
                </a:r>
                <a:r>
                  <a:rPr lang="en-GB" dirty="0"/>
                  <a:t> </a:t>
                </a:r>
                <a:r>
                  <a:rPr lang="en-GB" dirty="0" err="1"/>
                  <a:t>regresjon</a:t>
                </a:r>
                <a:r>
                  <a:rPr lang="en-GB" dirty="0"/>
                  <a:t> med sigmoid-</a:t>
                </a:r>
                <a:r>
                  <a:rPr lang="en-GB" dirty="0" err="1"/>
                  <a:t>funksjon</a:t>
                </a:r>
                <a:r>
                  <a:rPr lang="en-GB" b="1" dirty="0"/>
                  <a:t>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GB" dirty="0"/>
                  <a:t> er </a:t>
                </a:r>
                <a:r>
                  <a:rPr lang="en-GB" dirty="0" err="1"/>
                  <a:t>begrenset</a:t>
                </a:r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2 </a:t>
                </a:r>
                <a:r>
                  <a:rPr lang="en-GB" dirty="0" err="1"/>
                  <a:t>klasser</a:t>
                </a:r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utelukke</a:t>
                </a:r>
                <a:r>
                  <a:rPr lang="en-GB" dirty="0"/>
                  <a:t> </a:t>
                </a:r>
                <a:r>
                  <a:rPr lang="en-GB" dirty="0" err="1"/>
                  <a:t>hverandre</a:t>
                </a:r>
                <a:r>
                  <a:rPr lang="en-GB" dirty="0"/>
                  <a:t> (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f.eks</a:t>
                </a:r>
                <a:r>
                  <a:rPr lang="en-GB" dirty="0"/>
                  <a:t>. spam/</a:t>
                </a:r>
                <a:r>
                  <a:rPr lang="en-GB" dirty="0" err="1"/>
                  <a:t>ikke</a:t>
                </a:r>
                <a:r>
                  <a:rPr lang="en-GB" dirty="0"/>
                  <a:t> spam) </a:t>
                </a:r>
              </a:p>
              <a:p>
                <a:r>
                  <a:rPr lang="en-GB" dirty="0"/>
                  <a:t>Multinomial </a:t>
                </a:r>
                <a:r>
                  <a:rPr lang="en-GB" dirty="0" err="1"/>
                  <a:t>logistisk</a:t>
                </a:r>
                <a:r>
                  <a:rPr lang="en-GB" dirty="0"/>
                  <a:t> </a:t>
                </a:r>
                <a:r>
                  <a:rPr lang="en-GB" dirty="0" err="1"/>
                  <a:t>regresjon</a:t>
                </a:r>
                <a:r>
                  <a:rPr lang="en-GB" dirty="0"/>
                  <a:t> er </a:t>
                </a:r>
                <a:r>
                  <a:rPr lang="en-GB" dirty="0" err="1"/>
                  <a:t>en</a:t>
                </a:r>
                <a:r>
                  <a:rPr lang="en-GB" dirty="0"/>
                  <a:t> </a:t>
                </a:r>
                <a:r>
                  <a:rPr lang="en-GB" dirty="0" err="1"/>
                  <a:t>utvidelse</a:t>
                </a:r>
                <a:r>
                  <a:rPr lang="en-GB" dirty="0"/>
                  <a:t> </a:t>
                </a:r>
                <a:r>
                  <a:rPr lang="en-GB" dirty="0" err="1"/>
                  <a:t>av</a:t>
                </a:r>
                <a:r>
                  <a:rPr lang="en-GB" dirty="0"/>
                  <a:t> “</a:t>
                </a:r>
                <a:r>
                  <a:rPr lang="en-GB" dirty="0" err="1"/>
                  <a:t>vanlig</a:t>
                </a:r>
                <a:r>
                  <a:rPr lang="en-GB" dirty="0"/>
                  <a:t>” </a:t>
                </a:r>
                <a:r>
                  <a:rPr lang="en-GB" dirty="0" err="1"/>
                  <a:t>logistisk</a:t>
                </a:r>
                <a:r>
                  <a:rPr lang="en-GB" dirty="0"/>
                  <a:t> </a:t>
                </a:r>
                <a:r>
                  <a:rPr lang="en-GB" dirty="0" err="1"/>
                  <a:t>regresjon</a:t>
                </a:r>
                <a:r>
                  <a:rPr lang="en-GB" dirty="0"/>
                  <a:t> for </a:t>
                </a:r>
                <a:r>
                  <a:rPr lang="en-GB" dirty="0" err="1"/>
                  <a:t>klassifisere</a:t>
                </a:r>
                <a:r>
                  <a:rPr lang="en-GB" dirty="0"/>
                  <a:t> </a:t>
                </a:r>
                <a:r>
                  <a:rPr lang="en-GB" dirty="0" err="1"/>
                  <a:t>punkter</a:t>
                </a:r>
                <a:r>
                  <a:rPr lang="en-GB" dirty="0"/>
                  <a:t> med &gt; 2 </a:t>
                </a:r>
                <a:r>
                  <a:rPr lang="en-GB" dirty="0" err="1"/>
                  <a:t>klasser</a:t>
                </a:r>
                <a:endParaRPr lang="en-GB" dirty="0"/>
              </a:p>
              <a:p>
                <a:r>
                  <a:rPr lang="en-GB" dirty="0" err="1"/>
                  <a:t>Grunnideen</a:t>
                </a:r>
                <a:r>
                  <a:rPr lang="en-GB" dirty="0"/>
                  <a:t> er å </a:t>
                </a:r>
                <a:r>
                  <a:rPr lang="en-GB" dirty="0" err="1"/>
                  <a:t>bruke</a:t>
                </a:r>
                <a:r>
                  <a:rPr lang="en-GB" dirty="0"/>
                  <a:t> </a:t>
                </a:r>
                <a:r>
                  <a:rPr lang="en-GB" i="1" dirty="0" err="1"/>
                  <a:t>en</a:t>
                </a:r>
                <a:r>
                  <a:rPr lang="en-GB" i="1" dirty="0"/>
                  <a:t> </a:t>
                </a:r>
                <a:r>
                  <a:rPr lang="en-GB" i="1" dirty="0" err="1"/>
                  <a:t>vektvektor</a:t>
                </a:r>
                <a:r>
                  <a:rPr lang="en-GB" i="1" dirty="0"/>
                  <a:t> (og </a:t>
                </a:r>
                <a:r>
                  <a:rPr lang="en-GB" i="1" dirty="0" err="1"/>
                  <a:t>skjæringspunket</a:t>
                </a:r>
                <a:r>
                  <a:rPr lang="en-GB" i="1" dirty="0"/>
                  <a:t>) per </a:t>
                </a:r>
                <a:r>
                  <a:rPr lang="en-GB" i="1" dirty="0" err="1"/>
                  <a:t>klasse</a:t>
                </a:r>
                <a:r>
                  <a:rPr lang="en-GB" dirty="0"/>
                  <a:t>, og </a:t>
                </a:r>
                <a:r>
                  <a:rPr lang="en-GB" dirty="0" err="1"/>
                  <a:t>deretter</a:t>
                </a:r>
                <a:r>
                  <a:rPr lang="en-GB" dirty="0"/>
                  <a:t> </a:t>
                </a:r>
                <a:r>
                  <a:rPr lang="en-GB" dirty="0" err="1"/>
                  <a:t>normalisere</a:t>
                </a:r>
                <a:r>
                  <a:rPr lang="en-GB" dirty="0"/>
                  <a:t> </a:t>
                </a:r>
                <a:r>
                  <a:rPr lang="en-GB" dirty="0" err="1"/>
                  <a:t>resultatet</a:t>
                </a:r>
                <a:r>
                  <a:rPr lang="en-GB" dirty="0"/>
                  <a:t> med </a:t>
                </a:r>
                <a:r>
                  <a:rPr lang="en-GB" dirty="0" err="1"/>
                  <a:t>en</a:t>
                </a:r>
                <a:r>
                  <a:rPr lang="en-GB" dirty="0"/>
                  <a:t> </a:t>
                </a:r>
                <a:r>
                  <a:rPr lang="en-GB" dirty="0" err="1"/>
                  <a:t>såkalt</a:t>
                </a:r>
                <a:r>
                  <a:rPr lang="en-GB" dirty="0"/>
                  <a:t> </a:t>
                </a:r>
                <a:r>
                  <a:rPr lang="en-GB" i="1" dirty="0" err="1"/>
                  <a:t>softmax</a:t>
                </a:r>
                <a:r>
                  <a:rPr lang="en-GB" i="1" dirty="0"/>
                  <a:t>: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24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DF7645-AE9C-D486-D9F6-B1F5ABBBE136}"/>
                  </a:ext>
                </a:extLst>
              </p:cNvPr>
              <p:cNvSpPr txBox="1"/>
              <p:nvPr/>
            </p:nvSpPr>
            <p:spPr bwMode="white">
              <a:xfrm>
                <a:off x="5089231" y="3434858"/>
                <a:ext cx="3324500" cy="7419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hvor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sz="21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DF7645-AE9C-D486-D9F6-B1F5ABBBE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5089231" y="3434858"/>
                <a:ext cx="3324500" cy="7419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D558B9-BF72-F6BD-17BE-59DB0516AA83}"/>
                  </a:ext>
                </a:extLst>
              </p:cNvPr>
              <p:cNvSpPr txBox="1"/>
              <p:nvPr/>
            </p:nvSpPr>
            <p:spPr bwMode="white">
              <a:xfrm>
                <a:off x="731525" y="3572243"/>
                <a:ext cx="3840475" cy="323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lang="en-GB" sz="21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e>
                          <m:r>
                            <a:rPr lang="en-GB" sz="21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GB" sz="21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softmax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21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100" b="1">
                                  <a:latin typeface="Cambria Math" panose="02040503050406030204" pitchFamily="18" charset="0"/>
                                </a:rPr>
                                <m:t>𝐰</m:t>
                              </m:r>
                            </m:e>
                            <m:sub>
                              <m:r>
                                <a:rPr lang="en-GB" sz="2100" b="1">
                                  <a:latin typeface="Cambria Math" panose="02040503050406030204" pitchFamily="18" charset="0"/>
                                </a:rPr>
                                <m:t>𝐢</m:t>
                              </m:r>
                            </m:sub>
                          </m:sSub>
                        </m:e>
                        <m:sup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GB" sz="21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GB" sz="21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D558B9-BF72-F6BD-17BE-59DB0516A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731525" y="3572243"/>
                <a:ext cx="3840475" cy="323165"/>
              </a:xfrm>
              <a:prstGeom prst="rect">
                <a:avLst/>
              </a:prstGeom>
              <a:blipFill>
                <a:blip r:embed="rId4"/>
                <a:stretch>
                  <a:fillRect l="-952" r="-1905" b="-3962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3827C5D-7D35-9B06-38E5-889231640639}"/>
              </a:ext>
            </a:extLst>
          </p:cNvPr>
          <p:cNvSpPr/>
          <p:nvPr/>
        </p:nvSpPr>
        <p:spPr bwMode="auto">
          <a:xfrm>
            <a:off x="2751780" y="3922821"/>
            <a:ext cx="2560320" cy="306808"/>
          </a:xfrm>
          <a:custGeom>
            <a:avLst/>
            <a:gdLst>
              <a:gd name="connsiteX0" fmla="*/ 0 w 2560320"/>
              <a:gd name="connsiteY0" fmla="*/ 34599 h 430136"/>
              <a:gd name="connsiteX1" fmla="*/ 1636034 w 2560320"/>
              <a:gd name="connsiteY1" fmla="*/ 430015 h 430136"/>
              <a:gd name="connsiteX2" fmla="*/ 2560320 w 2560320"/>
              <a:gd name="connsiteY2" fmla="*/ 0 h 43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0320" h="430136">
                <a:moveTo>
                  <a:pt x="0" y="34599"/>
                </a:moveTo>
                <a:cubicBezTo>
                  <a:pt x="604657" y="235190"/>
                  <a:pt x="1209314" y="435782"/>
                  <a:pt x="1636034" y="430015"/>
                </a:cubicBezTo>
                <a:cubicBezTo>
                  <a:pt x="2062754" y="424248"/>
                  <a:pt x="2311537" y="212124"/>
                  <a:pt x="256032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578B2F3-CAA0-F060-136D-2EEFE6EF2A6B}"/>
              </a:ext>
            </a:extLst>
          </p:cNvPr>
          <p:cNvCxnSpPr/>
          <p:nvPr/>
        </p:nvCxnSpPr>
        <p:spPr bwMode="auto">
          <a:xfrm>
            <a:off x="1403648" y="4114230"/>
            <a:ext cx="0" cy="4737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0663C2B-7934-233A-98CC-12A5E3C30B44}"/>
              </a:ext>
            </a:extLst>
          </p:cNvPr>
          <p:cNvSpPr txBox="1"/>
          <p:nvPr/>
        </p:nvSpPr>
        <p:spPr bwMode="white">
          <a:xfrm>
            <a:off x="374051" y="4609169"/>
            <a:ext cx="92890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 err="1"/>
              <a:t>Sannsynlighet</a:t>
            </a:r>
            <a:r>
              <a:rPr lang="en-US" baseline="0" dirty="0"/>
              <a:t> for at input x </a:t>
            </a:r>
            <a:r>
              <a:rPr lang="en-US" baseline="0" dirty="0" err="1"/>
              <a:t>tilhører</a:t>
            </a:r>
            <a:r>
              <a:rPr lang="en-US" baseline="0" dirty="0"/>
              <a:t> </a:t>
            </a:r>
            <a:r>
              <a:rPr lang="en-US" dirty="0" err="1"/>
              <a:t>k</a:t>
            </a:r>
            <a:r>
              <a:rPr lang="en-US" baseline="0" dirty="0" err="1"/>
              <a:t>lassen</a:t>
            </a:r>
            <a:r>
              <a:rPr lang="en-US" baseline="0" dirty="0"/>
              <a:t> i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509518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A0EAA-A68F-786E-2DDD-24583DEF6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36E4-3795-07E4-BF17-337A183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Mer enn to klasser?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E737F-05A1-0C74-2D51-4A171AF572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25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E82283-EB1A-8314-2C6C-F345A62BFD53}"/>
                  </a:ext>
                </a:extLst>
              </p:cNvPr>
              <p:cNvSpPr txBox="1"/>
              <p:nvPr/>
            </p:nvSpPr>
            <p:spPr bwMode="white">
              <a:xfrm>
                <a:off x="5220072" y="1093328"/>
                <a:ext cx="3324500" cy="7419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hvor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sz="21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E82283-EB1A-8314-2C6C-F345A62BF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5220072" y="1093328"/>
                <a:ext cx="3324500" cy="7419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328B10-628C-4DA0-1B9E-8B9C777E86B4}"/>
                  </a:ext>
                </a:extLst>
              </p:cNvPr>
              <p:cNvSpPr txBox="1"/>
              <p:nvPr/>
            </p:nvSpPr>
            <p:spPr bwMode="white">
              <a:xfrm>
                <a:off x="704409" y="1260000"/>
                <a:ext cx="3840475" cy="323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lang="en-GB" sz="21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e>
                          <m:r>
                            <a:rPr lang="en-GB" sz="21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GB" sz="21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softmax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21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100" b="1">
                                  <a:latin typeface="Cambria Math" panose="02040503050406030204" pitchFamily="18" charset="0"/>
                                </a:rPr>
                                <m:t>𝐰</m:t>
                              </m:r>
                            </m:e>
                            <m:sub>
                              <m:r>
                                <a:rPr lang="en-GB" sz="2100" b="1">
                                  <a:latin typeface="Cambria Math" panose="02040503050406030204" pitchFamily="18" charset="0"/>
                                </a:rPr>
                                <m:t>𝐢</m:t>
                              </m:r>
                            </m:sub>
                          </m:sSub>
                        </m:e>
                        <m:sup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GB" sz="21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GB" sz="21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328B10-628C-4DA0-1B9E-8B9C777E8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704409" y="1260000"/>
                <a:ext cx="3840475" cy="323165"/>
              </a:xfrm>
              <a:prstGeom prst="rect">
                <a:avLst/>
              </a:prstGeom>
              <a:blipFill>
                <a:blip r:embed="rId3"/>
                <a:stretch>
                  <a:fillRect l="-1111" r="-1905" b="-3962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C8E2EA7-2923-E423-FBA4-04F4DE0D67B7}"/>
              </a:ext>
            </a:extLst>
          </p:cNvPr>
          <p:cNvSpPr/>
          <p:nvPr/>
        </p:nvSpPr>
        <p:spPr bwMode="auto">
          <a:xfrm>
            <a:off x="2843808" y="1596433"/>
            <a:ext cx="2560320" cy="306808"/>
          </a:xfrm>
          <a:custGeom>
            <a:avLst/>
            <a:gdLst>
              <a:gd name="connsiteX0" fmla="*/ 0 w 2560320"/>
              <a:gd name="connsiteY0" fmla="*/ 34599 h 430136"/>
              <a:gd name="connsiteX1" fmla="*/ 1636034 w 2560320"/>
              <a:gd name="connsiteY1" fmla="*/ 430015 h 430136"/>
              <a:gd name="connsiteX2" fmla="*/ 2560320 w 2560320"/>
              <a:gd name="connsiteY2" fmla="*/ 0 h 43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0320" h="430136">
                <a:moveTo>
                  <a:pt x="0" y="34599"/>
                </a:moveTo>
                <a:cubicBezTo>
                  <a:pt x="604657" y="235190"/>
                  <a:pt x="1209314" y="435782"/>
                  <a:pt x="1636034" y="430015"/>
                </a:cubicBezTo>
                <a:cubicBezTo>
                  <a:pt x="2062754" y="424248"/>
                  <a:pt x="2311537" y="212124"/>
                  <a:pt x="256032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Understanding the Softmax Activation Function: A Comprehensive Guide">
            <a:extLst>
              <a:ext uri="{FF2B5EF4-FFF2-40B4-BE49-F238E27FC236}">
                <a16:creationId xmlns:a16="http://schemas.microsoft.com/office/drawing/2014/main" id="{50BEAB68-369A-4FD3-686B-4F29537AD4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1"/>
          <a:stretch/>
        </p:blipFill>
        <p:spPr bwMode="auto">
          <a:xfrm>
            <a:off x="2627784" y="3253967"/>
            <a:ext cx="3727433" cy="170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08C91B-AF61-F3BA-6649-B866A89E7DF5}"/>
                  </a:ext>
                </a:extLst>
              </p:cNvPr>
              <p:cNvSpPr txBox="1"/>
              <p:nvPr/>
            </p:nvSpPr>
            <p:spPr bwMode="white">
              <a:xfrm>
                <a:off x="724100" y="2183651"/>
                <a:ext cx="7272808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 err="1"/>
                  <a:t>Softmax</a:t>
                </a:r>
                <a:r>
                  <a:rPr lang="en-US" dirty="0"/>
                  <a:t> </a:t>
                </a:r>
                <a:r>
                  <a:rPr lang="en-US" dirty="0" err="1"/>
                  <a:t>funksjonen</a:t>
                </a:r>
                <a:r>
                  <a:rPr lang="en-US" dirty="0"/>
                  <a:t> </a:t>
                </a:r>
                <a:r>
                  <a:rPr lang="en-US" dirty="0" err="1"/>
                  <a:t>brukes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å “</a:t>
                </a:r>
                <a:r>
                  <a:rPr lang="en-US" dirty="0" err="1"/>
                  <a:t>komprimere</a:t>
                </a:r>
                <a:r>
                  <a:rPr lang="en-US" dirty="0"/>
                  <a:t>” </a:t>
                </a:r>
                <a:r>
                  <a:rPr lang="en-US" dirty="0" err="1"/>
                  <a:t>verdiene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1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  <m:sub>
                            <m:r>
                              <a:rPr lang="en-GB" b="1">
                                <a:latin typeface="Cambria Math" panose="02040503050406030204" pitchFamily="18" charset="0"/>
                              </a:rPr>
                              <m:t>𝐢</m:t>
                            </m:r>
                          </m:sub>
                        </m:sSub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GB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GB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GB" baseline="0" dirty="0"/>
                  <a:t> </a:t>
                </a:r>
                <a:r>
                  <a:rPr lang="en-GB" baseline="0" dirty="0" err="1"/>
                  <a:t>til</a:t>
                </a:r>
                <a:r>
                  <a:rPr lang="en-GB" baseline="0" dirty="0"/>
                  <a:t> </a:t>
                </a:r>
                <a:r>
                  <a:rPr lang="en-GB" baseline="0" dirty="0" err="1"/>
                  <a:t>en</a:t>
                </a:r>
                <a:r>
                  <a:rPr lang="en-GB" baseline="0" dirty="0"/>
                  <a:t> </a:t>
                </a:r>
                <a:r>
                  <a:rPr lang="en-GB" i="1" dirty="0" err="1"/>
                  <a:t>sannsynlighetsfordeling</a:t>
                </a:r>
                <a:r>
                  <a:rPr lang="en-GB" dirty="0"/>
                  <a:t> over de K </a:t>
                </a:r>
                <a:r>
                  <a:rPr lang="en-GB" dirty="0" err="1"/>
                  <a:t>klassene</a:t>
                </a:r>
                <a:endParaRPr lang="en-GB" baseline="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08C91B-AF61-F3BA-6649-B866A89E7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724100" y="2183651"/>
                <a:ext cx="7272808" cy="707886"/>
              </a:xfrm>
              <a:prstGeom prst="rect">
                <a:avLst/>
              </a:prstGeom>
              <a:blipFill>
                <a:blip r:embed="rId5"/>
                <a:stretch>
                  <a:fillRect l="-922" t="-3448" b="-155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860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4AD84D34-4445-696D-A090-4532953B0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22722"/>
            <a:ext cx="5058562" cy="249805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26</a:t>
            </a:fld>
            <a:endParaRPr lang="en-GB" noProof="0"/>
          </a:p>
        </p:txBody>
      </p:sp>
      <p:sp>
        <p:nvSpPr>
          <p:cNvPr id="6" name="TextBox 5"/>
          <p:cNvSpPr txBox="1"/>
          <p:nvPr/>
        </p:nvSpPr>
        <p:spPr bwMode="white">
          <a:xfrm>
            <a:off x="827584" y="4016409"/>
            <a:ext cx="5969514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I multinomial (=“multi-</a:t>
            </a:r>
            <a:r>
              <a:rPr lang="en-GB" sz="2100" dirty="0" err="1"/>
              <a:t>klasser</a:t>
            </a:r>
            <a:r>
              <a:rPr lang="en-GB" sz="2100" dirty="0"/>
              <a:t>”) </a:t>
            </a:r>
            <a:r>
              <a:rPr lang="en-GB" sz="2100" dirty="0" err="1"/>
              <a:t>logistisk</a:t>
            </a:r>
            <a:r>
              <a:rPr lang="en-GB" sz="2100" dirty="0"/>
              <a:t> </a:t>
            </a:r>
            <a:r>
              <a:rPr lang="en-GB" sz="2100" dirty="0" err="1"/>
              <a:t>regresjon</a:t>
            </a:r>
            <a:r>
              <a:rPr lang="en-GB" sz="2100" dirty="0"/>
              <a:t> har vi </a:t>
            </a:r>
            <a:r>
              <a:rPr lang="en-GB" sz="2100" dirty="0" err="1"/>
              <a:t>én</a:t>
            </a:r>
            <a:r>
              <a:rPr lang="en-GB" sz="2100" dirty="0"/>
              <a:t> </a:t>
            </a:r>
            <a:r>
              <a:rPr lang="en-GB" sz="2100" dirty="0" err="1"/>
              <a:t>beslutningsregel</a:t>
            </a:r>
            <a:r>
              <a:rPr lang="en-GB" sz="2100" dirty="0"/>
              <a:t> per </a:t>
            </a:r>
            <a:r>
              <a:rPr lang="en-GB" sz="2100" dirty="0" err="1"/>
              <a:t>klasse</a:t>
            </a:r>
            <a:endParaRPr lang="en-GB" sz="21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EF0AD0D-3749-2A24-1582-0DF7076CF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</p:spPr>
        <p:txBody>
          <a:bodyPr/>
          <a:lstStyle/>
          <a:p>
            <a:r>
              <a:rPr lang="en-GB" dirty="0"/>
              <a:t>Mer </a:t>
            </a:r>
            <a:r>
              <a:rPr lang="en-GB" dirty="0" err="1"/>
              <a:t>enn</a:t>
            </a:r>
            <a:r>
              <a:rPr lang="en-GB" dirty="0"/>
              <a:t> to </a:t>
            </a:r>
            <a:r>
              <a:rPr lang="en-GB" dirty="0" err="1"/>
              <a:t>klasser</a:t>
            </a:r>
            <a:r>
              <a:rPr lang="en-GB" dirty="0"/>
              <a:t>?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6DCA297-AB7A-8102-90F0-05A2C07E0FDB}"/>
              </a:ext>
            </a:extLst>
          </p:cNvPr>
          <p:cNvGrpSpPr/>
          <p:nvPr/>
        </p:nvGrpSpPr>
        <p:grpSpPr>
          <a:xfrm>
            <a:off x="4788024" y="1032985"/>
            <a:ext cx="4096222" cy="1850388"/>
            <a:chOff x="4788024" y="1032985"/>
            <a:chExt cx="4096222" cy="1850388"/>
          </a:xfrm>
        </p:grpSpPr>
        <p:sp>
          <p:nvSpPr>
            <p:cNvPr id="10" name="TextBox 9"/>
            <p:cNvSpPr txBox="1"/>
            <p:nvPr/>
          </p:nvSpPr>
          <p:spPr bwMode="white">
            <a:xfrm>
              <a:off x="6670000" y="1032985"/>
              <a:ext cx="2214246" cy="900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dirty="0" err="1"/>
                <a:t>Hva</a:t>
              </a:r>
              <a:r>
                <a:rPr lang="en-GB" sz="1800" dirty="0"/>
                <a:t> er den </a:t>
              </a:r>
              <a:r>
                <a:rPr lang="en-GB" sz="1800" dirty="0" err="1"/>
                <a:t>mest</a:t>
              </a:r>
              <a:r>
                <a:rPr lang="en-GB" sz="1800" dirty="0"/>
                <a:t> </a:t>
              </a:r>
              <a:r>
                <a:rPr lang="en-GB" sz="1800" dirty="0" err="1"/>
                <a:t>sansynnlige</a:t>
              </a:r>
              <a:r>
                <a:rPr lang="en-GB" sz="1800" dirty="0"/>
                <a:t> </a:t>
              </a:r>
              <a:r>
                <a:rPr lang="en-GB" sz="1800" dirty="0" err="1"/>
                <a:t>klassen</a:t>
              </a:r>
              <a:r>
                <a:rPr lang="en-GB" sz="1800" dirty="0"/>
                <a:t> for </a:t>
              </a:r>
              <a:r>
                <a:rPr lang="en-GB" sz="1800" dirty="0" err="1"/>
                <a:t>dette</a:t>
              </a:r>
              <a:r>
                <a:rPr lang="en-GB" sz="1800" dirty="0"/>
                <a:t> </a:t>
              </a:r>
              <a:r>
                <a:rPr lang="en-GB" sz="1800" dirty="0" err="1"/>
                <a:t>punktet</a:t>
              </a:r>
              <a:r>
                <a:rPr lang="en-GB" sz="1800" dirty="0"/>
                <a:t>?</a:t>
              </a:r>
            </a:p>
          </p:txBody>
        </p:sp>
        <p:cxnSp>
          <p:nvCxnSpPr>
            <p:cNvPr id="9" name="Straight Arrow Connector 8"/>
            <p:cNvCxnSpPr>
              <a:cxnSpLocks/>
            </p:cNvCxnSpPr>
            <p:nvPr/>
          </p:nvCxnSpPr>
          <p:spPr bwMode="auto">
            <a:xfrm flipH="1">
              <a:off x="4932040" y="1491630"/>
              <a:ext cx="1682519" cy="32763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7B5628A6-A8EF-0842-835F-4F2845B7C0A3}"/>
                </a:ext>
              </a:extLst>
            </p:cNvPr>
            <p:cNvSpPr txBox="1"/>
            <p:nvPr/>
          </p:nvSpPr>
          <p:spPr bwMode="white">
            <a:xfrm>
              <a:off x="6926719" y="2260125"/>
              <a:ext cx="1700808" cy="623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dirty="0">
                  <a:solidFill>
                    <a:srgbClr val="00B050"/>
                  </a:solidFill>
                </a:rPr>
                <a:t>(svar på </a:t>
              </a:r>
              <a:r>
                <a:rPr lang="nb-NO" sz="1800" dirty="0" err="1">
                  <a:solidFill>
                    <a:srgbClr val="00B050"/>
                  </a:solidFill>
                </a:rPr>
                <a:t>Mentimeter</a:t>
              </a:r>
              <a:r>
                <a:rPr lang="nb-NO" sz="18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788024" y="1779662"/>
              <a:ext cx="81000" cy="810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</p:spTree>
    <p:extLst>
      <p:ext uri="{BB962C8B-B14F-4D97-AF65-F5344CB8AC3E}">
        <p14:creationId xmlns:p14="http://schemas.microsoft.com/office/powerpoint/2010/main" val="417703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D366F8-2E1F-424D-AEAB-5956FD44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0AB782-012B-E048-827D-554308C9B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lager en modell for tekstklassifisering basert på (</a:t>
            </a:r>
            <a:r>
              <a:rPr lang="nb-NO" dirty="0" err="1"/>
              <a:t>multinomial</a:t>
            </a:r>
            <a:r>
              <a:rPr lang="nb-NO" dirty="0"/>
              <a:t>) logistisk regresjon, med 10 klasser</a:t>
            </a:r>
          </a:p>
          <a:p>
            <a:r>
              <a:rPr lang="nb-NO" dirty="0"/>
              <a:t>Modellen tar i bruk 120 </a:t>
            </a:r>
            <a:r>
              <a:rPr lang="nb-NO" dirty="0" err="1"/>
              <a:t>features</a:t>
            </a:r>
            <a:r>
              <a:rPr lang="nb-NO" dirty="0"/>
              <a:t>, og blir trent på et datasett med 300 000 tekster</a:t>
            </a:r>
          </a:p>
          <a:p>
            <a:r>
              <a:rPr lang="nb-NO" b="1" dirty="0"/>
              <a:t>Spørsmål</a:t>
            </a:r>
            <a:r>
              <a:rPr lang="nb-NO" dirty="0"/>
              <a:t>: Hvor mange </a:t>
            </a:r>
            <a:r>
              <a:rPr lang="nb-NO" i="1" dirty="0" err="1"/>
              <a:t>parametre</a:t>
            </a:r>
            <a:r>
              <a:rPr lang="nb-NO" dirty="0"/>
              <a:t> inneholder modellen?</a:t>
            </a:r>
          </a:p>
          <a:p>
            <a:pPr lvl="1"/>
            <a:r>
              <a:rPr lang="nb-NO" dirty="0">
                <a:solidFill>
                  <a:srgbClr val="00B050"/>
                </a:solidFill>
              </a:rPr>
              <a:t>Svar på </a:t>
            </a:r>
            <a:r>
              <a:rPr lang="nb-NO" dirty="0" err="1">
                <a:solidFill>
                  <a:srgbClr val="00B050"/>
                </a:solidFill>
              </a:rPr>
              <a:t>Mentimeter</a:t>
            </a:r>
            <a:endParaRPr lang="nb-NO" dirty="0">
              <a:solidFill>
                <a:srgbClr val="00B050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3CEE0DF-D8D9-4F4C-9080-6A65F01F27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27</a:t>
            </a:fld>
            <a:endParaRPr lang="en-GB" noProof="0"/>
          </a:p>
        </p:txBody>
      </p:sp>
      <p:sp>
        <p:nvSpPr>
          <p:cNvPr id="5" name="Plassholder for lysbildenummer 3">
            <a:extLst>
              <a:ext uri="{FF2B5EF4-FFF2-40B4-BE49-F238E27FC236}">
                <a16:creationId xmlns:a16="http://schemas.microsoft.com/office/drawing/2014/main" id="{FF41DFDE-F2AE-9A4A-BAB0-79CB34425625}"/>
              </a:ext>
            </a:extLst>
          </p:cNvPr>
          <p:cNvSpPr txBox="1">
            <a:spLocks/>
          </p:cNvSpPr>
          <p:nvPr/>
        </p:nvSpPr>
        <p:spPr bwMode="auto">
          <a:xfrm>
            <a:off x="7415300" y="4456039"/>
            <a:ext cx="295182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E97971C-2FE7-4FD3-B01F-4B5E83D933F8}" type="slidenum">
              <a:rPr lang="en-GB" sz="750"/>
              <a:pPr/>
              <a:t>27</a:t>
            </a:fld>
            <a:endParaRPr lang="en-GB" sz="750"/>
          </a:p>
        </p:txBody>
      </p:sp>
      <p:sp>
        <p:nvSpPr>
          <p:cNvPr id="6" name="Plassholder for lysbildenummer 3">
            <a:extLst>
              <a:ext uri="{FF2B5EF4-FFF2-40B4-BE49-F238E27FC236}">
                <a16:creationId xmlns:a16="http://schemas.microsoft.com/office/drawing/2014/main" id="{ADF57AD6-8263-D141-8407-F33ED4846F1E}"/>
              </a:ext>
            </a:extLst>
          </p:cNvPr>
          <p:cNvSpPr txBox="1">
            <a:spLocks/>
          </p:cNvSpPr>
          <p:nvPr/>
        </p:nvSpPr>
        <p:spPr bwMode="auto">
          <a:xfrm>
            <a:off x="7415300" y="4456039"/>
            <a:ext cx="295182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E97971C-2FE7-4FD3-B01F-4B5E83D933F8}" type="slidenum">
              <a:rPr lang="en-GB" sz="750"/>
              <a:pPr/>
              <a:t>27</a:t>
            </a:fld>
            <a:endParaRPr lang="en-GB" sz="750"/>
          </a:p>
        </p:txBody>
      </p:sp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EF622E9F-2B6C-B34F-AEB2-E0774B5EA618}"/>
              </a:ext>
            </a:extLst>
          </p:cNvPr>
          <p:cNvSpPr/>
          <p:nvPr/>
        </p:nvSpPr>
        <p:spPr bwMode="auto">
          <a:xfrm>
            <a:off x="491680" y="3538113"/>
            <a:ext cx="7992887" cy="1409901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E5C8DBA-F581-D24B-B742-15F8ACD7E2D9}"/>
              </a:ext>
            </a:extLst>
          </p:cNvPr>
          <p:cNvSpPr txBox="1"/>
          <p:nvPr/>
        </p:nvSpPr>
        <p:spPr bwMode="white">
          <a:xfrm>
            <a:off x="635696" y="3695059"/>
            <a:ext cx="58152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950" dirty="0"/>
              <a:t>Logistisk regresjon med K klasser: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8EADA16A-F964-E84F-8A9F-B265AC73934D}"/>
                  </a:ext>
                </a:extLst>
              </p:cNvPr>
              <p:cNvSpPr txBox="1"/>
              <p:nvPr/>
            </p:nvSpPr>
            <p:spPr bwMode="white">
              <a:xfrm>
                <a:off x="4657095" y="4034115"/>
                <a:ext cx="3324500" cy="7419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hvor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sz="21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GB" sz="21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21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1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GB" sz="21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8EADA16A-F964-E84F-8A9F-B265AC739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657095" y="4034115"/>
                <a:ext cx="3324500" cy="7419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5">
                <a:extLst>
                  <a:ext uri="{FF2B5EF4-FFF2-40B4-BE49-F238E27FC236}">
                    <a16:creationId xmlns:a16="http://schemas.microsoft.com/office/drawing/2014/main" id="{82D8D019-1567-5641-A5FC-0BF64D6CA97F}"/>
                  </a:ext>
                </a:extLst>
              </p:cNvPr>
              <p:cNvSpPr txBox="1"/>
              <p:nvPr/>
            </p:nvSpPr>
            <p:spPr bwMode="white">
              <a:xfrm>
                <a:off x="673085" y="4200588"/>
                <a:ext cx="3840475" cy="323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lang="en-GB" sz="21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e>
                          <m:r>
                            <a:rPr lang="en-GB" sz="21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GB" sz="21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100">
                          <a:latin typeface="Cambria Math" panose="02040503050406030204" pitchFamily="18" charset="0"/>
                        </a:rPr>
                        <m:t>softmax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21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100" b="1">
                                  <a:latin typeface="Cambria Math" panose="02040503050406030204" pitchFamily="18" charset="0"/>
                                </a:rPr>
                                <m:t>𝐰</m:t>
                              </m:r>
                            </m:e>
                            <m:sub>
                              <m:r>
                                <a:rPr lang="en-GB" sz="2100" b="1">
                                  <a:latin typeface="Cambria Math" panose="02040503050406030204" pitchFamily="18" charset="0"/>
                                </a:rPr>
                                <m:t>𝐢</m:t>
                              </m:r>
                            </m:sub>
                          </m:sSub>
                        </m:e>
                        <m:sup>
                          <m:r>
                            <a:rPr lang="en-GB" sz="21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GB" sz="21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GB" sz="21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1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GB" sz="21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100" dirty="0"/>
              </a:p>
            </p:txBody>
          </p:sp>
        </mc:Choice>
        <mc:Fallback>
          <p:sp>
            <p:nvSpPr>
              <p:cNvPr id="12" name="TextBox 5">
                <a:extLst>
                  <a:ext uri="{FF2B5EF4-FFF2-40B4-BE49-F238E27FC236}">
                    <a16:creationId xmlns:a16="http://schemas.microsoft.com/office/drawing/2014/main" id="{82D8D019-1567-5641-A5FC-0BF64D6CA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73085" y="4200588"/>
                <a:ext cx="3840475" cy="323165"/>
              </a:xfrm>
              <a:prstGeom prst="rect">
                <a:avLst/>
              </a:prstGeom>
              <a:blipFill>
                <a:blip r:embed="rId3"/>
                <a:stretch>
                  <a:fillRect l="-952" r="-1905" b="-3962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0433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BD798-581B-0109-2EFE-F458F5962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C29D-D96C-6DA3-FCE2-49115E597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C9B1F-5E6B-B61D-C1C0-86C76B891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7614"/>
            <a:ext cx="7992888" cy="3086100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Intro</a:t>
            </a:r>
          </a:p>
          <a:p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Lineær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Logistisk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Mer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enn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to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klasser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: multinomial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logistisk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regresjon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Litt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</a:rPr>
              <a:t>lineær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 algebra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9B07D-1CCE-5731-1CD1-2FF65701CB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54678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A87B-BF4C-93ED-9A0D-E909F558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 </a:t>
            </a:r>
            <a:r>
              <a:rPr lang="en-US" dirty="0" err="1"/>
              <a:t>lineære</a:t>
            </a:r>
            <a:r>
              <a:rPr lang="en-US" dirty="0"/>
              <a:t> algebra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B2EC7-3A7E-A0AF-BBFF-C14092425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å </a:t>
            </a: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logistisk</a:t>
            </a:r>
            <a:r>
              <a:rPr lang="en-US" dirty="0"/>
              <a:t> </a:t>
            </a:r>
            <a:r>
              <a:rPr lang="en-US" dirty="0" err="1"/>
              <a:t>regresjon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er det </a:t>
            </a:r>
            <a:r>
              <a:rPr lang="en-US" dirty="0" err="1"/>
              <a:t>nyttig</a:t>
            </a:r>
            <a:r>
              <a:rPr lang="en-US" dirty="0"/>
              <a:t> å </a:t>
            </a:r>
            <a:r>
              <a:rPr lang="en-US" dirty="0" err="1"/>
              <a:t>snakke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om </a:t>
            </a:r>
            <a:r>
              <a:rPr lang="en-US" dirty="0" err="1"/>
              <a:t>grunnleggende</a:t>
            </a:r>
            <a:r>
              <a:rPr lang="en-US" dirty="0"/>
              <a:t> </a:t>
            </a:r>
            <a:r>
              <a:rPr lang="en-US" dirty="0" err="1"/>
              <a:t>lineær</a:t>
            </a:r>
            <a:r>
              <a:rPr lang="en-US" dirty="0"/>
              <a:t> algebra</a:t>
            </a:r>
          </a:p>
          <a:p>
            <a:pPr lvl="1"/>
            <a:r>
              <a:rPr lang="en-US" dirty="0" err="1"/>
              <a:t>Spesielt</a:t>
            </a:r>
            <a:r>
              <a:rPr lang="en-US" dirty="0"/>
              <a:t> </a:t>
            </a:r>
            <a:r>
              <a:rPr lang="en-US" dirty="0" err="1"/>
              <a:t>matrisemultiplikasjon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5B5D5-3F39-8E92-8779-DBD7EEDE9E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29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10FDF-6278-3CA2-34C7-C53CD0A53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Rektangel 4">
            <a:extLst>
              <a:ext uri="{FF2B5EF4-FFF2-40B4-BE49-F238E27FC236}">
                <a16:creationId xmlns:a16="http://schemas.microsoft.com/office/drawing/2014/main" id="{19FD0A35-9EF2-944D-82C6-5BF5B5C9C604}"/>
              </a:ext>
            </a:extLst>
          </p:cNvPr>
          <p:cNvSpPr/>
          <p:nvPr/>
        </p:nvSpPr>
        <p:spPr>
          <a:xfrm>
            <a:off x="971600" y="2787774"/>
            <a:ext cx="3490688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nb-NO" sz="1800" dirty="0"/>
              <a:t>"</a:t>
            </a:r>
            <a:r>
              <a:rPr lang="nb-NO" sz="1800" dirty="0" err="1"/>
              <a:t>Unfortunately</a:t>
            </a:r>
            <a:r>
              <a:rPr lang="nb-NO" sz="1800" dirty="0"/>
              <a:t>, </a:t>
            </a:r>
            <a:r>
              <a:rPr lang="nb-NO" sz="1800" dirty="0" err="1"/>
              <a:t>no</a:t>
            </a:r>
            <a:r>
              <a:rPr lang="nb-NO" sz="1800" dirty="0"/>
              <a:t> </a:t>
            </a:r>
            <a:r>
              <a:rPr lang="nb-NO" sz="1800" dirty="0" err="1"/>
              <a:t>one</a:t>
            </a:r>
            <a:r>
              <a:rPr lang="nb-NO" sz="1800" dirty="0"/>
              <a:t> </a:t>
            </a:r>
            <a:r>
              <a:rPr lang="nb-NO" sz="1800" dirty="0" err="1"/>
              <a:t>can</a:t>
            </a:r>
            <a:r>
              <a:rPr lang="nb-NO" sz="1800" dirty="0"/>
              <a:t> be </a:t>
            </a:r>
            <a:r>
              <a:rPr lang="nb-NO" sz="1800" dirty="0" err="1"/>
              <a:t>told</a:t>
            </a:r>
            <a:r>
              <a:rPr lang="nb-NO" sz="1800" dirty="0"/>
              <a:t>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Matrix is. </a:t>
            </a:r>
            <a:r>
              <a:rPr lang="nb-NO" sz="1800" dirty="0" err="1"/>
              <a:t>You</a:t>
            </a:r>
            <a:r>
              <a:rPr lang="nb-NO" sz="1800" dirty="0"/>
              <a:t> have to </a:t>
            </a:r>
            <a:r>
              <a:rPr lang="nb-NO" sz="1800" dirty="0" err="1"/>
              <a:t>see</a:t>
            </a:r>
            <a:r>
              <a:rPr lang="nb-NO" sz="1800" dirty="0"/>
              <a:t> it for </a:t>
            </a:r>
            <a:r>
              <a:rPr lang="nb-NO" sz="1800" dirty="0" err="1"/>
              <a:t>yourself</a:t>
            </a:r>
            <a:r>
              <a:rPr lang="nb-NO" sz="1800" dirty="0"/>
              <a:t>."</a:t>
            </a:r>
          </a:p>
          <a:p>
            <a:endParaRPr lang="nb-NO" sz="1800" dirty="0"/>
          </a:p>
          <a:p>
            <a:r>
              <a:rPr lang="nb-NO" sz="1800" dirty="0"/>
              <a:t>- Morpheus, "The Matrix"</a:t>
            </a:r>
          </a:p>
        </p:txBody>
      </p:sp>
      <p:pic>
        <p:nvPicPr>
          <p:cNvPr id="7" name="Bilde 6" descr="Et bilde som inneholder person, mann, folkemengde&#10;&#10;Automatisk generert beskrivelse">
            <a:extLst>
              <a:ext uri="{FF2B5EF4-FFF2-40B4-BE49-F238E27FC236}">
                <a16:creationId xmlns:a16="http://schemas.microsoft.com/office/drawing/2014/main" id="{105B487F-A8EE-6745-9911-8D7B79F93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877" y="2251557"/>
            <a:ext cx="4158239" cy="232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25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279784-8639-A64E-8398-F3ECBF9D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Matematiske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42F742-6C84-AA46-943B-277C7545D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Skalar</a:t>
            </a:r>
            <a:r>
              <a:rPr lang="nb-NO" dirty="0"/>
              <a:t>: et enkelt tall, f.eks. -3.56</a:t>
            </a:r>
          </a:p>
          <a:p>
            <a:endParaRPr lang="nb-NO" sz="825" b="1" dirty="0"/>
          </a:p>
          <a:p>
            <a:r>
              <a:rPr lang="nb-NO" b="1" dirty="0"/>
              <a:t>Vektor</a:t>
            </a:r>
            <a:r>
              <a:rPr lang="nb-NO" dirty="0"/>
              <a:t>: en rekke tall (av lengde </a:t>
            </a:r>
            <a:r>
              <a:rPr lang="nb-NO" i="1" dirty="0"/>
              <a:t>m</a:t>
            </a:r>
            <a:r>
              <a:rPr lang="nb-NO" dirty="0"/>
              <a:t>), f.eks. </a:t>
            </a:r>
          </a:p>
          <a:p>
            <a:endParaRPr lang="nb-NO" b="1" dirty="0"/>
          </a:p>
          <a:p>
            <a:r>
              <a:rPr lang="nb-NO" b="1" dirty="0"/>
              <a:t>Matrise</a:t>
            </a:r>
            <a:r>
              <a:rPr lang="nb-NO" dirty="0"/>
              <a:t>: en tabell (med </a:t>
            </a:r>
            <a:r>
              <a:rPr lang="nb-NO" i="1" dirty="0"/>
              <a:t>m</a:t>
            </a:r>
            <a:r>
              <a:rPr lang="nb-NO" dirty="0"/>
              <a:t> rad og </a:t>
            </a:r>
            <a:r>
              <a:rPr lang="nb-NO" i="1" dirty="0"/>
              <a:t>n</a:t>
            </a:r>
            <a:r>
              <a:rPr lang="nb-NO" dirty="0"/>
              <a:t> kolonner):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138B996-976E-AE48-B377-008D6EAA38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30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EDD5DA9-77AB-EB40-928A-A846112D5255}"/>
                  </a:ext>
                </a:extLst>
              </p:cNvPr>
              <p:cNvSpPr/>
              <p:nvPr/>
            </p:nvSpPr>
            <p:spPr>
              <a:xfrm>
                <a:off x="5941236" y="1437624"/>
                <a:ext cx="795602" cy="94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3.4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6.2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500" dirty="0"/>
              </a:p>
            </p:txBody>
          </p:sp>
        </mc:Choice>
        <mc:Fallback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EDD5DA9-77AB-EB40-928A-A846112D52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236" y="1437624"/>
                <a:ext cx="795602" cy="9426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60D1456D-1CC8-294A-A19F-806462EFE043}"/>
                  </a:ext>
                </a:extLst>
              </p:cNvPr>
              <p:cNvSpPr/>
              <p:nvPr/>
            </p:nvSpPr>
            <p:spPr>
              <a:xfrm>
                <a:off x="3885248" y="3532141"/>
                <a:ext cx="2185406" cy="94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5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1.4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4.5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2.3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8.4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2.8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1.3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sz="1500" i="1">
                                    <a:latin typeface="Cambria Math" panose="02040503050406030204" pitchFamily="18" charset="0"/>
                                  </a:rPr>
                                  <m:t>−4.9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500" dirty="0"/>
              </a:p>
            </p:txBody>
          </p:sp>
        </mc:Choice>
        <mc:Fallback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60D1456D-1CC8-294A-A19F-806462EFE0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248" y="3532141"/>
                <a:ext cx="2185406" cy="9426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pe 6">
            <a:extLst>
              <a:ext uri="{FF2B5EF4-FFF2-40B4-BE49-F238E27FC236}">
                <a16:creationId xmlns:a16="http://schemas.microsoft.com/office/drawing/2014/main" id="{ABD51746-AD68-2A49-94F8-34F7A23D50E2}"/>
              </a:ext>
            </a:extLst>
          </p:cNvPr>
          <p:cNvGrpSpPr/>
          <p:nvPr/>
        </p:nvGrpSpPr>
        <p:grpSpPr>
          <a:xfrm>
            <a:off x="3904083" y="3057804"/>
            <a:ext cx="2106226" cy="379336"/>
            <a:chOff x="6069254" y="916051"/>
            <a:chExt cx="2808301" cy="505781"/>
          </a:xfrm>
        </p:grpSpPr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66B6B3E1-AA37-394E-A6CB-CDC115364A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34853" y="1421832"/>
              <a:ext cx="255060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32B92F17-5022-1D4B-883C-0CF07B4F02B4}"/>
                </a:ext>
              </a:extLst>
            </p:cNvPr>
            <p:cNvSpPr txBox="1"/>
            <p:nvPr/>
          </p:nvSpPr>
          <p:spPr bwMode="white">
            <a:xfrm>
              <a:off x="6069254" y="916051"/>
              <a:ext cx="280830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dirty="0"/>
                <a:t>Antall kolonner </a:t>
              </a:r>
              <a:r>
                <a:rPr lang="nb-NO" sz="1800" i="1" dirty="0"/>
                <a:t>n</a:t>
              </a:r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6FACF21-29DA-0544-9D57-9ED7200DF66A}"/>
              </a:ext>
            </a:extLst>
          </p:cNvPr>
          <p:cNvGrpSpPr/>
          <p:nvPr/>
        </p:nvGrpSpPr>
        <p:grpSpPr>
          <a:xfrm>
            <a:off x="2471216" y="3595456"/>
            <a:ext cx="1432866" cy="678175"/>
            <a:chOff x="4158766" y="1632922"/>
            <a:chExt cx="1910488" cy="904233"/>
          </a:xfrm>
        </p:grpSpPr>
        <p:cxnSp>
          <p:nvCxnSpPr>
            <p:cNvPr id="11" name="Rett pil 10">
              <a:extLst>
                <a:ext uri="{FF2B5EF4-FFF2-40B4-BE49-F238E27FC236}">
                  <a16:creationId xmlns:a16="http://schemas.microsoft.com/office/drawing/2014/main" id="{88DC4EBE-19D5-9549-B1F6-C1C3D4E4FE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50940" y="1632922"/>
              <a:ext cx="0" cy="81981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E8E862C-9663-244E-944E-38D25CEE0DE7}"/>
                </a:ext>
              </a:extLst>
            </p:cNvPr>
            <p:cNvSpPr txBox="1"/>
            <p:nvPr/>
          </p:nvSpPr>
          <p:spPr bwMode="white">
            <a:xfrm>
              <a:off x="4158766" y="2075490"/>
              <a:ext cx="19104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nb-NO" sz="1800" dirty="0"/>
                <a:t>Antall rad </a:t>
              </a:r>
              <a:r>
                <a:rPr lang="nb-NO" sz="1800" i="1" dirty="0"/>
                <a:t>m</a:t>
              </a:r>
            </a:p>
          </p:txBody>
        </p:sp>
      </p:grpSp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435E87A8-0A27-BE49-BC25-EC9B458CD62C}"/>
              </a:ext>
            </a:extLst>
          </p:cNvPr>
          <p:cNvCxnSpPr>
            <a:cxnSpLocks/>
          </p:cNvCxnSpPr>
          <p:nvPr/>
        </p:nvCxnSpPr>
        <p:spPr bwMode="auto">
          <a:xfrm>
            <a:off x="6686780" y="1478259"/>
            <a:ext cx="0" cy="8240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8146E52-E04C-1A44-9868-3D34D2FC7CBA}"/>
              </a:ext>
            </a:extLst>
          </p:cNvPr>
          <p:cNvSpPr txBox="1"/>
          <p:nvPr/>
        </p:nvSpPr>
        <p:spPr bwMode="white">
          <a:xfrm>
            <a:off x="6793723" y="1478258"/>
            <a:ext cx="917655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/>
              <a:t>Lengde </a:t>
            </a:r>
            <a:r>
              <a:rPr lang="nb-NO" sz="1800" i="1" dirty="0"/>
              <a:t>m</a:t>
            </a:r>
          </a:p>
        </p:txBody>
      </p:sp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C13C25B7-CD0B-714C-8BDB-2065C91C76DE}"/>
              </a:ext>
            </a:extLst>
          </p:cNvPr>
          <p:cNvSpPr/>
          <p:nvPr/>
        </p:nvSpPr>
        <p:spPr bwMode="auto">
          <a:xfrm>
            <a:off x="5382090" y="3759882"/>
            <a:ext cx="432048" cy="232096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cxnSp>
        <p:nvCxnSpPr>
          <p:cNvPr id="18" name="Rett pil 17">
            <a:extLst>
              <a:ext uri="{FF2B5EF4-FFF2-40B4-BE49-F238E27FC236}">
                <a16:creationId xmlns:a16="http://schemas.microsoft.com/office/drawing/2014/main" id="{1C98B792-4407-2D40-994A-77617B97DBB3}"/>
              </a:ext>
            </a:extLst>
          </p:cNvPr>
          <p:cNvCxnSpPr/>
          <p:nvPr/>
        </p:nvCxnSpPr>
        <p:spPr bwMode="auto">
          <a:xfrm flipV="1">
            <a:off x="5814138" y="3595458"/>
            <a:ext cx="756084" cy="2804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10FD280-6D46-854D-8DAE-5FB438A2B8C2}"/>
              </a:ext>
            </a:extLst>
          </p:cNvPr>
          <p:cNvSpPr txBox="1"/>
          <p:nvPr/>
        </p:nvSpPr>
        <p:spPr bwMode="white">
          <a:xfrm>
            <a:off x="6637828" y="3296704"/>
            <a:ext cx="795151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/>
              <a:t>Celle (2,n)</a:t>
            </a:r>
          </a:p>
        </p:txBody>
      </p:sp>
    </p:spTree>
    <p:extLst>
      <p:ext uri="{BB962C8B-B14F-4D97-AF65-F5344CB8AC3E}">
        <p14:creationId xmlns:p14="http://schemas.microsoft.com/office/powerpoint/2010/main" val="1866141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73B84-3BEC-CD42-B9C0-9A88F85D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Matematiske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8F8829-5FC3-0F46-A8E5-C6066BAA7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 kan generalisere disse til </a:t>
            </a:r>
            <a:r>
              <a:rPr lang="nb-NO" b="1" dirty="0"/>
              <a:t>tensorer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En skalar er en tensor med 0 dimensjon</a:t>
            </a:r>
          </a:p>
          <a:p>
            <a:pPr lvl="1"/>
            <a:r>
              <a:rPr lang="nb-NO" dirty="0"/>
              <a:t>En vektor er en tensor med 1 dimensjon</a:t>
            </a:r>
          </a:p>
          <a:p>
            <a:pPr lvl="1"/>
            <a:r>
              <a:rPr lang="nb-NO" dirty="0"/>
              <a:t>En matrise er en tensor med 2 dimensjoner</a:t>
            </a:r>
          </a:p>
          <a:p>
            <a:pPr lvl="1"/>
            <a:r>
              <a:rPr lang="nb-NO" dirty="0"/>
              <a:t>Osv.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47B984-AF08-2E4E-83B0-92B4D5487C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31</a:t>
            </a:fld>
            <a:endParaRPr lang="en-GB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275A9FB-43B0-904C-AB02-3A6AC4378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305" y="2686050"/>
            <a:ext cx="5923390" cy="163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80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03130B-433B-6B42-8D2A-D02B307A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Matematiske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901553-64D8-5C4C-B507-64BA1D182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maskinlæring bruker man tensorer (vektorer, matriser, osv.) for å representere både </a:t>
            </a:r>
            <a:r>
              <a:rPr lang="nb-NO" b="1" dirty="0"/>
              <a:t>data</a:t>
            </a:r>
            <a:r>
              <a:rPr lang="nb-NO" dirty="0"/>
              <a:t> og </a:t>
            </a:r>
            <a:r>
              <a:rPr lang="nb-NO" b="1" dirty="0" err="1"/>
              <a:t>modelparametre</a:t>
            </a:r>
            <a:endParaRPr lang="nb-NO" b="1" dirty="0"/>
          </a:p>
          <a:p>
            <a:r>
              <a:rPr lang="nb-NO" b="1" dirty="0"/>
              <a:t>Eksempel</a:t>
            </a:r>
            <a:r>
              <a:rPr lang="nb-NO" dirty="0"/>
              <a:t>: en video (uten lyd) = en 4-dimensjonal tensor :</a:t>
            </a:r>
          </a:p>
          <a:p>
            <a:pPr lvl="1"/>
            <a:r>
              <a:rPr lang="nb-NO" dirty="0"/>
              <a:t>Dimensjon 1 er tid (med "sampling" på                                 en viss frekvens, f.eks. 50 </a:t>
            </a:r>
            <a:r>
              <a:rPr lang="nb-NO" dirty="0" err="1"/>
              <a:t>frames</a:t>
            </a:r>
            <a:r>
              <a:rPr lang="nb-NO" dirty="0"/>
              <a:t>/sek)</a:t>
            </a:r>
          </a:p>
          <a:p>
            <a:pPr lvl="1"/>
            <a:r>
              <a:rPr lang="nb-NO" dirty="0"/>
              <a:t>Dimensjon 2 og 3 er </a:t>
            </a:r>
            <a:r>
              <a:rPr lang="nb-NO" dirty="0" err="1"/>
              <a:t>X</a:t>
            </a:r>
            <a:r>
              <a:rPr lang="nb-NO" dirty="0"/>
              <a:t>- Y-akse i bildene</a:t>
            </a:r>
          </a:p>
          <a:p>
            <a:pPr lvl="1"/>
            <a:r>
              <a:rPr lang="nb-NO" dirty="0"/>
              <a:t>Dimensjon 4 er RGB verdiene 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C3D3434-2650-5746-A986-ACDFB35F2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32</a:t>
            </a:fld>
            <a:endParaRPr lang="en-GB" noProof="0"/>
          </a:p>
        </p:txBody>
      </p:sp>
      <p:pic>
        <p:nvPicPr>
          <p:cNvPr id="6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DF46E62F-C5F5-9043-939E-7108A5312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03" r="73406" b="22053"/>
          <a:stretch/>
        </p:blipFill>
        <p:spPr>
          <a:xfrm>
            <a:off x="3563673" y="3579862"/>
            <a:ext cx="1372184" cy="1458162"/>
          </a:xfrm>
          <a:prstGeom prst="rect">
            <a:avLst/>
          </a:prstGeom>
        </p:spPr>
      </p:pic>
      <p:pic>
        <p:nvPicPr>
          <p:cNvPr id="7" name="Bilde 6" descr="Et bilde som inneholder bord&#10;&#10;Automatisk generert beskrivelse">
            <a:extLst>
              <a:ext uri="{FF2B5EF4-FFF2-40B4-BE49-F238E27FC236}">
                <a16:creationId xmlns:a16="http://schemas.microsoft.com/office/drawing/2014/main" id="{6B6D7BEF-8CFE-3548-8753-090C403C27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9" t="20306" r="34250" b="13656"/>
          <a:stretch/>
        </p:blipFill>
        <p:spPr>
          <a:xfrm>
            <a:off x="5814138" y="2972099"/>
            <a:ext cx="1589693" cy="1890210"/>
          </a:xfrm>
          <a:prstGeom prst="rect">
            <a:avLst/>
          </a:prstGeom>
        </p:spPr>
      </p:pic>
      <p:cxnSp>
        <p:nvCxnSpPr>
          <p:cNvPr id="9" name="Rett pil 8">
            <a:extLst>
              <a:ext uri="{FF2B5EF4-FFF2-40B4-BE49-F238E27FC236}">
                <a16:creationId xmlns:a16="http://schemas.microsoft.com/office/drawing/2014/main" id="{341025B7-0897-0647-A24F-CC4DE1D67D69}"/>
              </a:ext>
            </a:extLst>
          </p:cNvPr>
          <p:cNvCxnSpPr>
            <a:stCxn id="6" idx="3"/>
          </p:cNvCxnSpPr>
          <p:nvPr/>
        </p:nvCxnSpPr>
        <p:spPr bwMode="auto">
          <a:xfrm>
            <a:off x="4935856" y="4308943"/>
            <a:ext cx="95007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226227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CBC542-DD32-D748-9053-F433E5CC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Datamatriser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6C83C9-DA8F-294F-AC1F-167276CCD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vi har en datasett </a:t>
            </a:r>
            <a:r>
              <a:rPr lang="nb-NO" b="1" dirty="0" err="1"/>
              <a:t>X</a:t>
            </a:r>
            <a:r>
              <a:rPr lang="nb-NO" dirty="0"/>
              <a:t> med  </a:t>
            </a:r>
            <a:r>
              <a:rPr lang="nb-NO" i="1" dirty="0"/>
              <a:t>m</a:t>
            </a:r>
            <a:r>
              <a:rPr lang="nb-NO" dirty="0"/>
              <a:t> eksempler,                                                                    og hvert eksempel har </a:t>
            </a:r>
            <a:r>
              <a:rPr lang="nb-NO" i="1" dirty="0"/>
              <a:t>n</a:t>
            </a:r>
            <a:r>
              <a:rPr lang="nb-NO" dirty="0"/>
              <a:t> trekk, kan vi                                                                      representere den som en matrise (</a:t>
            </a:r>
            <a:r>
              <a:rPr lang="nb-NO" i="1" dirty="0" err="1"/>
              <a:t>m</a:t>
            </a:r>
            <a:r>
              <a:rPr lang="nb-NO" dirty="0" err="1"/>
              <a:t>,</a:t>
            </a:r>
            <a:r>
              <a:rPr lang="nb-NO" i="1" dirty="0" err="1"/>
              <a:t>n</a:t>
            </a:r>
            <a:r>
              <a:rPr lang="nb-NO" dirty="0"/>
              <a:t>):</a:t>
            </a:r>
          </a:p>
          <a:p>
            <a:endParaRPr lang="nb-NO" sz="900" dirty="0"/>
          </a:p>
          <a:p>
            <a:endParaRPr lang="nb-NO" sz="900" dirty="0"/>
          </a:p>
          <a:p>
            <a:endParaRPr lang="nb-NO" sz="900" dirty="0"/>
          </a:p>
          <a:p>
            <a:r>
              <a:rPr lang="nb-NO" dirty="0"/>
              <a:t>I </a:t>
            </a:r>
            <a:r>
              <a:rPr lang="nb-NO" dirty="0" err="1"/>
              <a:t>obligen</a:t>
            </a:r>
            <a:r>
              <a:rPr lang="nb-NO" dirty="0"/>
              <a:t> 1b vil dere trene en </a:t>
            </a:r>
            <a:r>
              <a:rPr lang="nb-NO" dirty="0" err="1"/>
              <a:t>språkklassifikator</a:t>
            </a:r>
            <a:r>
              <a:rPr lang="nb-NO" dirty="0"/>
              <a:t>, og </a:t>
            </a:r>
            <a:r>
              <a:rPr lang="nb-NO" dirty="0" err="1"/>
              <a:t>treningsettet</a:t>
            </a:r>
            <a:r>
              <a:rPr lang="nb-NO" dirty="0"/>
              <a:t> vil da representeres som et par (</a:t>
            </a:r>
            <a:r>
              <a:rPr lang="nb-NO" b="1" dirty="0" err="1"/>
              <a:t>X</a:t>
            </a:r>
            <a:r>
              <a:rPr lang="nb-NO" dirty="0"/>
              <a:t>, Y) hvor:</a:t>
            </a:r>
          </a:p>
          <a:p>
            <a:pPr lvl="1"/>
            <a:r>
              <a:rPr lang="nb-NO" b="1" dirty="0" err="1"/>
              <a:t>X</a:t>
            </a:r>
            <a:r>
              <a:rPr lang="nb-NO" dirty="0"/>
              <a:t> er en inputmatrise (</a:t>
            </a:r>
            <a:r>
              <a:rPr lang="nb-NO" i="1" dirty="0" err="1"/>
              <a:t>m</a:t>
            </a:r>
            <a:r>
              <a:rPr lang="nb-NO" dirty="0" err="1"/>
              <a:t>,</a:t>
            </a:r>
            <a:r>
              <a:rPr lang="nb-NO" i="1" dirty="0" err="1"/>
              <a:t>n</a:t>
            </a:r>
            <a:r>
              <a:rPr lang="nb-NO" dirty="0"/>
              <a:t>), hvor </a:t>
            </a:r>
            <a:r>
              <a:rPr lang="nb-NO" i="1" dirty="0"/>
              <a:t>m</a:t>
            </a:r>
            <a:r>
              <a:rPr lang="nb-NO" dirty="0"/>
              <a:t> er antall eksempler (ord), og </a:t>
            </a:r>
            <a:r>
              <a:rPr lang="nb-NO" i="1" dirty="0"/>
              <a:t>n</a:t>
            </a:r>
            <a:r>
              <a:rPr lang="nb-NO" dirty="0"/>
              <a:t> antall (fonetiske) trekk for hvert eksempel</a:t>
            </a:r>
          </a:p>
          <a:p>
            <a:pPr lvl="1"/>
            <a:r>
              <a:rPr lang="nb-NO" dirty="0"/>
              <a:t>Y er en vektor av lengde </a:t>
            </a:r>
            <a:r>
              <a:rPr lang="nb-NO" i="1" dirty="0"/>
              <a:t>m </a:t>
            </a:r>
            <a:r>
              <a:rPr lang="nb-NO" dirty="0"/>
              <a:t>som beskriver fasiten (språket ordet hører til)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A2A7D8A-5ECB-5B43-AE9A-E057FEB25D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33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DA4C3C8-C98E-6448-B174-89407B065C2B}"/>
                  </a:ext>
                </a:extLst>
              </p:cNvPr>
              <p:cNvSpPr/>
              <p:nvPr/>
            </p:nvSpPr>
            <p:spPr>
              <a:xfrm>
                <a:off x="5538245" y="1275606"/>
                <a:ext cx="2185406" cy="12262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1.4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4.5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2.3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8.4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2.8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1.3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−4.9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DA4C3C8-C98E-6448-B174-89407B065C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245" y="1275606"/>
                <a:ext cx="2185406" cy="1226233"/>
              </a:xfrm>
              <a:prstGeom prst="rect">
                <a:avLst/>
              </a:prstGeom>
              <a:blipFill>
                <a:blip r:embed="rId2"/>
                <a:stretch>
                  <a:fillRect r="-212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Rett pil 5">
            <a:extLst>
              <a:ext uri="{FF2B5EF4-FFF2-40B4-BE49-F238E27FC236}">
                <a16:creationId xmlns:a16="http://schemas.microsoft.com/office/drawing/2014/main" id="{76325A93-C37F-5E48-99C8-B0A35B6B2B18}"/>
              </a:ext>
            </a:extLst>
          </p:cNvPr>
          <p:cNvCxnSpPr>
            <a:cxnSpLocks/>
          </p:cNvCxnSpPr>
          <p:nvPr/>
        </p:nvCxnSpPr>
        <p:spPr bwMode="auto">
          <a:xfrm>
            <a:off x="5538245" y="1347614"/>
            <a:ext cx="0" cy="11092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5FE9EF5-4201-EF48-B9FC-21910A22D449}"/>
              </a:ext>
            </a:extLst>
          </p:cNvPr>
          <p:cNvSpPr txBox="1"/>
          <p:nvPr/>
        </p:nvSpPr>
        <p:spPr bwMode="white">
          <a:xfrm>
            <a:off x="5187300" y="1959967"/>
            <a:ext cx="332528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b-NO" sz="1800" i="1" dirty="0"/>
              <a:t>m</a:t>
            </a:r>
          </a:p>
        </p:txBody>
      </p:sp>
      <p:cxnSp>
        <p:nvCxnSpPr>
          <p:cNvPr id="9" name="Rett pil 8">
            <a:extLst>
              <a:ext uri="{FF2B5EF4-FFF2-40B4-BE49-F238E27FC236}">
                <a16:creationId xmlns:a16="http://schemas.microsoft.com/office/drawing/2014/main" id="{6EC455FC-9C64-0D42-91D0-B71C88F070E0}"/>
              </a:ext>
            </a:extLst>
          </p:cNvPr>
          <p:cNvCxnSpPr>
            <a:cxnSpLocks/>
          </p:cNvCxnSpPr>
          <p:nvPr/>
        </p:nvCxnSpPr>
        <p:spPr bwMode="auto">
          <a:xfrm>
            <a:off x="5704509" y="1275606"/>
            <a:ext cx="246789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6E80F2C-EE39-344E-BB84-4E41C6B38334}"/>
              </a:ext>
            </a:extLst>
          </p:cNvPr>
          <p:cNvSpPr txBox="1"/>
          <p:nvPr/>
        </p:nvSpPr>
        <p:spPr bwMode="white">
          <a:xfrm>
            <a:off x="8187224" y="1074953"/>
            <a:ext cx="332528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b-NO" sz="1800" i="1" dirty="0"/>
              <a:t>n</a:t>
            </a: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84571B8F-8DC3-EA40-98D0-F98EE84D8D01}"/>
              </a:ext>
            </a:extLst>
          </p:cNvPr>
          <p:cNvSpPr/>
          <p:nvPr/>
        </p:nvSpPr>
        <p:spPr bwMode="auto">
          <a:xfrm>
            <a:off x="5743285" y="1637615"/>
            <a:ext cx="2357105" cy="24897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cxnSp>
        <p:nvCxnSpPr>
          <p:cNvPr id="15" name="Rett pil 14">
            <a:extLst>
              <a:ext uri="{FF2B5EF4-FFF2-40B4-BE49-F238E27FC236}">
                <a16:creationId xmlns:a16="http://schemas.microsoft.com/office/drawing/2014/main" id="{37214306-0CC2-9244-9E91-D4F4D42B0994}"/>
              </a:ext>
            </a:extLst>
          </p:cNvPr>
          <p:cNvCxnSpPr>
            <a:cxnSpLocks/>
          </p:cNvCxnSpPr>
          <p:nvPr/>
        </p:nvCxnSpPr>
        <p:spPr bwMode="auto">
          <a:xfrm flipV="1">
            <a:off x="6995081" y="948542"/>
            <a:ext cx="108012" cy="5990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F9FC533-058D-6345-B947-2AE2667D423E}"/>
              </a:ext>
            </a:extLst>
          </p:cNvPr>
          <p:cNvSpPr txBox="1"/>
          <p:nvPr/>
        </p:nvSpPr>
        <p:spPr bwMode="white">
          <a:xfrm>
            <a:off x="5984648" y="289249"/>
            <a:ext cx="1611688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b-NO" sz="1800" dirty="0"/>
              <a:t>Trekkene for eksempel 2</a:t>
            </a:r>
          </a:p>
        </p:txBody>
      </p:sp>
    </p:spTree>
    <p:extLst>
      <p:ext uri="{BB962C8B-B14F-4D97-AF65-F5344CB8AC3E}">
        <p14:creationId xmlns:p14="http://schemas.microsoft.com/office/powerpoint/2010/main" val="29815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F41CDD-A0CA-2A40-BB31-D7E93625E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8B9217D-3495-F142-80E0-99AE95E2AF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544" y="1131590"/>
                <a:ext cx="6480720" cy="3086100"/>
              </a:xfrm>
            </p:spPr>
            <p:txBody>
              <a:bodyPr/>
              <a:lstStyle/>
              <a:p>
                <a:r>
                  <a:rPr lang="nb-NO" dirty="0"/>
                  <a:t>Addisjon: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3.4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6.2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+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2.4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3.8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5.0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2.7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Multiplikasjon med skalar:</a:t>
                </a:r>
              </a:p>
              <a:p>
                <a:endParaRPr lang="nb-NO" sz="1200" dirty="0"/>
              </a:p>
              <a:p>
                <a:r>
                  <a:rPr lang="nb-NO" dirty="0" err="1"/>
                  <a:t>Elementvis</a:t>
                </a:r>
                <a:r>
                  <a:rPr lang="nb-NO" dirty="0"/>
                  <a:t> produkt: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2.4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0.8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0.72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8B9217D-3495-F142-80E0-99AE95E2AF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131590"/>
                <a:ext cx="6480720" cy="3086100"/>
              </a:xfrm>
              <a:blipFill>
                <a:blip r:embed="rId3"/>
                <a:stretch>
                  <a:fillRect l="-2070" b="-19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8CCAFC8-761E-1F4C-83A2-CF781862F3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34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8D5596-9DD1-7A45-BECB-FEBD5C80B993}"/>
                  </a:ext>
                </a:extLst>
              </p:cNvPr>
              <p:cNvSpPr/>
              <p:nvPr/>
            </p:nvSpPr>
            <p:spPr>
              <a:xfrm>
                <a:off x="3429724" y="2340932"/>
                <a:ext cx="2916324" cy="1112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800" dirty="0"/>
                  <a:t>2 *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3.4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6.2</m:t>
                              </m:r>
                            </m:e>
                          </m:mr>
                          <m:m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sz="18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6.8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12.4</m:t>
                              </m:r>
                            </m:e>
                          </m:mr>
                          <m:m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0.6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sz="1800" dirty="0"/>
              </a:p>
            </p:txBody>
          </p:sp>
        </mc:Choice>
        <mc:Fallback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8D5596-9DD1-7A45-BECB-FEBD5C80B9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724" y="2340932"/>
                <a:ext cx="2916324" cy="1112805"/>
              </a:xfrm>
              <a:prstGeom prst="rect">
                <a:avLst/>
              </a:prstGeom>
              <a:blipFill>
                <a:blip r:embed="rId4"/>
                <a:stretch>
                  <a:fillRect l="-1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2C0CA91-88A5-9148-B66E-A03B23940F12}"/>
                  </a:ext>
                </a:extLst>
              </p:cNvPr>
              <p:cNvSpPr txBox="1"/>
              <p:nvPr/>
            </p:nvSpPr>
            <p:spPr bwMode="white">
              <a:xfrm>
                <a:off x="5964610" y="3698317"/>
                <a:ext cx="2519512" cy="10387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sz="2100" dirty="0" err="1"/>
                  <a:t>Elementvis</a:t>
                </a:r>
                <a:r>
                  <a:rPr lang="nb-NO" sz="2100" dirty="0"/>
                  <a:t> produkt </a:t>
                </a:r>
                <a14:m>
                  <m:oMath xmlns:m="http://schemas.openxmlformats.org/officeDocument/2006/math">
                    <m:r>
                      <a:rPr lang="nb-NO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nb-NO" sz="2100" dirty="0"/>
                  <a:t> </a:t>
                </a:r>
                <a:r>
                  <a:rPr lang="nb-NO" sz="2100" i="1" dirty="0"/>
                  <a:t>matriseprodukt</a:t>
                </a:r>
                <a:r>
                  <a:rPr lang="nb-NO" sz="2100" dirty="0"/>
                  <a:t>!</a:t>
                </a:r>
              </a:p>
              <a:p>
                <a:r>
                  <a:rPr lang="nb-NO" sz="2100" dirty="0"/>
                  <a:t>(mer om det snart)</a:t>
                </a:r>
              </a:p>
            </p:txBody>
          </p:sp>
        </mc:Choice>
        <mc:Fallback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2C0CA91-88A5-9148-B66E-A03B23940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5964610" y="3698317"/>
                <a:ext cx="2519512" cy="1038746"/>
              </a:xfrm>
              <a:prstGeom prst="rect">
                <a:avLst/>
              </a:prstGeom>
              <a:blipFill>
                <a:blip r:embed="rId5"/>
                <a:stretch>
                  <a:fillRect l="-3623" t="-4706" r="-2174" b="-117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Bue 7">
            <a:extLst>
              <a:ext uri="{FF2B5EF4-FFF2-40B4-BE49-F238E27FC236}">
                <a16:creationId xmlns:a16="http://schemas.microsoft.com/office/drawing/2014/main" id="{F70B966E-5277-D149-B87E-61BA5217030F}"/>
              </a:ext>
            </a:extLst>
          </p:cNvPr>
          <p:cNvSpPr/>
          <p:nvPr/>
        </p:nvSpPr>
        <p:spPr bwMode="auto">
          <a:xfrm rot="2146938">
            <a:off x="5064602" y="1541798"/>
            <a:ext cx="1242138" cy="3888432"/>
          </a:xfrm>
          <a:prstGeom prst="arc">
            <a:avLst>
              <a:gd name="adj1" fmla="val 16610873"/>
              <a:gd name="adj2" fmla="val 0"/>
            </a:avLst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CE0BC9-4B75-4C2F-C70A-9A9F4A4E1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790" y="2822017"/>
            <a:ext cx="876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096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82B9E1-450C-2A4D-AB69-E86A85FF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Prikkprodukt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6B0F9B-05E8-2B45-9864-67E17934E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43233"/>
            <a:ext cx="8207376" cy="3285119"/>
          </a:xfrm>
        </p:spPr>
        <p:txBody>
          <a:bodyPr/>
          <a:lstStyle/>
          <a:p>
            <a:r>
              <a:rPr lang="nb-NO" dirty="0"/>
              <a:t>Regneprosedyre: </a:t>
            </a:r>
          </a:p>
          <a:p>
            <a:pPr lvl="1"/>
            <a:r>
              <a:rPr lang="nb-NO" dirty="0"/>
              <a:t>vi tar to vektorer (av samme lengde)</a:t>
            </a:r>
          </a:p>
          <a:p>
            <a:pPr lvl="1"/>
            <a:endParaRPr lang="nb-NO" dirty="0"/>
          </a:p>
          <a:p>
            <a:pPr lvl="1"/>
            <a:endParaRPr lang="nb-NO" sz="1050" dirty="0"/>
          </a:p>
          <a:p>
            <a:pPr lvl="1"/>
            <a:endParaRPr lang="nb-NO" dirty="0"/>
          </a:p>
          <a:p>
            <a:pPr lvl="1"/>
            <a:r>
              <a:rPr lang="nb-NO" dirty="0"/>
              <a:t>For hver posisjon </a:t>
            </a:r>
            <a:r>
              <a:rPr lang="nb-NO" i="1" dirty="0"/>
              <a:t>i</a:t>
            </a:r>
            <a:r>
              <a:rPr lang="nb-NO" dirty="0"/>
              <a:t> </a:t>
            </a:r>
            <a:r>
              <a:rPr lang="nb-NO" b="1" dirty="0"/>
              <a:t>ganger</a:t>
            </a:r>
            <a:r>
              <a:rPr lang="nb-NO" dirty="0"/>
              <a:t> </a:t>
            </a:r>
            <a:r>
              <a:rPr lang="nb-NO" b="1" dirty="0"/>
              <a:t>vi</a:t>
            </a:r>
            <a:r>
              <a:rPr lang="nb-NO" dirty="0"/>
              <a:t> </a:t>
            </a:r>
            <a:r>
              <a:rPr lang="nb-NO" i="1" dirty="0"/>
              <a:t>a</a:t>
            </a:r>
            <a:r>
              <a:rPr lang="nb-NO" i="1" baseline="-25000" dirty="0"/>
              <a:t>i</a:t>
            </a:r>
            <a:r>
              <a:rPr lang="nb-NO" dirty="0"/>
              <a:t> og </a:t>
            </a:r>
            <a:r>
              <a:rPr lang="nb-NO" i="1" dirty="0"/>
              <a:t>b</a:t>
            </a:r>
            <a:r>
              <a:rPr lang="nb-NO" i="1" baseline="-25000" dirty="0"/>
              <a:t>i</a:t>
            </a:r>
          </a:p>
          <a:p>
            <a:pPr lvl="1"/>
            <a:r>
              <a:rPr lang="nb-NO" dirty="0"/>
              <a:t>Og til slutt </a:t>
            </a:r>
            <a:r>
              <a:rPr lang="nb-NO" b="1" dirty="0"/>
              <a:t>legger vi sammen </a:t>
            </a:r>
            <a:r>
              <a:rPr lang="nb-NO" dirty="0"/>
              <a:t>alle tallene:</a:t>
            </a:r>
          </a:p>
          <a:p>
            <a:pPr lvl="1"/>
            <a:endParaRPr lang="nb-NO" dirty="0"/>
          </a:p>
          <a:p>
            <a:r>
              <a:rPr lang="nb-NO" dirty="0"/>
              <a:t>Prikkproduktet er nyttig for å bl.a.:</a:t>
            </a:r>
          </a:p>
          <a:p>
            <a:pPr lvl="1"/>
            <a:r>
              <a:rPr lang="nb-NO" dirty="0"/>
              <a:t>Sammenligne vektorer (Egil sine forelesninger)</a:t>
            </a:r>
          </a:p>
          <a:p>
            <a:pPr lvl="1"/>
            <a:r>
              <a:rPr lang="nb-NO" dirty="0"/>
              <a:t>Representere vektede summer (som i logistisk regresjon)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223B968-468C-2C45-AE3B-9F4482C95C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F6882E8-926D-5845-9B8D-BB8D4D2AB859}"/>
              </a:ext>
            </a:extLst>
          </p:cNvPr>
          <p:cNvSpPr/>
          <p:nvPr/>
        </p:nvSpPr>
        <p:spPr>
          <a:xfrm>
            <a:off x="2112180" y="3356912"/>
            <a:ext cx="4647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800" dirty="0"/>
              <a:t>=  (-0.4*-3.4) + (-1.2*6.2) + (2.4*0.3) = -5.36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1475FF23-3084-C745-A4AC-84FE703DFE8D}"/>
                  </a:ext>
                </a:extLst>
              </p:cNvPr>
              <p:cNvSpPr/>
              <p:nvPr/>
            </p:nvSpPr>
            <p:spPr>
              <a:xfrm>
                <a:off x="4007938" y="1815666"/>
                <a:ext cx="1536170" cy="824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800" b="1" dirty="0"/>
                  <a:t>b</a:t>
                </a:r>
                <a:r>
                  <a:rPr lang="en-GB" sz="180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3.4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6.2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d>
                  </m:oMath>
                </a14:m>
                <a:r>
                  <a:rPr lang="nb-NO" sz="1800" dirty="0"/>
                  <a:t> </a:t>
                </a:r>
              </a:p>
            </p:txBody>
          </p:sp>
        </mc:Choice>
        <mc:Fallback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1475FF23-3084-C745-A4AC-84FE703DFE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938" y="1815666"/>
                <a:ext cx="1536170" cy="824906"/>
              </a:xfrm>
              <a:prstGeom prst="rect">
                <a:avLst/>
              </a:prstGeom>
              <a:blipFill>
                <a:blip r:embed="rId2"/>
                <a:stretch>
                  <a:fillRect l="-3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226C9783-D3C3-0141-B42A-02D7994267BF}"/>
                  </a:ext>
                </a:extLst>
              </p:cNvPr>
              <p:cNvSpPr/>
              <p:nvPr/>
            </p:nvSpPr>
            <p:spPr>
              <a:xfrm>
                <a:off x="2416986" y="1817205"/>
                <a:ext cx="1430007" cy="823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800" b="1" dirty="0"/>
                  <a:t>a</a:t>
                </a:r>
                <a:r>
                  <a:rPr lang="en-GB" sz="1800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2.4</m:t>
                              </m:r>
                            </m:e>
                          </m:mr>
                        </m:m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  </m:t>
                        </m:r>
                      </m:e>
                    </m:d>
                  </m:oMath>
                </a14:m>
                <a:r>
                  <a:rPr lang="nb-NO" sz="1800" dirty="0"/>
                  <a:t> </a:t>
                </a:r>
              </a:p>
            </p:txBody>
          </p:sp>
        </mc:Choice>
        <mc:Fallback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226C9783-D3C3-0141-B42A-02D7994267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986" y="1817205"/>
                <a:ext cx="1430007" cy="823110"/>
              </a:xfrm>
              <a:prstGeom prst="rect">
                <a:avLst/>
              </a:prstGeom>
              <a:blipFill>
                <a:blip r:embed="rId3"/>
                <a:stretch>
                  <a:fillRect l="-3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uppe 17">
            <a:extLst>
              <a:ext uri="{FF2B5EF4-FFF2-40B4-BE49-F238E27FC236}">
                <a16:creationId xmlns:a16="http://schemas.microsoft.com/office/drawing/2014/main" id="{792F7C66-6604-1543-8B45-B8AEFA8B0BBE}"/>
              </a:ext>
            </a:extLst>
          </p:cNvPr>
          <p:cNvGrpSpPr/>
          <p:nvPr/>
        </p:nvGrpSpPr>
        <p:grpSpPr>
          <a:xfrm>
            <a:off x="2843809" y="1789099"/>
            <a:ext cx="4816046" cy="323165"/>
            <a:chOff x="2267744" y="2385464"/>
            <a:chExt cx="6421395" cy="430886"/>
          </a:xfrm>
        </p:grpSpPr>
        <p:sp>
          <p:nvSpPr>
            <p:cNvPr id="9" name="Avrundet rektangel 8">
              <a:extLst>
                <a:ext uri="{FF2B5EF4-FFF2-40B4-BE49-F238E27FC236}">
                  <a16:creationId xmlns:a16="http://schemas.microsoft.com/office/drawing/2014/main" id="{877000DA-7CF0-E847-ADFC-3C0E57951A70}"/>
                </a:ext>
              </a:extLst>
            </p:cNvPr>
            <p:cNvSpPr/>
            <p:nvPr/>
          </p:nvSpPr>
          <p:spPr bwMode="auto">
            <a:xfrm>
              <a:off x="2267744" y="242088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0" name="Avrundet rektangel 9">
              <a:extLst>
                <a:ext uri="{FF2B5EF4-FFF2-40B4-BE49-F238E27FC236}">
                  <a16:creationId xmlns:a16="http://schemas.microsoft.com/office/drawing/2014/main" id="{1906AFDA-20B9-144F-AD65-414206A04257}"/>
                </a:ext>
              </a:extLst>
            </p:cNvPr>
            <p:cNvSpPr/>
            <p:nvPr/>
          </p:nvSpPr>
          <p:spPr bwMode="auto">
            <a:xfrm>
              <a:off x="4548203" y="2425553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E41A0FFD-0670-5947-B200-B07C2C39412D}"/>
                </a:ext>
              </a:extLst>
            </p:cNvPr>
            <p:cNvSpPr txBox="1"/>
            <p:nvPr/>
          </p:nvSpPr>
          <p:spPr bwMode="white">
            <a:xfrm>
              <a:off x="6262103" y="2385464"/>
              <a:ext cx="2427036" cy="430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650" dirty="0">
                  <a:sym typeface="Wingdings" pitchFamily="2" charset="2"/>
                </a:rPr>
                <a:t>-0.4*-3.4 = </a:t>
              </a:r>
              <a:r>
                <a:rPr lang="nb-NO" sz="1650" dirty="0"/>
                <a:t>1.36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C576E7CD-9B81-8D40-9EA0-2A344C9EED1D}"/>
              </a:ext>
            </a:extLst>
          </p:cNvPr>
          <p:cNvGrpSpPr/>
          <p:nvPr/>
        </p:nvGrpSpPr>
        <p:grpSpPr>
          <a:xfrm>
            <a:off x="2843808" y="2062965"/>
            <a:ext cx="4586329" cy="323165"/>
            <a:chOff x="2267744" y="2750620"/>
            <a:chExt cx="6115105" cy="430886"/>
          </a:xfrm>
        </p:grpSpPr>
        <p:sp>
          <p:nvSpPr>
            <p:cNvPr id="11" name="Avrundet rektangel 10">
              <a:extLst>
                <a:ext uri="{FF2B5EF4-FFF2-40B4-BE49-F238E27FC236}">
                  <a16:creationId xmlns:a16="http://schemas.microsoft.com/office/drawing/2014/main" id="{48C5149F-D342-F140-8779-2D1ABD720ED2}"/>
                </a:ext>
              </a:extLst>
            </p:cNvPr>
            <p:cNvSpPr/>
            <p:nvPr/>
          </p:nvSpPr>
          <p:spPr bwMode="auto">
            <a:xfrm>
              <a:off x="2267744" y="278092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2" name="Avrundet rektangel 11">
              <a:extLst>
                <a:ext uri="{FF2B5EF4-FFF2-40B4-BE49-F238E27FC236}">
                  <a16:creationId xmlns:a16="http://schemas.microsoft.com/office/drawing/2014/main" id="{A33032E8-9603-8942-94E3-9B81272013ED}"/>
                </a:ext>
              </a:extLst>
            </p:cNvPr>
            <p:cNvSpPr/>
            <p:nvPr/>
          </p:nvSpPr>
          <p:spPr bwMode="auto">
            <a:xfrm>
              <a:off x="4548203" y="279025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328AA76E-5C96-FE41-A1AB-ED97B837FE75}"/>
                </a:ext>
              </a:extLst>
            </p:cNvPr>
            <p:cNvSpPr txBox="1"/>
            <p:nvPr/>
          </p:nvSpPr>
          <p:spPr bwMode="white">
            <a:xfrm>
              <a:off x="6269532" y="2750620"/>
              <a:ext cx="2113317" cy="430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650" dirty="0">
                  <a:sym typeface="Wingdings" pitchFamily="2" charset="2"/>
                </a:rPr>
                <a:t>-1.2*6.2 = 5.0</a:t>
              </a:r>
              <a:endParaRPr lang="nb-NO" sz="1650" dirty="0"/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F280B00-570D-284D-8DBD-4EDB177793C1}"/>
              </a:ext>
            </a:extLst>
          </p:cNvPr>
          <p:cNvGrpSpPr/>
          <p:nvPr/>
        </p:nvGrpSpPr>
        <p:grpSpPr>
          <a:xfrm>
            <a:off x="2843809" y="2331640"/>
            <a:ext cx="4573847" cy="323165"/>
            <a:chOff x="2267744" y="3108854"/>
            <a:chExt cx="6098463" cy="430886"/>
          </a:xfrm>
        </p:grpSpPr>
        <p:sp>
          <p:nvSpPr>
            <p:cNvPr id="13" name="Avrundet rektangel 12">
              <a:extLst>
                <a:ext uri="{FF2B5EF4-FFF2-40B4-BE49-F238E27FC236}">
                  <a16:creationId xmlns:a16="http://schemas.microsoft.com/office/drawing/2014/main" id="{269C7791-328D-0649-B6DF-3CDF344C7B0B}"/>
                </a:ext>
              </a:extLst>
            </p:cNvPr>
            <p:cNvSpPr/>
            <p:nvPr/>
          </p:nvSpPr>
          <p:spPr bwMode="auto">
            <a:xfrm>
              <a:off x="2267744" y="3145764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4" name="Avrundet rektangel 13">
              <a:extLst>
                <a:ext uri="{FF2B5EF4-FFF2-40B4-BE49-F238E27FC236}">
                  <a16:creationId xmlns:a16="http://schemas.microsoft.com/office/drawing/2014/main" id="{A8DD43B4-5427-B24D-921F-2B5771770842}"/>
                </a:ext>
              </a:extLst>
            </p:cNvPr>
            <p:cNvSpPr/>
            <p:nvPr/>
          </p:nvSpPr>
          <p:spPr bwMode="auto">
            <a:xfrm>
              <a:off x="4548203" y="314427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90BEDB5-BF47-5446-AB96-0A3EE1BDDB4A}"/>
                </a:ext>
              </a:extLst>
            </p:cNvPr>
            <p:cNvSpPr txBox="1"/>
            <p:nvPr/>
          </p:nvSpPr>
          <p:spPr bwMode="white">
            <a:xfrm>
              <a:off x="6317982" y="3108854"/>
              <a:ext cx="2048225" cy="430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650" dirty="0">
                  <a:sym typeface="Wingdings" pitchFamily="2" charset="2"/>
                </a:rPr>
                <a:t>2.4*0.3 = 0.72</a:t>
              </a:r>
              <a:endParaRPr lang="nb-NO" sz="165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89D494D0-0AB0-884E-ABD1-30ACB1B2562A}"/>
                  </a:ext>
                </a:extLst>
              </p:cNvPr>
              <p:cNvSpPr txBox="1"/>
              <p:nvPr/>
            </p:nvSpPr>
            <p:spPr bwMode="white">
              <a:xfrm>
                <a:off x="3722409" y="656273"/>
                <a:ext cx="3398197" cy="4398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sz="2400" b="1" dirty="0"/>
                  <a:t>a</a:t>
                </a:r>
                <a14:m>
                  <m:oMath xmlns:m="http://schemas.openxmlformats.org/officeDocument/2006/math">
                    <m:r>
                      <a:rPr lang="nb-NO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b-NO" sz="24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  <m:r>
                      <a:rPr lang="nb-NO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nb-NO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nb-NO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nb-NO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nb-NO" sz="2400" dirty="0"/>
              </a:p>
            </p:txBody>
          </p:sp>
        </mc:Choice>
        <mc:Fallback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89D494D0-0AB0-884E-ABD1-30ACB1B25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722409" y="656273"/>
                <a:ext cx="3398197" cy="439864"/>
              </a:xfrm>
              <a:prstGeom prst="rect">
                <a:avLst/>
              </a:prstGeom>
              <a:blipFill>
                <a:blip r:embed="rId4"/>
                <a:stretch>
                  <a:fillRect l="-3399" t="-133784" b="-202703"/>
                </a:stretch>
              </a:blipFill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1E5783D-85C3-6532-9FEC-F8903094DF8B}"/>
              </a:ext>
            </a:extLst>
          </p:cNvPr>
          <p:cNvSpPr/>
          <p:nvPr/>
        </p:nvSpPr>
        <p:spPr bwMode="auto">
          <a:xfrm>
            <a:off x="3635896" y="558093"/>
            <a:ext cx="2592288" cy="63439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2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120B4-BC86-474D-80AE-D79690B4C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Matriseprodukt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EAB9B9-7634-4943-846E-2A4C43EBD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Prikkprodukt er mellom vektorer, men det finnes en lignende operasjon for matriser eller tensorer</a:t>
            </a:r>
          </a:p>
          <a:p>
            <a:r>
              <a:rPr lang="nb-NO" dirty="0"/>
              <a:t>Matriseproduktet er definert mellom to matriser A og B hvor A har dimensjon (</a:t>
            </a:r>
            <a:r>
              <a:rPr lang="nb-NO" dirty="0" err="1"/>
              <a:t>m,</a:t>
            </a:r>
            <a:r>
              <a:rPr lang="nb-NO" u="sng" dirty="0" err="1"/>
              <a:t>n</a:t>
            </a:r>
            <a:r>
              <a:rPr lang="nb-NO" dirty="0"/>
              <a:t>) og B er (</a:t>
            </a:r>
            <a:r>
              <a:rPr lang="nb-NO" u="sng" dirty="0" err="1"/>
              <a:t>n</a:t>
            </a:r>
            <a:r>
              <a:rPr lang="nb-NO" dirty="0" err="1"/>
              <a:t>,p</a:t>
            </a:r>
            <a:r>
              <a:rPr lang="nb-NO" dirty="0"/>
              <a:t>)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3600D0-85C3-9B49-A67D-B3BB5524FF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36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B48B039D-A76C-9A41-B4A2-070FA7D13C04}"/>
                  </a:ext>
                </a:extLst>
              </p:cNvPr>
              <p:cNvSpPr/>
              <p:nvPr/>
            </p:nvSpPr>
            <p:spPr>
              <a:xfrm>
                <a:off x="3278586" y="3406882"/>
                <a:ext cx="2422394" cy="94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500" dirty="0"/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sz="15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sz="1500" dirty="0"/>
              </a:p>
            </p:txBody>
          </p:sp>
        </mc:Choice>
        <mc:Fallback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B48B039D-A76C-9A41-B4A2-070FA7D13C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586" y="3406882"/>
                <a:ext cx="2422394" cy="942694"/>
              </a:xfrm>
              <a:prstGeom prst="rect">
                <a:avLst/>
              </a:prstGeom>
              <a:blipFill>
                <a:blip r:embed="rId3"/>
                <a:stretch>
                  <a:fillRect l="-1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9B803F8E-BEAB-D746-8393-15C2CD1D51FF}"/>
                  </a:ext>
                </a:extLst>
              </p:cNvPr>
              <p:cNvSpPr/>
              <p:nvPr/>
            </p:nvSpPr>
            <p:spPr>
              <a:xfrm>
                <a:off x="6147109" y="2805205"/>
                <a:ext cx="2518125" cy="1581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500" dirty="0"/>
                  <a:t>B =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sz="15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𝑛𝑝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sz="1500" dirty="0"/>
              </a:p>
            </p:txBody>
          </p:sp>
        </mc:Choice>
        <mc:Fallback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9B803F8E-BEAB-D746-8393-15C2CD1D5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109" y="2805205"/>
                <a:ext cx="2518125" cy="1581523"/>
              </a:xfrm>
              <a:prstGeom prst="rect">
                <a:avLst/>
              </a:prstGeom>
              <a:blipFill>
                <a:blip r:embed="rId4"/>
                <a:stretch>
                  <a:fillRect l="-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Sylinder 4">
            <a:extLst>
              <a:ext uri="{FF2B5EF4-FFF2-40B4-BE49-F238E27FC236}">
                <a16:creationId xmlns:a16="http://schemas.microsoft.com/office/drawing/2014/main" id="{EB5749D5-B4A5-0341-8E63-D172B9D25C41}"/>
              </a:ext>
            </a:extLst>
          </p:cNvPr>
          <p:cNvSpPr txBox="1"/>
          <p:nvPr/>
        </p:nvSpPr>
        <p:spPr bwMode="white">
          <a:xfrm>
            <a:off x="660164" y="2871515"/>
            <a:ext cx="2808312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/>
              <a:t>Antall kolonner i A må være lik antall rader i B!</a:t>
            </a:r>
          </a:p>
        </p:txBody>
      </p:sp>
      <p:cxnSp>
        <p:nvCxnSpPr>
          <p:cNvPr id="7" name="Rett pil 6">
            <a:extLst>
              <a:ext uri="{FF2B5EF4-FFF2-40B4-BE49-F238E27FC236}">
                <a16:creationId xmlns:a16="http://schemas.microsoft.com/office/drawing/2014/main" id="{0AA828A9-B068-3E4B-811D-11581E02656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140622" y="2567877"/>
            <a:ext cx="407042" cy="3036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Rett pil 7">
            <a:extLst>
              <a:ext uri="{FF2B5EF4-FFF2-40B4-BE49-F238E27FC236}">
                <a16:creationId xmlns:a16="http://schemas.microsoft.com/office/drawing/2014/main" id="{F59850FB-162C-5D45-B2E9-2ABAFD84860E}"/>
              </a:ext>
            </a:extLst>
          </p:cNvPr>
          <p:cNvCxnSpPr>
            <a:cxnSpLocks/>
          </p:cNvCxnSpPr>
          <p:nvPr/>
        </p:nvCxnSpPr>
        <p:spPr bwMode="auto">
          <a:xfrm flipV="1">
            <a:off x="1835696" y="2582310"/>
            <a:ext cx="383501" cy="2892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007E0039-C5CD-8D41-BCA3-1F34152624A9}"/>
              </a:ext>
            </a:extLst>
          </p:cNvPr>
          <p:cNvSpPr/>
          <p:nvPr/>
        </p:nvSpPr>
        <p:spPr bwMode="auto">
          <a:xfrm>
            <a:off x="3749927" y="3219822"/>
            <a:ext cx="1782198" cy="143647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0394AC80-0B1D-1A4B-90E2-00DF411757EF}"/>
              </a:ext>
            </a:extLst>
          </p:cNvPr>
          <p:cNvSpPr/>
          <p:nvPr/>
        </p:nvSpPr>
        <p:spPr bwMode="auto">
          <a:xfrm>
            <a:off x="6575265" y="2885321"/>
            <a:ext cx="155730" cy="132837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008CF55-7766-FC45-BD5C-94C3B1F71E2C}"/>
              </a:ext>
            </a:extLst>
          </p:cNvPr>
          <p:cNvSpPr txBox="1"/>
          <p:nvPr/>
        </p:nvSpPr>
        <p:spPr bwMode="white">
          <a:xfrm>
            <a:off x="5569643" y="3101515"/>
            <a:ext cx="378042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/>
              <a:t>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D41A5D0C-B3A8-0D46-90BB-102960655428}"/>
              </a:ext>
            </a:extLst>
          </p:cNvPr>
          <p:cNvSpPr txBox="1"/>
          <p:nvPr/>
        </p:nvSpPr>
        <p:spPr bwMode="white">
          <a:xfrm>
            <a:off x="6516543" y="4160727"/>
            <a:ext cx="378042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75933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6C8A64-1D10-2045-ABFB-F84F278D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Regneprosedyre for matriseprodukt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8DE3A7-829B-2744-B8F9-379289F58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 tar en rad i A og en kolonne i B (altså to vektorer),    og beregne </a:t>
            </a:r>
            <a:r>
              <a:rPr lang="nb-NO" b="1" dirty="0"/>
              <a:t>prikkproduktet</a:t>
            </a:r>
            <a:r>
              <a:rPr lang="nb-NO" dirty="0"/>
              <a:t> mellom de to</a:t>
            </a:r>
          </a:p>
          <a:p>
            <a:r>
              <a:rPr lang="nb-NO" dirty="0"/>
              <a:t>Vi gjentar operasjon for alle kolonner 1,...p i B</a:t>
            </a:r>
          </a:p>
          <a:p>
            <a:r>
              <a:rPr lang="nb-NO" dirty="0"/>
              <a:t>Og for alle radene 1,...m i A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9B76F1-E9BB-7540-A487-B28843CE9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37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6FBFECEC-282B-A648-8387-B8D54EEB8F0A}"/>
                  </a:ext>
                </a:extLst>
              </p:cNvPr>
              <p:cNvSpPr/>
              <p:nvPr/>
            </p:nvSpPr>
            <p:spPr>
              <a:xfrm>
                <a:off x="1547664" y="2733768"/>
                <a:ext cx="2422394" cy="94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500" dirty="0"/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sz="15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sz="1500" dirty="0"/>
              </a:p>
            </p:txBody>
          </p:sp>
        </mc:Choice>
        <mc:Fallback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6FBFECEC-282B-A648-8387-B8D54EEB8F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733768"/>
                <a:ext cx="2422394" cy="942694"/>
              </a:xfrm>
              <a:prstGeom prst="rect">
                <a:avLst/>
              </a:prstGeom>
              <a:blipFill>
                <a:blip r:embed="rId3"/>
                <a:stretch>
                  <a:fillRect l="-1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A25B9E72-D9FB-0644-A2E8-C6CF35522A72}"/>
                  </a:ext>
                </a:extLst>
              </p:cNvPr>
              <p:cNvSpPr/>
              <p:nvPr/>
            </p:nvSpPr>
            <p:spPr>
              <a:xfrm>
                <a:off x="4527046" y="2733768"/>
                <a:ext cx="2253630" cy="10574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500" dirty="0"/>
                  <a:t>B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sz="15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𝑛𝑝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sz="1500" dirty="0"/>
              </a:p>
            </p:txBody>
          </p:sp>
        </mc:Choice>
        <mc:Fallback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A25B9E72-D9FB-0644-A2E8-C6CF35522A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046" y="2733768"/>
                <a:ext cx="2253630" cy="1057469"/>
              </a:xfrm>
              <a:prstGeom prst="rect">
                <a:avLst/>
              </a:prstGeom>
              <a:blipFill>
                <a:blip r:embed="rId4"/>
                <a:stretch>
                  <a:fillRect l="-10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E85D5118-CF4B-9F43-BA2E-AC40C7348873}"/>
              </a:ext>
            </a:extLst>
          </p:cNvPr>
          <p:cNvSpPr/>
          <p:nvPr/>
        </p:nvSpPr>
        <p:spPr bwMode="auto">
          <a:xfrm>
            <a:off x="2033718" y="2733768"/>
            <a:ext cx="1716152" cy="232585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163512E4-ED5A-844B-9C61-817F7E45FDC0}"/>
              </a:ext>
            </a:extLst>
          </p:cNvPr>
          <p:cNvSpPr/>
          <p:nvPr/>
        </p:nvSpPr>
        <p:spPr bwMode="auto">
          <a:xfrm>
            <a:off x="5004048" y="2733768"/>
            <a:ext cx="324036" cy="100128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4FF0143E-A665-2D43-A2E4-0508760556C4}"/>
                  </a:ext>
                </a:extLst>
              </p:cNvPr>
              <p:cNvSpPr/>
              <p:nvPr/>
            </p:nvSpPr>
            <p:spPr>
              <a:xfrm>
                <a:off x="1979712" y="3974334"/>
                <a:ext cx="5344830" cy="9784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500" dirty="0">
                    <a:sym typeface="Wingdings" pitchFamily="2" charset="2"/>
                  </a:rPr>
                  <a:t> </a:t>
                </a:r>
                <a:r>
                  <a:rPr lang="nb-NO" sz="1500" dirty="0"/>
                  <a:t>C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sz="15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sz="1500" i="1">
                                      <a:latin typeface="Cambria Math" panose="02040503050406030204" pitchFamily="18" charset="0"/>
                                    </a:rPr>
                                    <m:t>𝑚𝑝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sz="1500" dirty="0"/>
              </a:p>
            </p:txBody>
          </p:sp>
        </mc:Choice>
        <mc:Fallback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4FF0143E-A665-2D43-A2E4-0508760556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974334"/>
                <a:ext cx="5344830" cy="978473"/>
              </a:xfrm>
              <a:prstGeom prst="rect">
                <a:avLst/>
              </a:prstGeom>
              <a:blipFill>
                <a:blip r:embed="rId5"/>
                <a:stretch>
                  <a:fillRect l="-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E9AC5A9D-EA3E-C148-A1E4-6526F16B990E}"/>
              </a:ext>
            </a:extLst>
          </p:cNvPr>
          <p:cNvSpPr/>
          <p:nvPr/>
        </p:nvSpPr>
        <p:spPr bwMode="auto">
          <a:xfrm>
            <a:off x="5457775" y="2733768"/>
            <a:ext cx="324036" cy="100128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19" name="Avrundet rektangel 18">
            <a:extLst>
              <a:ext uri="{FF2B5EF4-FFF2-40B4-BE49-F238E27FC236}">
                <a16:creationId xmlns:a16="http://schemas.microsoft.com/office/drawing/2014/main" id="{51ABA480-00CA-1844-B838-33AA71A07904}"/>
              </a:ext>
            </a:extLst>
          </p:cNvPr>
          <p:cNvSpPr/>
          <p:nvPr/>
        </p:nvSpPr>
        <p:spPr bwMode="auto">
          <a:xfrm>
            <a:off x="6273284" y="2733767"/>
            <a:ext cx="324036" cy="100128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21" name="Avrundet rektangel 20">
            <a:extLst>
              <a:ext uri="{FF2B5EF4-FFF2-40B4-BE49-F238E27FC236}">
                <a16:creationId xmlns:a16="http://schemas.microsoft.com/office/drawing/2014/main" id="{D1581514-8632-5B41-B613-26A1FFCC1640}"/>
              </a:ext>
            </a:extLst>
          </p:cNvPr>
          <p:cNvSpPr/>
          <p:nvPr/>
        </p:nvSpPr>
        <p:spPr bwMode="auto">
          <a:xfrm>
            <a:off x="2049013" y="2959733"/>
            <a:ext cx="1716152" cy="232585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23" name="Avrundet rektangel 22">
            <a:extLst>
              <a:ext uri="{FF2B5EF4-FFF2-40B4-BE49-F238E27FC236}">
                <a16:creationId xmlns:a16="http://schemas.microsoft.com/office/drawing/2014/main" id="{CB40F333-F9BF-0D41-A41F-2916352D9BB9}"/>
              </a:ext>
            </a:extLst>
          </p:cNvPr>
          <p:cNvSpPr/>
          <p:nvPr/>
        </p:nvSpPr>
        <p:spPr bwMode="auto">
          <a:xfrm>
            <a:off x="2041507" y="3401676"/>
            <a:ext cx="1716152" cy="232585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24" name="Avrundet rektangel 23">
            <a:extLst>
              <a:ext uri="{FF2B5EF4-FFF2-40B4-BE49-F238E27FC236}">
                <a16:creationId xmlns:a16="http://schemas.microsoft.com/office/drawing/2014/main" id="{3AFC63F0-56FE-C348-BD14-6BD3DFF7A7F7}"/>
              </a:ext>
            </a:extLst>
          </p:cNvPr>
          <p:cNvSpPr/>
          <p:nvPr/>
        </p:nvSpPr>
        <p:spPr bwMode="auto">
          <a:xfrm>
            <a:off x="2735796" y="3955558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6908719F-8A0B-004B-B8CA-3B00987CF1D2}"/>
              </a:ext>
            </a:extLst>
          </p:cNvPr>
          <p:cNvSpPr/>
          <p:nvPr/>
        </p:nvSpPr>
        <p:spPr bwMode="auto">
          <a:xfrm>
            <a:off x="3225104" y="3931770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29" name="Avrundet rektangel 28">
            <a:extLst>
              <a:ext uri="{FF2B5EF4-FFF2-40B4-BE49-F238E27FC236}">
                <a16:creationId xmlns:a16="http://schemas.microsoft.com/office/drawing/2014/main" id="{55E913BD-6F1C-1C4F-A827-9A743506C6F1}"/>
              </a:ext>
            </a:extLst>
          </p:cNvPr>
          <p:cNvSpPr/>
          <p:nvPr/>
        </p:nvSpPr>
        <p:spPr bwMode="auto">
          <a:xfrm>
            <a:off x="4053298" y="3948803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30" name="Avrundet rektangel 29">
            <a:extLst>
              <a:ext uri="{FF2B5EF4-FFF2-40B4-BE49-F238E27FC236}">
                <a16:creationId xmlns:a16="http://schemas.microsoft.com/office/drawing/2014/main" id="{CC6289E1-B067-7442-BB4E-FD7B6BE0B29B}"/>
              </a:ext>
            </a:extLst>
          </p:cNvPr>
          <p:cNvSpPr/>
          <p:nvPr/>
        </p:nvSpPr>
        <p:spPr bwMode="auto">
          <a:xfrm>
            <a:off x="2735796" y="4222345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36CB729A-D3CC-BA43-915A-BDD344004DC5}"/>
              </a:ext>
            </a:extLst>
          </p:cNvPr>
          <p:cNvSpPr/>
          <p:nvPr/>
        </p:nvSpPr>
        <p:spPr bwMode="auto">
          <a:xfrm>
            <a:off x="3225104" y="4217236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33" name="Avrundet rektangel 32">
            <a:extLst>
              <a:ext uri="{FF2B5EF4-FFF2-40B4-BE49-F238E27FC236}">
                <a16:creationId xmlns:a16="http://schemas.microsoft.com/office/drawing/2014/main" id="{2304217E-F947-F74D-8FD8-8A117978F653}"/>
              </a:ext>
            </a:extLst>
          </p:cNvPr>
          <p:cNvSpPr/>
          <p:nvPr/>
        </p:nvSpPr>
        <p:spPr bwMode="auto">
          <a:xfrm>
            <a:off x="4053131" y="4217236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34" name="Avrundet rektangel 33">
            <a:extLst>
              <a:ext uri="{FF2B5EF4-FFF2-40B4-BE49-F238E27FC236}">
                <a16:creationId xmlns:a16="http://schemas.microsoft.com/office/drawing/2014/main" id="{4EBD0BE1-94AB-A743-B92B-A29F2A4FDF12}"/>
              </a:ext>
            </a:extLst>
          </p:cNvPr>
          <p:cNvSpPr/>
          <p:nvPr/>
        </p:nvSpPr>
        <p:spPr bwMode="auto">
          <a:xfrm>
            <a:off x="2739029" y="4609741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35" name="Avrundet rektangel 34">
            <a:extLst>
              <a:ext uri="{FF2B5EF4-FFF2-40B4-BE49-F238E27FC236}">
                <a16:creationId xmlns:a16="http://schemas.microsoft.com/office/drawing/2014/main" id="{8D77758A-6C8E-1244-A617-95634AA8CDB9}"/>
              </a:ext>
            </a:extLst>
          </p:cNvPr>
          <p:cNvSpPr/>
          <p:nvPr/>
        </p:nvSpPr>
        <p:spPr bwMode="auto">
          <a:xfrm>
            <a:off x="3228337" y="4618786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p:sp>
        <p:nvSpPr>
          <p:cNvPr id="36" name="Avrundet rektangel 35">
            <a:extLst>
              <a:ext uri="{FF2B5EF4-FFF2-40B4-BE49-F238E27FC236}">
                <a16:creationId xmlns:a16="http://schemas.microsoft.com/office/drawing/2014/main" id="{3A24770A-BE67-8846-9D36-3F33BC97013F}"/>
              </a:ext>
            </a:extLst>
          </p:cNvPr>
          <p:cNvSpPr/>
          <p:nvPr/>
        </p:nvSpPr>
        <p:spPr bwMode="auto">
          <a:xfrm>
            <a:off x="4056364" y="4639403"/>
            <a:ext cx="324036" cy="27354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4E500E3F-9275-C44B-96BF-A4F6A088B05A}"/>
                  </a:ext>
                </a:extLst>
              </p:cNvPr>
              <p:cNvSpPr/>
              <p:nvPr/>
            </p:nvSpPr>
            <p:spPr>
              <a:xfrm>
                <a:off x="4882835" y="4068541"/>
                <a:ext cx="3012162" cy="8218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500" dirty="0"/>
                  <a:t>hvor hver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5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5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nb-NO" sz="15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limLoc m:val="subSup"/>
                        <m:ctrlPr>
                          <a:rPr lang="nb-NO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nb-NO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nb-NO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sub>
                        </m:sSub>
                        <m:sSub>
                          <m:sSubPr>
                            <m:ctrlPr>
                              <a:rPr lang="nb-NO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nb-NO" sz="1500" dirty="0"/>
                  <a:t>           (altså prikkproduktet mellom raden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5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5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b>
                    </m:sSub>
                  </m:oMath>
                </a14:m>
                <a:r>
                  <a:rPr lang="nb-NO" sz="1500" dirty="0"/>
                  <a:t> og kolonnen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5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nb-NO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nb-NO" sz="1500" dirty="0"/>
                  <a:t>)</a:t>
                </a:r>
              </a:p>
            </p:txBody>
          </p:sp>
        </mc:Choice>
        <mc:Fallback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4E500E3F-9275-C44B-96BF-A4F6A088B0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835" y="4068541"/>
                <a:ext cx="3012162" cy="821892"/>
              </a:xfrm>
              <a:prstGeom prst="rect">
                <a:avLst/>
              </a:prstGeom>
              <a:blipFill>
                <a:blip r:embed="rId6"/>
                <a:stretch>
                  <a:fillRect l="-810" t="-42963" b="-8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46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9" grpId="0" animBg="1"/>
      <p:bldP spid="19" grpId="1" animBg="1"/>
      <p:bldP spid="19" grpId="2" animBg="1"/>
      <p:bldP spid="19" grpId="3" animBg="1"/>
      <p:bldP spid="19" grpId="4" animBg="1"/>
      <p:bldP spid="21" grpId="0" animBg="1"/>
      <p:bldP spid="21" grpId="1" animBg="1"/>
      <p:bldP spid="23" grpId="0" animBg="1"/>
      <p:bldP spid="24" grpId="0" animBg="1"/>
      <p:bldP spid="24" grpId="1" animBg="1"/>
      <p:bldP spid="27" grpId="0" animBg="1"/>
      <p:bldP spid="27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8E554E-59F4-234E-9F39-5A705818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Matriseprodukt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35BD21F-63EE-9543-89BB-B6288FF93B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Prikkprodukt er et spesielt tilfelle av matriseprodukt (med kun én dimensjon)</a:t>
                </a:r>
              </a:p>
              <a:p>
                <a:r>
                  <a:rPr lang="nb-NO" dirty="0"/>
                  <a:t>Merk at matriseproduktet </a:t>
                </a:r>
                <a:r>
                  <a:rPr lang="nb-NO" i="1" dirty="0"/>
                  <a:t>ikke</a:t>
                </a:r>
                <a:r>
                  <a:rPr lang="nb-NO" dirty="0"/>
                  <a:t> er kommutativ, dvs. at rekkefølgen av matrisen er viktig: AB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</m:oMath>
                </a14:m>
                <a:endParaRPr lang="nb-NO" dirty="0"/>
              </a:p>
              <a:p>
                <a:r>
                  <a:rPr lang="nb-NO" dirty="0"/>
                  <a:t>Retningen (vertikal eller horisontal) er også viktig: 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35BD21F-63EE-9543-89BB-B6288FF93B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963" r="-9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A93084-695E-3D48-A0F7-0C8C2F377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38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FF14441-ACCD-BF4C-A275-1BC37A415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990963"/>
            <a:ext cx="3212978" cy="1606489"/>
          </a:xfrm>
          <a:prstGeom prst="rect">
            <a:avLst/>
          </a:prstGeom>
        </p:spPr>
      </p:pic>
      <p:pic>
        <p:nvPicPr>
          <p:cNvPr id="6" name="Bilde 5" descr="Et bilde som inneholder tekst, shōji, kryssord&#10;&#10;Automatisk generert beskrivelse">
            <a:extLst>
              <a:ext uri="{FF2B5EF4-FFF2-40B4-BE49-F238E27FC236}">
                <a16:creationId xmlns:a16="http://schemas.microsoft.com/office/drawing/2014/main" id="{24D4260A-ABE8-9B40-AA09-2F5B070F20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652" y="3055646"/>
            <a:ext cx="2954241" cy="147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609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A022FB-04E5-AC4E-9DB2-C9F0EEF8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18BDD0-80D9-B14A-B623-DF0007E69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Gitt to matriser A og B: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Spørsmål 1: Hva er dimensjon til C = AB ?</a:t>
            </a:r>
          </a:p>
          <a:p>
            <a:r>
              <a:rPr lang="nb-NO" dirty="0"/>
              <a:t>Spørsmål 2: Regn ut C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87B718E-7300-2845-A06B-9D6AAB5A6A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39</a:t>
            </a:fld>
            <a:endParaRPr lang="en-GB" noProof="0"/>
          </a:p>
        </p:txBody>
      </p:sp>
      <p:pic>
        <p:nvPicPr>
          <p:cNvPr id="11" name="Bilde 10" descr="Et bilde som inneholder tekst&#10;&#10;Automatisk generert beskrivelse">
            <a:extLst>
              <a:ext uri="{FF2B5EF4-FFF2-40B4-BE49-F238E27FC236}">
                <a16:creationId xmlns:a16="http://schemas.microsoft.com/office/drawing/2014/main" id="{0F795D0A-1D00-BB47-9A52-92FB6EAE8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14" y="1653648"/>
            <a:ext cx="2924175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EE27E5-CB5F-330B-666D-A14CF6870F18}"/>
                  </a:ext>
                </a:extLst>
              </p:cNvPr>
              <p:cNvSpPr txBox="1"/>
              <p:nvPr/>
            </p:nvSpPr>
            <p:spPr bwMode="white">
              <a:xfrm>
                <a:off x="2919101" y="3731076"/>
                <a:ext cx="1702517" cy="5388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1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1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1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1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21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1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𝟏𝟑</m:t>
                                </m:r>
                              </m:e>
                              <m:e>
                                <m:r>
                                  <a:rPr lang="en-US" sz="21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100" b="1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EE27E5-CB5F-330B-666D-A14CF6870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919101" y="3731076"/>
                <a:ext cx="1702517" cy="5388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8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AEDE-7CF5-5963-0667-2887969E2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 </a:t>
            </a:r>
            <a:r>
              <a:rPr lang="en-US" dirty="0" err="1"/>
              <a:t>lineære</a:t>
            </a:r>
            <a:r>
              <a:rPr lang="en-US" dirty="0"/>
              <a:t> algebra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50634F-CE96-BC85-B25F-F817148938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Hvorfor er </a:t>
                </a:r>
                <a:r>
                  <a:rPr lang="en-US" dirty="0" err="1"/>
                  <a:t>dette</a:t>
                </a:r>
                <a:r>
                  <a:rPr lang="en-US" dirty="0"/>
                  <a:t> </a:t>
                </a:r>
                <a:r>
                  <a:rPr lang="en-US" dirty="0" err="1"/>
                  <a:t>nyttig</a:t>
                </a:r>
                <a:r>
                  <a:rPr lang="en-GB" dirty="0"/>
                  <a:t>?</a:t>
                </a:r>
              </a:p>
              <a:p>
                <a:r>
                  <a:rPr lang="en-GB" dirty="0" err="1"/>
                  <a:t>Både</a:t>
                </a:r>
                <a:r>
                  <a:rPr lang="en-GB" dirty="0"/>
                  <a:t> </a:t>
                </a:r>
                <a:r>
                  <a:rPr lang="en-GB" dirty="0" err="1"/>
                  <a:t>logistisk</a:t>
                </a:r>
                <a:r>
                  <a:rPr lang="en-GB" dirty="0"/>
                  <a:t> </a:t>
                </a:r>
                <a:r>
                  <a:rPr lang="en-GB" dirty="0" err="1"/>
                  <a:t>regresjon</a:t>
                </a:r>
                <a:r>
                  <a:rPr lang="en-GB" dirty="0"/>
                  <a:t> og </a:t>
                </a:r>
                <a:r>
                  <a:rPr lang="en-GB" dirty="0" err="1"/>
                  <a:t>mer</a:t>
                </a:r>
                <a:r>
                  <a:rPr lang="en-GB" dirty="0"/>
                  <a:t> </a:t>
                </a:r>
                <a:r>
                  <a:rPr lang="en-GB" dirty="0" err="1"/>
                  <a:t>avanserte</a:t>
                </a:r>
                <a:r>
                  <a:rPr lang="en-GB" dirty="0"/>
                  <a:t> </a:t>
                </a:r>
                <a:r>
                  <a:rPr lang="en-GB" dirty="0" err="1"/>
                  <a:t>maskinlæringsmodeller</a:t>
                </a:r>
                <a:r>
                  <a:rPr lang="en-GB" dirty="0"/>
                  <a:t> (</a:t>
                </a:r>
                <a:r>
                  <a:rPr lang="en-GB" dirty="0" err="1"/>
                  <a:t>bl.a</a:t>
                </a:r>
                <a:r>
                  <a:rPr lang="en-GB" dirty="0"/>
                  <a:t>. </a:t>
                </a:r>
                <a:r>
                  <a:rPr lang="en-GB" dirty="0" err="1"/>
                  <a:t>nevrale</a:t>
                </a:r>
                <a:r>
                  <a:rPr lang="en-GB" dirty="0"/>
                  <a:t> </a:t>
                </a:r>
                <a:r>
                  <a:rPr lang="en-GB" dirty="0" err="1"/>
                  <a:t>nettverk</a:t>
                </a:r>
                <a:r>
                  <a:rPr lang="en-GB" dirty="0"/>
                  <a:t>) er i </a:t>
                </a:r>
                <a:r>
                  <a:rPr lang="en-GB" dirty="0" err="1"/>
                  <a:t>praksis</a:t>
                </a:r>
                <a:r>
                  <a:rPr lang="en-GB" dirty="0"/>
                  <a:t> </a:t>
                </a:r>
                <a:r>
                  <a:rPr lang="en-GB" dirty="0" err="1"/>
                  <a:t>basert</a:t>
                </a:r>
                <a:r>
                  <a:rPr lang="en-GB" dirty="0"/>
                  <a:t> </a:t>
                </a:r>
                <a:r>
                  <a:rPr lang="en-GB" dirty="0" err="1"/>
                  <a:t>på</a:t>
                </a:r>
                <a:r>
                  <a:rPr lang="en-GB" dirty="0"/>
                  <a:t> </a:t>
                </a:r>
                <a:r>
                  <a:rPr lang="en-GB" dirty="0" err="1"/>
                  <a:t>matrisemultiplikasjoner</a:t>
                </a:r>
                <a:endParaRPr lang="en-GB" dirty="0"/>
              </a:p>
              <a:p>
                <a:pPr lvl="1"/>
                <a:endParaRPr lang="en-GB" dirty="0"/>
              </a:p>
              <a:p>
                <a:r>
                  <a:rPr lang="en-GB" dirty="0" err="1"/>
                  <a:t>Hvis</a:t>
                </a:r>
                <a:r>
                  <a:rPr lang="en-GB" dirty="0"/>
                  <a:t> man </a:t>
                </a:r>
                <a:r>
                  <a:rPr lang="en-GB" dirty="0" err="1"/>
                  <a:t>har</a:t>
                </a:r>
                <a:r>
                  <a:rPr lang="en-GB" dirty="0"/>
                  <a:t> </a:t>
                </a:r>
                <a:r>
                  <a:rPr lang="en-GB" dirty="0" err="1"/>
                  <a:t>en</a:t>
                </a:r>
                <a:r>
                  <a:rPr lang="en-GB" dirty="0"/>
                  <a:t> </a:t>
                </a:r>
                <a:r>
                  <a:rPr lang="en-GB" dirty="0" err="1"/>
                  <a:t>logistisk</a:t>
                </a:r>
                <a:r>
                  <a:rPr lang="en-GB" dirty="0"/>
                  <a:t> </a:t>
                </a:r>
                <a:r>
                  <a:rPr lang="en-GB" dirty="0" err="1"/>
                  <a:t>regresjonsmodell</a:t>
                </a:r>
                <a:r>
                  <a:rPr lang="en-GB" dirty="0"/>
                  <a:t> med </a:t>
                </a:r>
                <a:r>
                  <a:rPr lang="en-GB" dirty="0" err="1"/>
                  <a:t>vektvektor</a:t>
                </a:r>
                <a:r>
                  <a:rPr lang="en-GB" dirty="0"/>
                  <a:t> </a:t>
                </a:r>
                <a:r>
                  <a:rPr lang="en-GB" b="1" dirty="0"/>
                  <a:t>w</a:t>
                </a:r>
                <a:r>
                  <a:rPr lang="en-GB" dirty="0"/>
                  <a:t> og </a:t>
                </a:r>
                <a:r>
                  <a:rPr lang="en-GB" dirty="0" err="1"/>
                  <a:t>skjæringspunktet</a:t>
                </a:r>
                <a:r>
                  <a:rPr lang="en-GB" dirty="0"/>
                  <a:t> </a:t>
                </a:r>
                <a:r>
                  <a:rPr lang="en-GB" i="1" dirty="0"/>
                  <a:t>b</a:t>
                </a:r>
                <a:r>
                  <a:rPr lang="en-GB" dirty="0"/>
                  <a:t> </a:t>
                </a:r>
                <a:r>
                  <a:rPr lang="en-GB" dirty="0" err="1"/>
                  <a:t>kan</a:t>
                </a:r>
                <a:r>
                  <a:rPr lang="en-GB" dirty="0"/>
                  <a:t> man </a:t>
                </a:r>
                <a:r>
                  <a:rPr lang="en-GB" dirty="0" err="1"/>
                  <a:t>klassifisere</a:t>
                </a:r>
                <a:r>
                  <a:rPr lang="en-GB" dirty="0"/>
                  <a:t> et </a:t>
                </a:r>
                <a:r>
                  <a:rPr lang="en-GB" dirty="0" err="1"/>
                  <a:t>helt</a:t>
                </a:r>
                <a:r>
                  <a:rPr lang="en-GB" dirty="0"/>
                  <a:t> </a:t>
                </a:r>
                <a:r>
                  <a:rPr lang="en-GB" dirty="0" err="1"/>
                  <a:t>datasett</a:t>
                </a:r>
                <a:r>
                  <a:rPr lang="en-GB" dirty="0"/>
                  <a:t> </a:t>
                </a:r>
                <a:r>
                  <a:rPr lang="en-GB" b="1" dirty="0"/>
                  <a:t>X</a:t>
                </a:r>
                <a:r>
                  <a:rPr lang="en-GB" dirty="0"/>
                  <a:t> </a:t>
                </a:r>
                <a:r>
                  <a:rPr lang="en-GB" dirty="0" err="1"/>
                  <a:t>ved</a:t>
                </a:r>
                <a:r>
                  <a:rPr lang="en-GB" dirty="0"/>
                  <a:t> å:</a:t>
                </a:r>
              </a:p>
              <a:p>
                <a:pPr lvl="1"/>
                <a:r>
                  <a:rPr lang="en-GB" dirty="0" err="1"/>
                  <a:t>Beregne</a:t>
                </a:r>
                <a:r>
                  <a:rPr lang="en-GB" dirty="0"/>
                  <a:t> </a:t>
                </a:r>
                <a:r>
                  <a:rPr lang="en-GB" dirty="0" err="1"/>
                  <a:t>matriseproduktet</a:t>
                </a:r>
                <a:r>
                  <a:rPr lang="en-GB" dirty="0"/>
                  <a:t> </a:t>
                </a:r>
                <a:r>
                  <a:rPr lang="en-GB" b="1" dirty="0"/>
                  <a:t>X</a:t>
                </a: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1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𝐰</m:t>
                    </m:r>
                  </m:oMath>
                </a14:m>
                <a:r>
                  <a:rPr lang="en-GB" dirty="0"/>
                  <a:t>, </a:t>
                </a:r>
                <a:r>
                  <a:rPr lang="en-GB" dirty="0" err="1"/>
                  <a:t>legge</a:t>
                </a:r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</a:t>
                </a:r>
                <a:r>
                  <a:rPr lang="en-GB" i="1" dirty="0"/>
                  <a:t>b</a:t>
                </a:r>
              </a:p>
              <a:p>
                <a:pPr lvl="1"/>
                <a:r>
                  <a:rPr lang="en-GB" dirty="0" err="1"/>
                  <a:t>Normalisere</a:t>
                </a:r>
                <a:r>
                  <a:rPr lang="en-GB" dirty="0"/>
                  <a:t> </a:t>
                </a:r>
                <a:r>
                  <a:rPr lang="en-GB" dirty="0" err="1"/>
                  <a:t>vektoren</a:t>
                </a:r>
                <a:r>
                  <a:rPr lang="en-GB" dirty="0"/>
                  <a:t> med sigmoid </a:t>
                </a:r>
                <a:r>
                  <a:rPr lang="en-GB" dirty="0" err="1"/>
                  <a:t>funksjonen</a:t>
                </a:r>
                <a:endParaRPr lang="en-GB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50634F-CE96-BC85-B25F-F817148938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AA2BF-5F6C-B4CE-9516-96E6C7AAA1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40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7276C-8714-8D82-3CF4-0364A132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943510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Oppsummering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41</a:t>
            </a:fld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55576" y="2659560"/>
            <a:ext cx="7326814" cy="2162993"/>
          </a:xfrm>
        </p:spPr>
        <p:txBody>
          <a:bodyPr/>
          <a:lstStyle/>
          <a:p>
            <a:r>
              <a:rPr lang="en-GB" b="1" dirty="0" err="1"/>
              <a:t>Logistisk</a:t>
            </a:r>
            <a:r>
              <a:rPr lang="en-GB" b="1" dirty="0"/>
              <a:t> </a:t>
            </a:r>
            <a:r>
              <a:rPr lang="en-GB" b="1" dirty="0" err="1"/>
              <a:t>regresjon</a:t>
            </a:r>
            <a:r>
              <a:rPr lang="en-GB" dirty="0"/>
              <a:t>: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lineær</a:t>
            </a:r>
            <a:r>
              <a:rPr lang="en-GB" dirty="0"/>
              <a:t>, </a:t>
            </a:r>
            <a:r>
              <a:rPr lang="en-GB" dirty="0" err="1"/>
              <a:t>probabilistisk</a:t>
            </a:r>
            <a:r>
              <a:rPr lang="en-GB" dirty="0"/>
              <a:t> </a:t>
            </a:r>
            <a:r>
              <a:rPr lang="en-GB" dirty="0" err="1"/>
              <a:t>klassifikasjonsmodell</a:t>
            </a:r>
            <a:endParaRPr lang="en-GB" dirty="0"/>
          </a:p>
          <a:p>
            <a:pPr lvl="1"/>
            <a:r>
              <a:rPr lang="en-GB" dirty="0" err="1"/>
              <a:t>Binær</a:t>
            </a:r>
            <a:r>
              <a:rPr lang="en-GB" dirty="0"/>
              <a:t> (med sigmoid) </a:t>
            </a:r>
            <a:r>
              <a:rPr lang="en-GB" dirty="0" err="1"/>
              <a:t>eller</a:t>
            </a:r>
            <a:r>
              <a:rPr lang="en-GB" dirty="0"/>
              <a:t> multi-</a:t>
            </a:r>
            <a:r>
              <a:rPr lang="en-GB" dirty="0" err="1"/>
              <a:t>klasse</a:t>
            </a:r>
            <a:r>
              <a:rPr lang="en-GB" dirty="0"/>
              <a:t> (med </a:t>
            </a:r>
            <a:r>
              <a:rPr lang="en-GB" dirty="0" err="1"/>
              <a:t>softmax</a:t>
            </a:r>
            <a:r>
              <a:rPr lang="en-GB" dirty="0"/>
              <a:t>)</a:t>
            </a:r>
          </a:p>
          <a:p>
            <a:r>
              <a:rPr lang="en-GB" dirty="0" err="1"/>
              <a:t>Hører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de </a:t>
            </a:r>
            <a:r>
              <a:rPr lang="en-GB" dirty="0" err="1"/>
              <a:t>viktiste</a:t>
            </a:r>
            <a:r>
              <a:rPr lang="en-GB" dirty="0"/>
              <a:t> </a:t>
            </a:r>
            <a:r>
              <a:rPr lang="en-GB" dirty="0" err="1"/>
              <a:t>verktøyene</a:t>
            </a:r>
            <a:r>
              <a:rPr lang="en-GB" dirty="0"/>
              <a:t> i </a:t>
            </a:r>
            <a:r>
              <a:rPr lang="en-GB" dirty="0" err="1"/>
              <a:t>språkteknologi</a:t>
            </a:r>
            <a:endParaRPr lang="en-GB" dirty="0"/>
          </a:p>
          <a:p>
            <a:pPr lvl="1"/>
            <a:r>
              <a:rPr lang="en-GB" dirty="0" err="1"/>
              <a:t>Pålitelig</a:t>
            </a:r>
            <a:r>
              <a:rPr lang="en-GB" dirty="0"/>
              <a:t>, </a:t>
            </a:r>
            <a:r>
              <a:rPr lang="en-GB" dirty="0" err="1"/>
              <a:t>rask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trene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forklarbar</a:t>
            </a:r>
            <a:endParaRPr lang="en-GB" dirty="0"/>
          </a:p>
          <a:p>
            <a:pPr lvl="1"/>
            <a:r>
              <a:rPr lang="en-GB" dirty="0"/>
              <a:t>Men </a:t>
            </a:r>
            <a:r>
              <a:rPr lang="en-GB" dirty="0" err="1"/>
              <a:t>begrenset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lineære</a:t>
            </a:r>
            <a:r>
              <a:rPr lang="en-GB" dirty="0"/>
              <a:t> </a:t>
            </a:r>
            <a:r>
              <a:rPr lang="en-GB" dirty="0" err="1"/>
              <a:t>kombinasjoner</a:t>
            </a:r>
            <a:r>
              <a:rPr lang="en-GB" dirty="0"/>
              <a:t> –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lære</a:t>
            </a:r>
            <a:r>
              <a:rPr lang="en-GB" dirty="0"/>
              <a:t> </a:t>
            </a:r>
            <a:r>
              <a:rPr lang="en-GB" dirty="0" err="1"/>
              <a:t>komplekse</a:t>
            </a:r>
            <a:r>
              <a:rPr lang="en-GB" dirty="0"/>
              <a:t> </a:t>
            </a:r>
            <a:r>
              <a:rPr lang="en-GB" dirty="0" err="1"/>
              <a:t>interaksjoner</a:t>
            </a:r>
            <a:r>
              <a:rPr lang="en-GB" dirty="0"/>
              <a:t> </a:t>
            </a:r>
            <a:r>
              <a:rPr lang="en-GB" dirty="0" err="1"/>
              <a:t>mellom</a:t>
            </a:r>
            <a:r>
              <a:rPr lang="en-GB" dirty="0"/>
              <a:t> features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83518"/>
            <a:ext cx="3173247" cy="178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6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.potx" id="{5121A6FC-4551-4642-99D6-8315A7237B3C}" vid="{D674A520-9A2A-4619-B42E-B20F87F905D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677B0BB10101C4C9AD3AD4DB7F07B85" ma:contentTypeVersion="4" ma:contentTypeDescription="Opprett et nytt dokument." ma:contentTypeScope="" ma:versionID="b65c4d432757203a2d91338442076963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b41bfff1a8af7312abbaac6e6b70226e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97671A-A49C-45C0-A14E-64989546C1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327755-C8B2-4648-B453-FC1709CBFE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6cc4957-8a63-4cd0-8c04-bad9c688f3bd}" enabled="0" method="" siteId="{86cc4957-8a63-4cd0-8c04-bad9c688f3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2327</Words>
  <Application>Microsoft Office PowerPoint</Application>
  <PresentationFormat>On-screen Show (16:9)</PresentationFormat>
  <Paragraphs>447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Wingdings</vt:lpstr>
      <vt:lpstr>Cambria Math</vt:lpstr>
      <vt:lpstr>Palatino Linotype</vt:lpstr>
      <vt:lpstr>Times New Roman</vt:lpstr>
      <vt:lpstr>Arial</vt:lpstr>
      <vt:lpstr>Roboto</vt:lpstr>
      <vt:lpstr>Courier</vt:lpstr>
      <vt:lpstr>NR</vt:lpstr>
      <vt:lpstr>Logistisk regresjon   Pierre Lison plison@nr.no</vt:lpstr>
      <vt:lpstr>PowerPoint Presentation</vt:lpstr>
      <vt:lpstr>Plan</vt:lpstr>
      <vt:lpstr>Logistisk regresjon</vt:lpstr>
      <vt:lpstr>Logistisk regresjon</vt:lpstr>
      <vt:lpstr>Nevn noen eksempler av språkteknologiske oppgaver eller anvendelser basert på klassifisering:</vt:lpstr>
      <vt:lpstr>Eksempler</vt:lpstr>
      <vt:lpstr>Plan</vt:lpstr>
      <vt:lpstr>Lineær regresjon</vt:lpstr>
      <vt:lpstr>Lineær regresjon</vt:lpstr>
      <vt:lpstr>Lineær regresjon</vt:lpstr>
      <vt:lpstr>Lineær regresjon</vt:lpstr>
      <vt:lpstr>Lineær regresjon</vt:lpstr>
      <vt:lpstr>Lineær regresjon</vt:lpstr>
      <vt:lpstr>Plan</vt:lpstr>
      <vt:lpstr>Logistisk regresjon</vt:lpstr>
      <vt:lpstr>Logistisk regresjon</vt:lpstr>
      <vt:lpstr>Logistisk regresjon</vt:lpstr>
      <vt:lpstr>Logistisk regresjon</vt:lpstr>
      <vt:lpstr>Eksempel</vt:lpstr>
      <vt:lpstr>Eksempel</vt:lpstr>
      <vt:lpstr>Logistisk regresjon</vt:lpstr>
      <vt:lpstr>Plan</vt:lpstr>
      <vt:lpstr>Mer enn to klasser?</vt:lpstr>
      <vt:lpstr>Mer enn to klasser?</vt:lpstr>
      <vt:lpstr>Mer enn to klasser?</vt:lpstr>
      <vt:lpstr>Eksempel</vt:lpstr>
      <vt:lpstr>Plan</vt:lpstr>
      <vt:lpstr>Litt lineære algebra</vt:lpstr>
      <vt:lpstr>Matematiske objekter</vt:lpstr>
      <vt:lpstr>Matematiske objekter</vt:lpstr>
      <vt:lpstr>Matematiske objekter</vt:lpstr>
      <vt:lpstr>Datamatriser</vt:lpstr>
      <vt:lpstr>Operasjoner</vt:lpstr>
      <vt:lpstr>Prikkprodukt</vt:lpstr>
      <vt:lpstr>Matriseprodukt</vt:lpstr>
      <vt:lpstr>Regneprosedyre for matriseprodukt</vt:lpstr>
      <vt:lpstr>Matriseprodukt</vt:lpstr>
      <vt:lpstr>Øvelse</vt:lpstr>
      <vt:lpstr>Litt lineære algebra</vt:lpstr>
      <vt:lpstr>Oppsummering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1</cp:revision>
  <cp:lastPrinted>2011-03-21T10:03:50Z</cp:lastPrinted>
  <dcterms:created xsi:type="dcterms:W3CDTF">2025-02-23T19:27:13Z</dcterms:created>
  <dcterms:modified xsi:type="dcterms:W3CDTF">2025-02-24T09:29:38Z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