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9" r:id="rId3"/>
    <p:sldId id="404" r:id="rId4"/>
    <p:sldId id="407" r:id="rId5"/>
    <p:sldId id="408" r:id="rId6"/>
    <p:sldId id="409" r:id="rId7"/>
    <p:sldId id="429" r:id="rId8"/>
    <p:sldId id="411" r:id="rId9"/>
    <p:sldId id="412" r:id="rId10"/>
    <p:sldId id="418" r:id="rId11"/>
    <p:sldId id="427" r:id="rId12"/>
    <p:sldId id="430" r:id="rId13"/>
    <p:sldId id="381" r:id="rId14"/>
    <p:sldId id="355" r:id="rId15"/>
    <p:sldId id="319" r:id="rId16"/>
    <p:sldId id="358" r:id="rId17"/>
    <p:sldId id="363" r:id="rId18"/>
    <p:sldId id="375" r:id="rId19"/>
    <p:sldId id="376" r:id="rId20"/>
    <p:sldId id="359" r:id="rId21"/>
    <p:sldId id="377" r:id="rId22"/>
    <p:sldId id="385" r:id="rId23"/>
    <p:sldId id="378" r:id="rId24"/>
    <p:sldId id="360" r:id="rId25"/>
    <p:sldId id="366" r:id="rId26"/>
    <p:sldId id="405" r:id="rId27"/>
    <p:sldId id="311" r:id="rId28"/>
    <p:sldId id="406" r:id="rId29"/>
    <p:sldId id="317" r:id="rId30"/>
    <p:sldId id="318" r:id="rId31"/>
    <p:sldId id="432" r:id="rId32"/>
    <p:sldId id="369" r:id="rId33"/>
    <p:sldId id="361" r:id="rId34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99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05073-FF80-42C2-BC2D-B2676674FE47}" v="175" dt="2024-03-12T13:05:04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80636" autoAdjust="0"/>
  </p:normalViewPr>
  <p:slideViewPr>
    <p:cSldViewPr>
      <p:cViewPr varScale="1">
        <p:scale>
          <a:sx n="88" d="100"/>
          <a:sy n="88" d="100"/>
        </p:scale>
        <p:origin x="16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83705073-FF80-42C2-BC2D-B2676674FE47}"/>
    <pc:docChg chg="undo custSel delSld modSld">
      <pc:chgData name="Pierre Lison" userId="a8a9df96-d69d-4b67-b9bd-4018f7d77187" providerId="ADAL" clId="{83705073-FF80-42C2-BC2D-B2676674FE47}" dt="2024-03-12T13:05:12.650" v="269" actId="47"/>
      <pc:docMkLst>
        <pc:docMk/>
      </pc:docMkLst>
      <pc:sldChg chg="delSp modSp mod">
        <pc:chgData name="Pierre Lison" userId="a8a9df96-d69d-4b67-b9bd-4018f7d77187" providerId="ADAL" clId="{83705073-FF80-42C2-BC2D-B2676674FE47}" dt="2024-03-12T12:56:43.154" v="62" actId="20577"/>
        <pc:sldMkLst>
          <pc:docMk/>
          <pc:sldMk cId="2377923991" sldId="259"/>
        </pc:sldMkLst>
        <pc:spChg chg="del">
          <ac:chgData name="Pierre Lison" userId="a8a9df96-d69d-4b67-b9bd-4018f7d77187" providerId="ADAL" clId="{83705073-FF80-42C2-BC2D-B2676674FE47}" dt="2024-03-12T12:56:36.417" v="58" actId="478"/>
          <ac:spMkLst>
            <pc:docMk/>
            <pc:sldMk cId="2377923991" sldId="259"/>
            <ac:spMk id="4" creationId="{00000000-0000-0000-0000-000000000000}"/>
          </ac:spMkLst>
        </pc:spChg>
        <pc:spChg chg="mod">
          <ac:chgData name="Pierre Lison" userId="a8a9df96-d69d-4b67-b9bd-4018f7d77187" providerId="ADAL" clId="{83705073-FF80-42C2-BC2D-B2676674FE47}" dt="2024-03-12T12:56:43.154" v="62" actId="20577"/>
          <ac:spMkLst>
            <pc:docMk/>
            <pc:sldMk cId="2377923991" sldId="259"/>
            <ac:spMk id="9" creationId="{00000000-0000-0000-0000-000000000000}"/>
          </ac:spMkLst>
        </pc:spChg>
      </pc:sldChg>
      <pc:sldChg chg="modSp mod">
        <pc:chgData name="Pierre Lison" userId="a8a9df96-d69d-4b67-b9bd-4018f7d77187" providerId="ADAL" clId="{83705073-FF80-42C2-BC2D-B2676674FE47}" dt="2024-03-12T12:59:37.416" v="101" actId="20577"/>
        <pc:sldMkLst>
          <pc:docMk/>
          <pc:sldMk cId="2909085880" sldId="358"/>
        </pc:sldMkLst>
        <pc:spChg chg="mod">
          <ac:chgData name="Pierre Lison" userId="a8a9df96-d69d-4b67-b9bd-4018f7d77187" providerId="ADAL" clId="{83705073-FF80-42C2-BC2D-B2676674FE47}" dt="2024-03-12T12:59:37.416" v="101" actId="20577"/>
          <ac:spMkLst>
            <pc:docMk/>
            <pc:sldMk cId="2909085880" sldId="358"/>
            <ac:spMk id="3" creationId="{00000000-0000-0000-0000-000000000000}"/>
          </ac:spMkLst>
        </pc:spChg>
      </pc:sldChg>
      <pc:sldChg chg="modSp modAnim">
        <pc:chgData name="Pierre Lison" userId="a8a9df96-d69d-4b67-b9bd-4018f7d77187" providerId="ADAL" clId="{83705073-FF80-42C2-BC2D-B2676674FE47}" dt="2024-03-12T13:05:04.500" v="268" actId="368"/>
        <pc:sldMkLst>
          <pc:docMk/>
          <pc:sldMk cId="2311111297" sldId="361"/>
        </pc:sldMkLst>
        <pc:spChg chg="mod">
          <ac:chgData name="Pierre Lison" userId="a8a9df96-d69d-4b67-b9bd-4018f7d77187" providerId="ADAL" clId="{83705073-FF80-42C2-BC2D-B2676674FE47}" dt="2024-03-12T13:05:04.500" v="268" actId="368"/>
          <ac:spMkLst>
            <pc:docMk/>
            <pc:sldMk cId="2311111297" sldId="361"/>
            <ac:spMk id="3" creationId="{00000000-0000-0000-0000-000000000000}"/>
          </ac:spMkLst>
        </pc:spChg>
      </pc:sldChg>
      <pc:sldChg chg="modSp mod">
        <pc:chgData name="Pierre Lison" userId="a8a9df96-d69d-4b67-b9bd-4018f7d77187" providerId="ADAL" clId="{83705073-FF80-42C2-BC2D-B2676674FE47}" dt="2024-03-12T12:59:55.800" v="104" actId="20577"/>
        <pc:sldMkLst>
          <pc:docMk/>
          <pc:sldMk cId="3584572642" sldId="363"/>
        </pc:sldMkLst>
        <pc:spChg chg="mod">
          <ac:chgData name="Pierre Lison" userId="a8a9df96-d69d-4b67-b9bd-4018f7d77187" providerId="ADAL" clId="{83705073-FF80-42C2-BC2D-B2676674FE47}" dt="2024-03-12T12:59:55.800" v="104" actId="20577"/>
          <ac:spMkLst>
            <pc:docMk/>
            <pc:sldMk cId="3584572642" sldId="363"/>
            <ac:spMk id="71" creationId="{00000000-0000-0000-0000-000000000000}"/>
          </ac:spMkLst>
        </pc:spChg>
      </pc:sldChg>
      <pc:sldChg chg="del">
        <pc:chgData name="Pierre Lison" userId="a8a9df96-d69d-4b67-b9bd-4018f7d77187" providerId="ADAL" clId="{83705073-FF80-42C2-BC2D-B2676674FE47}" dt="2024-03-12T13:00:52.656" v="108" actId="47"/>
        <pc:sldMkLst>
          <pc:docMk/>
          <pc:sldMk cId="193990094" sldId="365"/>
        </pc:sldMkLst>
      </pc:sldChg>
      <pc:sldChg chg="del">
        <pc:chgData name="Pierre Lison" userId="a8a9df96-d69d-4b67-b9bd-4018f7d77187" providerId="ADAL" clId="{83705073-FF80-42C2-BC2D-B2676674FE47}" dt="2024-03-12T13:05:12.650" v="269" actId="47"/>
        <pc:sldMkLst>
          <pc:docMk/>
          <pc:sldMk cId="810818393" sldId="367"/>
        </pc:sldMkLst>
      </pc:sldChg>
      <pc:sldChg chg="modSp">
        <pc:chgData name="Pierre Lison" userId="a8a9df96-d69d-4b67-b9bd-4018f7d77187" providerId="ADAL" clId="{83705073-FF80-42C2-BC2D-B2676674FE47}" dt="2024-03-12T13:00:11.596" v="106" actId="20577"/>
        <pc:sldMkLst>
          <pc:docMk/>
          <pc:sldMk cId="1077310911" sldId="375"/>
        </pc:sldMkLst>
        <pc:spChg chg="mod">
          <ac:chgData name="Pierre Lison" userId="a8a9df96-d69d-4b67-b9bd-4018f7d77187" providerId="ADAL" clId="{83705073-FF80-42C2-BC2D-B2676674FE47}" dt="2024-03-12T13:00:11.596" v="106" actId="20577"/>
          <ac:spMkLst>
            <pc:docMk/>
            <pc:sldMk cId="1077310911" sldId="375"/>
            <ac:spMk id="61" creationId="{00000000-0000-0000-0000-000000000000}"/>
          </ac:spMkLst>
        </pc:spChg>
      </pc:sldChg>
      <pc:sldChg chg="del">
        <pc:chgData name="Pierre Lison" userId="a8a9df96-d69d-4b67-b9bd-4018f7d77187" providerId="ADAL" clId="{83705073-FF80-42C2-BC2D-B2676674FE47}" dt="2024-03-12T13:00:51.756" v="107" actId="47"/>
        <pc:sldMkLst>
          <pc:docMk/>
          <pc:sldMk cId="2048526986" sldId="383"/>
        </pc:sldMkLst>
      </pc:sldChg>
      <pc:sldChg chg="modSp modAnim">
        <pc:chgData name="Pierre Lison" userId="a8a9df96-d69d-4b67-b9bd-4018f7d77187" providerId="ADAL" clId="{83705073-FF80-42C2-BC2D-B2676674FE47}" dt="2024-03-12T13:02:00.428" v="141" actId="20577"/>
        <pc:sldMkLst>
          <pc:docMk/>
          <pc:sldMk cId="3425004888" sldId="406"/>
        </pc:sldMkLst>
        <pc:spChg chg="mod">
          <ac:chgData name="Pierre Lison" userId="a8a9df96-d69d-4b67-b9bd-4018f7d77187" providerId="ADAL" clId="{83705073-FF80-42C2-BC2D-B2676674FE47}" dt="2024-03-12T13:02:00.428" v="141" actId="20577"/>
          <ac:spMkLst>
            <pc:docMk/>
            <pc:sldMk cId="3425004888" sldId="406"/>
            <ac:spMk id="3" creationId="{1296C7FD-8C22-4A87-9B26-76E4CEC0C8EF}"/>
          </ac:spMkLst>
        </pc:spChg>
      </pc:sldChg>
      <pc:sldChg chg="modSp mod">
        <pc:chgData name="Pierre Lison" userId="a8a9df96-d69d-4b67-b9bd-4018f7d77187" providerId="ADAL" clId="{83705073-FF80-42C2-BC2D-B2676674FE47}" dt="2024-03-12T12:57:37.084" v="67" actId="6549"/>
        <pc:sldMkLst>
          <pc:docMk/>
          <pc:sldMk cId="1821320103" sldId="412"/>
        </pc:sldMkLst>
        <pc:spChg chg="mod">
          <ac:chgData name="Pierre Lison" userId="a8a9df96-d69d-4b67-b9bd-4018f7d77187" providerId="ADAL" clId="{83705073-FF80-42C2-BC2D-B2676674FE47}" dt="2024-03-12T12:57:37.084" v="67" actId="6549"/>
          <ac:spMkLst>
            <pc:docMk/>
            <pc:sldMk cId="1821320103" sldId="412"/>
            <ac:spMk id="34" creationId="{5271DE9B-91AC-62B1-637B-5DA1BFA42CA2}"/>
          </ac:spMkLst>
        </pc:spChg>
      </pc:sldChg>
      <pc:sldChg chg="modSp">
        <pc:chgData name="Pierre Lison" userId="a8a9df96-d69d-4b67-b9bd-4018f7d77187" providerId="ADAL" clId="{83705073-FF80-42C2-BC2D-B2676674FE47}" dt="2024-03-12T12:58:28.262" v="79" actId="20577"/>
        <pc:sldMkLst>
          <pc:docMk/>
          <pc:sldMk cId="564516708" sldId="427"/>
        </pc:sldMkLst>
        <pc:spChg chg="mod">
          <ac:chgData name="Pierre Lison" userId="a8a9df96-d69d-4b67-b9bd-4018f7d77187" providerId="ADAL" clId="{83705073-FF80-42C2-BC2D-B2676674FE47}" dt="2024-03-12T12:58:28.262" v="79" actId="20577"/>
          <ac:spMkLst>
            <pc:docMk/>
            <pc:sldMk cId="564516708" sldId="427"/>
            <ac:spMk id="34" creationId="{28F24A4A-0C22-70E7-8626-AA79DB414B46}"/>
          </ac:spMkLst>
        </pc:spChg>
      </pc:sldChg>
      <pc:sldChg chg="addSp delSp modSp mod">
        <pc:chgData name="Pierre Lison" userId="a8a9df96-d69d-4b67-b9bd-4018f7d77187" providerId="ADAL" clId="{83705073-FF80-42C2-BC2D-B2676674FE47}" dt="2024-03-12T12:59:00.066" v="88" actId="1035"/>
        <pc:sldMkLst>
          <pc:docMk/>
          <pc:sldMk cId="3202888109" sldId="430"/>
        </pc:sldMkLst>
        <pc:spChg chg="add del mod">
          <ac:chgData name="Pierre Lison" userId="a8a9df96-d69d-4b67-b9bd-4018f7d77187" providerId="ADAL" clId="{83705073-FF80-42C2-BC2D-B2676674FE47}" dt="2024-03-12T12:59:00.066" v="88" actId="1035"/>
          <ac:spMkLst>
            <pc:docMk/>
            <pc:sldMk cId="3202888109" sldId="430"/>
            <ac:spMk id="2" creationId="{D5BDEC12-D382-A363-A570-734D93233C50}"/>
          </ac:spMkLst>
        </pc:spChg>
        <pc:spChg chg="add del mod">
          <ac:chgData name="Pierre Lison" userId="a8a9df96-d69d-4b67-b9bd-4018f7d77187" providerId="ADAL" clId="{83705073-FF80-42C2-BC2D-B2676674FE47}" dt="2024-03-12T12:59:00.066" v="88" actId="1035"/>
          <ac:spMkLst>
            <pc:docMk/>
            <pc:sldMk cId="3202888109" sldId="430"/>
            <ac:spMk id="33" creationId="{26DCE3C3-6DC0-B8ED-CEBE-1F5500E9F5CE}"/>
          </ac:spMkLst>
        </pc:spChg>
        <pc:spChg chg="mod">
          <ac:chgData name="Pierre Lison" userId="a8a9df96-d69d-4b67-b9bd-4018f7d77187" providerId="ADAL" clId="{83705073-FF80-42C2-BC2D-B2676674FE47}" dt="2024-03-12T12:59:00.066" v="88" actId="1035"/>
          <ac:spMkLst>
            <pc:docMk/>
            <pc:sldMk cId="3202888109" sldId="430"/>
            <ac:spMk id="37" creationId="{149562FD-CED8-C7CE-C408-A8B589EDF47E}"/>
          </ac:spMkLst>
        </pc:spChg>
        <pc:cxnChg chg="mod">
          <ac:chgData name="Pierre Lison" userId="a8a9df96-d69d-4b67-b9bd-4018f7d77187" providerId="ADAL" clId="{83705073-FF80-42C2-BC2D-B2676674FE47}" dt="2024-03-12T12:59:00.066" v="88" actId="1035"/>
          <ac:cxnSpMkLst>
            <pc:docMk/>
            <pc:sldMk cId="3202888109" sldId="430"/>
            <ac:cxnSpMk id="35" creationId="{67E33F50-DBD0-5DB9-44E9-8D7D0CEC059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82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35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52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0.png"/><Relationship Id="rId7" Type="http://schemas.openxmlformats.org/officeDocument/2006/relationships/image" Target="../media/image9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4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819" y="1268760"/>
            <a:ext cx="5827349" cy="201622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4800" noProof="0" dirty="0">
                <a:solidFill>
                  <a:srgbClr val="003399"/>
                </a:solidFill>
              </a:rPr>
              <a:t>Sekvensmodeller (del 2)</a:t>
            </a:r>
            <a:endParaRPr lang="nb-NO" sz="4400" b="0" noProof="0" dirty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noProof="0" dirty="0"/>
              <a:t>12. mars 2024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Dagens tema: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1557329" y="4226073"/>
            <a:ext cx="657734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Modellering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av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sekvenser</a:t>
            </a:r>
            <a:r>
              <a:rPr lang="en-GB" sz="2800" b="1" dirty="0"/>
              <a:t> </a:t>
            </a:r>
            <a:r>
              <a:rPr lang="en-GB" sz="2800" dirty="0"/>
              <a:t>(del 2): H</a:t>
            </a:r>
            <a:r>
              <a:rPr lang="en-GB" sz="2800" baseline="0" dirty="0"/>
              <a:t>idden Markov Models</a:t>
            </a:r>
          </a:p>
          <a:p>
            <a:endParaRPr lang="en-GB" sz="1100" baseline="0" dirty="0"/>
          </a:p>
          <a:p>
            <a:r>
              <a:rPr lang="en-GB" sz="2800" baseline="0" dirty="0"/>
              <a:t>og </a:t>
            </a:r>
            <a:r>
              <a:rPr lang="en-GB" sz="2800" baseline="0" dirty="0" err="1"/>
              <a:t>litt</a:t>
            </a:r>
            <a:r>
              <a:rPr lang="en-GB" sz="2800" baseline="0" dirty="0"/>
              <a:t> om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avanserte</a:t>
            </a:r>
            <a:r>
              <a:rPr lang="en-GB" sz="2800" baseline="0" dirty="0"/>
              <a:t> modeller,     </a:t>
            </a:r>
            <a:r>
              <a:rPr lang="en-GB" sz="2800" baseline="0" dirty="0" err="1"/>
              <a:t>bl.a</a:t>
            </a:r>
            <a:r>
              <a:rPr lang="en-GB" sz="2800" baseline="0" dirty="0"/>
              <a:t>. </a:t>
            </a:r>
            <a:r>
              <a:rPr lang="en-GB" sz="2800" i="1" baseline="0" dirty="0"/>
              <a:t>transformers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123728" y="1745327"/>
            <a:ext cx="4284251" cy="1970290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92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Hovedtema for i dag:</a:t>
            </a:r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1"/>
                </a:solidFill>
              </a:rPr>
              <a:t>Modellering</a:t>
            </a:r>
            <a:r>
              <a:rPr lang="en-GB" kern="0" dirty="0">
                <a:solidFill>
                  <a:schemeClr val="bg1"/>
                </a:solidFill>
              </a:rPr>
              <a:t>: </a:t>
            </a:r>
            <a:r>
              <a:rPr lang="en-GB" kern="0" dirty="0" err="1">
                <a:solidFill>
                  <a:schemeClr val="bg1"/>
                </a:solidFill>
              </a:rPr>
              <a:t>hvordan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behandler</a:t>
            </a:r>
            <a:r>
              <a:rPr lang="en-GB" kern="0" dirty="0">
                <a:solidFill>
                  <a:schemeClr val="bg1"/>
                </a:solidFill>
              </a:rPr>
              <a:t> vi </a:t>
            </a:r>
            <a:r>
              <a:rPr lang="en-GB" kern="0" dirty="0" err="1">
                <a:solidFill>
                  <a:schemeClr val="bg1"/>
                </a:solidFill>
              </a:rPr>
              <a:t>problemer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tar </a:t>
            </a:r>
            <a:r>
              <a:rPr lang="en-GB" kern="0" dirty="0" err="1">
                <a:solidFill>
                  <a:schemeClr val="bg1"/>
                </a:solidFill>
              </a:rPr>
              <a:t>sekvensdata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input </a:t>
            </a:r>
            <a:r>
              <a:rPr lang="en-GB" kern="0" dirty="0" err="1">
                <a:solidFill>
                  <a:schemeClr val="bg1"/>
                </a:solidFill>
              </a:rPr>
              <a:t>og</a:t>
            </a:r>
            <a:r>
              <a:rPr lang="en-GB" kern="0" dirty="0">
                <a:solidFill>
                  <a:schemeClr val="bg1"/>
                </a:solidFill>
              </a:rPr>
              <a:t> output?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C96EE2B-9717-7546-A972-7AEA6E073ED0}"/>
              </a:ext>
            </a:extLst>
          </p:cNvPr>
          <p:cNvGrpSpPr/>
          <p:nvPr/>
        </p:nvGrpSpPr>
        <p:grpSpPr>
          <a:xfrm>
            <a:off x="110948" y="3692457"/>
            <a:ext cx="4700764" cy="2996929"/>
            <a:chOff x="110948" y="3692457"/>
            <a:chExt cx="4700764" cy="2996929"/>
          </a:xfrm>
        </p:grpSpPr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EEAB60F8-036D-FC40-9312-F0D369C86417}"/>
                </a:ext>
              </a:extLst>
            </p:cNvPr>
            <p:cNvSpPr/>
            <p:nvPr/>
          </p:nvSpPr>
          <p:spPr bwMode="auto">
            <a:xfrm>
              <a:off x="110948" y="5837201"/>
              <a:ext cx="1424959" cy="85218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7" name="Group 61">
              <a:extLst>
                <a:ext uri="{FF2B5EF4-FFF2-40B4-BE49-F238E27FC236}">
                  <a16:creationId xmlns:a16="http://schemas.microsoft.com/office/drawing/2014/main" id="{53A9C78B-8571-4548-8A5F-A24AFC339A5C}"/>
                </a:ext>
              </a:extLst>
            </p:cNvPr>
            <p:cNvGrpSpPr/>
            <p:nvPr/>
          </p:nvGrpSpPr>
          <p:grpSpPr>
            <a:xfrm>
              <a:off x="166564" y="3805285"/>
              <a:ext cx="4645148" cy="2662703"/>
              <a:chOff x="166564" y="3805285"/>
              <a:chExt cx="4645148" cy="2662703"/>
            </a:xfrm>
          </p:grpSpPr>
          <p:sp>
            <p:nvSpPr>
              <p:cNvPr id="68" name="Rectangle 5">
                <a:extLst>
                  <a:ext uri="{FF2B5EF4-FFF2-40B4-BE49-F238E27FC236}">
                    <a16:creationId xmlns:a16="http://schemas.microsoft.com/office/drawing/2014/main" id="{49F6299B-A056-5A4C-8FDF-0D663AEEF99D}"/>
                  </a:ext>
                </a:extLst>
              </p:cNvPr>
              <p:cNvSpPr/>
              <p:nvPr/>
            </p:nvSpPr>
            <p:spPr>
              <a:xfrm>
                <a:off x="166564" y="3805285"/>
                <a:ext cx="464514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463"/>
                <a:r>
                  <a:rPr lang="en-GB" b="1" kern="0" dirty="0" err="1"/>
                  <a:t>Dekoding</a:t>
                </a:r>
                <a:r>
                  <a:rPr lang="en-GB" kern="0" dirty="0"/>
                  <a:t>: </a:t>
                </a:r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beregner</a:t>
                </a:r>
                <a:r>
                  <a:rPr lang="en-GB" kern="0" dirty="0"/>
                  <a:t> vi den </a:t>
                </a:r>
                <a:r>
                  <a:rPr lang="en-GB" kern="0" dirty="0" err="1"/>
                  <a:t>meste</a:t>
                </a:r>
                <a:r>
                  <a:rPr lang="en-GB" kern="0" dirty="0"/>
                  <a:t> </a:t>
                </a:r>
                <a:r>
                  <a:rPr lang="en-GB" kern="0" dirty="0" err="1"/>
                  <a:t>sannsynlige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sekvensen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labeller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POS tags) </a:t>
                </a:r>
                <a:r>
                  <a:rPr lang="en-GB" kern="0" dirty="0" err="1"/>
                  <a:t>gitt</a:t>
                </a:r>
                <a:r>
                  <a:rPr lang="en-GB" kern="0" dirty="0"/>
                  <a:t> en </a:t>
                </a:r>
                <a:r>
                  <a:rPr lang="en-GB" kern="0" dirty="0" err="1"/>
                  <a:t>sekvens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observasjoner</a:t>
                </a:r>
                <a:r>
                  <a:rPr lang="en-GB" kern="0" dirty="0"/>
                  <a:t>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</a:t>
                </a:r>
                <a:r>
                  <a:rPr lang="en-GB" kern="0" dirty="0" err="1"/>
                  <a:t>ord</a:t>
                </a:r>
                <a:r>
                  <a:rPr lang="en-GB" kern="0" dirty="0"/>
                  <a:t>)?</a:t>
                </a:r>
              </a:p>
            </p:txBody>
          </p:sp>
          <p:grpSp>
            <p:nvGrpSpPr>
              <p:cNvPr id="69" name="Group 24">
                <a:extLst>
                  <a:ext uri="{FF2B5EF4-FFF2-40B4-BE49-F238E27FC236}">
                    <a16:creationId xmlns:a16="http://schemas.microsoft.com/office/drawing/2014/main" id="{7CEAC702-D29F-FB42-AF82-A6B157D5443E}"/>
                  </a:ext>
                </a:extLst>
              </p:cNvPr>
              <p:cNvGrpSpPr/>
              <p:nvPr/>
            </p:nvGrpSpPr>
            <p:grpSpPr>
              <a:xfrm>
                <a:off x="314722" y="5225611"/>
                <a:ext cx="3122976" cy="1242377"/>
                <a:chOff x="2843808" y="2276872"/>
                <a:chExt cx="3122976" cy="1242377"/>
              </a:xfrm>
            </p:grpSpPr>
            <p:grpSp>
              <p:nvGrpSpPr>
                <p:cNvPr id="70" name="Group 25">
                  <a:extLst>
                    <a:ext uri="{FF2B5EF4-FFF2-40B4-BE49-F238E27FC236}">
                      <a16:creationId xmlns:a16="http://schemas.microsoft.com/office/drawing/2014/main" id="{D7E4C550-FB50-AF49-8031-B2F8B7CDC3BA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77" name="Oval 32">
                    <a:extLst>
                      <a:ext uri="{FF2B5EF4-FFF2-40B4-BE49-F238E27FC236}">
                        <a16:creationId xmlns:a16="http://schemas.microsoft.com/office/drawing/2014/main" id="{3844DCF2-0227-2740-B36A-58CC96F80C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78" name="Straight Arrow Connector 33">
                    <a:extLst>
                      <a:ext uri="{FF2B5EF4-FFF2-40B4-BE49-F238E27FC236}">
                        <a16:creationId xmlns:a16="http://schemas.microsoft.com/office/drawing/2014/main" id="{6484C298-205B-6649-B510-28CCA24C99C9}"/>
                      </a:ext>
                    </a:extLst>
                  </p:cNvPr>
                  <p:cNvCxnSpPr>
                    <a:stCxn id="77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9" name="Straight Arrow Connector 34">
                    <a:extLst>
                      <a:ext uri="{FF2B5EF4-FFF2-40B4-BE49-F238E27FC236}">
                        <a16:creationId xmlns:a16="http://schemas.microsoft.com/office/drawing/2014/main" id="{C3B268F0-198F-1F46-824A-5A803C3B943F}"/>
                      </a:ext>
                    </a:extLst>
                  </p:cNvPr>
                  <p:cNvCxnSpPr>
                    <a:stCxn id="77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0" name="Oval 35">
                    <a:extLst>
                      <a:ext uri="{FF2B5EF4-FFF2-40B4-BE49-F238E27FC236}">
                        <a16:creationId xmlns:a16="http://schemas.microsoft.com/office/drawing/2014/main" id="{1A86CD35-E109-FD45-AF2E-39AA1A270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1" name="Straight Arrow Connector 36">
                    <a:extLst>
                      <a:ext uri="{FF2B5EF4-FFF2-40B4-BE49-F238E27FC236}">
                        <a16:creationId xmlns:a16="http://schemas.microsoft.com/office/drawing/2014/main" id="{54471D11-D605-EA4B-8C98-BF62834D76C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Arrow Connector 37">
                    <a:extLst>
                      <a:ext uri="{FF2B5EF4-FFF2-40B4-BE49-F238E27FC236}">
                        <a16:creationId xmlns:a16="http://schemas.microsoft.com/office/drawing/2014/main" id="{8B0BF616-5A93-804C-9AC9-E0E94A52F19D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3" name="TextBox 38">
                    <a:extLst>
                      <a:ext uri="{FF2B5EF4-FFF2-40B4-BE49-F238E27FC236}">
                        <a16:creationId xmlns:a16="http://schemas.microsoft.com/office/drawing/2014/main" id="{E7EA61A9-07E9-7C4C-8FB1-AA5E5328BD60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84" name="Oval 39">
                    <a:extLst>
                      <a:ext uri="{FF2B5EF4-FFF2-40B4-BE49-F238E27FC236}">
                        <a16:creationId xmlns:a16="http://schemas.microsoft.com/office/drawing/2014/main" id="{925006DD-0E37-5244-BB44-EF713A994D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5" name="Straight Arrow Connector 40">
                    <a:extLst>
                      <a:ext uri="{FF2B5EF4-FFF2-40B4-BE49-F238E27FC236}">
                        <a16:creationId xmlns:a16="http://schemas.microsoft.com/office/drawing/2014/main" id="{6C1091FF-F38C-9043-BF42-D843462C183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71" name="TextBox 26">
                  <a:extLst>
                    <a:ext uri="{FF2B5EF4-FFF2-40B4-BE49-F238E27FC236}">
                      <a16:creationId xmlns:a16="http://schemas.microsoft.com/office/drawing/2014/main" id="{E0251763-C45A-8642-91DB-3BD3C5FCDDD1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Kurset</a:t>
                  </a:r>
                  <a:endParaRPr lang="en-GB" baseline="0" dirty="0"/>
                </a:p>
              </p:txBody>
            </p:sp>
            <p:sp>
              <p:nvSpPr>
                <p:cNvPr id="72" name="TextBox 27">
                  <a:extLst>
                    <a:ext uri="{FF2B5EF4-FFF2-40B4-BE49-F238E27FC236}">
                      <a16:creationId xmlns:a16="http://schemas.microsoft.com/office/drawing/2014/main" id="{F6349D24-887D-5441-8663-C84F93669B5E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er</a:t>
                  </a:r>
                  <a:endParaRPr lang="en-GB" baseline="0" dirty="0"/>
                </a:p>
              </p:txBody>
            </p:sp>
            <p:sp>
              <p:nvSpPr>
                <p:cNvPr id="73" name="TextBox 28">
                  <a:extLst>
                    <a:ext uri="{FF2B5EF4-FFF2-40B4-BE49-F238E27FC236}">
                      <a16:creationId xmlns:a16="http://schemas.microsoft.com/office/drawing/2014/main" id="{925141AD-4C4C-E548-B610-E697ED7AF887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interessant</a:t>
                  </a:r>
                  <a:endParaRPr lang="en-GB" baseline="0" dirty="0"/>
                </a:p>
              </p:txBody>
            </p:sp>
            <p:sp>
              <p:nvSpPr>
                <p:cNvPr id="74" name="TextBox 29">
                  <a:extLst>
                    <a:ext uri="{FF2B5EF4-FFF2-40B4-BE49-F238E27FC236}">
                      <a16:creationId xmlns:a16="http://schemas.microsoft.com/office/drawing/2014/main" id="{B86CA39D-BAB9-B347-A56F-2C50216C8516}"/>
                    </a:ext>
                  </a:extLst>
                </p:cNvPr>
                <p:cNvSpPr txBox="1"/>
                <p:nvPr/>
              </p:nvSpPr>
              <p:spPr bwMode="white">
                <a:xfrm>
                  <a:off x="3204283" y="2276872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5" name="TextBox 30">
                  <a:extLst>
                    <a:ext uri="{FF2B5EF4-FFF2-40B4-BE49-F238E27FC236}">
                      <a16:creationId xmlns:a16="http://schemas.microsoft.com/office/drawing/2014/main" id="{31898D0A-2BCF-BB40-A9E4-386438837258}"/>
                    </a:ext>
                  </a:extLst>
                </p:cNvPr>
                <p:cNvSpPr txBox="1"/>
                <p:nvPr/>
              </p:nvSpPr>
              <p:spPr bwMode="white">
                <a:xfrm>
                  <a:off x="3885657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6" name="TextBox 31">
                  <a:extLst>
                    <a:ext uri="{FF2B5EF4-FFF2-40B4-BE49-F238E27FC236}">
                      <a16:creationId xmlns:a16="http://schemas.microsoft.com/office/drawing/2014/main" id="{43FB5AB4-1093-3348-8C84-5E3F57D0A721}"/>
                    </a:ext>
                  </a:extLst>
                </p:cNvPr>
                <p:cNvSpPr txBox="1"/>
                <p:nvPr/>
              </p:nvSpPr>
              <p:spPr bwMode="white">
                <a:xfrm>
                  <a:off x="4939589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049D524-B3C9-1649-9C05-CC41A02C4009}"/>
                </a:ext>
              </a:extLst>
            </p:cNvPr>
            <p:cNvSpPr/>
            <p:nvPr/>
          </p:nvSpPr>
          <p:spPr bwMode="auto">
            <a:xfrm>
              <a:off x="127646" y="3692457"/>
              <a:ext cx="4608183" cy="2996929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85DD846E-C80E-8B4B-8B8D-FDB1A0E73846}"/>
              </a:ext>
            </a:extLst>
          </p:cNvPr>
          <p:cNvGrpSpPr/>
          <p:nvPr/>
        </p:nvGrpSpPr>
        <p:grpSpPr>
          <a:xfrm>
            <a:off x="4761380" y="3655125"/>
            <a:ext cx="3962997" cy="2996929"/>
            <a:chOff x="4761380" y="3655125"/>
            <a:chExt cx="3962997" cy="2996929"/>
          </a:xfrm>
        </p:grpSpPr>
        <p:grpSp>
          <p:nvGrpSpPr>
            <p:cNvPr id="89" name="Group 62">
              <a:extLst>
                <a:ext uri="{FF2B5EF4-FFF2-40B4-BE49-F238E27FC236}">
                  <a16:creationId xmlns:a16="http://schemas.microsoft.com/office/drawing/2014/main" id="{C6FB6A3B-4291-CD44-A0E1-D59FDA9614A8}"/>
                </a:ext>
              </a:extLst>
            </p:cNvPr>
            <p:cNvGrpSpPr/>
            <p:nvPr/>
          </p:nvGrpSpPr>
          <p:grpSpPr>
            <a:xfrm>
              <a:off x="4761380" y="3805659"/>
              <a:ext cx="3962997" cy="2637768"/>
              <a:chOff x="4761380" y="3805659"/>
              <a:chExt cx="3962997" cy="2637768"/>
            </a:xfrm>
          </p:grpSpPr>
          <p:grpSp>
            <p:nvGrpSpPr>
              <p:cNvPr id="90" name="Group 42">
                <a:extLst>
                  <a:ext uri="{FF2B5EF4-FFF2-40B4-BE49-F238E27FC236}">
                    <a16:creationId xmlns:a16="http://schemas.microsoft.com/office/drawing/2014/main" id="{F49074DA-FD91-6F42-9304-9DCF2FCED5BE}"/>
                  </a:ext>
                </a:extLst>
              </p:cNvPr>
              <p:cNvGrpSpPr/>
              <p:nvPr/>
            </p:nvGrpSpPr>
            <p:grpSpPr>
              <a:xfrm>
                <a:off x="5230711" y="5298684"/>
                <a:ext cx="3122976" cy="1144743"/>
                <a:chOff x="2843808" y="2374506"/>
                <a:chExt cx="3122976" cy="1144743"/>
              </a:xfrm>
            </p:grpSpPr>
            <p:grpSp>
              <p:nvGrpSpPr>
                <p:cNvPr id="92" name="Group 45">
                  <a:extLst>
                    <a:ext uri="{FF2B5EF4-FFF2-40B4-BE49-F238E27FC236}">
                      <a16:creationId xmlns:a16="http://schemas.microsoft.com/office/drawing/2014/main" id="{CACBC43F-C030-7740-836A-5F9A9FB4752D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99" name="Oval 52">
                    <a:extLst>
                      <a:ext uri="{FF2B5EF4-FFF2-40B4-BE49-F238E27FC236}">
                        <a16:creationId xmlns:a16="http://schemas.microsoft.com/office/drawing/2014/main" id="{C2E3D320-F055-2640-95A4-8EC598E9D3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0" name="Straight Arrow Connector 53">
                    <a:extLst>
                      <a:ext uri="{FF2B5EF4-FFF2-40B4-BE49-F238E27FC236}">
                        <a16:creationId xmlns:a16="http://schemas.microsoft.com/office/drawing/2014/main" id="{D269B17A-AE29-B747-9B75-C8F710D207F2}"/>
                      </a:ext>
                    </a:extLst>
                  </p:cNvPr>
                  <p:cNvCxnSpPr>
                    <a:stCxn id="99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1" name="Straight Arrow Connector 54">
                    <a:extLst>
                      <a:ext uri="{FF2B5EF4-FFF2-40B4-BE49-F238E27FC236}">
                        <a16:creationId xmlns:a16="http://schemas.microsoft.com/office/drawing/2014/main" id="{3ED6858A-2C57-2D41-82B9-31B55B951C43}"/>
                      </a:ext>
                    </a:extLst>
                  </p:cNvPr>
                  <p:cNvCxnSpPr>
                    <a:stCxn id="99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2" name="Oval 55">
                    <a:extLst>
                      <a:ext uri="{FF2B5EF4-FFF2-40B4-BE49-F238E27FC236}">
                        <a16:creationId xmlns:a16="http://schemas.microsoft.com/office/drawing/2014/main" id="{8E84B15C-7F32-7648-BC04-EF7861EB89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3" name="Straight Arrow Connector 56">
                    <a:extLst>
                      <a:ext uri="{FF2B5EF4-FFF2-40B4-BE49-F238E27FC236}">
                        <a16:creationId xmlns:a16="http://schemas.microsoft.com/office/drawing/2014/main" id="{AF7BBA55-8C89-F842-B814-88C4231241F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4" name="Straight Arrow Connector 57">
                    <a:extLst>
                      <a:ext uri="{FF2B5EF4-FFF2-40B4-BE49-F238E27FC236}">
                        <a16:creationId xmlns:a16="http://schemas.microsoft.com/office/drawing/2014/main" id="{161B224E-BED4-6D4A-B973-3429DEEBF778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5" name="TextBox 58">
                    <a:extLst>
                      <a:ext uri="{FF2B5EF4-FFF2-40B4-BE49-F238E27FC236}">
                        <a16:creationId xmlns:a16="http://schemas.microsoft.com/office/drawing/2014/main" id="{CAC7690D-6925-9543-A5DB-831EB9DC33E5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106" name="Oval 59">
                    <a:extLst>
                      <a:ext uri="{FF2B5EF4-FFF2-40B4-BE49-F238E27FC236}">
                        <a16:creationId xmlns:a16="http://schemas.microsoft.com/office/drawing/2014/main" id="{EE7C3468-116F-4244-BD61-05FC86D78B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7" name="Straight Arrow Connector 60">
                    <a:extLst>
                      <a:ext uri="{FF2B5EF4-FFF2-40B4-BE49-F238E27FC236}">
                        <a16:creationId xmlns:a16="http://schemas.microsoft.com/office/drawing/2014/main" id="{B2C82DC3-9AB9-DB4C-A1D5-007FF3582D2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93" name="TextBox 46">
                  <a:extLst>
                    <a:ext uri="{FF2B5EF4-FFF2-40B4-BE49-F238E27FC236}">
                      <a16:creationId xmlns:a16="http://schemas.microsoft.com/office/drawing/2014/main" id="{8F1BA5CB-FF26-784E-888A-F59FF00659CD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Kurset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4" name="TextBox 47">
                  <a:extLst>
                    <a:ext uri="{FF2B5EF4-FFF2-40B4-BE49-F238E27FC236}">
                      <a16:creationId xmlns:a16="http://schemas.microsoft.com/office/drawing/2014/main" id="{B1A9A556-1890-0544-960C-0E5826D140E7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er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5" name="TextBox 48">
                  <a:extLst>
                    <a:ext uri="{FF2B5EF4-FFF2-40B4-BE49-F238E27FC236}">
                      <a16:creationId xmlns:a16="http://schemas.microsoft.com/office/drawing/2014/main" id="{9B1CC8CC-CF13-C645-8300-C92030282AA5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interessant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6" name="TextBox 49">
                  <a:extLst>
                    <a:ext uri="{FF2B5EF4-FFF2-40B4-BE49-F238E27FC236}">
                      <a16:creationId xmlns:a16="http://schemas.microsoft.com/office/drawing/2014/main" id="{4BF87D6C-B0F6-1A4A-9E18-8884E7B2AF5F}"/>
                    </a:ext>
                  </a:extLst>
                </p:cNvPr>
                <p:cNvSpPr txBox="1"/>
                <p:nvPr/>
              </p:nvSpPr>
              <p:spPr bwMode="white">
                <a:xfrm>
                  <a:off x="2911580" y="2374506"/>
                  <a:ext cx="102726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 dirty="0">
                      <a:solidFill>
                        <a:schemeClr val="bg2">
                          <a:lumMod val="85000"/>
                        </a:schemeClr>
                      </a:solidFill>
                    </a:rPr>
                    <a:t>NOUN</a:t>
                  </a:r>
                </a:p>
              </p:txBody>
            </p:sp>
            <p:sp>
              <p:nvSpPr>
                <p:cNvPr id="97" name="TextBox 50">
                  <a:extLst>
                    <a:ext uri="{FF2B5EF4-FFF2-40B4-BE49-F238E27FC236}">
                      <a16:creationId xmlns:a16="http://schemas.microsoft.com/office/drawing/2014/main" id="{10F0AC9B-BB63-D840-90E6-6F6D15AF2A43}"/>
                    </a:ext>
                  </a:extLst>
                </p:cNvPr>
                <p:cNvSpPr txBox="1"/>
                <p:nvPr/>
              </p:nvSpPr>
              <p:spPr bwMode="white">
                <a:xfrm>
                  <a:off x="3722816" y="2374506"/>
                  <a:ext cx="973865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VERB</a:t>
                  </a:r>
                  <a:endParaRPr lang="en-GB" sz="1800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8" name="TextBox 51">
                  <a:extLst>
                    <a:ext uri="{FF2B5EF4-FFF2-40B4-BE49-F238E27FC236}">
                      <a16:creationId xmlns:a16="http://schemas.microsoft.com/office/drawing/2014/main" id="{E1E96E70-2C00-BA4B-8208-DDB90CE4CEEA}"/>
                    </a:ext>
                  </a:extLst>
                </p:cNvPr>
                <p:cNvSpPr txBox="1"/>
                <p:nvPr/>
              </p:nvSpPr>
              <p:spPr bwMode="white">
                <a:xfrm>
                  <a:off x="4821872" y="2374506"/>
                  <a:ext cx="70114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 dirty="0">
                      <a:solidFill>
                        <a:schemeClr val="bg2">
                          <a:lumMod val="85000"/>
                        </a:schemeClr>
                      </a:solidFill>
                    </a:rPr>
                    <a:t>ADJ</a:t>
                  </a:r>
                </a:p>
              </p:txBody>
            </p:sp>
          </p:grpSp>
          <p:sp>
            <p:nvSpPr>
              <p:cNvPr id="91" name="Rectangle 6">
                <a:extLst>
                  <a:ext uri="{FF2B5EF4-FFF2-40B4-BE49-F238E27FC236}">
                    <a16:creationId xmlns:a16="http://schemas.microsoft.com/office/drawing/2014/main" id="{3C182743-6F54-D843-96A7-9816BBB11106}"/>
                  </a:ext>
                </a:extLst>
              </p:cNvPr>
              <p:cNvSpPr/>
              <p:nvPr/>
            </p:nvSpPr>
            <p:spPr>
              <a:xfrm>
                <a:off x="4761380" y="3805659"/>
                <a:ext cx="3962997" cy="101566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474663" lvl="1"/>
                <a:r>
                  <a:rPr lang="en-GB" b="1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Læring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: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Hvordan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estimerer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vi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parametrene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i HMMs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fra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(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markerte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) data?</a:t>
                </a:r>
              </a:p>
            </p:txBody>
          </p:sp>
        </p:grp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7D2FD0DD-18FD-4A49-B4A0-5C42FC25C102}"/>
                </a:ext>
              </a:extLst>
            </p:cNvPr>
            <p:cNvSpPr/>
            <p:nvPr/>
          </p:nvSpPr>
          <p:spPr bwMode="auto">
            <a:xfrm>
              <a:off x="4984779" y="3655125"/>
              <a:ext cx="3566873" cy="2996929"/>
            </a:xfrm>
            <a:prstGeom prst="rect">
              <a:avLst/>
            </a:prstGeom>
            <a:noFill/>
            <a:ln w="38100" cap="flat" cmpd="sng" algn="ctr">
              <a:solidFill>
                <a:schemeClr val="bg2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64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B369-D0F3-E4A2-78CA-2937AE5D6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6315"/>
            <a:ext cx="8640960" cy="653200"/>
          </a:xfrm>
        </p:spPr>
        <p:txBody>
          <a:bodyPr/>
          <a:lstStyle/>
          <a:p>
            <a:r>
              <a:rPr lang="en-US" dirty="0" err="1"/>
              <a:t>Sekvenser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A2453-D65A-3518-2F83-1701A85F8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4BF1433-650E-A0F8-8399-9DD66CB4B291}"/>
              </a:ext>
            </a:extLst>
          </p:cNvPr>
          <p:cNvGrpSpPr/>
          <p:nvPr/>
        </p:nvGrpSpPr>
        <p:grpSpPr>
          <a:xfrm>
            <a:off x="1835696" y="1196752"/>
            <a:ext cx="6007176" cy="1342176"/>
            <a:chOff x="82431" y="3615924"/>
            <a:chExt cx="8624538" cy="250131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06E46BD-0A08-067B-1C44-00B61F922EC6}"/>
                </a:ext>
              </a:extLst>
            </p:cNvPr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E9F6E88-3611-71B9-70ED-1197A1DC7CEE}"/>
                </a:ext>
              </a:extLst>
            </p:cNvPr>
            <p:cNvSpPr/>
            <p:nvPr/>
          </p:nvSpPr>
          <p:spPr bwMode="auto">
            <a:xfrm>
              <a:off x="5122347" y="5466296"/>
              <a:ext cx="1969933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4FD5EE2-50FF-84DC-F809-ADD305D81BA0}"/>
                </a:ext>
              </a:extLst>
            </p:cNvPr>
            <p:cNvSpPr/>
            <p:nvPr/>
          </p:nvSpPr>
          <p:spPr bwMode="auto">
            <a:xfrm>
              <a:off x="3806483" y="5461666"/>
              <a:ext cx="918609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5C581F-573E-4CE5-8119-2E6E02A7B938}"/>
                </a:ext>
              </a:extLst>
            </p:cNvPr>
            <p:cNvSpPr/>
            <p:nvPr/>
          </p:nvSpPr>
          <p:spPr bwMode="auto">
            <a:xfrm>
              <a:off x="2083635" y="5430680"/>
              <a:ext cx="889302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B826C90-B411-15E6-83A3-8EADE49023FD}"/>
                </a:ext>
              </a:extLst>
            </p:cNvPr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B3C94AC-89FD-2BFF-CD9C-A89F15C04D55}"/>
                </a:ext>
              </a:extLst>
            </p:cNvPr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76F936-FE11-CCC7-B96D-AB5A956CF2B6}"/>
                </a:ext>
              </a:extLst>
            </p:cNvPr>
            <p:cNvSpPr txBox="1"/>
            <p:nvPr/>
          </p:nvSpPr>
          <p:spPr bwMode="white">
            <a:xfrm>
              <a:off x="323528" y="5435310"/>
              <a:ext cx="977469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Han</a:t>
              </a:r>
              <a:endParaRPr lang="en-GB" sz="1600" baseline="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76C1814-61F1-6480-6BF3-AF64D85ABDC7}"/>
                </a:ext>
              </a:extLst>
            </p:cNvPr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CF43797-A5BD-EBC5-726F-AA33AF83BDD3}"/>
                </a:ext>
              </a:extLst>
            </p:cNvPr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5DE329E-53A5-1A7D-B1A0-693F7DC48592}"/>
                </a:ext>
              </a:extLst>
            </p:cNvPr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1F9EB5-E3A7-DE28-8E8F-6693694A2F8F}"/>
                </a:ext>
              </a:extLst>
            </p:cNvPr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BB7A3C-A6D1-E8CD-56E8-49FDA1872F65}"/>
                </a:ext>
              </a:extLst>
            </p:cNvPr>
            <p:cNvSpPr txBox="1"/>
            <p:nvPr/>
          </p:nvSpPr>
          <p:spPr bwMode="white">
            <a:xfrm>
              <a:off x="2125606" y="5461666"/>
              <a:ext cx="847332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fant</a:t>
              </a:r>
              <a:endParaRPr lang="en-GB" sz="1600" baseline="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51431FB-9C63-CD38-7547-2A02239181CF}"/>
                </a:ext>
              </a:extLst>
            </p:cNvPr>
            <p:cNvSpPr txBox="1"/>
            <p:nvPr/>
          </p:nvSpPr>
          <p:spPr bwMode="white">
            <a:xfrm>
              <a:off x="4005260" y="5486298"/>
              <a:ext cx="672664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 dirty="0"/>
                <a:t>en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32E8E8-58DC-2EF0-1259-0DD10293C0D5}"/>
                </a:ext>
              </a:extLst>
            </p:cNvPr>
            <p:cNvSpPr txBox="1"/>
            <p:nvPr/>
          </p:nvSpPr>
          <p:spPr bwMode="white">
            <a:xfrm>
              <a:off x="5502088" y="5472028"/>
              <a:ext cx="1178865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maler</a:t>
              </a:r>
              <a:endParaRPr lang="en-GB" sz="1600" baseline="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36C14F8-4E95-6798-4BC2-B8BD4EA8C3BC}"/>
                </a:ext>
              </a:extLst>
            </p:cNvPr>
            <p:cNvSpPr txBox="1"/>
            <p:nvPr/>
          </p:nvSpPr>
          <p:spPr bwMode="white">
            <a:xfrm>
              <a:off x="7624401" y="5445225"/>
              <a:ext cx="259967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/>
                <a:t>.</a:t>
              </a:r>
              <a:endParaRPr lang="en-GB" sz="1600" baseline="0" dirty="0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59364A2-45F5-3F7F-9492-D5613C14AFAA}"/>
                </a:ext>
              </a:extLst>
            </p:cNvPr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64BF1C7-66AD-62F4-BD6F-C76149FA3BDF}"/>
                </a:ext>
              </a:extLst>
            </p:cNvPr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E8D2D2F-90F7-12E2-63AE-D115891D61D8}"/>
                </a:ext>
              </a:extLst>
            </p:cNvPr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68841D0-DC5C-0FCA-1F76-1821178D26E1}"/>
                </a:ext>
              </a:extLst>
            </p:cNvPr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C52AE8E-22CD-846C-9491-3F33BD4AF8B9}"/>
                </a:ext>
              </a:extLst>
            </p:cNvPr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A593DBD-456C-C12C-7D56-E9452081D457}"/>
                </a:ext>
              </a:extLst>
            </p:cNvPr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8C70362-5E7F-9C8A-AE7D-9D5340E7F60A}"/>
                </a:ext>
              </a:extLst>
            </p:cNvPr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39B8575-2E9E-39B5-1716-5BCD096116F8}"/>
                </a:ext>
              </a:extLst>
            </p:cNvPr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E2947EA-446A-DAEE-74A9-D6D80B27154E}"/>
                </a:ext>
              </a:extLst>
            </p:cNvPr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AE6BD7-0F48-4921-FAA1-A6CCD845C4B3}"/>
                </a:ext>
              </a:extLst>
            </p:cNvPr>
            <p:cNvSpPr txBox="1"/>
            <p:nvPr/>
          </p:nvSpPr>
          <p:spPr bwMode="white">
            <a:xfrm>
              <a:off x="82431" y="3615924"/>
              <a:ext cx="1368152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PRON</a:t>
              </a:r>
              <a:endParaRPr lang="en-GB" sz="1600" baseline="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3B6816-2911-11BE-7452-D78711D555BC}"/>
                </a:ext>
              </a:extLst>
            </p:cNvPr>
            <p:cNvSpPr txBox="1"/>
            <p:nvPr/>
          </p:nvSpPr>
          <p:spPr bwMode="white">
            <a:xfrm>
              <a:off x="1907704" y="3627805"/>
              <a:ext cx="1368152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VERB</a:t>
              </a:r>
              <a:endParaRPr lang="en-GB" sz="1600" baseline="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E0114B-7921-D9D5-8FA7-ECE4FB7E5736}"/>
                </a:ext>
              </a:extLst>
            </p:cNvPr>
            <p:cNvSpPr txBox="1"/>
            <p:nvPr/>
          </p:nvSpPr>
          <p:spPr bwMode="white">
            <a:xfrm>
              <a:off x="3851920" y="3665060"/>
              <a:ext cx="1008111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DET</a:t>
              </a:r>
              <a:endParaRPr lang="en-GB" sz="1600" baseline="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56B13E6-7F8E-1311-EC8F-63366305C74E}"/>
                </a:ext>
              </a:extLst>
            </p:cNvPr>
            <p:cNvSpPr txBox="1"/>
            <p:nvPr/>
          </p:nvSpPr>
          <p:spPr bwMode="white">
            <a:xfrm>
              <a:off x="5464524" y="3682495"/>
              <a:ext cx="1368152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NOUN</a:t>
              </a:r>
              <a:endParaRPr lang="en-GB" sz="1600" baseline="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C927348-4C9A-2747-4C08-73EFB227ED6C}"/>
                </a:ext>
              </a:extLst>
            </p:cNvPr>
            <p:cNvSpPr txBox="1"/>
            <p:nvPr/>
          </p:nvSpPr>
          <p:spPr bwMode="white">
            <a:xfrm>
              <a:off x="7142427" y="3670865"/>
              <a:ext cx="1564542" cy="6309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baseline="0"/>
                <a:t>PUNCT</a:t>
              </a:r>
              <a:endParaRPr lang="en-GB" sz="1600" baseline="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086A2E7-319C-0C38-51F7-883433B6E239}"/>
              </a:ext>
            </a:extLst>
          </p:cNvPr>
          <p:cNvGrpSpPr/>
          <p:nvPr/>
        </p:nvGrpSpPr>
        <p:grpSpPr>
          <a:xfrm>
            <a:off x="1261720" y="2958146"/>
            <a:ext cx="6975545" cy="1452441"/>
            <a:chOff x="194123" y="4614974"/>
            <a:chExt cx="8257078" cy="1990018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FE00055-5A90-B102-8B16-3F5D474E0A30}"/>
                </a:ext>
              </a:extLst>
            </p:cNvPr>
            <p:cNvSpPr/>
            <p:nvPr/>
          </p:nvSpPr>
          <p:spPr bwMode="auto">
            <a:xfrm>
              <a:off x="544932" y="51200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C3F087B-A10A-C77F-CBAE-EA30D1864F1B}"/>
                </a:ext>
              </a:extLst>
            </p:cNvPr>
            <p:cNvGrpSpPr/>
            <p:nvPr/>
          </p:nvGrpSpPr>
          <p:grpSpPr>
            <a:xfrm>
              <a:off x="220618" y="6024622"/>
              <a:ext cx="1245807" cy="523220"/>
              <a:chOff x="157841" y="5435310"/>
              <a:chExt cx="1245807" cy="523220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260B38B-1731-A3D3-79F3-122A00D40F69}"/>
                  </a:ext>
                </a:extLst>
              </p:cNvPr>
              <p:cNvSpPr/>
              <p:nvPr/>
            </p:nvSpPr>
            <p:spPr bwMode="auto">
              <a:xfrm>
                <a:off x="157841" y="5435310"/>
                <a:ext cx="1245807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0EFCB83-0DE5-DE82-91D6-EF6F97201BF2}"/>
                  </a:ext>
                </a:extLst>
              </p:cNvPr>
              <p:cNvSpPr txBox="1"/>
              <p:nvPr/>
            </p:nvSpPr>
            <p:spPr bwMode="white">
              <a:xfrm>
                <a:off x="157841" y="5435310"/>
                <a:ext cx="1179580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Pierre</a:t>
                </a:r>
                <a:endParaRPr lang="en-GB" sz="1800" baseline="0" dirty="0"/>
              </a:p>
            </p:txBody>
          </p:sp>
        </p:grp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64368AC-95A0-DDBD-3922-3E4CF795329C}"/>
                </a:ext>
              </a:extLst>
            </p:cNvPr>
            <p:cNvSpPr/>
            <p:nvPr/>
          </p:nvSpPr>
          <p:spPr bwMode="auto">
            <a:xfrm>
              <a:off x="2201116" y="5138886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1EFAC48-692B-B152-FDD6-BFF4F99A7EAD}"/>
                </a:ext>
              </a:extLst>
            </p:cNvPr>
            <p:cNvGrpSpPr/>
            <p:nvPr/>
          </p:nvGrpSpPr>
          <p:grpSpPr>
            <a:xfrm>
              <a:off x="1920948" y="6008658"/>
              <a:ext cx="1052026" cy="554714"/>
              <a:chOff x="1626259" y="5419346"/>
              <a:chExt cx="1052026" cy="554714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4D8BBD1-38F0-BC4E-52F9-3B695024665C}"/>
                  </a:ext>
                </a:extLst>
              </p:cNvPr>
              <p:cNvSpPr/>
              <p:nvPr/>
            </p:nvSpPr>
            <p:spPr bwMode="auto">
              <a:xfrm>
                <a:off x="1626259" y="5450840"/>
                <a:ext cx="1052026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EFA3A6F-6FEF-F73A-3793-07256840D611}"/>
                  </a:ext>
                </a:extLst>
              </p:cNvPr>
              <p:cNvSpPr txBox="1"/>
              <p:nvPr/>
            </p:nvSpPr>
            <p:spPr bwMode="white">
              <a:xfrm>
                <a:off x="1626259" y="5419346"/>
                <a:ext cx="1052026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Lison</a:t>
                </a:r>
                <a:endParaRPr lang="en-GB" sz="1800" baseline="0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2278CF3-5928-7A72-574B-9B0F5D7F7F36}"/>
                </a:ext>
              </a:extLst>
            </p:cNvPr>
            <p:cNvGrpSpPr/>
            <p:nvPr/>
          </p:nvGrpSpPr>
          <p:grpSpPr>
            <a:xfrm>
              <a:off x="7754670" y="6061340"/>
              <a:ext cx="696531" cy="543652"/>
              <a:chOff x="7547877" y="5472028"/>
              <a:chExt cx="696531" cy="543652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56F6C4F-506D-328A-44C4-CC6BD8B7CEB6}"/>
                  </a:ext>
                </a:extLst>
              </p:cNvPr>
              <p:cNvSpPr/>
              <p:nvPr/>
            </p:nvSpPr>
            <p:spPr bwMode="auto">
              <a:xfrm>
                <a:off x="7547877" y="5472028"/>
                <a:ext cx="445335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43CB21F-838D-1E15-7AE3-D93294EF14F4}"/>
                  </a:ext>
                </a:extLst>
              </p:cNvPr>
              <p:cNvSpPr txBox="1"/>
              <p:nvPr/>
            </p:nvSpPr>
            <p:spPr bwMode="white">
              <a:xfrm>
                <a:off x="7610277" y="5509651"/>
                <a:ext cx="634131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.</a:t>
                </a:r>
                <a:endParaRPr lang="en-GB" sz="1800" baseline="0" dirty="0"/>
              </a:p>
            </p:txBody>
          </p:sp>
        </p:grp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74A258D9-B5D7-3E7B-C4BC-3EA024FA63D9}"/>
                </a:ext>
              </a:extLst>
            </p:cNvPr>
            <p:cNvCxnSpPr/>
            <p:nvPr/>
          </p:nvCxnSpPr>
          <p:spPr bwMode="auto">
            <a:xfrm>
              <a:off x="1105154" y="5372096"/>
              <a:ext cx="102395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C1C2E35-21C7-5D0A-439B-41AD74B7E23E}"/>
                </a:ext>
              </a:extLst>
            </p:cNvPr>
            <p:cNvCxnSpPr/>
            <p:nvPr/>
          </p:nvCxnSpPr>
          <p:spPr bwMode="auto">
            <a:xfrm>
              <a:off x="782349" y="5689132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7F4D752-8000-02F6-2491-3A89CF8AD9BD}"/>
                </a:ext>
              </a:extLst>
            </p:cNvPr>
            <p:cNvGrpSpPr/>
            <p:nvPr/>
          </p:nvGrpSpPr>
          <p:grpSpPr>
            <a:xfrm>
              <a:off x="3427497" y="6025470"/>
              <a:ext cx="728902" cy="553358"/>
              <a:chOff x="2875060" y="5436158"/>
              <a:chExt cx="728902" cy="553358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39A112BB-4B2C-43FF-6ECF-6E615654ED14}"/>
                  </a:ext>
                </a:extLst>
              </p:cNvPr>
              <p:cNvSpPr/>
              <p:nvPr/>
            </p:nvSpPr>
            <p:spPr bwMode="auto">
              <a:xfrm>
                <a:off x="2875060" y="5466296"/>
                <a:ext cx="728902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F57DF1-EEB6-343D-DB83-73A71155BFB1}"/>
                  </a:ext>
                </a:extLst>
              </p:cNvPr>
              <p:cNvSpPr txBox="1"/>
              <p:nvPr/>
            </p:nvSpPr>
            <p:spPr bwMode="white">
              <a:xfrm>
                <a:off x="2986818" y="5436158"/>
                <a:ext cx="502871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er</a:t>
                </a:r>
                <a:endParaRPr lang="en-GB" sz="1800" baseline="0" dirty="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9791A92-EA5E-CAB8-E1E5-6BA2A7F87057}"/>
                </a:ext>
              </a:extLst>
            </p:cNvPr>
            <p:cNvGrpSpPr/>
            <p:nvPr/>
          </p:nvGrpSpPr>
          <p:grpSpPr>
            <a:xfrm>
              <a:off x="4610922" y="6043045"/>
              <a:ext cx="795348" cy="535012"/>
              <a:chOff x="3848661" y="5453733"/>
              <a:chExt cx="795348" cy="535012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066DC78-FA1A-2D0D-1008-9EB7174E56CF}"/>
                  </a:ext>
                </a:extLst>
              </p:cNvPr>
              <p:cNvSpPr/>
              <p:nvPr/>
            </p:nvSpPr>
            <p:spPr bwMode="auto">
              <a:xfrm>
                <a:off x="3848661" y="5465525"/>
                <a:ext cx="795348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5621975-1920-4847-99E4-DFBD555920E4}"/>
                  </a:ext>
                </a:extLst>
              </p:cNvPr>
              <p:cNvSpPr txBox="1"/>
              <p:nvPr/>
            </p:nvSpPr>
            <p:spPr bwMode="white">
              <a:xfrm>
                <a:off x="3931359" y="5453733"/>
                <a:ext cx="631461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fra</a:t>
                </a:r>
                <a:endParaRPr lang="en-GB" sz="1800" baseline="0" dirty="0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12F32D9-DE95-3C38-B82C-97B157E0F016}"/>
                </a:ext>
              </a:extLst>
            </p:cNvPr>
            <p:cNvGrpSpPr/>
            <p:nvPr/>
          </p:nvGrpSpPr>
          <p:grpSpPr>
            <a:xfrm>
              <a:off x="5860793" y="6040152"/>
              <a:ext cx="1295336" cy="544408"/>
              <a:chOff x="4932848" y="5450840"/>
              <a:chExt cx="1295336" cy="544408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607F6CF4-99AA-5E2B-913E-DE87C24335A9}"/>
                  </a:ext>
                </a:extLst>
              </p:cNvPr>
              <p:cNvSpPr/>
              <p:nvPr/>
            </p:nvSpPr>
            <p:spPr bwMode="auto">
              <a:xfrm>
                <a:off x="4932848" y="5472028"/>
                <a:ext cx="1295335" cy="523220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F43E9A5-F1D0-F3C2-5351-BE4E12DF15A8}"/>
                  </a:ext>
                </a:extLst>
              </p:cNvPr>
              <p:cNvSpPr txBox="1"/>
              <p:nvPr/>
            </p:nvSpPr>
            <p:spPr bwMode="white">
              <a:xfrm>
                <a:off x="5002981" y="5450840"/>
                <a:ext cx="1225203" cy="5060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/>
                  <a:t>Belgia</a:t>
                </a:r>
                <a:endParaRPr lang="en-GB" sz="1800" baseline="0" dirty="0"/>
              </a:p>
            </p:txBody>
          </p:sp>
        </p:grp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6B37AA0-F79D-2846-BA71-52862E25DD9B}"/>
                </a:ext>
              </a:extLst>
            </p:cNvPr>
            <p:cNvSpPr/>
            <p:nvPr/>
          </p:nvSpPr>
          <p:spPr bwMode="auto">
            <a:xfrm>
              <a:off x="3552452" y="5138886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67F3AB3-6EAF-EA65-C3E8-4B3B4DF16DC6}"/>
                </a:ext>
              </a:extLst>
            </p:cNvPr>
            <p:cNvCxnSpPr>
              <a:endCxn id="86" idx="2"/>
            </p:cNvCxnSpPr>
            <p:nvPr/>
          </p:nvCxnSpPr>
          <p:spPr bwMode="auto">
            <a:xfrm>
              <a:off x="2780526" y="5401095"/>
              <a:ext cx="771926" cy="52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3D36AE0-277D-789E-7EBD-96A54ABC894D}"/>
                </a:ext>
              </a:extLst>
            </p:cNvPr>
            <p:cNvSpPr/>
            <p:nvPr/>
          </p:nvSpPr>
          <p:spPr bwMode="auto">
            <a:xfrm>
              <a:off x="4737634" y="5134053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736438BE-845D-85BF-456E-7BDDB6370A03}"/>
                </a:ext>
              </a:extLst>
            </p:cNvPr>
            <p:cNvCxnSpPr/>
            <p:nvPr/>
          </p:nvCxnSpPr>
          <p:spPr bwMode="auto">
            <a:xfrm>
              <a:off x="4112573" y="5395842"/>
              <a:ext cx="595658" cy="52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F80CAC1-4A2B-7488-46F6-EA0D1870C647}"/>
                </a:ext>
              </a:extLst>
            </p:cNvPr>
            <p:cNvSpPr/>
            <p:nvPr/>
          </p:nvSpPr>
          <p:spPr bwMode="auto">
            <a:xfrm>
              <a:off x="6236637" y="515710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E6734F14-1F4B-9FEA-AFA9-84CAFEBB36B5}"/>
                </a:ext>
              </a:extLst>
            </p:cNvPr>
            <p:cNvCxnSpPr/>
            <p:nvPr/>
          </p:nvCxnSpPr>
          <p:spPr bwMode="auto">
            <a:xfrm flipV="1">
              <a:off x="5297460" y="5403721"/>
              <a:ext cx="864096" cy="26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9EA021B-A35A-13B1-04CB-9147BB0B35EC}"/>
                </a:ext>
              </a:extLst>
            </p:cNvPr>
            <p:cNvSpPr/>
            <p:nvPr/>
          </p:nvSpPr>
          <p:spPr bwMode="auto">
            <a:xfrm>
              <a:off x="7745154" y="5142684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675D04C2-ECBE-4175-DC29-86473FBCD227}"/>
                </a:ext>
              </a:extLst>
            </p:cNvPr>
            <p:cNvCxnSpPr/>
            <p:nvPr/>
          </p:nvCxnSpPr>
          <p:spPr bwMode="auto">
            <a:xfrm flipV="1">
              <a:off x="6805977" y="5389297"/>
              <a:ext cx="864096" cy="26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B29A5C8-E236-A5F3-9F2E-99594069CDDA}"/>
                </a:ext>
              </a:extLst>
            </p:cNvPr>
            <p:cNvSpPr txBox="1"/>
            <p:nvPr/>
          </p:nvSpPr>
          <p:spPr bwMode="white">
            <a:xfrm>
              <a:off x="194123" y="4625536"/>
              <a:ext cx="1368152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B-PER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BDB7F2E-73C6-A733-3F9E-748B525BF4A6}"/>
                </a:ext>
              </a:extLst>
            </p:cNvPr>
            <p:cNvSpPr txBox="1"/>
            <p:nvPr/>
          </p:nvSpPr>
          <p:spPr bwMode="white">
            <a:xfrm>
              <a:off x="1769068" y="4614974"/>
              <a:ext cx="1368152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I</a:t>
              </a:r>
              <a:r>
                <a:rPr lang="en-GB" sz="1800" baseline="0"/>
                <a:t>-PER</a:t>
              </a:r>
              <a:endParaRPr lang="en-GB" sz="1800" baseline="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9F38A49-F5D3-D8D8-77C8-CE671642AAE8}"/>
                </a:ext>
              </a:extLst>
            </p:cNvPr>
            <p:cNvSpPr txBox="1"/>
            <p:nvPr/>
          </p:nvSpPr>
          <p:spPr bwMode="white">
            <a:xfrm>
              <a:off x="3550807" y="4622345"/>
              <a:ext cx="450509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O</a:t>
              </a:r>
              <a:endParaRPr lang="en-GB" sz="1800" baseline="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B5D9F0F-C4A7-E830-354B-BF062823CDC0}"/>
                </a:ext>
              </a:extLst>
            </p:cNvPr>
            <p:cNvSpPr txBox="1"/>
            <p:nvPr/>
          </p:nvSpPr>
          <p:spPr bwMode="white">
            <a:xfrm>
              <a:off x="5869873" y="4618318"/>
              <a:ext cx="1368152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B-LOC</a:t>
              </a:r>
              <a:endParaRPr lang="en-GB" sz="1800" baseline="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AD3313C-12AF-5827-BC2D-712708F3E8CE}"/>
                </a:ext>
              </a:extLst>
            </p:cNvPr>
            <p:cNvSpPr txBox="1"/>
            <p:nvPr/>
          </p:nvSpPr>
          <p:spPr bwMode="white">
            <a:xfrm>
              <a:off x="4772743" y="4622345"/>
              <a:ext cx="450509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O</a:t>
              </a:r>
              <a:endParaRPr lang="en-GB" sz="1800" baseline="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CBA46D9-F55A-BB23-B890-7E8782056E5B}"/>
                </a:ext>
              </a:extLst>
            </p:cNvPr>
            <p:cNvSpPr txBox="1"/>
            <p:nvPr/>
          </p:nvSpPr>
          <p:spPr bwMode="white">
            <a:xfrm>
              <a:off x="7794230" y="4622674"/>
              <a:ext cx="450509" cy="506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O</a:t>
              </a:r>
              <a:endParaRPr lang="en-GB" sz="1800" baseline="0" dirty="0"/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C561B7D-F1C5-1CAB-6FE7-13A2A4568DEA}"/>
                </a:ext>
              </a:extLst>
            </p:cNvPr>
            <p:cNvCxnSpPr/>
            <p:nvPr/>
          </p:nvCxnSpPr>
          <p:spPr bwMode="auto">
            <a:xfrm>
              <a:off x="2446961" y="5720838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F9ECD6-2055-0E86-A4C4-DA1945FB6200}"/>
                </a:ext>
              </a:extLst>
            </p:cNvPr>
            <p:cNvCxnSpPr/>
            <p:nvPr/>
          </p:nvCxnSpPr>
          <p:spPr bwMode="auto">
            <a:xfrm>
              <a:off x="3789869" y="5735262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466FE0B-2343-3133-F67C-7A1F611F4ECA}"/>
                </a:ext>
              </a:extLst>
            </p:cNvPr>
            <p:cNvCxnSpPr/>
            <p:nvPr/>
          </p:nvCxnSpPr>
          <p:spPr bwMode="auto">
            <a:xfrm>
              <a:off x="4975051" y="5735262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4042A9AA-F2DF-FE6A-A1F3-B3BB5208E4F5}"/>
                </a:ext>
              </a:extLst>
            </p:cNvPr>
            <p:cNvCxnSpPr/>
            <p:nvPr/>
          </p:nvCxnSpPr>
          <p:spPr bwMode="auto">
            <a:xfrm>
              <a:off x="6474054" y="5720838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37BDEEF-5E8E-3CBB-C00A-D8CEC2697E56}"/>
                </a:ext>
              </a:extLst>
            </p:cNvPr>
            <p:cNvCxnSpPr/>
            <p:nvPr/>
          </p:nvCxnSpPr>
          <p:spPr bwMode="auto">
            <a:xfrm>
              <a:off x="7966424" y="5720838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1B76537-2ED8-F08D-49F4-9B4943FF9CFF}"/>
              </a:ext>
            </a:extLst>
          </p:cNvPr>
          <p:cNvGrpSpPr/>
          <p:nvPr/>
        </p:nvGrpSpPr>
        <p:grpSpPr>
          <a:xfrm>
            <a:off x="1580878" y="4878877"/>
            <a:ext cx="5996494" cy="1896269"/>
            <a:chOff x="1547316" y="3789040"/>
            <a:chExt cx="6337399" cy="2823798"/>
          </a:xfrm>
        </p:grpSpPr>
        <p:pic>
          <p:nvPicPr>
            <p:cNvPr id="106" name="Content Placeholder 4">
              <a:extLst>
                <a:ext uri="{FF2B5EF4-FFF2-40B4-BE49-F238E27FC236}">
                  <a16:creationId xmlns:a16="http://schemas.microsoft.com/office/drawing/2014/main" id="{2334E8AE-439C-FF7E-CB51-626CB0978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47316" y="4760142"/>
              <a:ext cx="6337399" cy="1852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2FC927C-58EF-55A6-EB22-B8999B4A673F}"/>
                </a:ext>
              </a:extLst>
            </p:cNvPr>
            <p:cNvSpPr/>
            <p:nvPr/>
          </p:nvSpPr>
          <p:spPr bwMode="auto">
            <a:xfrm>
              <a:off x="1763688" y="386104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D0906C-4B84-E0F1-B66A-2DF54040038D}"/>
                </a:ext>
              </a:extLst>
            </p:cNvPr>
            <p:cNvCxnSpPr/>
            <p:nvPr/>
          </p:nvCxnSpPr>
          <p:spPr bwMode="auto">
            <a:xfrm>
              <a:off x="2001105" y="4430112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22761490-07E8-F5C0-9A05-003286F425A6}"/>
                </a:ext>
              </a:extLst>
            </p:cNvPr>
            <p:cNvSpPr/>
            <p:nvPr/>
          </p:nvSpPr>
          <p:spPr bwMode="auto">
            <a:xfrm>
              <a:off x="3347864" y="386104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E209464-E3BB-E589-AA82-FF6D52AAC9DF}"/>
                </a:ext>
              </a:extLst>
            </p:cNvPr>
            <p:cNvCxnSpPr/>
            <p:nvPr/>
          </p:nvCxnSpPr>
          <p:spPr bwMode="auto">
            <a:xfrm>
              <a:off x="3599892" y="4430112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DD7DA51F-8118-BEE2-D8C0-47A6DB247283}"/>
                </a:ext>
              </a:extLst>
            </p:cNvPr>
            <p:cNvCxnSpPr/>
            <p:nvPr/>
          </p:nvCxnSpPr>
          <p:spPr bwMode="auto">
            <a:xfrm>
              <a:off x="5778134" y="4421919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2B17D74-47C7-85CC-5CAE-59AF6EBA28AC}"/>
                </a:ext>
              </a:extLst>
            </p:cNvPr>
            <p:cNvCxnSpPr/>
            <p:nvPr/>
          </p:nvCxnSpPr>
          <p:spPr bwMode="auto">
            <a:xfrm>
              <a:off x="7524328" y="4445814"/>
              <a:ext cx="0" cy="273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493CF8B3-260D-0640-CBEA-3E4B229EF763}"/>
                </a:ext>
              </a:extLst>
            </p:cNvPr>
            <p:cNvSpPr/>
            <p:nvPr/>
          </p:nvSpPr>
          <p:spPr bwMode="auto">
            <a:xfrm>
              <a:off x="5526106" y="3853036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FE8DBC3-C18C-D584-F815-AD4CC16E27E3}"/>
                </a:ext>
              </a:extLst>
            </p:cNvPr>
            <p:cNvSpPr/>
            <p:nvPr/>
          </p:nvSpPr>
          <p:spPr bwMode="auto">
            <a:xfrm>
              <a:off x="7272300" y="386104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B023DC0-F08D-7519-C586-EEF881D1E6D6}"/>
                </a:ext>
              </a:extLst>
            </p:cNvPr>
            <p:cNvGrpSpPr/>
            <p:nvPr/>
          </p:nvGrpSpPr>
          <p:grpSpPr>
            <a:xfrm>
              <a:off x="3937954" y="3789040"/>
              <a:ext cx="1445586" cy="461665"/>
              <a:chOff x="2483768" y="4030548"/>
              <a:chExt cx="1445586" cy="461665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196BFF86-6937-07C4-8099-C7AE0426D69A}"/>
                  </a:ext>
                </a:extLst>
              </p:cNvPr>
              <p:cNvSpPr txBox="1"/>
              <p:nvPr/>
            </p:nvSpPr>
            <p:spPr bwMode="white">
              <a:xfrm>
                <a:off x="2829782" y="4030548"/>
                <a:ext cx="57606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/>
                  <a:t>…</a:t>
                </a:r>
                <a:endParaRPr lang="en-GB" sz="2800" baseline="0" dirty="0"/>
              </a:p>
            </p:txBody>
          </p: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65C2B77E-8E8D-39FA-F85D-693538A4F2E7}"/>
                  </a:ext>
                </a:extLst>
              </p:cNvPr>
              <p:cNvGrpSpPr/>
              <p:nvPr/>
            </p:nvGrpSpPr>
            <p:grpSpPr>
              <a:xfrm>
                <a:off x="2483768" y="4354584"/>
                <a:ext cx="1445586" cy="10520"/>
                <a:chOff x="2483768" y="4354584"/>
                <a:chExt cx="1445586" cy="10520"/>
              </a:xfrm>
            </p:grpSpPr>
            <p:cxnSp>
              <p:nvCxnSpPr>
                <p:cNvPr id="118" name="Straight Arrow Connector 117">
                  <a:extLst>
                    <a:ext uri="{FF2B5EF4-FFF2-40B4-BE49-F238E27FC236}">
                      <a16:creationId xmlns:a16="http://schemas.microsoft.com/office/drawing/2014/main" id="{48A558B8-BCBC-2519-4D91-32AA025ACE9D}"/>
                    </a:ext>
                  </a:extLst>
                </p:cNvPr>
                <p:cNvCxnSpPr/>
                <p:nvPr/>
              </p:nvCxnSpPr>
              <p:spPr bwMode="auto">
                <a:xfrm flipV="1">
                  <a:off x="3261830" y="4354584"/>
                  <a:ext cx="667524" cy="1052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28AA4564-F727-798F-D613-C091BF5767DF}"/>
                    </a:ext>
                  </a:extLst>
                </p:cNvPr>
                <p:cNvCxnSpPr/>
                <p:nvPr/>
              </p:nvCxnSpPr>
              <p:spPr bwMode="auto">
                <a:xfrm>
                  <a:off x="2483768" y="4365104"/>
                  <a:ext cx="418022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6D1A5A07-ABD1-B17F-6790-1D1147892191}"/>
                </a:ext>
              </a:extLst>
            </p:cNvPr>
            <p:cNvGrpSpPr/>
            <p:nvPr/>
          </p:nvGrpSpPr>
          <p:grpSpPr>
            <a:xfrm>
              <a:off x="2363317" y="3807063"/>
              <a:ext cx="811540" cy="461665"/>
              <a:chOff x="2483768" y="4047455"/>
              <a:chExt cx="811540" cy="461665"/>
            </a:xfrm>
          </p:grpSpPr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8024CAD-516A-D26A-FEBA-BABF1551A1D4}"/>
                  </a:ext>
                </a:extLst>
              </p:cNvPr>
              <p:cNvSpPr txBox="1"/>
              <p:nvPr/>
            </p:nvSpPr>
            <p:spPr bwMode="white">
              <a:xfrm>
                <a:off x="2627784" y="4047455"/>
                <a:ext cx="57606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/>
                  <a:t>…</a:t>
                </a:r>
                <a:endParaRPr lang="en-GB" sz="2800" baseline="0" dirty="0"/>
              </a:p>
            </p:txBody>
          </p: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E18DA5BD-11B0-2CC2-BF46-002D3A168075}"/>
                  </a:ext>
                </a:extLst>
              </p:cNvPr>
              <p:cNvGrpSpPr/>
              <p:nvPr/>
            </p:nvGrpSpPr>
            <p:grpSpPr>
              <a:xfrm>
                <a:off x="2483768" y="4365104"/>
                <a:ext cx="811540" cy="0"/>
                <a:chOff x="2483768" y="4365104"/>
                <a:chExt cx="811540" cy="0"/>
              </a:xfrm>
            </p:grpSpPr>
            <p:cxnSp>
              <p:nvCxnSpPr>
                <p:cNvPr id="123" name="Straight Arrow Connector 122">
                  <a:extLst>
                    <a:ext uri="{FF2B5EF4-FFF2-40B4-BE49-F238E27FC236}">
                      <a16:creationId xmlns:a16="http://schemas.microsoft.com/office/drawing/2014/main" id="{D3ECD5AF-A92A-B3D5-B5A1-D7705084FA57}"/>
                    </a:ext>
                  </a:extLst>
                </p:cNvPr>
                <p:cNvCxnSpPr/>
                <p:nvPr/>
              </p:nvCxnSpPr>
              <p:spPr bwMode="auto">
                <a:xfrm>
                  <a:off x="3059832" y="4365104"/>
                  <a:ext cx="235476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C8E6D1E5-037D-C1F6-6201-DCBAB075E82B}"/>
                    </a:ext>
                  </a:extLst>
                </p:cNvPr>
                <p:cNvCxnSpPr/>
                <p:nvPr/>
              </p:nvCxnSpPr>
              <p:spPr bwMode="auto">
                <a:xfrm>
                  <a:off x="2483768" y="4365104"/>
                  <a:ext cx="18002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3753136-0CA8-7F80-333F-09388E3BE7F6}"/>
                </a:ext>
              </a:extLst>
            </p:cNvPr>
            <p:cNvGrpSpPr/>
            <p:nvPr/>
          </p:nvGrpSpPr>
          <p:grpSpPr>
            <a:xfrm>
              <a:off x="6332220" y="3831312"/>
              <a:ext cx="811540" cy="461665"/>
              <a:chOff x="2483768" y="4047455"/>
              <a:chExt cx="811540" cy="461665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11B756A-51FC-174C-3CE7-F6D712E4119B}"/>
                  </a:ext>
                </a:extLst>
              </p:cNvPr>
              <p:cNvSpPr txBox="1"/>
              <p:nvPr/>
            </p:nvSpPr>
            <p:spPr bwMode="white">
              <a:xfrm>
                <a:off x="2627784" y="4047455"/>
                <a:ext cx="57606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/>
                  <a:t>…</a:t>
                </a:r>
                <a:endParaRPr lang="en-GB" sz="2800" baseline="0" dirty="0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DA0BADBF-B411-0849-FEA4-91A16153094D}"/>
                  </a:ext>
                </a:extLst>
              </p:cNvPr>
              <p:cNvGrpSpPr/>
              <p:nvPr/>
            </p:nvGrpSpPr>
            <p:grpSpPr>
              <a:xfrm>
                <a:off x="2483768" y="4365104"/>
                <a:ext cx="811540" cy="0"/>
                <a:chOff x="2483768" y="4365104"/>
                <a:chExt cx="811540" cy="0"/>
              </a:xfrm>
            </p:grpSpPr>
            <p:cxnSp>
              <p:nvCxnSpPr>
                <p:cNvPr id="128" name="Straight Arrow Connector 127">
                  <a:extLst>
                    <a:ext uri="{FF2B5EF4-FFF2-40B4-BE49-F238E27FC236}">
                      <a16:creationId xmlns:a16="http://schemas.microsoft.com/office/drawing/2014/main" id="{FA05EB52-629E-7047-A4CB-4C6DFAEDD234}"/>
                    </a:ext>
                  </a:extLst>
                </p:cNvPr>
                <p:cNvCxnSpPr/>
                <p:nvPr/>
              </p:nvCxnSpPr>
              <p:spPr bwMode="auto">
                <a:xfrm>
                  <a:off x="3059832" y="4365104"/>
                  <a:ext cx="235476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6C77ACE9-9939-56C2-D958-1DAF83B7D1BC}"/>
                    </a:ext>
                  </a:extLst>
                </p:cNvPr>
                <p:cNvCxnSpPr/>
                <p:nvPr/>
              </p:nvCxnSpPr>
              <p:spPr bwMode="auto">
                <a:xfrm>
                  <a:off x="2483768" y="4365104"/>
                  <a:ext cx="18002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40466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DE21-992E-C0F1-D634-FAC7B6BB9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 starter med et beam </a:t>
            </a:r>
            <a:r>
              <a:rPr lang="en-US" b="1" dirty="0"/>
              <a:t>B</a:t>
            </a:r>
            <a:r>
              <a:rPr lang="en-US" dirty="0"/>
              <a:t> med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hypotese</a:t>
            </a:r>
            <a:r>
              <a:rPr lang="en-US" dirty="0"/>
              <a:t>, </a:t>
            </a:r>
            <a:r>
              <a:rPr lang="en-US" dirty="0" err="1"/>
              <a:t>nemlig</a:t>
            </a:r>
            <a:r>
              <a:rPr lang="en-US" dirty="0"/>
              <a:t> </a:t>
            </a:r>
            <a:r>
              <a:rPr lang="en-GB" sz="2400" dirty="0"/>
              <a:t>tag</a:t>
            </a:r>
            <a:r>
              <a:rPr lang="en-GB" sz="2400" baseline="-25000" dirty="0"/>
              <a:t>0 </a:t>
            </a:r>
            <a:r>
              <a:rPr lang="en-US" dirty="0"/>
              <a:t>= &lt;s&gt; med </a:t>
            </a:r>
            <a:r>
              <a:rPr lang="en-US" dirty="0" err="1"/>
              <a:t>sannsynlighet</a:t>
            </a:r>
            <a:r>
              <a:rPr lang="en-US" dirty="0"/>
              <a:t> 1.0: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B</a:t>
            </a:r>
            <a:r>
              <a:rPr lang="en-GB" sz="2400" b="1" baseline="-25000" dirty="0"/>
              <a:t>0</a:t>
            </a:r>
            <a:r>
              <a:rPr lang="en-US" dirty="0"/>
              <a:t> ={ (&lt;s&gt; → 1.0) }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E0155-7CC9-60C5-B721-AF00FEF745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F67228-CCE4-6D48-9C44-1A076BE844EE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2CB8BC-EC9A-C91A-445C-D1E1CD7202DD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BC2ECC-C31C-D0E0-4C6D-1BE22B57575F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872C7C-4D73-C38B-1C9B-642870F2F32F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BF6BEF-0FAE-9302-3623-2C399550EA7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312D9-8CD0-B4B6-23FA-EE86CF0DC71B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C33338-BECE-FE40-2771-3445A3888E7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F990D8-3114-30F9-B31C-E96350E4271A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AD0B7F-B1EE-6D2C-B5E2-78F1A44BD1E5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61BE127-BFA7-94C5-891D-A24C47B7FCD8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C4D77B-85B2-4B34-1BFF-9AF6DF957447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0A243B8-B5C7-ACA7-F442-2288532EB7FD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4F37F-EFC7-F376-5334-567A5871CA7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170F52C-A73F-9974-C3E4-A2B112642E99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7EFE3D-BD6B-CD71-F4B8-7CD4B34406B8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9BE105-3533-CB41-8C68-102637E19B26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145B5F-EC85-004E-3329-7D5035CAAFC2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241A94-87DE-7609-F80C-C2F009251053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BD7F4DB-3BF6-7AF7-63FE-244FE5F66436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001827D-7415-216A-B9B3-CF42285C26E6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C3EF2D3-B589-6576-71D8-D16AE5E401D2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C02BDBD-9FC8-3291-93E2-AA2CE6F6E095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645E500-CFA8-3303-636E-B60FE30D24EE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816D39-4D90-4240-3A04-410E05FDD7C2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1D94C61-AFCA-A88D-E93F-05F257AE43B0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08EFA4-86D3-8008-9E04-FD813F63A25D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D427B51-E065-7A59-F9DE-299693E3F499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AB83A74-6404-A5C2-50DB-4B702F1DA61B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A7CCAD7-51A4-7564-6FD2-9454D5E0E884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379A5DC6-C885-770F-FEEC-A933C2FF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22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2512D-3DA4-B6F3-973F-27B3CB3C1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5AE0A-22B9-94BD-AE4F-1ECAC152E4D8}"/>
              </a:ext>
            </a:extLst>
          </p:cNvPr>
          <p:cNvSpPr txBox="1"/>
          <p:nvPr/>
        </p:nvSpPr>
        <p:spPr bwMode="white">
          <a:xfrm>
            <a:off x="143111" y="2641290"/>
            <a:ext cx="61022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 dirty="0" err="1"/>
              <a:t>Deretter</a:t>
            </a:r>
            <a:r>
              <a:rPr lang="en-GB" sz="2400" baseline="0" dirty="0"/>
              <a:t> </a:t>
            </a:r>
            <a:r>
              <a:rPr lang="en-GB" sz="2400" baseline="0" dirty="0" err="1"/>
              <a:t>beregner</a:t>
            </a:r>
            <a:r>
              <a:rPr lang="en-GB" sz="2400" baseline="0" dirty="0"/>
              <a:t> vi</a:t>
            </a:r>
          </a:p>
          <a:p>
            <a:r>
              <a:rPr lang="en-GB" sz="2400" baseline="0" dirty="0"/>
              <a:t>P(tag</a:t>
            </a:r>
            <a:r>
              <a:rPr lang="en-GB" sz="2400" baseline="-25000" dirty="0"/>
              <a:t>1</a:t>
            </a:r>
            <a:r>
              <a:rPr lang="en-GB" sz="2400" dirty="0"/>
              <a:t>=</a:t>
            </a:r>
            <a:r>
              <a:rPr lang="en-GB" sz="2400" b="1" u="sng" dirty="0"/>
              <a:t>x</a:t>
            </a:r>
            <a:r>
              <a:rPr lang="en-GB" sz="2400" dirty="0"/>
              <a:t>, tag</a:t>
            </a:r>
            <a:r>
              <a:rPr lang="en-GB" sz="2400" baseline="-25000" dirty="0"/>
              <a:t>0</a:t>
            </a:r>
            <a:r>
              <a:rPr lang="en-GB" sz="2400" dirty="0"/>
              <a:t>=&lt;s&gt;| word</a:t>
            </a:r>
            <a:r>
              <a:rPr lang="en-GB" sz="2400" baseline="-25000" dirty="0"/>
              <a:t>1</a:t>
            </a:r>
            <a:r>
              <a:rPr lang="en-GB" sz="2400" dirty="0"/>
              <a:t>=“</a:t>
            </a:r>
            <a:r>
              <a:rPr lang="en-GB" sz="2400" dirty="0" err="1"/>
              <a:t>han</a:t>
            </a:r>
            <a:r>
              <a:rPr lang="en-GB" sz="2400" dirty="0"/>
              <a:t>”) </a:t>
            </a:r>
          </a:p>
          <a:p>
            <a:r>
              <a:rPr lang="en-GB" sz="2400" dirty="0"/>
              <a:t>for alle </a:t>
            </a:r>
            <a:r>
              <a:rPr lang="en-GB" sz="2400" dirty="0" err="1"/>
              <a:t>mulige</a:t>
            </a:r>
            <a:r>
              <a:rPr lang="en-GB" sz="2400" dirty="0"/>
              <a:t> </a:t>
            </a:r>
            <a:r>
              <a:rPr lang="en-GB" sz="2400" dirty="0" err="1"/>
              <a:t>ordklasser</a:t>
            </a:r>
            <a:r>
              <a:rPr lang="en-GB" sz="2400" dirty="0"/>
              <a:t> </a:t>
            </a:r>
            <a:r>
              <a:rPr lang="en-GB" sz="2400" i="1" dirty="0"/>
              <a:t>x</a:t>
            </a:r>
          </a:p>
        </p:txBody>
      </p:sp>
      <p:grpSp>
        <p:nvGrpSpPr>
          <p:cNvPr id="36" name="Gruppe 5">
            <a:extLst>
              <a:ext uri="{FF2B5EF4-FFF2-40B4-BE49-F238E27FC236}">
                <a16:creationId xmlns:a16="http://schemas.microsoft.com/office/drawing/2014/main" id="{33B28826-0CB9-ABC2-A191-49FCBD5FC298}"/>
              </a:ext>
            </a:extLst>
          </p:cNvPr>
          <p:cNvGrpSpPr/>
          <p:nvPr/>
        </p:nvGrpSpPr>
        <p:grpSpPr>
          <a:xfrm>
            <a:off x="157175" y="1063676"/>
            <a:ext cx="8866783" cy="2364142"/>
            <a:chOff x="143111" y="1064858"/>
            <a:chExt cx="8866783" cy="23641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/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 dirty="0"/>
                    <a:t>P(tag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b="1" u="sng" dirty="0"/>
                    <a:t>x</a:t>
                  </a:r>
                  <a:r>
                    <a:rPr lang="en-GB" sz="2400" dirty="0"/>
                    <a:t>, 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=&lt;s&gt;| word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=“</a:t>
                  </a:r>
                  <a:r>
                    <a:rPr lang="en-GB" sz="2400" dirty="0" err="1"/>
                    <a:t>han</a:t>
                  </a:r>
                  <a:r>
                    <a:rPr lang="en-GB" sz="2400" dirty="0"/>
                    <a:t>”) </a:t>
                  </a:r>
                </a:p>
                <a:p>
                  <a14:m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a14:m>
                  <a:r>
                    <a:rPr lang="en-GB" sz="2400" dirty="0"/>
                    <a:t> P</a:t>
                  </a:r>
                  <a:r>
                    <a:rPr lang="en-GB" sz="2400" i="1" dirty="0"/>
                    <a:t>(</a:t>
                  </a:r>
                  <a:r>
                    <a:rPr lang="en-GB" sz="2400" dirty="0"/>
                    <a:t>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b="1" u="sng" dirty="0"/>
                    <a:t>x</a:t>
                  </a:r>
                  <a:r>
                    <a:rPr lang="en-GB" sz="2400" i="1" dirty="0"/>
                    <a:t> |</a:t>
                  </a:r>
                  <a:r>
                    <a:rPr lang="en-GB" sz="2400" dirty="0"/>
                    <a:t> 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</a:t>
                  </a:r>
                  <a:r>
                    <a:rPr lang="en-GB" sz="2400" i="1" dirty="0"/>
                    <a:t>&lt;s&gt;) </a:t>
                  </a:r>
                </a:p>
                <a:p>
                  <a:r>
                    <a:rPr lang="en-GB" sz="2400" i="1" dirty="0"/>
                    <a:t>   </a:t>
                  </a:r>
                  <a14:m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dirty="0"/>
                    <a:t>P</a:t>
                  </a:r>
                  <a:r>
                    <a:rPr lang="en-GB" sz="2400" i="1" dirty="0"/>
                    <a:t>(</a:t>
                  </a:r>
                  <a:r>
                    <a:rPr lang="en-GB" sz="2400" dirty="0"/>
                    <a:t>tag</a:t>
                  </a:r>
                  <a:r>
                    <a:rPr lang="en-GB" sz="2400" baseline="-25000" dirty="0"/>
                    <a:t>0</a:t>
                  </a:r>
                  <a:r>
                    <a:rPr lang="en-GB" sz="2400" dirty="0"/>
                    <a:t>=</a:t>
                  </a:r>
                  <a:r>
                    <a:rPr lang="en-GB" sz="2400" i="1" dirty="0"/>
                    <a:t>&lt;s&gt;)</a:t>
                  </a:r>
                </a:p>
                <a:p>
                  <a:r>
                    <a:rPr lang="en-GB" sz="2400" i="1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dirty="0"/>
                    <a:t>P(word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=“</a:t>
                  </a:r>
                  <a:r>
                    <a:rPr lang="en-GB" sz="2400" dirty="0" err="1"/>
                    <a:t>han</a:t>
                  </a:r>
                  <a:r>
                    <a:rPr lang="en-GB" sz="2400" dirty="0"/>
                    <a:t>” | tag</a:t>
                  </a:r>
                  <a:r>
                    <a:rPr lang="en-GB" sz="2400" baseline="-25000" dirty="0"/>
                    <a:t>1</a:t>
                  </a:r>
                  <a:r>
                    <a:rPr lang="en-GB" sz="2400" dirty="0"/>
                    <a:t>=</a:t>
                  </a:r>
                  <a:r>
                    <a:rPr lang="en-GB" sz="2400" i="1" u="sng" dirty="0"/>
                    <a:t>x</a:t>
                  </a:r>
                  <a:r>
                    <a:rPr lang="en-GB" sz="2400" i="1" dirty="0"/>
                    <a:t>) </a:t>
                  </a:r>
                </a:p>
              </p:txBody>
            </p:sp>
          </mc:Choice>
          <mc:Fallback xmlns="">
            <p:sp>
              <p:nvSpPr>
                <p:cNvPr id="37" name="TextBox 60">
                  <a:extLst>
                    <a:ext uri="{FF2B5EF4-FFF2-40B4-BE49-F238E27FC236}">
                      <a16:creationId xmlns:a16="http://schemas.microsoft.com/office/drawing/2014/main" id="{DE4BDF47-DBE6-6EE3-8B59-639664F01E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3970647" y="1064858"/>
                  <a:ext cx="5039247" cy="1569660"/>
                </a:xfrm>
                <a:prstGeom prst="rect">
                  <a:avLst/>
                </a:prstGeom>
                <a:blipFill>
                  <a:blip r:embed="rId2"/>
                  <a:stretch>
                    <a:fillRect l="-1937" t="-2713" b="-814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63">
              <a:extLst>
                <a:ext uri="{FF2B5EF4-FFF2-40B4-BE49-F238E27FC236}">
                  <a16:creationId xmlns:a16="http://schemas.microsoft.com/office/drawing/2014/main" id="{544B215C-BFC7-2C07-26DA-FA87B9DCD97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46601" y="1918062"/>
              <a:ext cx="679287" cy="10080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Avrundet rektangel 4">
              <a:extLst>
                <a:ext uri="{FF2B5EF4-FFF2-40B4-BE49-F238E27FC236}">
                  <a16:creationId xmlns:a16="http://schemas.microsoft.com/office/drawing/2014/main" id="{DFA000E9-F7E1-D1B4-1E1D-B462A7C00D9E}"/>
                </a:ext>
              </a:extLst>
            </p:cNvPr>
            <p:cNvSpPr/>
            <p:nvPr/>
          </p:nvSpPr>
          <p:spPr bwMode="auto">
            <a:xfrm>
              <a:off x="143111" y="3033883"/>
              <a:ext cx="5622067" cy="395117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647B20-6F1C-8520-736B-70CEB893AFAC}"/>
              </a:ext>
            </a:extLst>
          </p:cNvPr>
          <p:cNvCxnSpPr/>
          <p:nvPr/>
        </p:nvCxnSpPr>
        <p:spPr bwMode="auto">
          <a:xfrm>
            <a:off x="2322858" y="3840182"/>
            <a:ext cx="88902" cy="731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10922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F4A72-07DD-BAD8-9FBB-FBADAFA1B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/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/>
                  <a:t>P(tag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dirty="0"/>
                  <a:t>,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=&lt;s&gt;| 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”) 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2400" dirty="0"/>
                  <a:t> 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b="1" u="sng" dirty="0"/>
                  <a:t>x</a:t>
                </a:r>
                <a:r>
                  <a:rPr lang="en-GB" sz="2400" i="1" dirty="0"/>
                  <a:t> |</a:t>
                </a:r>
                <a:r>
                  <a:rPr lang="en-GB" sz="2400" dirty="0"/>
                  <a:t> 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 </a:t>
                </a:r>
              </a:p>
              <a:p>
                <a:r>
                  <a:rPr lang="en-GB" sz="2400" i="1" dirty="0"/>
                  <a:t>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</a:t>
                </a:r>
                <a:r>
                  <a:rPr lang="en-GB" sz="2400" i="1" dirty="0"/>
                  <a:t>(</a:t>
                </a:r>
                <a:r>
                  <a:rPr lang="en-GB" sz="2400" dirty="0"/>
                  <a:t>tag</a:t>
                </a:r>
                <a:r>
                  <a:rPr lang="en-GB" sz="2400" baseline="-25000" dirty="0"/>
                  <a:t>0</a:t>
                </a:r>
                <a:r>
                  <a:rPr lang="en-GB" sz="2400" dirty="0"/>
                  <a:t>=</a:t>
                </a:r>
                <a:r>
                  <a:rPr lang="en-GB" sz="2400" i="1" dirty="0"/>
                  <a:t>&lt;s&gt;)</a:t>
                </a:r>
              </a:p>
              <a:p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P(word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=“</a:t>
                </a:r>
                <a:r>
                  <a:rPr lang="en-GB" sz="2400" dirty="0" err="1"/>
                  <a:t>han</a:t>
                </a:r>
                <a:r>
                  <a:rPr lang="en-GB" sz="2400" dirty="0"/>
                  <a:t>” | tag</a:t>
                </a:r>
                <a:r>
                  <a:rPr lang="en-GB" sz="2400" baseline="-25000" dirty="0"/>
                  <a:t>1</a:t>
                </a:r>
                <a:r>
                  <a:rPr lang="en-GB" sz="2400" dirty="0"/>
                  <a:t>=</a:t>
                </a:r>
                <a:r>
                  <a:rPr lang="en-GB" sz="2400" i="1" u="sng" dirty="0"/>
                  <a:t>x</a:t>
                </a:r>
                <a:r>
                  <a:rPr lang="en-GB" sz="2400" i="1" dirty="0"/>
                  <a:t>) </a:t>
                </a:r>
              </a:p>
            </p:txBody>
          </p:sp>
        </mc:Choice>
        <mc:Fallback xmlns="">
          <p:sp>
            <p:nvSpPr>
              <p:cNvPr id="5" name="TextBox 60">
                <a:extLst>
                  <a:ext uri="{FF2B5EF4-FFF2-40B4-BE49-F238E27FC236}">
                    <a16:creationId xmlns:a16="http://schemas.microsoft.com/office/drawing/2014/main" id="{3EC3D16B-27D1-2E2E-7FED-69DF0510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84711" y="1063676"/>
                <a:ext cx="5039247" cy="1569660"/>
              </a:xfrm>
              <a:prstGeom prst="rect">
                <a:avLst/>
              </a:prstGeom>
              <a:blipFill>
                <a:blip r:embed="rId2"/>
                <a:stretch>
                  <a:fillRect l="-1937" t="-2713" b="-8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8F6A11-DE3B-637C-E519-7CFA13691FFC}"/>
              </a:ext>
            </a:extLst>
          </p:cNvPr>
          <p:cNvCxnSpPr>
            <a:cxnSpLocks/>
          </p:cNvCxnSpPr>
          <p:nvPr/>
        </p:nvCxnSpPr>
        <p:spPr bwMode="auto">
          <a:xfrm flipH="1">
            <a:off x="2483768" y="1844824"/>
            <a:ext cx="1728192" cy="2269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00038B-130E-23BB-115B-7E120713AE7D}"/>
              </a:ext>
            </a:extLst>
          </p:cNvPr>
          <p:cNvSpPr txBox="1"/>
          <p:nvPr/>
        </p:nvSpPr>
        <p:spPr bwMode="white">
          <a:xfrm>
            <a:off x="216815" y="1754813"/>
            <a:ext cx="35283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F</a:t>
            </a:r>
            <a:r>
              <a:rPr lang="en-US" sz="2800" baseline="0" dirty="0"/>
              <a:t>ra </a:t>
            </a:r>
            <a:r>
              <a:rPr lang="en-US" sz="2800" baseline="0" dirty="0" err="1"/>
              <a:t>transisjonsmodellen</a:t>
            </a:r>
            <a:endParaRPr lang="en-GB" sz="2800" baseline="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A053DF-BD6E-95B9-D14D-5CC9268B80F8}"/>
              </a:ext>
            </a:extLst>
          </p:cNvPr>
          <p:cNvCxnSpPr>
            <a:cxnSpLocks/>
          </p:cNvCxnSpPr>
          <p:nvPr/>
        </p:nvCxnSpPr>
        <p:spPr bwMode="auto">
          <a:xfrm flipH="1">
            <a:off x="2483768" y="2162242"/>
            <a:ext cx="2088232" cy="13387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A53E3BD-D50B-62DC-65A0-A53485B6A292}"/>
              </a:ext>
            </a:extLst>
          </p:cNvPr>
          <p:cNvSpPr txBox="1"/>
          <p:nvPr/>
        </p:nvSpPr>
        <p:spPr bwMode="white">
          <a:xfrm>
            <a:off x="719572" y="3526866"/>
            <a:ext cx="34923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= 1.0 (</a:t>
            </a:r>
            <a:r>
              <a:rPr lang="en-US" sz="2800" dirty="0" err="1"/>
              <a:t>fra</a:t>
            </a:r>
            <a:r>
              <a:rPr lang="en-US" sz="2800" dirty="0"/>
              <a:t> beam)</a:t>
            </a:r>
            <a:endParaRPr lang="en-GB" sz="2800" baseline="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C46B31-9565-245F-052A-FC2690D40170}"/>
              </a:ext>
            </a:extLst>
          </p:cNvPr>
          <p:cNvCxnSpPr>
            <a:cxnSpLocks/>
          </p:cNvCxnSpPr>
          <p:nvPr/>
        </p:nvCxnSpPr>
        <p:spPr bwMode="auto">
          <a:xfrm>
            <a:off x="5148064" y="2655005"/>
            <a:ext cx="98086" cy="15696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C59CDF-C8B2-0C00-0F8B-693CF6025CD6}"/>
              </a:ext>
            </a:extLst>
          </p:cNvPr>
          <p:cNvSpPr txBox="1"/>
          <p:nvPr/>
        </p:nvSpPr>
        <p:spPr bwMode="white">
          <a:xfrm>
            <a:off x="4283968" y="4204858"/>
            <a:ext cx="35283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F</a:t>
            </a:r>
            <a:r>
              <a:rPr lang="en-US" sz="2800" baseline="0" dirty="0"/>
              <a:t>ra </a:t>
            </a:r>
            <a:r>
              <a:rPr lang="en-US" sz="2800" baseline="0" dirty="0" err="1"/>
              <a:t>emisjonsmodellen</a:t>
            </a:r>
            <a:endParaRPr lang="en-GB" sz="2800" baseline="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180F3F3-925D-AE3F-9E01-8D79ED9B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49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303498"/>
                <a:ext cx="7416824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1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0.99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dirty="0"/>
                  <a:t>   (med k=2)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303498"/>
                <a:ext cx="7416824" cy="1053494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681644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=1:</a:t>
            </a:r>
            <a:endParaRPr lang="en-GB" sz="2800" baseline="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26FAB5D-DCCB-4DE6-77FC-2A21371A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66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FBB6E91-1447-CE95-85A9-47A171F3429F}"/>
              </a:ext>
            </a:extLst>
          </p:cNvPr>
          <p:cNvSpPr txBox="1"/>
          <p:nvPr/>
        </p:nvSpPr>
        <p:spPr bwMode="white">
          <a:xfrm>
            <a:off x="408041" y="1742061"/>
            <a:ext cx="78873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går</a:t>
            </a:r>
            <a:r>
              <a:rPr lang="en-US" sz="2800" baseline="0" dirty="0"/>
              <a:t> </a:t>
            </a:r>
            <a:r>
              <a:rPr lang="en-US" sz="2800" baseline="0" dirty="0" err="1"/>
              <a:t>til</a:t>
            </a:r>
            <a:r>
              <a:rPr lang="en-US" sz="2800" baseline="0" dirty="0"/>
              <a:t> </a:t>
            </a:r>
            <a:r>
              <a:rPr lang="en-US" sz="2800" baseline="0" dirty="0" err="1"/>
              <a:t>neste</a:t>
            </a:r>
            <a:r>
              <a:rPr lang="en-US" sz="2800" baseline="0" dirty="0"/>
              <a:t> </a:t>
            </a:r>
            <a:r>
              <a:rPr lang="en-US" sz="2800" baseline="0" dirty="0" err="1"/>
              <a:t>ord</a:t>
            </a:r>
            <a:r>
              <a:rPr lang="en-US" sz="2800" baseline="0" dirty="0"/>
              <a:t>, </a:t>
            </a:r>
            <a:r>
              <a:rPr lang="en-US" sz="2800" baseline="0" dirty="0" err="1"/>
              <a:t>basert</a:t>
            </a:r>
            <a:r>
              <a:rPr lang="en-US" sz="2800" baseline="0" dirty="0"/>
              <a:t> </a:t>
            </a:r>
            <a:r>
              <a:rPr lang="en-US" sz="2800" baseline="0" dirty="0" err="1"/>
              <a:t>på</a:t>
            </a:r>
            <a:r>
              <a:rPr lang="en-US" sz="2800" baseline="0" dirty="0"/>
              <a:t> </a:t>
            </a:r>
            <a:r>
              <a:rPr lang="en-US" sz="2800" baseline="0" dirty="0" err="1"/>
              <a:t>hypotesene</a:t>
            </a:r>
            <a:r>
              <a:rPr lang="en-US" sz="2800" baseline="0" dirty="0"/>
              <a:t> vi </a:t>
            </a:r>
            <a:r>
              <a:rPr lang="en-US" sz="2800" baseline="0" dirty="0" err="1"/>
              <a:t>har</a:t>
            </a:r>
            <a:r>
              <a:rPr lang="en-US" sz="2800" baseline="0" dirty="0"/>
              <a:t> </a:t>
            </a:r>
            <a:r>
              <a:rPr lang="en-US" sz="2800" baseline="0" dirty="0" err="1"/>
              <a:t>lagret</a:t>
            </a:r>
            <a:r>
              <a:rPr lang="en-US" sz="2800" baseline="0" dirty="0"/>
              <a:t> i beam </a:t>
            </a:r>
            <a:r>
              <a:rPr lang="en-US" sz="2800" b="1" baseline="0" dirty="0"/>
              <a:t>B</a:t>
            </a:r>
            <a:r>
              <a:rPr lang="en-US" sz="2800" baseline="0" dirty="0"/>
              <a:t> for tag</a:t>
            </a:r>
            <a:r>
              <a:rPr lang="en-US" sz="2800" baseline="-25000" dirty="0"/>
              <a:t>0</a:t>
            </a:r>
            <a:r>
              <a:rPr lang="en-US" sz="2800" baseline="0" dirty="0"/>
              <a:t>, tag</a:t>
            </a:r>
            <a:r>
              <a:rPr lang="en-US" sz="2800" baseline="-25000" dirty="0"/>
              <a:t>1</a:t>
            </a:r>
            <a:endParaRPr lang="en-GB" sz="2800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71DE9B-91AC-62B1-637B-5DA1BFA42CA2}"/>
              </a:ext>
            </a:extLst>
          </p:cNvPr>
          <p:cNvSpPr txBox="1"/>
          <p:nvPr/>
        </p:nvSpPr>
        <p:spPr bwMode="white">
          <a:xfrm>
            <a:off x="408041" y="2830788"/>
            <a:ext cx="76118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Vi </a:t>
            </a:r>
            <a:r>
              <a:rPr lang="en-US" sz="2800" baseline="0" dirty="0" err="1"/>
              <a:t>beregner</a:t>
            </a:r>
            <a:r>
              <a:rPr lang="en-US" sz="2800" baseline="0" dirty="0"/>
              <a:t> </a:t>
            </a:r>
            <a:r>
              <a:rPr lang="en-US" sz="2800" baseline="0" dirty="0" err="1"/>
              <a:t>altså</a:t>
            </a:r>
            <a:endParaRPr lang="en-US" sz="2800" baseline="0" dirty="0"/>
          </a:p>
          <a:p>
            <a:r>
              <a:rPr lang="en-US" sz="2800" baseline="0" dirty="0"/>
              <a:t>P(tag</a:t>
            </a:r>
            <a:r>
              <a:rPr lang="en-US" sz="2800" baseline="-25000" dirty="0"/>
              <a:t>2</a:t>
            </a:r>
            <a:r>
              <a:rPr lang="en-US" sz="2800" baseline="0" dirty="0"/>
              <a:t> = </a:t>
            </a:r>
            <a:r>
              <a:rPr lang="en-US" sz="2800" b="1" u="sng" baseline="0" dirty="0"/>
              <a:t>x</a:t>
            </a:r>
            <a:r>
              <a:rPr lang="en-US" sz="2800" dirty="0"/>
              <a:t>,</a:t>
            </a:r>
            <a:r>
              <a:rPr lang="en-US" sz="2800" baseline="0" dirty="0"/>
              <a:t> tag</a:t>
            </a:r>
            <a:r>
              <a:rPr lang="en-US" sz="2800" baseline="-25000" dirty="0"/>
              <a:t>1</a:t>
            </a:r>
            <a:r>
              <a:rPr lang="en-US" sz="2800" baseline="0" dirty="0"/>
              <a:t> = y | word</a:t>
            </a:r>
            <a:r>
              <a:rPr lang="en-US" sz="2800" baseline="-25000" dirty="0"/>
              <a:t>2</a:t>
            </a:r>
            <a:r>
              <a:rPr lang="en-US" sz="2800" baseline="0" dirty="0"/>
              <a:t>=“</a:t>
            </a:r>
            <a:r>
              <a:rPr lang="en-US" sz="2800" baseline="0" dirty="0" err="1"/>
              <a:t>fant</a:t>
            </a:r>
            <a:r>
              <a:rPr lang="en-US" sz="2800" baseline="0" dirty="0"/>
              <a:t>”)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5BB6935D-CE72-4A9D-307D-843415A9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1320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447514"/>
                <a:ext cx="7416824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2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447514"/>
                <a:ext cx="7416824" cy="1053494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753652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=2: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C93DAEA-1A94-E378-8742-2A7E88B2E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597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BCC96-68BF-9BB2-3F23-3B550B054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4F64E-B629-A484-7E7D-0AEB01D358D7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0A0348-F0E4-CC3F-6E17-00B6D4B0785C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65B370-D23B-6CAD-73CA-9DADB52BD745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897D90-A94A-6E05-AF7D-36665F615086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220171-CB08-6866-149D-03742AB02353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2DAA59-855C-A00E-2F03-1FFDF20D49E1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72C252-1D23-A2D8-1A46-27E010E0F86E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2A1BCD-CB3C-61BD-7792-70846124AB66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1404D1-6015-45BA-E29B-766C7B383D76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AA6494-DE77-F5C1-6AD3-7E78434DF2BE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CB2AAA-251D-F91D-397D-D293B5B96145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DFF35C-D9E7-588C-99B4-ADDD65F5990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B3BFB4-EC3C-B222-2F47-10F844D73C32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06806-454C-D7B1-32E1-3DF1C8957A77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5CBC6D-1393-E70D-DF94-E767FB0963C6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4C96C0-3D0B-7CC5-687C-10E575BAEF29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9AFE8-EBDB-34BC-077C-958181492060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50521-8C2A-3641-65CC-6145BF2A303D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2BD959-706E-C2E9-9A09-930B6650EC84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B6979A-5FDF-6019-0421-69C979394877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936F17-F4F2-F161-8518-02602021D691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2518E3-8173-91B5-ACDA-93238F9A417D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94E92C9-4972-2018-2CCB-E051343C2C96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4DD520-3AB1-EAD7-3922-15DF04C1648B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1E57AD-F3F5-D479-A198-CB8050EC971A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86EFCF-0C59-8EED-BCF8-DD0F9E976EA7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6B3F7F-FEE7-85BB-2FCE-EC98648D5953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CBEA609-7C33-780A-9739-BBAD6DA21222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A5EEC4-BBB2-2337-D062-28FA70EA4925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/>
              <p:nvPr/>
            </p:nvSpPr>
            <p:spPr bwMode="white">
              <a:xfrm>
                <a:off x="611560" y="2663538"/>
                <a:ext cx="7416824" cy="966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2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0.0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24A4A-0C22-70E7-8626-AA79DB41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11560" y="2663538"/>
                <a:ext cx="7416824" cy="966996"/>
              </a:xfrm>
              <a:prstGeom prst="rect">
                <a:avLst/>
              </a:prstGeom>
              <a:blipFill>
                <a:blip r:embed="rId2"/>
                <a:stretch>
                  <a:fillRect l="-16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9758B00-44CE-5076-D54F-C141A8BB607E}"/>
              </a:ext>
            </a:extLst>
          </p:cNvPr>
          <p:cNvSpPr txBox="1"/>
          <p:nvPr/>
        </p:nvSpPr>
        <p:spPr bwMode="white">
          <a:xfrm>
            <a:off x="539552" y="1969676"/>
            <a:ext cx="72316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Beam </a:t>
            </a:r>
            <a:r>
              <a:rPr lang="en-US" sz="2800" baseline="0" dirty="0" err="1"/>
              <a:t>på</a:t>
            </a:r>
            <a:r>
              <a:rPr lang="en-US" sz="2800" baseline="0" dirty="0"/>
              <a:t> t =3:</a:t>
            </a:r>
            <a:endParaRPr lang="en-GB" sz="2800" baseline="0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05092568-754B-6CAC-58D2-35515D9E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51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9562FD-CED8-C7CE-C408-A8B589EDF47E}"/>
              </a:ext>
            </a:extLst>
          </p:cNvPr>
          <p:cNvSpPr/>
          <p:nvPr/>
        </p:nvSpPr>
        <p:spPr bwMode="auto">
          <a:xfrm>
            <a:off x="1475656" y="2703400"/>
            <a:ext cx="5472608" cy="54703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109B7-AA60-A7D4-E639-2F9AA8A7A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12</a:t>
            </a:fld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F2761D-BEBE-37CB-B928-C00BF02AC504}"/>
              </a:ext>
            </a:extLst>
          </p:cNvPr>
          <p:cNvSpPr/>
          <p:nvPr/>
        </p:nvSpPr>
        <p:spPr bwMode="auto">
          <a:xfrm>
            <a:off x="808341" y="4725144"/>
            <a:ext cx="354881" cy="346363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216416-40A7-58F2-8592-39489704ADF6}"/>
              </a:ext>
            </a:extLst>
          </p:cNvPr>
          <p:cNvCxnSpPr/>
          <p:nvPr/>
        </p:nvCxnSpPr>
        <p:spPr bwMode="auto">
          <a:xfrm>
            <a:off x="1293659" y="4907537"/>
            <a:ext cx="8111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1AC766F-B40B-459A-A5A2-99FB3A6F19FE}"/>
              </a:ext>
            </a:extLst>
          </p:cNvPr>
          <p:cNvSpPr txBox="1"/>
          <p:nvPr/>
        </p:nvSpPr>
        <p:spPr bwMode="white">
          <a:xfrm>
            <a:off x="539552" y="4123626"/>
            <a:ext cx="10801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&lt;s&gt;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F6A979-9848-1187-1D94-544AF8A23865}"/>
              </a:ext>
            </a:extLst>
          </p:cNvPr>
          <p:cNvGrpSpPr/>
          <p:nvPr/>
        </p:nvGrpSpPr>
        <p:grpSpPr>
          <a:xfrm>
            <a:off x="2051720" y="4725144"/>
            <a:ext cx="6530643" cy="1198454"/>
            <a:chOff x="57581" y="4725144"/>
            <a:chExt cx="4671218" cy="11984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9F58A2-91E8-01EF-6C2F-128F92CD3510}"/>
                </a:ext>
              </a:extLst>
            </p:cNvPr>
            <p:cNvSpPr/>
            <p:nvPr/>
          </p:nvSpPr>
          <p:spPr bwMode="auto">
            <a:xfrm>
              <a:off x="3817105" y="5564066"/>
              <a:ext cx="43606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49C171-A4D7-AD6B-B07B-3D8BB42AB8E2}"/>
                </a:ext>
              </a:extLst>
            </p:cNvPr>
            <p:cNvSpPr/>
            <p:nvPr/>
          </p:nvSpPr>
          <p:spPr bwMode="auto">
            <a:xfrm>
              <a:off x="2595633" y="5560128"/>
              <a:ext cx="867603" cy="35953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EEDE51-B75D-6549-EEF5-60640F25AFA0}"/>
                </a:ext>
              </a:extLst>
            </p:cNvPr>
            <p:cNvSpPr/>
            <p:nvPr/>
          </p:nvSpPr>
          <p:spPr bwMode="auto">
            <a:xfrm>
              <a:off x="1932977" y="5556946"/>
              <a:ext cx="462602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802394-5579-61A6-F6F9-F1411783B399}"/>
                </a:ext>
              </a:extLst>
            </p:cNvPr>
            <p:cNvSpPr/>
            <p:nvPr/>
          </p:nvSpPr>
          <p:spPr bwMode="auto">
            <a:xfrm>
              <a:off x="1065367" y="5535655"/>
              <a:ext cx="637346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0A75C9-AFB4-21CD-A4D8-3F40E2BDB37B}"/>
                </a:ext>
              </a:extLst>
            </p:cNvPr>
            <p:cNvSpPr/>
            <p:nvPr/>
          </p:nvSpPr>
          <p:spPr bwMode="auto">
            <a:xfrm>
              <a:off x="95557" y="5538835"/>
              <a:ext cx="636955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3123CB-BD79-16DB-4518-6CC1E96A60D1}"/>
                </a:ext>
              </a:extLst>
            </p:cNvPr>
            <p:cNvSpPr/>
            <p:nvPr/>
          </p:nvSpPr>
          <p:spPr bwMode="auto">
            <a:xfrm>
              <a:off x="251520" y="4725144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0420C3-C4C4-DA05-9090-82FA871E75AF}"/>
                </a:ext>
              </a:extLst>
            </p:cNvPr>
            <p:cNvSpPr txBox="1"/>
            <p:nvPr/>
          </p:nvSpPr>
          <p:spPr bwMode="white">
            <a:xfrm>
              <a:off x="57581" y="5490132"/>
              <a:ext cx="7398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Han</a:t>
              </a:r>
              <a:endParaRPr lang="en-GB" baseline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CE5485-F06E-0667-E5D4-53FB0EDBDD8C}"/>
                </a:ext>
              </a:extLst>
            </p:cNvPr>
            <p:cNvSpPr/>
            <p:nvPr/>
          </p:nvSpPr>
          <p:spPr bwMode="auto">
            <a:xfrm>
              <a:off x="1144440" y="4738075"/>
              <a:ext cx="253838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429C8D-A291-38C9-5B3B-F190198E9CB5}"/>
                </a:ext>
              </a:extLst>
            </p:cNvPr>
            <p:cNvSpPr/>
            <p:nvPr/>
          </p:nvSpPr>
          <p:spPr bwMode="auto">
            <a:xfrm>
              <a:off x="2037359" y="475862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814706-AD06-67CC-64AA-4B287FF2A6C0}"/>
                </a:ext>
              </a:extLst>
            </p:cNvPr>
            <p:cNvSpPr/>
            <p:nvPr/>
          </p:nvSpPr>
          <p:spPr bwMode="auto">
            <a:xfrm>
              <a:off x="293028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C9CF0AD-0B9E-2A56-61B1-49C2E067374C}"/>
                </a:ext>
              </a:extLst>
            </p:cNvPr>
            <p:cNvSpPr/>
            <p:nvPr/>
          </p:nvSpPr>
          <p:spPr bwMode="auto">
            <a:xfrm>
              <a:off x="3823200" y="4774075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9BBF84-5185-A2CF-C694-C5CCE218222F}"/>
                </a:ext>
              </a:extLst>
            </p:cNvPr>
            <p:cNvSpPr txBox="1"/>
            <p:nvPr/>
          </p:nvSpPr>
          <p:spPr bwMode="white">
            <a:xfrm>
              <a:off x="1083843" y="5498356"/>
              <a:ext cx="7019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fant</a:t>
              </a:r>
              <a:endParaRPr lang="en-GB" baseline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9D359B-3F05-12B1-6553-79AE6163A12C}"/>
                </a:ext>
              </a:extLst>
            </p:cNvPr>
            <p:cNvSpPr txBox="1"/>
            <p:nvPr/>
          </p:nvSpPr>
          <p:spPr bwMode="white">
            <a:xfrm>
              <a:off x="1926216" y="5517646"/>
              <a:ext cx="59193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 dirty="0"/>
                <a:t>en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7EBEB-726E-A2B8-6969-7337A5DCE942}"/>
                </a:ext>
              </a:extLst>
            </p:cNvPr>
            <p:cNvSpPr txBox="1"/>
            <p:nvPr/>
          </p:nvSpPr>
          <p:spPr bwMode="white">
            <a:xfrm>
              <a:off x="2606027" y="5512777"/>
              <a:ext cx="85720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maler</a:t>
              </a:r>
              <a:endParaRPr lang="en-GB" baseline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64136C-015A-64A7-F785-192A89D290FF}"/>
                </a:ext>
              </a:extLst>
            </p:cNvPr>
            <p:cNvSpPr txBox="1"/>
            <p:nvPr/>
          </p:nvSpPr>
          <p:spPr bwMode="white">
            <a:xfrm>
              <a:off x="3801996" y="5512777"/>
              <a:ext cx="48149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/>
                <a:t>…</a:t>
              </a:r>
              <a:endParaRPr lang="en-GB" baseline="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EED18A7-E5B5-12FA-25AE-EC046D743A5E}"/>
                </a:ext>
              </a:extLst>
            </p:cNvPr>
            <p:cNvCxnSpPr/>
            <p:nvPr/>
          </p:nvCxnSpPr>
          <p:spPr bwMode="auto">
            <a:xfrm>
              <a:off x="533642" y="4898326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71B59F-2A56-C7BE-AEFF-6CD38755E0AA}"/>
                </a:ext>
              </a:extLst>
            </p:cNvPr>
            <p:cNvCxnSpPr/>
            <p:nvPr/>
          </p:nvCxnSpPr>
          <p:spPr bwMode="auto">
            <a:xfrm>
              <a:off x="1440205" y="4907537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2F63C9-233A-FBB6-8F5D-E30176F025DC}"/>
                </a:ext>
              </a:extLst>
            </p:cNvPr>
            <p:cNvCxnSpPr/>
            <p:nvPr/>
          </p:nvCxnSpPr>
          <p:spPr bwMode="auto">
            <a:xfrm>
              <a:off x="2310506" y="492186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D269D0D-6372-4F11-50C1-F7B1B74F5FA2}"/>
                </a:ext>
              </a:extLst>
            </p:cNvPr>
            <p:cNvCxnSpPr/>
            <p:nvPr/>
          </p:nvCxnSpPr>
          <p:spPr bwMode="auto">
            <a:xfrm>
              <a:off x="321706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C95CDD-2679-F46B-4F4A-06CC2221E4F6}"/>
                </a:ext>
              </a:extLst>
            </p:cNvPr>
            <p:cNvCxnSpPr/>
            <p:nvPr/>
          </p:nvCxnSpPr>
          <p:spPr bwMode="auto">
            <a:xfrm>
              <a:off x="378439" y="5120438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1C957C-FCAE-312E-2EE0-9DAE1667BB08}"/>
                </a:ext>
              </a:extLst>
            </p:cNvPr>
            <p:cNvCxnSpPr/>
            <p:nvPr/>
          </p:nvCxnSpPr>
          <p:spPr bwMode="auto">
            <a:xfrm>
              <a:off x="1271359" y="512063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7808F74-A2C5-C0A1-C309-5DDC040D4258}"/>
                </a:ext>
              </a:extLst>
            </p:cNvPr>
            <p:cNvCxnSpPr/>
            <p:nvPr/>
          </p:nvCxnSpPr>
          <p:spPr bwMode="auto">
            <a:xfrm>
              <a:off x="2164278" y="5126002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31245-A760-2B32-416D-5F4E80F0CF0B}"/>
                </a:ext>
              </a:extLst>
            </p:cNvPr>
            <p:cNvCxnSpPr/>
            <p:nvPr/>
          </p:nvCxnSpPr>
          <p:spPr bwMode="auto">
            <a:xfrm>
              <a:off x="305719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E92855-1939-03C1-31A8-2C946008E60F}"/>
                </a:ext>
              </a:extLst>
            </p:cNvPr>
            <p:cNvCxnSpPr/>
            <p:nvPr/>
          </p:nvCxnSpPr>
          <p:spPr bwMode="auto">
            <a:xfrm>
              <a:off x="3950118" y="5163106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8FDE73B-DC2F-8392-8B6B-F2455772C32C}"/>
                </a:ext>
              </a:extLst>
            </p:cNvPr>
            <p:cNvCxnSpPr/>
            <p:nvPr/>
          </p:nvCxnSpPr>
          <p:spPr bwMode="auto">
            <a:xfrm>
              <a:off x="4148599" y="4932332"/>
              <a:ext cx="580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/>
              <p:nvPr/>
            </p:nvSpPr>
            <p:spPr bwMode="white">
              <a:xfrm>
                <a:off x="467544" y="2652216"/>
                <a:ext cx="8604448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4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en-US" sz="3200" dirty="0"/>
                                <m:t>→ 0.9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PRON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DET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0.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02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DCE3C3-6DC0-B8ED-CEBE-1F5500E9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67544" y="2652216"/>
                <a:ext cx="8604448" cy="1053494"/>
              </a:xfrm>
              <a:prstGeom prst="rect">
                <a:avLst/>
              </a:prstGeom>
              <a:blipFill>
                <a:blip r:embed="rId2"/>
                <a:stretch>
                  <a:fillRect l="-14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>
            <a:extLst>
              <a:ext uri="{FF2B5EF4-FFF2-40B4-BE49-F238E27FC236}">
                <a16:creationId xmlns:a16="http://schemas.microsoft.com/office/drawing/2014/main" id="{FBD68938-50F8-A21C-1581-29B78D50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08064"/>
          </a:xfrm>
        </p:spPr>
        <p:txBody>
          <a:bodyPr/>
          <a:lstStyle/>
          <a:p>
            <a:r>
              <a:rPr lang="en-US" dirty="0"/>
              <a:t>Beam search</a:t>
            </a:r>
            <a:br>
              <a:rPr lang="en-US" dirty="0"/>
            </a:br>
            <a:r>
              <a:rPr lang="en-US" dirty="0"/>
              <a:t>(t=4)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BDEC12-D382-A363-A570-734D93233C50}"/>
              </a:ext>
            </a:extLst>
          </p:cNvPr>
          <p:cNvSpPr txBox="1"/>
          <p:nvPr/>
        </p:nvSpPr>
        <p:spPr bwMode="white">
          <a:xfrm>
            <a:off x="478846" y="1916832"/>
            <a:ext cx="68175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Det </a:t>
            </a:r>
            <a:r>
              <a:rPr lang="en-US" sz="2800" dirty="0" err="1"/>
              <a:t>beste</a:t>
            </a:r>
            <a:r>
              <a:rPr lang="en-US" sz="2800" dirty="0"/>
              <a:t> </a:t>
            </a:r>
            <a:r>
              <a:rPr lang="en-US" sz="2800" dirty="0" err="1"/>
              <a:t>resultatet</a:t>
            </a:r>
            <a:r>
              <a:rPr lang="en-US" sz="2800" dirty="0"/>
              <a:t> er </a:t>
            </a:r>
            <a:r>
              <a:rPr lang="en-US" sz="2800" dirty="0" err="1"/>
              <a:t>altså</a:t>
            </a:r>
            <a:r>
              <a:rPr lang="en-US" sz="2800" dirty="0"/>
              <a:t> her:</a:t>
            </a:r>
            <a:endParaRPr lang="en-GB" sz="2800" baseline="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7E33F50-DBD0-5DB9-44E9-8D7D0CEC0598}"/>
              </a:ext>
            </a:extLst>
          </p:cNvPr>
          <p:cNvCxnSpPr/>
          <p:nvPr/>
        </p:nvCxnSpPr>
        <p:spPr bwMode="auto">
          <a:xfrm flipH="1">
            <a:off x="5174449" y="2404530"/>
            <a:ext cx="117631" cy="2847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02888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6">
            <a:extLst>
              <a:ext uri="{FF2B5EF4-FFF2-40B4-BE49-F238E27FC236}">
                <a16:creationId xmlns:a16="http://schemas.microsoft.com/office/drawing/2014/main" id="{12543C17-A7D1-D342-8733-DDDCC9FD46B2}"/>
              </a:ext>
            </a:extLst>
          </p:cNvPr>
          <p:cNvSpPr txBox="1"/>
          <p:nvPr/>
        </p:nvSpPr>
        <p:spPr bwMode="white">
          <a:xfrm>
            <a:off x="6729299" y="3121583"/>
            <a:ext cx="13327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covers</a:t>
            </a:r>
            <a:endParaRPr lang="en-GB" sz="2800" baseline="-25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71845F-E286-8D4A-A8EA-CD7C3000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CC8065-006F-5649-83EE-B28FAD9D5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Beregn</a:t>
            </a:r>
            <a:r>
              <a:rPr lang="nb-NO" dirty="0"/>
              <a:t> beam B</a:t>
            </a:r>
            <a:r>
              <a:rPr lang="nb-NO" baseline="-25000" dirty="0"/>
              <a:t>1</a:t>
            </a:r>
            <a:r>
              <a:rPr lang="nb-NO" dirty="0"/>
              <a:t> gitt B</a:t>
            </a:r>
            <a:r>
              <a:rPr lang="nb-NO" baseline="-25000" dirty="0"/>
              <a:t>0</a:t>
            </a:r>
            <a:r>
              <a:rPr lang="nb-NO" dirty="0"/>
              <a:t>                                                               og HMM-modellen under: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8E96545-E601-CD40-ACFE-B93CB79D2F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0195C3A-15AD-8045-9300-8D478C597B80}"/>
              </a:ext>
            </a:extLst>
          </p:cNvPr>
          <p:cNvGraphicFramePr>
            <a:graphicFrameLocks noGrp="1"/>
          </p:cNvGraphicFramePr>
          <p:nvPr/>
        </p:nvGraphicFramePr>
        <p:xfrm>
          <a:off x="242357" y="2777949"/>
          <a:ext cx="3792973" cy="163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787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8544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531016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841068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533325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44623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1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dirty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C5C09A-A184-E846-8A85-D293E1A1CB31}"/>
              </a:ext>
            </a:extLst>
          </p:cNvPr>
          <p:cNvGraphicFramePr>
            <a:graphicFrameLocks noGrp="1"/>
          </p:cNvGraphicFramePr>
          <p:nvPr/>
        </p:nvGraphicFramePr>
        <p:xfrm>
          <a:off x="242357" y="4678680"/>
          <a:ext cx="8256547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158744189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08545264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35633241"/>
                    </a:ext>
                  </a:extLst>
                </a:gridCol>
                <a:gridCol w="524252">
                  <a:extLst>
                    <a:ext uri="{9D8B030D-6E8A-4147-A177-3AD203B41FA5}">
                      <a16:colId xmlns:a16="http://schemas.microsoft.com/office/drawing/2014/main" val="1061642695"/>
                    </a:ext>
                  </a:extLst>
                </a:gridCol>
                <a:gridCol w="714061">
                  <a:extLst>
                    <a:ext uri="{9D8B030D-6E8A-4147-A177-3AD203B41FA5}">
                      <a16:colId xmlns:a16="http://schemas.microsoft.com/office/drawing/2014/main" val="170567376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2593964753"/>
                    </a:ext>
                  </a:extLst>
                </a:gridCol>
                <a:gridCol w="728503">
                  <a:extLst>
                    <a:ext uri="{9D8B030D-6E8A-4147-A177-3AD203B41FA5}">
                      <a16:colId xmlns:a16="http://schemas.microsoft.com/office/drawing/2014/main" val="2024703851"/>
                    </a:ext>
                  </a:extLst>
                </a:gridCol>
                <a:gridCol w="509952">
                  <a:extLst>
                    <a:ext uri="{9D8B030D-6E8A-4147-A177-3AD203B41FA5}">
                      <a16:colId xmlns:a16="http://schemas.microsoft.com/office/drawing/2014/main" val="602337045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3161356938"/>
                    </a:ext>
                  </a:extLst>
                </a:gridCol>
                <a:gridCol w="655652">
                  <a:extLst>
                    <a:ext uri="{9D8B030D-6E8A-4147-A177-3AD203B41FA5}">
                      <a16:colId xmlns:a16="http://schemas.microsoft.com/office/drawing/2014/main" val="1999574524"/>
                    </a:ext>
                  </a:extLst>
                </a:gridCol>
                <a:gridCol w="526361">
                  <a:extLst>
                    <a:ext uri="{9D8B030D-6E8A-4147-A177-3AD203B41FA5}">
                      <a16:colId xmlns:a16="http://schemas.microsoft.com/office/drawing/2014/main" val="1427815534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971577229"/>
                    </a:ext>
                  </a:extLst>
                </a:gridCol>
                <a:gridCol w="635119">
                  <a:extLst>
                    <a:ext uri="{9D8B030D-6E8A-4147-A177-3AD203B41FA5}">
                      <a16:colId xmlns:a16="http://schemas.microsoft.com/office/drawing/2014/main" val="2057842601"/>
                    </a:ext>
                  </a:extLst>
                </a:gridCol>
              </a:tblGrid>
              <a:tr h="156821">
                <a:tc>
                  <a:txBody>
                    <a:bodyPr/>
                    <a:lstStyle/>
                    <a:p>
                      <a:endParaRPr lang="en-GB" sz="105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the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</a:t>
                      </a:r>
                      <a:r>
                        <a:rPr lang="en-GB" sz="1200" b="0" baseline="0"/>
                        <a:t>k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trip</a:t>
                      </a:r>
                      <a:r>
                        <a:rPr lang="en-GB" sz="1200" b="0" baseline="0"/>
                        <a:t> </a:t>
                      </a:r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&lt;/s&gt;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46744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74334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0549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3.2E-5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6E-4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2.3E-7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188"/>
                  </a:ext>
                </a:extLst>
              </a:tr>
              <a:tr h="166046">
                <a:tc>
                  <a:txBody>
                    <a:bodyPr/>
                    <a:lstStyle/>
                    <a:p>
                      <a:r>
                        <a:rPr lang="en-GB" sz="1100" b="0"/>
                        <a:t>PropNoun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00417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4E-4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1E-9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3E-6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5E-5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13363"/>
                  </a:ext>
                </a:extLst>
              </a:tr>
              <a:tr h="199957">
                <a:tc>
                  <a:txBody>
                    <a:bodyPr/>
                    <a:lstStyle/>
                    <a:p>
                      <a:r>
                        <a:rPr lang="en-GB" sz="1100" b="0" dirty="0"/>
                        <a:t>&lt;/s&gt;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45153"/>
                  </a:ext>
                </a:extLst>
              </a:tr>
            </a:tbl>
          </a:graphicData>
        </a:graphic>
      </p:graphicFrame>
      <p:grpSp>
        <p:nvGrpSpPr>
          <p:cNvPr id="8" name="Group 5">
            <a:extLst>
              <a:ext uri="{FF2B5EF4-FFF2-40B4-BE49-F238E27FC236}">
                <a16:creationId xmlns:a16="http://schemas.microsoft.com/office/drawing/2014/main" id="{517C29DB-2F9C-1248-BFFF-9D2E556EFC29}"/>
              </a:ext>
            </a:extLst>
          </p:cNvPr>
          <p:cNvGrpSpPr/>
          <p:nvPr/>
        </p:nvGrpSpPr>
        <p:grpSpPr>
          <a:xfrm>
            <a:off x="4865809" y="2483554"/>
            <a:ext cx="3078802" cy="1190368"/>
            <a:chOff x="3347212" y="5214582"/>
            <a:chExt cx="1633169" cy="91467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1F965444-5BC9-7740-BCF2-A2DE8527F6C9}"/>
                </a:ext>
              </a:extLst>
            </p:cNvPr>
            <p:cNvSpPr/>
            <p:nvPr/>
          </p:nvSpPr>
          <p:spPr bwMode="auto">
            <a:xfrm>
              <a:off x="4354894" y="5752610"/>
              <a:ext cx="594727" cy="3595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A01A85F1-D931-3744-9A91-D714DCE88779}"/>
                </a:ext>
              </a:extLst>
            </p:cNvPr>
            <p:cNvSpPr/>
            <p:nvPr/>
          </p:nvSpPr>
          <p:spPr bwMode="auto">
            <a:xfrm>
              <a:off x="3490696" y="5769725"/>
              <a:ext cx="496514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0199A6F4-1B41-7E44-A942-D052597DE8FD}"/>
                </a:ext>
              </a:extLst>
            </p:cNvPr>
            <p:cNvSpPr/>
            <p:nvPr/>
          </p:nvSpPr>
          <p:spPr bwMode="auto">
            <a:xfrm>
              <a:off x="3592712" y="5214582"/>
              <a:ext cx="339403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4195006D-0BBE-CF45-A9A5-D530E3ECACA4}"/>
                </a:ext>
              </a:extLst>
            </p:cNvPr>
            <p:cNvSpPr/>
            <p:nvPr/>
          </p:nvSpPr>
          <p:spPr bwMode="auto">
            <a:xfrm>
              <a:off x="4485631" y="5235132"/>
              <a:ext cx="289750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0">
              <a:extLst>
                <a:ext uri="{FF2B5EF4-FFF2-40B4-BE49-F238E27FC236}">
                  <a16:creationId xmlns:a16="http://schemas.microsoft.com/office/drawing/2014/main" id="{AC3C9549-0B99-8242-BB7C-F9E99684806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47212" y="5391206"/>
              <a:ext cx="222729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1">
              <a:extLst>
                <a:ext uri="{FF2B5EF4-FFF2-40B4-BE49-F238E27FC236}">
                  <a16:creationId xmlns:a16="http://schemas.microsoft.com/office/drawing/2014/main" id="{62023790-8D75-9640-91B5-3E7CAF711324}"/>
                </a:ext>
              </a:extLst>
            </p:cNvPr>
            <p:cNvCxnSpPr/>
            <p:nvPr/>
          </p:nvCxnSpPr>
          <p:spPr bwMode="auto">
            <a:xfrm flipV="1">
              <a:off x="3932115" y="5384044"/>
              <a:ext cx="536561" cy="143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2">
              <a:extLst>
                <a:ext uri="{FF2B5EF4-FFF2-40B4-BE49-F238E27FC236}">
                  <a16:creationId xmlns:a16="http://schemas.microsoft.com/office/drawing/2014/main" id="{C76B3197-068A-2343-AF29-CC256355EE85}"/>
                </a:ext>
              </a:extLst>
            </p:cNvPr>
            <p:cNvCxnSpPr/>
            <p:nvPr/>
          </p:nvCxnSpPr>
          <p:spPr bwMode="auto">
            <a:xfrm>
              <a:off x="4789537" y="5398369"/>
              <a:ext cx="1908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3">
              <a:extLst>
                <a:ext uri="{FF2B5EF4-FFF2-40B4-BE49-F238E27FC236}">
                  <a16:creationId xmlns:a16="http://schemas.microsoft.com/office/drawing/2014/main" id="{4FF40E4B-D55D-8648-8AEE-373167240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1165" y="5588824"/>
              <a:ext cx="1248" cy="1656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4">
              <a:extLst>
                <a:ext uri="{FF2B5EF4-FFF2-40B4-BE49-F238E27FC236}">
                  <a16:creationId xmlns:a16="http://schemas.microsoft.com/office/drawing/2014/main" id="{FBDE16F3-1D56-BB46-B410-D123206E75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0506" y="5599527"/>
              <a:ext cx="0" cy="14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" name="TextBox 15">
            <a:extLst>
              <a:ext uri="{FF2B5EF4-FFF2-40B4-BE49-F238E27FC236}">
                <a16:creationId xmlns:a16="http://schemas.microsoft.com/office/drawing/2014/main" id="{4A593BA7-CE34-FD43-8DB3-729A8810488B}"/>
              </a:ext>
            </a:extLst>
          </p:cNvPr>
          <p:cNvSpPr txBox="1"/>
          <p:nvPr/>
        </p:nvSpPr>
        <p:spPr bwMode="white">
          <a:xfrm>
            <a:off x="7012264" y="2442484"/>
            <a:ext cx="5145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2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7933708-7BAB-7B45-B75B-AABA7A1C7C03}"/>
              </a:ext>
            </a:extLst>
          </p:cNvPr>
          <p:cNvSpPr txBox="1"/>
          <p:nvPr/>
        </p:nvSpPr>
        <p:spPr bwMode="white">
          <a:xfrm>
            <a:off x="5136301" y="3144332"/>
            <a:ext cx="11614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book</a:t>
            </a:r>
            <a:endParaRPr lang="en-GB" sz="2800" baseline="-25000" dirty="0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AFCDF0BA-1D78-BA4D-A888-7AF2EC457089}"/>
              </a:ext>
            </a:extLst>
          </p:cNvPr>
          <p:cNvSpPr txBox="1"/>
          <p:nvPr/>
        </p:nvSpPr>
        <p:spPr bwMode="white">
          <a:xfrm flipH="1">
            <a:off x="5390260" y="2423883"/>
            <a:ext cx="8980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/>
              <p:nvPr/>
            </p:nvSpPr>
            <p:spPr bwMode="white">
              <a:xfrm>
                <a:off x="3108272" y="484973"/>
                <a:ext cx="6264696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/>
                  <a:t>B</a:t>
                </a:r>
                <a:r>
                  <a:rPr lang="en-US" sz="2800" baseline="-25000" dirty="0"/>
                  <a:t>0</a:t>
                </a:r>
                <a:r>
                  <a:rPr lang="en-US" sz="2800" baseline="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NOUN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1.6 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−6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nor/>
                                </m:rPr>
                                <a:rPr lang="en-US" sz="2800" dirty="0"/>
                                <m:t>(&lt;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&gt;, </m:t>
                              </m:r>
                              <m:r>
                                <m:rPr>
                                  <m:nor/>
                                </m:rPr>
                                <a:rPr lang="en-US" sz="2800" b="0" i="0" dirty="0" smtClean="0"/>
                                <m:t>VERB</m:t>
                              </m:r>
                              <m:r>
                                <m:rPr>
                                  <m:nor/>
                                </m:rPr>
                                <a:rPr lang="en-US" sz="2800" dirty="0"/>
                                <m:t>) →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5          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13D30-0B19-C398-5907-A574AB4DA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108272" y="484973"/>
                <a:ext cx="6264696" cy="1053494"/>
              </a:xfrm>
              <a:prstGeom prst="rect">
                <a:avLst/>
              </a:prstGeom>
              <a:blipFill>
                <a:blip r:embed="rId2"/>
                <a:stretch>
                  <a:fillRect l="-20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132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10948" y="5837201"/>
            <a:ext cx="1424959" cy="85218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Hovedtema for i dag: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761380" y="3805659"/>
            <a:ext cx="3962997" cy="2637768"/>
            <a:chOff x="4761380" y="3805659"/>
            <a:chExt cx="3962997" cy="2637768"/>
          </a:xfrm>
        </p:grpSpPr>
        <p:grpSp>
          <p:nvGrpSpPr>
            <p:cNvPr id="43" name="Group 42"/>
            <p:cNvGrpSpPr/>
            <p:nvPr/>
          </p:nvGrpSpPr>
          <p:grpSpPr>
            <a:xfrm>
              <a:off x="5230711" y="5298684"/>
              <a:ext cx="3122976" cy="1144743"/>
              <a:chOff x="2843808" y="2374506"/>
              <a:chExt cx="3122976" cy="1144743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4" name="Straight Arrow Connector 53"/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/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7" name="Straight Arrow Connector 5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/>
                <p:cNvSpPr txBox="1"/>
                <p:nvPr/>
              </p:nvSpPr>
              <p:spPr bwMode="white">
                <a:xfrm>
                  <a:off x="8174179" y="2264826"/>
                  <a:ext cx="439727" cy="3279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/>
                    <a:t>...</a:t>
                  </a:r>
                  <a:endParaRPr lang="en-GB" sz="1400" baseline="0" dirty="0"/>
                </a:p>
              </p:txBody>
            </p:sp>
            <p:sp>
              <p:nvSpPr>
                <p:cNvPr id="60" name="Oval 5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1" name="Straight Arrow Connector 6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Kurset</a:t>
                </a:r>
                <a:endParaRPr lang="en-GB" baseline="0" dirty="0"/>
              </a:p>
            </p:txBody>
          </p:sp>
          <p:sp>
            <p:nvSpPr>
              <p:cNvPr id="48" name="TextBox 4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er</a:t>
                </a:r>
                <a:endParaRPr lang="en-GB" baseline="0" dirty="0"/>
              </a:p>
            </p:txBody>
          </p:sp>
          <p:sp>
            <p:nvSpPr>
              <p:cNvPr id="49" name="TextBox 4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interessant</a:t>
                </a:r>
                <a:endParaRPr lang="en-GB" baseline="0" dirty="0"/>
              </a:p>
            </p:txBody>
          </p:sp>
          <p:sp>
            <p:nvSpPr>
              <p:cNvPr id="50" name="TextBox 49"/>
              <p:cNvSpPr txBox="1"/>
              <p:nvPr/>
            </p:nvSpPr>
            <p:spPr bwMode="white">
              <a:xfrm>
                <a:off x="2911580" y="2374506"/>
                <a:ext cx="102726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NOUN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 bwMode="white">
              <a:xfrm>
                <a:off x="3722816" y="2374506"/>
                <a:ext cx="97386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VERB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 bwMode="white">
              <a:xfrm>
                <a:off x="4821872" y="2374506"/>
                <a:ext cx="70114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ADJ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761380" y="3805659"/>
              <a:ext cx="396299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74663" lvl="1"/>
              <a:r>
                <a:rPr lang="en-GB" b="1" kern="0"/>
                <a:t>Læring</a:t>
              </a:r>
              <a:r>
                <a:rPr lang="en-GB" kern="0"/>
                <a:t>: Hvordan estimerer vi parametrene i HMMs fra (markerte) data?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6564" y="3805285"/>
            <a:ext cx="4645148" cy="2662703"/>
            <a:chOff x="166564" y="3805285"/>
            <a:chExt cx="4645148" cy="2662703"/>
          </a:xfrm>
        </p:grpSpPr>
        <p:sp>
          <p:nvSpPr>
            <p:cNvPr id="6" name="Rectangle 5"/>
            <p:cNvSpPr/>
            <p:nvPr/>
          </p:nvSpPr>
          <p:spPr>
            <a:xfrm>
              <a:off x="166564" y="3805285"/>
              <a:ext cx="4645148" cy="1323439"/>
            </a:xfrm>
            <a:prstGeom prst="rect">
              <a:avLst/>
            </a:prstGeom>
            <a:ln>
              <a:solidFill>
                <a:schemeClr val="bg2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17463"/>
              <a:r>
                <a:rPr lang="en-GB" b="1" kern="0" dirty="0" err="1">
                  <a:solidFill>
                    <a:schemeClr val="bg2">
                      <a:lumMod val="85000"/>
                    </a:schemeClr>
                  </a:solidFill>
                </a:rPr>
                <a:t>Dekoding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: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hvordan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beregner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vi den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meste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sansynnlige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sekvensen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labeller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POS tags)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gitt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observasjoner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ord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)?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14722" y="5225611"/>
              <a:ext cx="3122976" cy="1242377"/>
              <a:chOff x="2843808" y="2276872"/>
              <a:chExt cx="3122976" cy="1242377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4" name="Straight Arrow Connector 33"/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/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/>
                <p:cNvSpPr txBox="1"/>
                <p:nvPr/>
              </p:nvSpPr>
              <p:spPr bwMode="white">
                <a:xfrm>
                  <a:off x="8174179" y="2264826"/>
                  <a:ext cx="439727" cy="218438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...</a:t>
                  </a:r>
                  <a:endParaRPr lang="en-GB" sz="1400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40" name="Oval 3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41" name="Straight Arrow Connector 4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Kurset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er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interessant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 bwMode="white">
              <a:xfrm>
                <a:off x="3885657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 bwMode="white">
              <a:xfrm>
                <a:off x="4939589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>
            <a:solidFill>
              <a:schemeClr val="bg2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2">
                    <a:lumMod val="85000"/>
                  </a:schemeClr>
                </a:solidFill>
              </a:rPr>
              <a:t>Modellering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: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hvordan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behandler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vi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problemer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tar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sekvensdata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input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og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output?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984779" y="3655125"/>
            <a:ext cx="3566873" cy="2996929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88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Hidden Markov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E0FA170-1452-D74F-A7D9-A40A4DB1D1AC}"/>
              </a:ext>
            </a:extLst>
          </p:cNvPr>
          <p:cNvGrpSpPr/>
          <p:nvPr/>
        </p:nvGrpSpPr>
        <p:grpSpPr>
          <a:xfrm>
            <a:off x="1298162" y="2714843"/>
            <a:ext cx="5900052" cy="2285987"/>
            <a:chOff x="2056324" y="1507976"/>
            <a:chExt cx="4695152" cy="1614723"/>
          </a:xfrm>
        </p:grpSpPr>
        <p:cxnSp>
          <p:nvCxnSpPr>
            <p:cNvPr id="9" name="Straight Arrow Connector 8"/>
            <p:cNvCxnSpPr/>
            <p:nvPr/>
          </p:nvCxnSpPr>
          <p:spPr bwMode="auto">
            <a:xfrm>
              <a:off x="4139952" y="1950536"/>
              <a:ext cx="1581312" cy="1019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/>
            <p:nvPr/>
          </p:nvCxnSpPr>
          <p:spPr bwMode="auto">
            <a:xfrm>
              <a:off x="3743908" y="2238568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0" name="Group 19"/>
            <p:cNvGrpSpPr/>
            <p:nvPr/>
          </p:nvGrpSpPr>
          <p:grpSpPr>
            <a:xfrm>
              <a:off x="3491880" y="1734512"/>
              <a:ext cx="504056" cy="432048"/>
              <a:chOff x="3275856" y="5301208"/>
              <a:chExt cx="504056" cy="432048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3275856" y="5301208"/>
                <a:ext cx="504056" cy="432048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3328336" y="5324805"/>
                    <a:ext cx="416165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28336" y="5324805"/>
                    <a:ext cx="416165" cy="3261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2778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/>
            <p:cNvGrpSpPr/>
            <p:nvPr/>
          </p:nvGrpSpPr>
          <p:grpSpPr>
            <a:xfrm>
              <a:off x="5796136" y="1744705"/>
              <a:ext cx="710194" cy="432048"/>
              <a:chOff x="4860032" y="5302892"/>
              <a:chExt cx="710194" cy="432048"/>
            </a:xfrm>
          </p:grpSpPr>
          <p:sp>
            <p:nvSpPr>
              <p:cNvPr id="7" name="Oval 6"/>
              <p:cNvSpPr/>
              <p:nvPr/>
            </p:nvSpPr>
            <p:spPr bwMode="auto">
              <a:xfrm>
                <a:off x="4860032" y="5302892"/>
                <a:ext cx="710194" cy="432048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4881083" y="5346240"/>
                    <a:ext cx="649607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81083" y="5346240"/>
                    <a:ext cx="649607" cy="32610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/>
            <p:cNvGrpSpPr/>
            <p:nvPr/>
          </p:nvGrpSpPr>
          <p:grpSpPr>
            <a:xfrm>
              <a:off x="3480059" y="2690651"/>
              <a:ext cx="504056" cy="432048"/>
              <a:chOff x="3275856" y="6237312"/>
              <a:chExt cx="504056" cy="432048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3275856" y="6237312"/>
                <a:ext cx="504056" cy="432048"/>
              </a:xfrm>
              <a:prstGeom prst="ellipse">
                <a:avLst/>
              </a:prstGeom>
              <a:solidFill>
                <a:schemeClr val="tx2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3311025" y="6250254"/>
                    <a:ext cx="430962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11025" y="6250254"/>
                    <a:ext cx="430962" cy="3261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778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4204938" y="1507976"/>
                  <a:ext cx="1343759" cy="32610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) 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4938" y="1507976"/>
                  <a:ext cx="1343759" cy="326100"/>
                </a:xfrm>
                <a:prstGeom prst="rect">
                  <a:avLst/>
                </a:prstGeom>
                <a:blipFill>
                  <a:blip r:embed="rId5"/>
                  <a:stretch>
                    <a:fillRect r="-752" b="-1891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2722752" y="1930188"/>
              <a:ext cx="597231" cy="52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2056324" y="1577720"/>
              <a:ext cx="79208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…</a:t>
              </a:r>
              <a:endParaRPr lang="en-GB" sz="2800" baseline="0" dirty="0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151233" y="2234532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 bwMode="white">
            <a:xfrm>
              <a:off x="5959388" y="2481014"/>
              <a:ext cx="79208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2644731" y="2194959"/>
                  <a:ext cx="1071537" cy="32610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sub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4731" y="2194959"/>
                  <a:ext cx="1071537" cy="326100"/>
                </a:xfrm>
                <a:prstGeom prst="rect">
                  <a:avLst/>
                </a:prstGeom>
                <a:blipFill>
                  <a:blip r:embed="rId6"/>
                  <a:stretch>
                    <a:fillRect b="-19444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31">
            <a:extLst>
              <a:ext uri="{FF2B5EF4-FFF2-40B4-BE49-F238E27FC236}">
                <a16:creationId xmlns:a16="http://schemas.microsoft.com/office/drawing/2014/main" id="{E4339F18-5420-9446-AEDE-02B2E3E7AA94}"/>
              </a:ext>
            </a:extLst>
          </p:cNvPr>
          <p:cNvSpPr txBox="1"/>
          <p:nvPr/>
        </p:nvSpPr>
        <p:spPr bwMode="white">
          <a:xfrm>
            <a:off x="7393065" y="2985447"/>
            <a:ext cx="995359" cy="74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…</a:t>
            </a: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09052235-0D6C-4C4B-9E4C-454ECB36A1D3}"/>
              </a:ext>
            </a:extLst>
          </p:cNvPr>
          <p:cNvGrpSpPr/>
          <p:nvPr/>
        </p:nvGrpSpPr>
        <p:grpSpPr>
          <a:xfrm>
            <a:off x="1464595" y="1507832"/>
            <a:ext cx="5896101" cy="1207011"/>
            <a:chOff x="1464595" y="1507832"/>
            <a:chExt cx="5896101" cy="1207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444E214B-773C-EE4F-AAC4-678F0446E4EB}"/>
                    </a:ext>
                  </a:extLst>
                </p:cNvPr>
                <p:cNvSpPr/>
                <p:nvPr/>
              </p:nvSpPr>
              <p:spPr>
                <a:xfrm>
                  <a:off x="1464595" y="1507832"/>
                  <a:ext cx="5896101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95300"/>
                  <a:r>
                    <a:rPr lang="en-GB" sz="2400" b="1" kern="0" dirty="0"/>
                    <a:t>Transisjonsmodell</a:t>
                  </a:r>
                  <a:r>
                    <a:rPr lang="en-GB" sz="2400" kern="0" dirty="0"/>
                    <a:t>: </a:t>
                  </a:r>
                  <a:r>
                    <a:rPr lang="en-GB" sz="2400" kern="0" dirty="0" err="1"/>
                    <a:t>hvor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sannsynlig</a:t>
                  </a:r>
                  <a:r>
                    <a:rPr lang="en-GB" sz="2400" kern="0" dirty="0"/>
                    <a:t> er det </a:t>
                  </a:r>
                  <a:r>
                    <a:rPr lang="en-GB" sz="2400" kern="0" dirty="0" err="1"/>
                    <a:t>å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bevege</a:t>
                  </a:r>
                  <a:r>
                    <a:rPr lang="en-GB" sz="2400" kern="0" dirty="0"/>
                    <a:t> oss </a:t>
                  </a:r>
                  <a:r>
                    <a:rPr lang="en-GB" sz="2400" kern="0" dirty="0" err="1"/>
                    <a:t>fra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til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sz="2400" b="0" i="1" kern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a14:m>
                  <a:endParaRPr lang="en-GB" sz="2400" kern="0" dirty="0"/>
                </a:p>
              </p:txBody>
            </p:sp>
          </mc:Choice>
          <mc:Fallback xmlns="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444E214B-773C-EE4F-AAC4-678F0446E4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4595" y="1507832"/>
                  <a:ext cx="5896101" cy="830997"/>
                </a:xfrm>
                <a:prstGeom prst="rect">
                  <a:avLst/>
                </a:prstGeom>
                <a:blipFill>
                  <a:blip r:embed="rId7"/>
                  <a:stretch>
                    <a:fillRect t="-6061" b="-1363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D46D1B50-E80D-6A40-B25A-B4F1478B6342}"/>
                </a:ext>
              </a:extLst>
            </p:cNvPr>
            <p:cNvCxnSpPr/>
            <p:nvPr/>
          </p:nvCxnSpPr>
          <p:spPr bwMode="auto">
            <a:xfrm flipH="1" flipV="1">
              <a:off x="3673017" y="2388378"/>
              <a:ext cx="511234" cy="3264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FC78950-A52A-6648-903A-FC4F6F4B6F48}"/>
              </a:ext>
            </a:extLst>
          </p:cNvPr>
          <p:cNvGrpSpPr/>
          <p:nvPr/>
        </p:nvGrpSpPr>
        <p:grpSpPr>
          <a:xfrm>
            <a:off x="975437" y="4203523"/>
            <a:ext cx="6417628" cy="1950663"/>
            <a:chOff x="975437" y="4203523"/>
            <a:chExt cx="6417628" cy="1950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ktangel 9">
                  <a:extLst>
                    <a:ext uri="{FF2B5EF4-FFF2-40B4-BE49-F238E27FC236}">
                      <a16:creationId xmlns:a16="http://schemas.microsoft.com/office/drawing/2014/main" id="{00EC60D0-B616-224C-AC9D-80284901B1E3}"/>
                    </a:ext>
                  </a:extLst>
                </p:cNvPr>
                <p:cNvSpPr/>
                <p:nvPr/>
              </p:nvSpPr>
              <p:spPr>
                <a:xfrm>
                  <a:off x="975437" y="5323189"/>
                  <a:ext cx="6417628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95300"/>
                  <a:r>
                    <a:rPr lang="en-GB" sz="2400" b="1" kern="0" dirty="0" err="1"/>
                    <a:t>Emisjonsmodell</a:t>
                  </a:r>
                  <a:r>
                    <a:rPr lang="en-GB" sz="2400" kern="0" dirty="0"/>
                    <a:t>: </a:t>
                  </a:r>
                  <a:r>
                    <a:rPr lang="en-GB" sz="2400" kern="0" dirty="0" err="1"/>
                    <a:t>hvor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sannsynlig</a:t>
                  </a:r>
                  <a:r>
                    <a:rPr lang="en-GB" sz="2400" kern="0" dirty="0"/>
                    <a:t> er det </a:t>
                  </a:r>
                  <a:r>
                    <a:rPr lang="en-GB" sz="2400" kern="0" dirty="0" err="1"/>
                    <a:t>å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observere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hvis</a:t>
                  </a:r>
                  <a:r>
                    <a:rPr lang="en-GB" sz="2400" kern="0" dirty="0"/>
                    <a:t> vi er i </a:t>
                  </a:r>
                  <a:r>
                    <a:rPr lang="en-GB" sz="2400" kern="0" dirty="0" err="1"/>
                    <a:t>tilstanden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?</a:t>
                  </a:r>
                </a:p>
              </p:txBody>
            </p:sp>
          </mc:Choice>
          <mc:Fallback xmlns="">
            <p:sp>
              <p:nvSpPr>
                <p:cNvPr id="10" name="Rektangel 9">
                  <a:extLst>
                    <a:ext uri="{FF2B5EF4-FFF2-40B4-BE49-F238E27FC236}">
                      <a16:creationId xmlns:a16="http://schemas.microsoft.com/office/drawing/2014/main" id="{00EC60D0-B616-224C-AC9D-80284901B1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437" y="5323189"/>
                  <a:ext cx="6417628" cy="830997"/>
                </a:xfrm>
                <a:prstGeom prst="rect">
                  <a:avLst/>
                </a:prstGeom>
                <a:blipFill>
                  <a:blip r:embed="rId8"/>
                  <a:stretch>
                    <a:fillRect t="-6154" b="-15385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Rett pil 28">
              <a:extLst>
                <a:ext uri="{FF2B5EF4-FFF2-40B4-BE49-F238E27FC236}">
                  <a16:creationId xmlns:a16="http://schemas.microsoft.com/office/drawing/2014/main" id="{3A4E1A58-EF65-9547-AC7A-A70F648942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35613" y="4203523"/>
              <a:ext cx="156259" cy="10970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6034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136904" cy="4114800"/>
          </a:xfrm>
        </p:spPr>
        <p:txBody>
          <a:bodyPr/>
          <a:lstStyle/>
          <a:p>
            <a:r>
              <a:rPr lang="en-GB" dirty="0" err="1"/>
              <a:t>Opptil</a:t>
            </a:r>
            <a:r>
              <a:rPr lang="en-GB" dirty="0"/>
              <a:t> </a:t>
            </a:r>
            <a:r>
              <a:rPr lang="en-GB" dirty="0" err="1"/>
              <a:t>nå</a:t>
            </a:r>
            <a:r>
              <a:rPr lang="en-GB" dirty="0"/>
              <a:t> har vi </a:t>
            </a:r>
            <a:r>
              <a:rPr lang="en-GB" dirty="0" err="1"/>
              <a:t>snakket</a:t>
            </a:r>
            <a:r>
              <a:rPr lang="en-GB" dirty="0"/>
              <a:t> om</a:t>
            </a:r>
          </a:p>
          <a:p>
            <a:pPr lvl="1"/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representeres</a:t>
            </a:r>
            <a:r>
              <a:rPr lang="en-GB" dirty="0"/>
              <a:t> </a:t>
            </a:r>
            <a:r>
              <a:rPr lang="en-GB" dirty="0" err="1"/>
              <a:t>matematisk</a:t>
            </a:r>
            <a:endParaRPr lang="en-GB" dirty="0"/>
          </a:p>
          <a:p>
            <a:pPr lvl="1"/>
            <a:r>
              <a:rPr lang="en-GB" dirty="0" err="1"/>
              <a:t>Hvordan</a:t>
            </a:r>
            <a:r>
              <a:rPr lang="en-GB" dirty="0"/>
              <a:t> vi </a:t>
            </a:r>
            <a:r>
              <a:rPr lang="en-GB" dirty="0" err="1"/>
              <a:t>effektivt</a:t>
            </a:r>
            <a:r>
              <a:rPr lang="en-GB" dirty="0"/>
              <a:t> </a:t>
            </a:r>
            <a:r>
              <a:rPr lang="en-GB" dirty="0" err="1"/>
              <a:t>beregner</a:t>
            </a:r>
            <a:r>
              <a:rPr lang="en-GB" dirty="0"/>
              <a:t> den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sansynnlige</a:t>
            </a:r>
            <a:r>
              <a:rPr lang="en-GB" dirty="0"/>
              <a:t> </a:t>
            </a:r>
            <a:r>
              <a:rPr lang="en-GB" dirty="0" err="1"/>
              <a:t>outputsekvensen</a:t>
            </a:r>
            <a:r>
              <a:rPr lang="en-GB" dirty="0"/>
              <a:t> </a:t>
            </a:r>
            <a:r>
              <a:rPr lang="en-GB" dirty="0" err="1"/>
              <a:t>gitt</a:t>
            </a:r>
            <a:r>
              <a:rPr lang="en-GB" dirty="0"/>
              <a:t> </a:t>
            </a:r>
            <a:r>
              <a:rPr lang="en-GB" dirty="0" err="1"/>
              <a:t>inputsekvensen</a:t>
            </a:r>
            <a:r>
              <a:rPr lang="en-GB" dirty="0"/>
              <a:t> (decoding)</a:t>
            </a:r>
          </a:p>
          <a:p>
            <a:r>
              <a:rPr lang="en-GB" dirty="0"/>
              <a:t>Men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vi </a:t>
            </a:r>
            <a:r>
              <a:rPr lang="en-GB" i="1" dirty="0" err="1"/>
              <a:t>estimere</a:t>
            </a:r>
            <a:r>
              <a:rPr lang="en-GB" dirty="0"/>
              <a:t> </a:t>
            </a:r>
            <a:r>
              <a:rPr lang="en-GB" dirty="0" err="1"/>
              <a:t>disse</a:t>
            </a:r>
            <a:r>
              <a:rPr lang="en-GB" dirty="0"/>
              <a:t> </a:t>
            </a:r>
            <a:r>
              <a:rPr lang="en-GB" dirty="0" err="1"/>
              <a:t>sekvensmodellene</a:t>
            </a:r>
            <a:r>
              <a:rPr lang="en-GB" dirty="0"/>
              <a:t>? Kan vi </a:t>
            </a:r>
            <a:r>
              <a:rPr lang="en-GB" dirty="0" err="1"/>
              <a:t>lære</a:t>
            </a:r>
            <a:r>
              <a:rPr lang="en-GB" dirty="0"/>
              <a:t> </a:t>
            </a:r>
            <a:r>
              <a:rPr lang="en-GB" dirty="0" err="1"/>
              <a:t>disse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data?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p:grpSp>
        <p:nvGrpSpPr>
          <p:cNvPr id="7" name="Group 6"/>
          <p:cNvGrpSpPr/>
          <p:nvPr/>
        </p:nvGrpSpPr>
        <p:grpSpPr>
          <a:xfrm>
            <a:off x="1691680" y="3933056"/>
            <a:ext cx="5148572" cy="2733288"/>
            <a:chOff x="1691680" y="3933056"/>
            <a:chExt cx="5148572" cy="2733288"/>
          </a:xfrm>
        </p:grpSpPr>
        <p:sp>
          <p:nvSpPr>
            <p:cNvPr id="5" name="TextBox 4"/>
            <p:cNvSpPr txBox="1"/>
            <p:nvPr/>
          </p:nvSpPr>
          <p:spPr bwMode="white">
            <a:xfrm>
              <a:off x="1691680" y="4941168"/>
              <a:ext cx="309634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>
                  <a:solidFill>
                    <a:srgbClr val="C00000"/>
                  </a:solidFill>
                </a:rPr>
                <a:t>Klart vi kan!</a:t>
              </a:r>
              <a:endParaRPr lang="en-GB" sz="2800" baseline="0" dirty="0">
                <a:solidFill>
                  <a:srgbClr val="C0000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9672" y="3933056"/>
              <a:ext cx="2320580" cy="2733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08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La oss anta at vi har et </a:t>
            </a:r>
            <a:r>
              <a:rPr lang="en-GB" dirty="0" err="1"/>
              <a:t>annotert</a:t>
            </a:r>
            <a:r>
              <a:rPr lang="en-GB" dirty="0"/>
              <a:t> </a:t>
            </a:r>
            <a:r>
              <a:rPr lang="en-GB" dirty="0" err="1"/>
              <a:t>treningsett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grpSp>
        <p:nvGrpSpPr>
          <p:cNvPr id="6" name="Group 5"/>
          <p:cNvGrpSpPr/>
          <p:nvPr/>
        </p:nvGrpSpPr>
        <p:grpSpPr>
          <a:xfrm>
            <a:off x="755576" y="2348880"/>
            <a:ext cx="3122976" cy="1144743"/>
            <a:chOff x="2843808" y="2374506"/>
            <a:chExt cx="3122976" cy="1144743"/>
          </a:xfrm>
        </p:grpSpPr>
        <p:grpSp>
          <p:nvGrpSpPr>
            <p:cNvPr id="8" name="Group 7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6" name="Straight Arrow Connector 15"/>
              <p:cNvCxnSpPr>
                <a:stCxn id="15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Arrow Connector 16"/>
              <p:cNvCxnSpPr>
                <a:stCxn id="15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" name="Oval 17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Arrow Connector 19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TextBox 20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" name="TextBox 8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45449" y="3785408"/>
            <a:ext cx="5292308" cy="1338113"/>
            <a:chOff x="82431" y="3615924"/>
            <a:chExt cx="9000801" cy="2489594"/>
          </a:xfrm>
        </p:grpSpPr>
        <p:sp>
          <p:nvSpPr>
            <p:cNvPr id="41" name="Rectangle 40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53" name="TextBox 52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54" name="TextBox 53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55" name="TextBox 54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Connector 61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TextBox 64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66" name="TextBox 65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67" name="TextBox 66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68" name="TextBox 67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69" name="TextBox 68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71" name="TextBox 70"/>
          <p:cNvSpPr txBox="1"/>
          <p:nvPr/>
        </p:nvSpPr>
        <p:spPr bwMode="white">
          <a:xfrm>
            <a:off x="1401289" y="5488990"/>
            <a:ext cx="722576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Vi har alt vi </a:t>
            </a:r>
            <a:r>
              <a:rPr lang="en-GB" sz="2800" baseline="0" dirty="0" err="1"/>
              <a:t>trenger</a:t>
            </a:r>
            <a:r>
              <a:rPr lang="en-GB" sz="2800" baseline="0" dirty="0"/>
              <a:t> </a:t>
            </a:r>
            <a:r>
              <a:rPr lang="en-GB" sz="2800" baseline="0" dirty="0" err="1"/>
              <a:t>til</a:t>
            </a:r>
            <a:r>
              <a:rPr lang="en-GB" sz="2800" baseline="0" dirty="0"/>
              <a:t> å </a:t>
            </a:r>
            <a:r>
              <a:rPr lang="en-GB" sz="2800" baseline="0" dirty="0" err="1"/>
              <a:t>estimere</a:t>
            </a:r>
            <a:r>
              <a:rPr lang="en-GB" sz="2800" baseline="0" dirty="0"/>
              <a:t> </a:t>
            </a:r>
            <a:r>
              <a:rPr lang="en-GB" sz="2800" baseline="0" dirty="0" err="1"/>
              <a:t>transisjonsmodellen</a:t>
            </a:r>
            <a:r>
              <a:rPr lang="en-GB" sz="2800" baseline="0" dirty="0"/>
              <a:t> og </a:t>
            </a:r>
            <a:r>
              <a:rPr lang="en-GB" sz="2800" baseline="0" dirty="0" err="1"/>
              <a:t>emisjonsmodellen</a:t>
            </a:r>
            <a:r>
              <a:rPr lang="en-GB" sz="2800" baseline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84572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/>
                  <a:t>Transisjonsmodell</a:t>
                </a:r>
                <a:r>
                  <a:rPr lang="en-GB"/>
                  <a:t>:</a:t>
                </a:r>
              </a:p>
              <a:p>
                <a:pPr marL="0" indent="0">
                  <a:buNone/>
                </a:pPr>
                <a:r>
                  <a:rPr lang="en-GB" sz="2800" b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3200"/>
                          <m:t> 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2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  <a:blipFill>
                <a:blip r:embed="rId2"/>
                <a:stretch>
                  <a:fillRect l="-1058" t="-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  <p:grpSp>
        <p:nvGrpSpPr>
          <p:cNvPr id="5" name="Group 4"/>
          <p:cNvGrpSpPr/>
          <p:nvPr/>
        </p:nvGrpSpPr>
        <p:grpSpPr>
          <a:xfrm>
            <a:off x="702977" y="1536044"/>
            <a:ext cx="3122976" cy="1144743"/>
            <a:chOff x="2843808" y="2374506"/>
            <a:chExt cx="3122976" cy="1144743"/>
          </a:xfrm>
        </p:grpSpPr>
        <p:grpSp>
          <p:nvGrpSpPr>
            <p:cNvPr id="6" name="Group 5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Straight Arrow Connector 13"/>
              <p:cNvCxnSpPr>
                <a:stCxn id="13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/>
              <p:cNvCxnSpPr>
                <a:stCxn id="13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Oval 15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TextBox 18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" name="TextBox 6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8" name="TextBox 7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9" name="TextBox 8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70014" y="1439744"/>
            <a:ext cx="4892613" cy="1338113"/>
            <a:chOff x="82431" y="3615924"/>
            <a:chExt cx="9000801" cy="2489594"/>
          </a:xfrm>
        </p:grpSpPr>
        <p:sp>
          <p:nvSpPr>
            <p:cNvPr id="23" name="Rectangle 22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35" name="TextBox 34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TextBox 46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48" name="TextBox 47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49" name="TextBox 48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50" name="TextBox 49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51" name="TextBox 50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52" name="Rounded Rectangle 51"/>
          <p:cNvSpPr/>
          <p:nvPr/>
        </p:nvSpPr>
        <p:spPr bwMode="auto">
          <a:xfrm>
            <a:off x="2670864" y="3821763"/>
            <a:ext cx="1417403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2843808" y="4395431"/>
            <a:ext cx="1254636" cy="44298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088267" y="3522436"/>
            <a:ext cx="4972103" cy="1753599"/>
            <a:chOff x="4088267" y="3522436"/>
            <a:chExt cx="4560727" cy="1753599"/>
          </a:xfrm>
        </p:grpSpPr>
        <p:grpSp>
          <p:nvGrpSpPr>
            <p:cNvPr id="57" name="Group 56"/>
            <p:cNvGrpSpPr/>
            <p:nvPr/>
          </p:nvGrpSpPr>
          <p:grpSpPr>
            <a:xfrm>
              <a:off x="4088267" y="3522436"/>
              <a:ext cx="4484014" cy="830997"/>
              <a:chOff x="4088267" y="3522436"/>
              <a:chExt cx="4484014" cy="830997"/>
            </a:xfrm>
          </p:grpSpPr>
          <p:cxnSp>
            <p:nvCxnSpPr>
              <p:cNvPr id="54" name="Straight Arrow Connector 53"/>
              <p:cNvCxnSpPr>
                <a:stCxn id="52" idx="3"/>
              </p:cNvCxnSpPr>
              <p:nvPr/>
            </p:nvCxnSpPr>
            <p:spPr bwMode="auto">
              <a:xfrm flipV="1">
                <a:off x="4088267" y="3898461"/>
                <a:ext cx="524804" cy="1717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a14:m>
                    <a:r>
                      <a:rPr lang="en-GB" sz="2400" baseline="0"/>
                      <a:t> fulgt</a:t>
                    </a:r>
                    <a:r>
                      <a:rPr lang="en-GB" sz="2400"/>
                      <a:t> av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dirty="0"/>
                      <a:t> </a:t>
                    </a:r>
                    <a:r>
                      <a:rPr lang="en-GB" sz="2400"/>
                      <a:t>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158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/>
            <p:cNvGrpSpPr/>
            <p:nvPr/>
          </p:nvGrpSpPr>
          <p:grpSpPr>
            <a:xfrm>
              <a:off x="4098444" y="4445038"/>
              <a:ext cx="4550550" cy="830997"/>
              <a:chOff x="4021731" y="3522436"/>
              <a:chExt cx="4550550" cy="830997"/>
            </a:xfrm>
          </p:grpSpPr>
          <p:cxnSp>
            <p:nvCxnSpPr>
              <p:cNvPr id="60" name="Straight Arrow Connector 59"/>
              <p:cNvCxnSpPr/>
              <p:nvPr/>
            </p:nvCxnSpPr>
            <p:spPr bwMode="auto">
              <a:xfrm>
                <a:off x="4021731" y="3690704"/>
                <a:ext cx="591340" cy="20775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1" name="TextBox 60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 dirty="0" err="1"/>
                      <a:t>Antall</a:t>
                    </a:r>
                    <a:r>
                      <a:rPr lang="en-GB" sz="2400" dirty="0"/>
                      <a:t> ganger vi </a:t>
                    </a:r>
                    <a:r>
                      <a:rPr lang="en-GB" sz="2400" dirty="0" err="1"/>
                      <a:t>finner</a:t>
                    </a:r>
                    <a:r>
                      <a:rPr lang="en-GB" sz="2400" dirty="0"/>
                      <a:t> </a:t>
                    </a:r>
                    <a:r>
                      <a:rPr lang="en-GB" sz="2400" dirty="0" err="1"/>
                      <a:t>merkelapp</a:t>
                    </a:r>
                    <a:r>
                      <a:rPr lang="en-GB" sz="2400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a14:m>
                    <a:r>
                      <a:rPr lang="en-GB" sz="2400" baseline="0" dirty="0"/>
                      <a:t> </a:t>
                    </a:r>
                    <a:r>
                      <a:rPr lang="en-GB" sz="2400" dirty="0"/>
                      <a:t>i </a:t>
                    </a:r>
                    <a:r>
                      <a:rPr lang="en-GB" sz="2400" dirty="0" err="1"/>
                      <a:t>korpuset</a:t>
                    </a:r>
                    <a:endParaRPr lang="en-GB" sz="2400" dirty="0"/>
                  </a:p>
                </p:txBody>
              </p:sp>
            </mc:Choice>
            <mc:Fallback>
              <p:sp>
                <p:nvSpPr>
                  <p:cNvPr id="61" name="TextBox 6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161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 bwMode="white">
              <a:xfrm>
                <a:off x="419410" y="5535908"/>
                <a:ext cx="6908679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800" baseline="0" dirty="0"/>
                  <a:t>Eksempel: 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aseline="0" dirty="0"/>
                  <a:t>ADJ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GB" sz="2800" baseline="0" dirty="0"/>
                  <a:t> = VERB) = </a:t>
                </a:r>
                <a:r>
                  <a:rPr lang="en-GB" sz="2800" b="1" baseline="0" dirty="0">
                    <a:solidFill>
                      <a:srgbClr val="00B05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9410" y="5535908"/>
                <a:ext cx="6908679" cy="523220"/>
              </a:xfrm>
              <a:prstGeom prst="rect">
                <a:avLst/>
              </a:prstGeom>
              <a:blipFill>
                <a:blip r:embed="rId5"/>
                <a:stretch>
                  <a:fillRect l="-1842" t="-11905" b="-285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 bwMode="white">
          <a:xfrm>
            <a:off x="6660232" y="5535908"/>
            <a:ext cx="936104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10773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/>
                  <a:t>Emisjonsmodell</a:t>
                </a:r>
                <a:r>
                  <a:rPr lang="en-GB"/>
                  <a:t>:</a:t>
                </a:r>
              </a:p>
              <a:p>
                <a:pPr marL="0" indent="0">
                  <a:buNone/>
                </a:pPr>
                <a:r>
                  <a:rPr lang="en-GB" sz="2800" b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3200"/>
                          <m:t> 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2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  <a:blipFill>
                <a:blip r:embed="rId2"/>
                <a:stretch>
                  <a:fillRect l="-1058" t="-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grpSp>
        <p:nvGrpSpPr>
          <p:cNvPr id="5" name="Group 4"/>
          <p:cNvGrpSpPr/>
          <p:nvPr/>
        </p:nvGrpSpPr>
        <p:grpSpPr>
          <a:xfrm>
            <a:off x="702977" y="1536044"/>
            <a:ext cx="3122976" cy="1144743"/>
            <a:chOff x="2843808" y="2374506"/>
            <a:chExt cx="3122976" cy="1144743"/>
          </a:xfrm>
        </p:grpSpPr>
        <p:grpSp>
          <p:nvGrpSpPr>
            <p:cNvPr id="6" name="Group 5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Straight Arrow Connector 13"/>
              <p:cNvCxnSpPr>
                <a:stCxn id="13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/>
              <p:cNvCxnSpPr>
                <a:stCxn id="13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Oval 15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TextBox 18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" name="TextBox 6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8" name="TextBox 7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9" name="TextBox 8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70014" y="1439744"/>
            <a:ext cx="4892613" cy="1338113"/>
            <a:chOff x="82431" y="3615924"/>
            <a:chExt cx="9000801" cy="2489594"/>
          </a:xfrm>
        </p:grpSpPr>
        <p:sp>
          <p:nvSpPr>
            <p:cNvPr id="23" name="Rectangle 22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35" name="TextBox 34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TextBox 46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48" name="TextBox 47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49" name="TextBox 48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50" name="TextBox 49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51" name="TextBox 50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52" name="Rounded Rectangle 51"/>
          <p:cNvSpPr/>
          <p:nvPr/>
        </p:nvSpPr>
        <p:spPr bwMode="auto">
          <a:xfrm>
            <a:off x="2471375" y="3836130"/>
            <a:ext cx="1296693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2709924" y="4361873"/>
            <a:ext cx="853964" cy="44298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3635896" y="3549202"/>
            <a:ext cx="5314469" cy="1726833"/>
            <a:chOff x="3635896" y="3549202"/>
            <a:chExt cx="5314469" cy="1726833"/>
          </a:xfrm>
        </p:grpSpPr>
        <p:grpSp>
          <p:nvGrpSpPr>
            <p:cNvPr id="57" name="Group 56"/>
            <p:cNvGrpSpPr/>
            <p:nvPr/>
          </p:nvGrpSpPr>
          <p:grpSpPr>
            <a:xfrm>
              <a:off x="3825953" y="3549202"/>
              <a:ext cx="5124412" cy="830997"/>
              <a:chOff x="3825953" y="3549202"/>
              <a:chExt cx="5124412" cy="830997"/>
            </a:xfrm>
          </p:grpSpPr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3825953" y="3863393"/>
                <a:ext cx="653399" cy="21367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 bwMode="white">
                  <a:xfrm>
                    <a:off x="4469543" y="3549202"/>
                    <a:ext cx="4480822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 ordet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/>
                      <a:t> med merkelappen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dirty="0"/>
                      <a:t> </a:t>
                    </a:r>
                    <a:r>
                      <a:rPr lang="en-GB" sz="2400"/>
                      <a:t>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469543" y="3549202"/>
                    <a:ext cx="4480822" cy="8309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041" t="-5109" b="-16058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/>
            <p:cNvGrpSpPr/>
            <p:nvPr/>
          </p:nvGrpSpPr>
          <p:grpSpPr>
            <a:xfrm>
              <a:off x="3635896" y="4445038"/>
              <a:ext cx="5013098" cy="830997"/>
              <a:chOff x="3559183" y="3522436"/>
              <a:chExt cx="5013098" cy="830997"/>
            </a:xfrm>
          </p:grpSpPr>
          <p:cxnSp>
            <p:nvCxnSpPr>
              <p:cNvPr id="60" name="Straight Arrow Connector 59"/>
              <p:cNvCxnSpPr/>
              <p:nvPr/>
            </p:nvCxnSpPr>
            <p:spPr bwMode="auto">
              <a:xfrm>
                <a:off x="3559183" y="3658526"/>
                <a:ext cx="1073402" cy="7200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 merkelappen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baseline="0"/>
                      <a:t> </a:t>
                    </a:r>
                    <a:r>
                      <a:rPr lang="en-GB" sz="2400"/>
                      <a:t> 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61" name="TextBox 6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355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 bwMode="white">
              <a:xfrm>
                <a:off x="419410" y="5535908"/>
                <a:ext cx="6951396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800" baseline="0" dirty="0"/>
                  <a:t>Eksempel: 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aseline="0" dirty="0" err="1"/>
                  <a:t>maler</a:t>
                </a:r>
                <a:r>
                  <a:rPr lang="en-GB" sz="2800" baseline="0" dirty="0"/>
                  <a:t>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800" baseline="0" dirty="0"/>
                  <a:t> = NOUN) = </a:t>
                </a:r>
                <a:r>
                  <a:rPr lang="en-GB" sz="2800" b="1" baseline="0" dirty="0">
                    <a:solidFill>
                      <a:srgbClr val="00B05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9410" y="5535908"/>
                <a:ext cx="6951396" cy="523220"/>
              </a:xfrm>
              <a:prstGeom prst="rect">
                <a:avLst/>
              </a:prstGeom>
              <a:blipFill>
                <a:blip r:embed="rId5"/>
                <a:stretch>
                  <a:fillRect l="-1828" t="-11905" b="-285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 bwMode="white">
          <a:xfrm>
            <a:off x="6732240" y="5535908"/>
            <a:ext cx="936104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376417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err="1"/>
                  <a:t>Hva</a:t>
                </a:r>
                <a:r>
                  <a:rPr lang="en-GB" dirty="0"/>
                  <a:t> med </a:t>
                </a:r>
                <a:r>
                  <a:rPr lang="en-GB" dirty="0" err="1"/>
                  <a:t>ordene</a:t>
                </a:r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ikke</a:t>
                </a:r>
                <a:r>
                  <a:rPr lang="en-GB" dirty="0"/>
                  <a:t> </a:t>
                </a:r>
                <a:r>
                  <a:rPr lang="en-GB" dirty="0" err="1"/>
                  <a:t>forekommer</a:t>
                </a:r>
                <a:r>
                  <a:rPr lang="en-GB" dirty="0"/>
                  <a:t> i </a:t>
                </a:r>
                <a:r>
                  <a:rPr lang="en-GB" dirty="0" err="1"/>
                  <a:t>treningsett</a:t>
                </a: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 err="1"/>
                  <a:t>Samme</a:t>
                </a:r>
                <a:r>
                  <a:rPr lang="en-GB" dirty="0"/>
                  <a:t> </a:t>
                </a:r>
                <a:r>
                  <a:rPr lang="en-GB" dirty="0" err="1"/>
                  <a:t>gjelder</a:t>
                </a:r>
                <a:r>
                  <a:rPr lang="en-GB" dirty="0"/>
                  <a:t> </a:t>
                </a:r>
                <a:r>
                  <a:rPr lang="en-GB" dirty="0" err="1"/>
                  <a:t>transisjoner</a:t>
                </a:r>
                <a:r>
                  <a:rPr lang="en-GB" dirty="0"/>
                  <a:t> </a:t>
                </a:r>
                <a:r>
                  <a:rPr lang="en-GB" dirty="0" err="1"/>
                  <a:t>fra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ikke</a:t>
                </a:r>
                <a:r>
                  <a:rPr lang="en-GB" dirty="0"/>
                  <a:t> </a:t>
                </a:r>
                <a:r>
                  <a:rPr lang="en-GB" dirty="0" err="1"/>
                  <a:t>forekommer</a:t>
                </a:r>
                <a:r>
                  <a:rPr lang="en-GB" dirty="0"/>
                  <a:t> i </a:t>
                </a:r>
                <a:r>
                  <a:rPr lang="en-GB" dirty="0" err="1"/>
                  <a:t>treningsdata</a:t>
                </a:r>
                <a:endParaRPr lang="en-GB" dirty="0"/>
              </a:p>
              <a:p>
                <a:r>
                  <a:rPr lang="en-GB" dirty="0" err="1"/>
                  <a:t>Ideelt</a:t>
                </a:r>
                <a:r>
                  <a:rPr lang="en-GB" dirty="0"/>
                  <a:t> sett </a:t>
                </a:r>
                <a:r>
                  <a:rPr lang="en-GB" dirty="0" err="1"/>
                  <a:t>bør</a:t>
                </a:r>
                <a:r>
                  <a:rPr lang="en-GB" dirty="0"/>
                  <a:t> </a:t>
                </a:r>
                <a:r>
                  <a:rPr lang="en-GB" dirty="0" err="1"/>
                  <a:t>disse</a:t>
                </a:r>
                <a:r>
                  <a:rPr lang="en-GB" dirty="0"/>
                  <a:t> </a:t>
                </a:r>
                <a:r>
                  <a:rPr lang="en-GB" dirty="0" err="1"/>
                  <a:t>sannsynlighetene</a:t>
                </a:r>
                <a:r>
                  <a:rPr lang="en-GB" dirty="0"/>
                  <a:t> </a:t>
                </a:r>
                <a:r>
                  <a:rPr lang="en-GB" dirty="0" err="1"/>
                  <a:t>være</a:t>
                </a:r>
                <a:r>
                  <a:rPr lang="en-GB" dirty="0"/>
                  <a:t> </a:t>
                </a:r>
                <a:r>
                  <a:rPr lang="en-GB" dirty="0" err="1"/>
                  <a:t>små</a:t>
                </a:r>
                <a:r>
                  <a:rPr lang="en-GB" dirty="0"/>
                  <a:t>, men &gt; 0</a:t>
                </a:r>
              </a:p>
              <a:p>
                <a:pPr lvl="1"/>
                <a:r>
                  <a:rPr lang="en-GB" dirty="0"/>
                  <a:t>Tar i </a:t>
                </a:r>
                <a:r>
                  <a:rPr lang="en-GB" dirty="0" err="1"/>
                  <a:t>betrakning</a:t>
                </a:r>
                <a:r>
                  <a:rPr lang="en-GB" dirty="0"/>
                  <a:t> at </a:t>
                </a:r>
                <a:r>
                  <a:rPr lang="en-GB" dirty="0" err="1"/>
                  <a:t>treningsett</a:t>
                </a:r>
                <a:r>
                  <a:rPr lang="en-GB" dirty="0"/>
                  <a:t> har en </a:t>
                </a:r>
                <a:r>
                  <a:rPr lang="en-GB" i="1" dirty="0" err="1"/>
                  <a:t>begrenset</a:t>
                </a:r>
                <a:r>
                  <a:rPr lang="en-GB" i="1" dirty="0"/>
                  <a:t> størrelse</a:t>
                </a:r>
                <a:r>
                  <a:rPr lang="en-GB" dirty="0"/>
                  <a:t>,   </a:t>
                </a:r>
                <a:r>
                  <a:rPr lang="en-GB" dirty="0" err="1"/>
                  <a:t>og</a:t>
                </a:r>
                <a:r>
                  <a:rPr lang="en-GB" dirty="0"/>
                  <a:t> </a:t>
                </a:r>
                <a:r>
                  <a:rPr lang="en-GB" dirty="0" err="1"/>
                  <a:t>gir</a:t>
                </a:r>
                <a:r>
                  <a:rPr lang="en-GB" dirty="0"/>
                  <a:t> </a:t>
                </a:r>
                <a:r>
                  <a:rPr lang="en-GB" dirty="0" err="1"/>
                  <a:t>dermed</a:t>
                </a:r>
                <a:r>
                  <a:rPr lang="en-GB" dirty="0"/>
                  <a:t> </a:t>
                </a:r>
                <a:r>
                  <a:rPr lang="en-GB" dirty="0" err="1"/>
                  <a:t>imperfekte</a:t>
                </a:r>
                <a:r>
                  <a:rPr lang="en-GB" dirty="0"/>
                  <a:t> </a:t>
                </a:r>
                <a:r>
                  <a:rPr lang="en-GB" dirty="0" err="1"/>
                  <a:t>forekomsttallene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1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4618" y="2132856"/>
                <a:ext cx="8424936" cy="690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𝑏𝑜𝑘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NOUN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𝑏𝑜𝑘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𝑁𝑂𝑈𝑁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2400"/>
                          <m:t> 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𝑁𝑂𝑈𝑁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400"/>
                  <a:t> ?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18" y="2132856"/>
                <a:ext cx="8424936" cy="690830"/>
              </a:xfrm>
              <a:prstGeom prst="rect">
                <a:avLst/>
              </a:prstGeom>
              <a:blipFill>
                <a:blip r:embed="rId3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907704" y="5478589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>
                <a:sym typeface="Wingdings" panose="05000000000000000000" pitchFamily="2" charset="2"/>
              </a:rPr>
              <a:t> </a:t>
            </a:r>
            <a:r>
              <a:rPr lang="en-GB" sz="2400" b="1">
                <a:sym typeface="Wingdings" panose="05000000000000000000" pitchFamily="2" charset="2"/>
              </a:rPr>
              <a:t>Smoothing</a:t>
            </a:r>
            <a:r>
              <a:rPr lang="en-GB" sz="2400">
                <a:sym typeface="Wingdings" panose="05000000000000000000" pitchFamily="2" charset="2"/>
              </a:rPr>
              <a:t>  kan brukes til å korrigere sansynnlighetesfordelingene</a:t>
            </a:r>
            <a:endParaRPr lang="en-GB" sz="2400"/>
          </a:p>
        </p:txBody>
      </p:sp>
      <p:sp>
        <p:nvSpPr>
          <p:cNvPr id="7" name="Rounded Rectangle 6"/>
          <p:cNvSpPr/>
          <p:nvPr/>
        </p:nvSpPr>
        <p:spPr bwMode="auto">
          <a:xfrm>
            <a:off x="2339752" y="5469436"/>
            <a:ext cx="1728192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81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Laplace smoothing (</a:t>
                </a:r>
                <a:r>
                  <a:rPr lang="en-GB" dirty="0" err="1"/>
                  <a:t>også</a:t>
                </a:r>
                <a:r>
                  <a:rPr lang="en-GB" dirty="0"/>
                  <a:t> </a:t>
                </a:r>
                <a:r>
                  <a:rPr lang="en-GB" dirty="0" err="1"/>
                  <a:t>kalt</a:t>
                </a:r>
                <a:r>
                  <a:rPr lang="en-GB" dirty="0"/>
                  <a:t> “additive smoothing):</a:t>
                </a:r>
              </a:p>
              <a:p>
                <a:endParaRPr lang="en-GB" dirty="0"/>
              </a:p>
              <a:p>
                <a:endParaRPr lang="en-GB" sz="2000" dirty="0"/>
              </a:p>
              <a:p>
                <a:pPr marL="0" indent="0">
                  <a:buNone/>
                </a:pPr>
                <a:r>
                  <a:rPr lang="en-GB" dirty="0" err="1"/>
                  <a:t>Hvor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GB" dirty="0"/>
                  <a:t> er en parameter </a:t>
                </a:r>
                <a:r>
                  <a:rPr lang="en-GB" dirty="0" err="1"/>
                  <a:t>og</a:t>
                </a:r>
                <a:r>
                  <a:rPr lang="en-GB" dirty="0"/>
                  <a:t> V er </a:t>
                </a:r>
                <a:r>
                  <a:rPr lang="en-GB" dirty="0" err="1"/>
                  <a:t>antall</a:t>
                </a:r>
                <a:r>
                  <a:rPr lang="en-GB" dirty="0"/>
                  <a:t> </a:t>
                </a:r>
                <a:r>
                  <a:rPr lang="en-GB" dirty="0" err="1"/>
                  <a:t>unike</a:t>
                </a:r>
                <a:r>
                  <a:rPr lang="en-GB" dirty="0"/>
                  <a:t> </a:t>
                </a:r>
                <a:r>
                  <a:rPr lang="en-GB" dirty="0" err="1"/>
                  <a:t>ord</a:t>
                </a:r>
                <a:r>
                  <a:rPr lang="en-GB" dirty="0"/>
                  <a:t> i </a:t>
                </a:r>
                <a:r>
                  <a:rPr lang="en-GB" dirty="0" err="1"/>
                  <a:t>modellen</a:t>
                </a:r>
                <a:endParaRPr lang="en-GB" dirty="0"/>
              </a:p>
              <a:p>
                <a:r>
                  <a:rPr lang="en-GB" dirty="0"/>
                  <a:t>Eksempel med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=0.01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𝑏𝑜𝑘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𝑁𝑂𝑈𝑁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0.01</m:t>
                        </m:r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2+0.01∗8</m:t>
                        </m:r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=0.0048</m:t>
                    </m:r>
                  </m:oMath>
                </a14:m>
                <a:endParaRPr lang="en-GB" sz="1800" b="0" dirty="0"/>
              </a:p>
              <a:p>
                <a:pPr lvl="1"/>
                <a:r>
                  <a:rPr lang="en-GB" sz="2000" dirty="0"/>
                  <a:t>Og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𝑚𝑎𝑙𝑒𝑟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𝑁𝑂𝑈𝑁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1+0.01</m:t>
                        </m:r>
                      </m:num>
                      <m:den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2+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0.01∗8</m:t>
                        </m:r>
                      </m:den>
                    </m:f>
                    <m:r>
                      <a:rPr lang="en-GB" sz="1800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4856</m:t>
                    </m:r>
                  </m:oMath>
                </a14:m>
                <a:endParaRPr lang="en-GB" sz="2000" dirty="0"/>
              </a:p>
              <a:p>
                <a:pPr lvl="1"/>
                <a:endParaRPr lang="en-GB" sz="6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8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7584" y="2132856"/>
                <a:ext cx="5184576" cy="809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2800" b="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800" b="0" i="0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GB" sz="2800"/>
                          <m:t> 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132856"/>
                <a:ext cx="5184576" cy="8096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374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81D91-C61A-1C4A-ACCA-7A99F464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Smoothing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25329F0-7378-E34D-B9A4-F28A11F0D5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r>
                  <a:rPr lang="en-GB" b="1" dirty="0" err="1">
                    <a:solidFill>
                      <a:srgbClr val="00B050"/>
                    </a:solidFill>
                  </a:rPr>
                  <a:t>Spørsmål</a:t>
                </a:r>
                <a:r>
                  <a:rPr lang="en-GB" dirty="0"/>
                  <a:t>: </a:t>
                </a:r>
                <a:r>
                  <a:rPr lang="en-GB" dirty="0" err="1"/>
                  <a:t>hvorfor</a:t>
                </a:r>
                <a:r>
                  <a:rPr lang="en-GB" dirty="0"/>
                  <a:t> har vi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dirty="0"/>
                  <a:t> i </a:t>
                </a:r>
                <a:r>
                  <a:rPr lang="en-GB" dirty="0" err="1"/>
                  <a:t>nevner</a:t>
                </a:r>
                <a:r>
                  <a:rPr lang="en-GB" dirty="0"/>
                  <a:t>? 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Smoothing </a:t>
                </a:r>
                <a:r>
                  <a:rPr lang="en-GB" dirty="0" err="1"/>
                  <a:t>mest</a:t>
                </a:r>
                <a:r>
                  <a:rPr lang="en-GB" dirty="0"/>
                  <a:t> </a:t>
                </a:r>
                <a:r>
                  <a:rPr lang="en-GB" dirty="0" err="1"/>
                  <a:t>nyttig</a:t>
                </a:r>
                <a:r>
                  <a:rPr lang="en-GB" dirty="0"/>
                  <a:t> i </a:t>
                </a:r>
                <a:r>
                  <a:rPr lang="en-GB" dirty="0" err="1"/>
                  <a:t>emisjonsmodellen</a:t>
                </a:r>
                <a:r>
                  <a:rPr lang="en-GB" dirty="0"/>
                  <a:t> (</a:t>
                </a:r>
                <a:r>
                  <a:rPr lang="en-GB" dirty="0" err="1"/>
                  <a:t>gitt</a:t>
                </a:r>
                <a:r>
                  <a:rPr lang="en-GB" dirty="0"/>
                  <a:t> den store </a:t>
                </a:r>
                <a:r>
                  <a:rPr lang="en-GB" dirty="0" err="1"/>
                  <a:t>antall</a:t>
                </a:r>
                <a:r>
                  <a:rPr lang="en-GB" dirty="0"/>
                  <a:t> </a:t>
                </a:r>
                <a:r>
                  <a:rPr lang="en-GB" dirty="0" err="1"/>
                  <a:t>mulige</a:t>
                </a:r>
                <a:r>
                  <a:rPr lang="en-GB" dirty="0"/>
                  <a:t> </a:t>
                </a:r>
                <a:r>
                  <a:rPr lang="en-GB" dirty="0" err="1"/>
                  <a:t>observasjoner</a:t>
                </a:r>
                <a:r>
                  <a:rPr lang="en-GB" dirty="0"/>
                  <a:t>)</a:t>
                </a:r>
              </a:p>
              <a:p>
                <a:r>
                  <a:rPr lang="en-GB" dirty="0"/>
                  <a:t>Andre </a:t>
                </a:r>
                <a:r>
                  <a:rPr lang="en-GB" dirty="0" err="1"/>
                  <a:t>smoothingteknikker</a:t>
                </a:r>
                <a:r>
                  <a:rPr lang="en-GB" dirty="0"/>
                  <a:t> </a:t>
                </a:r>
                <a:r>
                  <a:rPr lang="en-GB" dirty="0" err="1"/>
                  <a:t>enn</a:t>
                </a:r>
                <a:r>
                  <a:rPr lang="en-GB" dirty="0"/>
                  <a:t> Laplace </a:t>
                </a:r>
                <a:r>
                  <a:rPr lang="en-GB" dirty="0" err="1"/>
                  <a:t>kan</a:t>
                </a:r>
                <a:r>
                  <a:rPr lang="en-GB" dirty="0"/>
                  <a:t> </a:t>
                </a:r>
                <a:r>
                  <a:rPr lang="en-GB" dirty="0" err="1"/>
                  <a:t>også</a:t>
                </a:r>
                <a:r>
                  <a:rPr lang="en-GB" dirty="0"/>
                  <a:t> </a:t>
                </a:r>
                <a:r>
                  <a:rPr lang="en-GB" dirty="0" err="1"/>
                  <a:t>brukes</a:t>
                </a:r>
                <a:r>
                  <a:rPr lang="en-GB" dirty="0"/>
                  <a:t>, </a:t>
                </a:r>
                <a:r>
                  <a:rPr lang="en-GB" dirty="0" err="1"/>
                  <a:t>blant</a:t>
                </a:r>
                <a:r>
                  <a:rPr lang="en-GB" dirty="0"/>
                  <a:t> </a:t>
                </a:r>
                <a:r>
                  <a:rPr lang="en-GB" dirty="0" err="1"/>
                  <a:t>annet</a:t>
                </a:r>
                <a:r>
                  <a:rPr lang="en-GB" dirty="0"/>
                  <a:t> </a:t>
                </a:r>
                <a:r>
                  <a:rPr lang="en-GB" i="1" dirty="0" err="1"/>
                  <a:t>Kneser</a:t>
                </a:r>
                <a:r>
                  <a:rPr lang="en-GB" i="1" dirty="0"/>
                  <a:t>-Ney discounting</a:t>
                </a:r>
                <a:r>
                  <a:rPr lang="en-GB" dirty="0"/>
                  <a:t> (se J&amp;M)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25329F0-7378-E34D-B9A4-F28A11F0D5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3A02A0-F036-A94C-BD81-533E8FD739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05D517-8281-D54B-99E3-58780C5ADF19}"/>
                  </a:ext>
                </a:extLst>
              </p:cNvPr>
              <p:cNvSpPr/>
              <p:nvPr/>
            </p:nvSpPr>
            <p:spPr>
              <a:xfrm>
                <a:off x="2555776" y="2583986"/>
                <a:ext cx="5184576" cy="809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2800" b="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800" b="0" i="0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GB" sz="2800"/>
                          <m:t> 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05D517-8281-D54B-99E3-58780C5ADF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583986"/>
                <a:ext cx="5184576" cy="809645"/>
              </a:xfrm>
              <a:prstGeom prst="rect">
                <a:avLst/>
              </a:prstGeom>
              <a:blipFill>
                <a:blip r:embed="rId3"/>
                <a:stretch>
                  <a:fillRect t="-14063"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81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Andre sekvensmodeller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16" y="1501648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Mange </a:t>
            </a:r>
            <a:r>
              <a:rPr lang="en-GB" dirty="0" err="1"/>
              <a:t>ulike</a:t>
            </a:r>
            <a:r>
              <a:rPr lang="en-GB" dirty="0"/>
              <a:t> modeller for                          </a:t>
            </a:r>
            <a:r>
              <a:rPr lang="en-GB" dirty="0" err="1"/>
              <a:t>sekvensklassifisering</a:t>
            </a:r>
            <a:r>
              <a:rPr lang="en-GB" dirty="0"/>
              <a:t>: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Hidden Markov Models (HMMs)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Maximum Entropy Markov Models (MEMMs)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Conditional Random Fields (CRFs)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Recurrent Neural Networks (LSTMs, GRUs)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Andre </a:t>
            </a:r>
            <a:r>
              <a:rPr lang="en-GB" sz="2000" dirty="0" err="1"/>
              <a:t>dype</a:t>
            </a:r>
            <a:r>
              <a:rPr lang="en-GB" sz="2000" dirty="0"/>
              <a:t> </a:t>
            </a:r>
            <a:r>
              <a:rPr lang="en-GB" sz="2000" dirty="0" err="1"/>
              <a:t>nevrale</a:t>
            </a:r>
            <a:r>
              <a:rPr lang="en-GB" sz="2000" dirty="0"/>
              <a:t> </a:t>
            </a:r>
            <a:r>
              <a:rPr lang="en-GB" sz="2000" dirty="0" err="1"/>
              <a:t>nettverk</a:t>
            </a:r>
            <a:r>
              <a:rPr lang="en-GB" sz="2000" dirty="0"/>
              <a:t> (e.g. Google’s BERT)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p:grpSp>
        <p:nvGrpSpPr>
          <p:cNvPr id="33" name="Group 32"/>
          <p:cNvGrpSpPr/>
          <p:nvPr/>
        </p:nvGrpSpPr>
        <p:grpSpPr>
          <a:xfrm>
            <a:off x="4578092" y="2414816"/>
            <a:ext cx="1589414" cy="66437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Arrow Connector 16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Oval 21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Oval 27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2568" y="3115821"/>
            <a:ext cx="1589414" cy="664378"/>
            <a:chOff x="6516216" y="2132856"/>
            <a:chExt cx="1589414" cy="664378"/>
          </a:xfrm>
        </p:grpSpPr>
        <p:sp>
          <p:nvSpPr>
            <p:cNvPr id="35" name="Oval 34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stCxn id="35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Oval 37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Oval 43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904879" y="3901521"/>
            <a:ext cx="1589414" cy="664378"/>
            <a:chOff x="6516216" y="2132856"/>
            <a:chExt cx="1589414" cy="664378"/>
          </a:xfrm>
        </p:grpSpPr>
        <p:sp>
          <p:nvSpPr>
            <p:cNvPr id="48" name="Oval 47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9" name="Straight Arrow Connector 48"/>
            <p:cNvCxnSpPr>
              <a:stCxn id="48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8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Oval 50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TextBox 53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Oval 56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878468" y="4658076"/>
            <a:ext cx="1359260" cy="795472"/>
            <a:chOff x="6908203" y="4226580"/>
            <a:chExt cx="1359260" cy="795472"/>
          </a:xfrm>
        </p:grpSpPr>
        <p:sp>
          <p:nvSpPr>
            <p:cNvPr id="61" name="Oval 60"/>
            <p:cNvSpPr/>
            <p:nvPr/>
          </p:nvSpPr>
          <p:spPr bwMode="auto">
            <a:xfrm>
              <a:off x="6908203" y="42265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7042121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>
              <a:off x="7158471" y="4667743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Oval 63"/>
            <p:cNvSpPr/>
            <p:nvPr/>
          </p:nvSpPr>
          <p:spPr bwMode="auto">
            <a:xfrm>
              <a:off x="7434556" y="424041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>
              <a:off x="7569793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7643587" y="4671379"/>
              <a:ext cx="18329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" name="TextBox 66"/>
            <p:cNvSpPr txBox="1"/>
            <p:nvPr/>
          </p:nvSpPr>
          <p:spPr bwMode="white">
            <a:xfrm>
              <a:off x="7779924" y="4456790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003627" y="4230592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>
              <a:off x="8138864" y="474202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Oval 69"/>
            <p:cNvSpPr/>
            <p:nvPr/>
          </p:nvSpPr>
          <p:spPr bwMode="auto">
            <a:xfrm>
              <a:off x="6950857" y="4858367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7481847" y="4868578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8039561" y="485700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993142" y="461325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7512501" y="46119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078254" y="461528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 bwMode="auto">
            <a:xfrm>
              <a:off x="7038802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>
              <a:off x="7566474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8135545" y="448583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9" name="Group 138"/>
          <p:cNvGrpSpPr/>
          <p:nvPr/>
        </p:nvGrpSpPr>
        <p:grpSpPr>
          <a:xfrm>
            <a:off x="7508220" y="5339233"/>
            <a:ext cx="1496100" cy="1164047"/>
            <a:chOff x="7432384" y="4260780"/>
            <a:chExt cx="1496100" cy="1164047"/>
          </a:xfrm>
        </p:grpSpPr>
        <p:sp>
          <p:nvSpPr>
            <p:cNvPr id="86" name="Oval 85"/>
            <p:cNvSpPr/>
            <p:nvPr/>
          </p:nvSpPr>
          <p:spPr bwMode="auto">
            <a:xfrm>
              <a:off x="7460894" y="42607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7587286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Oval 88"/>
            <p:cNvSpPr/>
            <p:nvPr/>
          </p:nvSpPr>
          <p:spPr bwMode="auto">
            <a:xfrm>
              <a:off x="7978186" y="426916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8114958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3" name="Oval 92"/>
            <p:cNvSpPr/>
            <p:nvPr/>
          </p:nvSpPr>
          <p:spPr bwMode="auto">
            <a:xfrm>
              <a:off x="8509837" y="4265496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4" name="Straight Arrow Connector 93"/>
            <p:cNvCxnSpPr/>
            <p:nvPr/>
          </p:nvCxnSpPr>
          <p:spPr bwMode="auto">
            <a:xfrm>
              <a:off x="8659173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Oval 94"/>
            <p:cNvSpPr/>
            <p:nvPr/>
          </p:nvSpPr>
          <p:spPr bwMode="auto">
            <a:xfrm>
              <a:off x="7496022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8027012" y="5271353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8559870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7538307" y="50160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8057666" y="501470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8598563" y="50194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7583967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/>
            <p:nvPr/>
          </p:nvCxnSpPr>
          <p:spPr bwMode="auto">
            <a:xfrm>
              <a:off x="8111639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/>
            <p:nvPr/>
          </p:nvCxnSpPr>
          <p:spPr bwMode="auto">
            <a:xfrm>
              <a:off x="8655854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Rectangle 115"/>
            <p:cNvSpPr/>
            <p:nvPr/>
          </p:nvSpPr>
          <p:spPr bwMode="auto">
            <a:xfrm>
              <a:off x="7535521" y="46505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8054880" y="4649180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8595777" y="46539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9" name="Straight Arrow Connector 118"/>
            <p:cNvCxnSpPr/>
            <p:nvPr/>
          </p:nvCxnSpPr>
          <p:spPr bwMode="auto">
            <a:xfrm>
              <a:off x="7581181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Straight Arrow Connector 119"/>
            <p:cNvCxnSpPr/>
            <p:nvPr/>
          </p:nvCxnSpPr>
          <p:spPr bwMode="auto">
            <a:xfrm>
              <a:off x="8108853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Arrow Connector 120"/>
            <p:cNvCxnSpPr/>
            <p:nvPr/>
          </p:nvCxnSpPr>
          <p:spPr bwMode="auto">
            <a:xfrm>
              <a:off x="8653068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TextBox 122"/>
            <p:cNvSpPr txBox="1"/>
            <p:nvPr/>
          </p:nvSpPr>
          <p:spPr bwMode="white">
            <a:xfrm>
              <a:off x="7432384" y="4639988"/>
              <a:ext cx="4024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4" name="TextBox 123"/>
            <p:cNvSpPr txBox="1"/>
            <p:nvPr/>
          </p:nvSpPr>
          <p:spPr bwMode="white">
            <a:xfrm>
              <a:off x="7948697" y="463006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5" name="TextBox 124"/>
            <p:cNvSpPr txBox="1"/>
            <p:nvPr/>
          </p:nvSpPr>
          <p:spPr bwMode="white">
            <a:xfrm>
              <a:off x="8488757" y="4629793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cxnSp>
          <p:nvCxnSpPr>
            <p:cNvPr id="128" name="Straight Arrow Connector 127"/>
            <p:cNvCxnSpPr/>
            <p:nvPr/>
          </p:nvCxnSpPr>
          <p:spPr bwMode="auto">
            <a:xfrm flipH="1">
              <a:off x="7652889" y="4889976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Arrow Connector 129"/>
            <p:cNvCxnSpPr/>
            <p:nvPr/>
          </p:nvCxnSpPr>
          <p:spPr bwMode="auto">
            <a:xfrm flipH="1">
              <a:off x="8183779" y="489279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1" name="Straight Arrow Connector 130"/>
            <p:cNvCxnSpPr/>
            <p:nvPr/>
          </p:nvCxnSpPr>
          <p:spPr bwMode="auto">
            <a:xfrm>
              <a:off x="7911309" y="488319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Straight Arrow Connector 131"/>
            <p:cNvCxnSpPr/>
            <p:nvPr/>
          </p:nvCxnSpPr>
          <p:spPr bwMode="auto">
            <a:xfrm>
              <a:off x="8460432" y="4876383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32"/>
            <p:cNvCxnSpPr/>
            <p:nvPr/>
          </p:nvCxnSpPr>
          <p:spPr bwMode="auto">
            <a:xfrm flipH="1">
              <a:off x="7650835" y="5145832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/>
            <p:nvPr/>
          </p:nvCxnSpPr>
          <p:spPr bwMode="auto">
            <a:xfrm flipH="1">
              <a:off x="8201164" y="515956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Arrow Connector 134"/>
            <p:cNvCxnSpPr/>
            <p:nvPr/>
          </p:nvCxnSpPr>
          <p:spPr bwMode="auto">
            <a:xfrm>
              <a:off x="7928694" y="514995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Arrow Connector 135"/>
            <p:cNvCxnSpPr/>
            <p:nvPr/>
          </p:nvCxnSpPr>
          <p:spPr bwMode="auto">
            <a:xfrm>
              <a:off x="8477817" y="5143148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TextBox 137"/>
            <p:cNvSpPr txBox="1"/>
            <p:nvPr/>
          </p:nvSpPr>
          <p:spPr bwMode="white">
            <a:xfrm>
              <a:off x="8172400" y="485070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</p:grpSp>
      <p:cxnSp>
        <p:nvCxnSpPr>
          <p:cNvPr id="141" name="Straight Arrow Connector 140"/>
          <p:cNvCxnSpPr/>
          <p:nvPr/>
        </p:nvCxnSpPr>
        <p:spPr bwMode="auto">
          <a:xfrm>
            <a:off x="6504949" y="5793069"/>
            <a:ext cx="902938" cy="1360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37233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Recurrent 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Moderne</a:t>
            </a:r>
            <a:r>
              <a:rPr lang="en-GB" dirty="0"/>
              <a:t> </a:t>
            </a:r>
            <a:r>
              <a:rPr lang="en-GB" dirty="0" err="1"/>
              <a:t>språkteknologiske</a:t>
            </a:r>
            <a:r>
              <a:rPr lang="en-GB" dirty="0"/>
              <a:t> </a:t>
            </a:r>
            <a:r>
              <a:rPr lang="en-GB" dirty="0" err="1"/>
              <a:t>verktøy</a:t>
            </a:r>
            <a:r>
              <a:rPr lang="en-GB" dirty="0"/>
              <a:t>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</a:t>
            </a:r>
            <a:r>
              <a:rPr lang="en-GB" b="1" dirty="0" err="1"/>
              <a:t>nevrale</a:t>
            </a:r>
            <a:r>
              <a:rPr lang="en-GB" b="1" dirty="0"/>
              <a:t> </a:t>
            </a:r>
            <a:r>
              <a:rPr lang="en-GB" b="1" dirty="0" err="1"/>
              <a:t>nettverk</a:t>
            </a:r>
            <a:r>
              <a:rPr lang="en-GB" b="1" dirty="0"/>
              <a:t> </a:t>
            </a:r>
            <a:r>
              <a:rPr lang="en-GB" dirty="0"/>
              <a:t>(NN) i </a:t>
            </a:r>
            <a:r>
              <a:rPr lang="en-GB" dirty="0" err="1"/>
              <a:t>stedet</a:t>
            </a:r>
            <a:r>
              <a:rPr lang="en-GB" dirty="0"/>
              <a:t> for HMMs</a:t>
            </a:r>
          </a:p>
          <a:p>
            <a:r>
              <a:rPr lang="en-GB" dirty="0"/>
              <a:t>Men </a:t>
            </a:r>
            <a:r>
              <a:rPr lang="en-GB" dirty="0" err="1"/>
              <a:t>hovedidéene</a:t>
            </a:r>
            <a:r>
              <a:rPr lang="en-GB" dirty="0"/>
              <a:t> </a:t>
            </a:r>
            <a:r>
              <a:rPr lang="en-GB" dirty="0" err="1"/>
              <a:t>forblir</a:t>
            </a:r>
            <a:r>
              <a:rPr lang="en-GB" dirty="0"/>
              <a:t> de </a:t>
            </a:r>
            <a:r>
              <a:rPr lang="en-GB" dirty="0" err="1"/>
              <a:t>samme</a:t>
            </a:r>
            <a:r>
              <a:rPr lang="en-GB" dirty="0"/>
              <a:t>:</a:t>
            </a:r>
          </a:p>
          <a:p>
            <a:pPr marL="931863" lvl="1" indent="-457200">
              <a:buFont typeface="+mj-lt"/>
              <a:buAutoNum type="arabicPeriod"/>
            </a:pPr>
            <a:r>
              <a:rPr lang="en-GB" dirty="0" err="1"/>
              <a:t>Modellen</a:t>
            </a:r>
            <a:r>
              <a:rPr lang="en-GB" dirty="0"/>
              <a:t> </a:t>
            </a:r>
            <a:r>
              <a:rPr lang="en-GB" dirty="0" err="1"/>
              <a:t>beskriver</a:t>
            </a:r>
            <a:r>
              <a:rPr lang="en-GB" dirty="0"/>
              <a:t> </a:t>
            </a:r>
            <a:r>
              <a:rPr lang="en-GB" dirty="0" err="1"/>
              <a:t>mulige</a:t>
            </a:r>
            <a:r>
              <a:rPr lang="en-GB" dirty="0"/>
              <a:t> </a:t>
            </a:r>
            <a:r>
              <a:rPr lang="en-GB" i="1" dirty="0" err="1"/>
              <a:t>transisjoner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tilstand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tilstand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 err="1"/>
              <a:t>Samt</a:t>
            </a:r>
            <a:r>
              <a:rPr lang="en-GB" dirty="0"/>
              <a:t>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observasjoner</a:t>
            </a:r>
            <a:r>
              <a:rPr lang="en-GB" dirty="0"/>
              <a:t> (“input”) </a:t>
            </a:r>
            <a:r>
              <a:rPr lang="en-GB" dirty="0" err="1"/>
              <a:t>påvirker</a:t>
            </a:r>
            <a:r>
              <a:rPr lang="en-GB" dirty="0"/>
              <a:t> </a:t>
            </a:r>
            <a:r>
              <a:rPr lang="en-GB" dirty="0" err="1"/>
              <a:t>tilstanden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/>
              <a:t>Man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i="1" dirty="0"/>
              <a:t>decoding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finne</a:t>
            </a:r>
            <a:r>
              <a:rPr lang="en-GB" dirty="0"/>
              <a:t> den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outputsekvensen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/>
              <a:t>Og </a:t>
            </a:r>
            <a:r>
              <a:rPr lang="en-GB" dirty="0" err="1"/>
              <a:t>modellen</a:t>
            </a:r>
            <a:r>
              <a:rPr lang="en-GB" dirty="0"/>
              <a:t> </a:t>
            </a:r>
            <a:r>
              <a:rPr lang="en-GB" dirty="0" err="1"/>
              <a:t>inneholder</a:t>
            </a:r>
            <a:r>
              <a:rPr lang="en-GB" dirty="0"/>
              <a:t> </a:t>
            </a:r>
            <a:r>
              <a:rPr lang="en-GB" dirty="0" err="1"/>
              <a:t>parametrene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i="1" dirty="0" err="1"/>
              <a:t>læres</a:t>
            </a:r>
            <a:r>
              <a:rPr lang="en-GB" i="1" dirty="0"/>
              <a:t> </a:t>
            </a:r>
            <a:r>
              <a:rPr lang="en-GB" i="1" dirty="0" err="1"/>
              <a:t>fra</a:t>
            </a:r>
            <a:r>
              <a:rPr lang="en-GB" i="1" dirty="0"/>
              <a:t> data</a:t>
            </a:r>
          </a:p>
          <a:p>
            <a:pPr marL="495300"/>
            <a:r>
              <a:rPr lang="en-GB" dirty="0" err="1"/>
              <a:t>Største</a:t>
            </a:r>
            <a:r>
              <a:rPr lang="en-GB" dirty="0"/>
              <a:t> </a:t>
            </a:r>
            <a:r>
              <a:rPr lang="en-GB" dirty="0" err="1"/>
              <a:t>forskjell</a:t>
            </a:r>
            <a:r>
              <a:rPr lang="en-GB" dirty="0"/>
              <a:t>: NN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i="1" dirty="0" err="1"/>
              <a:t>ikke-lineære</a:t>
            </a:r>
            <a:r>
              <a:rPr lang="en-GB" i="1" dirty="0"/>
              <a:t> </a:t>
            </a:r>
            <a:r>
              <a:rPr lang="en-GB" i="1" dirty="0" err="1"/>
              <a:t>transformasjoner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vektorer</a:t>
            </a:r>
            <a:r>
              <a:rPr lang="en-GB" dirty="0"/>
              <a:t> i </a:t>
            </a:r>
            <a:r>
              <a:rPr lang="en-GB" dirty="0" err="1"/>
              <a:t>stedet</a:t>
            </a:r>
            <a:r>
              <a:rPr lang="en-GB" dirty="0"/>
              <a:t> for </a:t>
            </a:r>
            <a:r>
              <a:rPr lang="en-GB" dirty="0" err="1"/>
              <a:t>sannsynlighetsmatriser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61518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Enkle</a:t>
            </a:r>
            <a:r>
              <a:rPr lang="en-GB" dirty="0"/>
              <a:t> “recurrent neural nets”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8"/>
          <a:stretch/>
        </p:blipFill>
        <p:spPr>
          <a:xfrm>
            <a:off x="323528" y="1751917"/>
            <a:ext cx="6049366" cy="34595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p:grpSp>
        <p:nvGrpSpPr>
          <p:cNvPr id="9" name="Group 8"/>
          <p:cNvGrpSpPr/>
          <p:nvPr/>
        </p:nvGrpSpPr>
        <p:grpSpPr>
          <a:xfrm>
            <a:off x="242789" y="4597653"/>
            <a:ext cx="5976664" cy="1437312"/>
            <a:chOff x="1610941" y="4597653"/>
            <a:chExt cx="5976664" cy="1437312"/>
          </a:xfrm>
        </p:grpSpPr>
        <p:sp>
          <p:nvSpPr>
            <p:cNvPr id="6" name="TextBox 5"/>
            <p:cNvSpPr txBox="1"/>
            <p:nvPr/>
          </p:nvSpPr>
          <p:spPr bwMode="white">
            <a:xfrm>
              <a:off x="1610941" y="5080858"/>
              <a:ext cx="5976664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dirty="0"/>
                <a:t>Input x</a:t>
              </a:r>
              <a:r>
                <a:rPr lang="en-GB" sz="2800" baseline="-25000" dirty="0"/>
                <a:t>t </a:t>
              </a:r>
              <a:r>
                <a:rPr lang="en-GB" sz="2800" dirty="0"/>
                <a:t>er </a:t>
              </a:r>
              <a:r>
                <a:rPr lang="en-GB" sz="2800" dirty="0" err="1"/>
                <a:t>ofte</a:t>
              </a:r>
              <a:r>
                <a:rPr lang="en-GB" sz="2800" dirty="0"/>
                <a:t> en </a:t>
              </a:r>
              <a:r>
                <a:rPr lang="en-GB" sz="2800" dirty="0" err="1"/>
                <a:t>ordvektor</a:t>
              </a:r>
              <a:r>
                <a:rPr lang="en-GB" sz="2800" dirty="0"/>
                <a:t> (plus </a:t>
              </a:r>
              <a:r>
                <a:rPr lang="en-GB" sz="2800" dirty="0" err="1"/>
                <a:t>andre</a:t>
              </a:r>
              <a:r>
                <a:rPr lang="en-GB" sz="2800" dirty="0"/>
                <a:t> </a:t>
              </a:r>
              <a:r>
                <a:rPr lang="en-GB" sz="2800" dirty="0" err="1"/>
                <a:t>mulige</a:t>
              </a:r>
              <a:r>
                <a:rPr lang="en-GB" sz="2800" dirty="0"/>
                <a:t> </a:t>
              </a:r>
              <a:r>
                <a:rPr lang="en-GB" sz="2800" dirty="0" err="1"/>
                <a:t>trekk</a:t>
              </a:r>
              <a:r>
                <a:rPr lang="en-GB" sz="2800" dirty="0"/>
                <a:t> ved </a:t>
              </a:r>
              <a:r>
                <a:rPr lang="en-GB" sz="2800" dirty="0" err="1"/>
                <a:t>behov</a:t>
              </a:r>
              <a:r>
                <a:rPr lang="en-GB" sz="2800" dirty="0"/>
                <a:t>)</a:t>
              </a:r>
              <a:endParaRPr lang="en-GB" sz="2800" baseline="0" dirty="0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>
              <a:off x="2987824" y="4597653"/>
              <a:ext cx="1080120" cy="5634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oup 9"/>
          <p:cNvGrpSpPr/>
          <p:nvPr/>
        </p:nvGrpSpPr>
        <p:grpSpPr>
          <a:xfrm>
            <a:off x="683568" y="1405482"/>
            <a:ext cx="5976664" cy="885260"/>
            <a:chOff x="2267744" y="5499229"/>
            <a:chExt cx="5976664" cy="885260"/>
          </a:xfrm>
        </p:grpSpPr>
        <p:sp>
          <p:nvSpPr>
            <p:cNvPr id="11" name="TextBox 10"/>
            <p:cNvSpPr txBox="1"/>
            <p:nvPr/>
          </p:nvSpPr>
          <p:spPr bwMode="white">
            <a:xfrm>
              <a:off x="2267744" y="5499229"/>
              <a:ext cx="597666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en-GB" sz="2800" baseline="0" dirty="0"/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H="1" flipV="1">
              <a:off x="3851920" y="5845664"/>
              <a:ext cx="360040" cy="5388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 23"/>
          <p:cNvGrpSpPr/>
          <p:nvPr/>
        </p:nvGrpSpPr>
        <p:grpSpPr>
          <a:xfrm>
            <a:off x="2990649" y="1456551"/>
            <a:ext cx="5999010" cy="4813349"/>
            <a:chOff x="2990649" y="1456551"/>
            <a:chExt cx="5999010" cy="4813349"/>
          </a:xfrm>
        </p:grpSpPr>
        <p:sp>
          <p:nvSpPr>
            <p:cNvPr id="16" name="TextBox 15"/>
            <p:cNvSpPr txBox="1"/>
            <p:nvPr/>
          </p:nvSpPr>
          <p:spPr bwMode="white">
            <a:xfrm>
              <a:off x="5749298" y="1456551"/>
              <a:ext cx="3240361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dirty="0"/>
                <a:t>h</a:t>
              </a:r>
              <a:r>
                <a:rPr lang="en-GB" sz="2800" baseline="-25000" dirty="0"/>
                <a:t>t</a:t>
              </a:r>
              <a:r>
                <a:rPr lang="en-GB" sz="2800" baseline="0" dirty="0"/>
                <a:t> er den “</a:t>
              </a:r>
              <a:r>
                <a:rPr lang="en-GB" sz="2800" baseline="0" dirty="0" err="1"/>
                <a:t>skjulte</a:t>
              </a:r>
              <a:r>
                <a:rPr lang="en-GB" sz="2800" dirty="0"/>
                <a:t> </a:t>
              </a:r>
              <a:r>
                <a:rPr lang="en-GB" sz="2800" dirty="0" err="1"/>
                <a:t>tilstanden</a:t>
              </a:r>
              <a:r>
                <a:rPr lang="en-GB" sz="2800" dirty="0"/>
                <a:t>” </a:t>
              </a:r>
              <a:r>
                <a:rPr lang="en-GB" sz="2800" dirty="0" err="1"/>
                <a:t>og</a:t>
              </a:r>
              <a:r>
                <a:rPr lang="en-GB" sz="2800" dirty="0"/>
                <a:t> er en </a:t>
              </a:r>
              <a:r>
                <a:rPr lang="en-GB" sz="2800" dirty="0" err="1"/>
                <a:t>mellomliggende</a:t>
              </a:r>
              <a:r>
                <a:rPr lang="en-GB" sz="2800" dirty="0"/>
                <a:t> </a:t>
              </a:r>
              <a:r>
                <a:rPr lang="en-GB" sz="2800" dirty="0" err="1"/>
                <a:t>vektor</a:t>
              </a:r>
              <a:r>
                <a:rPr lang="en-GB" sz="2800" dirty="0"/>
                <a:t> </a:t>
              </a:r>
              <a:r>
                <a:rPr lang="en-GB" sz="2800" dirty="0" err="1"/>
                <a:t>som</a:t>
              </a:r>
              <a:r>
                <a:rPr lang="en-GB" sz="2800" dirty="0"/>
                <a:t> </a:t>
              </a:r>
              <a:r>
                <a:rPr lang="en-GB" sz="2800" dirty="0" err="1"/>
                <a:t>representerer</a:t>
              </a:r>
              <a:r>
                <a:rPr lang="en-GB" sz="2800" dirty="0"/>
                <a:t> </a:t>
              </a:r>
              <a:r>
                <a:rPr lang="en-GB" sz="2800" dirty="0" err="1"/>
                <a:t>sekvensens</a:t>
              </a:r>
              <a:r>
                <a:rPr lang="en-GB" sz="2800" dirty="0"/>
                <a:t> </a:t>
              </a:r>
              <a:r>
                <a:rPr lang="en-GB" sz="2800" dirty="0" err="1"/>
                <a:t>innhold</a:t>
              </a:r>
              <a:r>
                <a:rPr lang="en-GB" sz="2800" dirty="0"/>
                <a:t> </a:t>
              </a:r>
              <a:r>
                <a:rPr lang="en-GB" sz="2800" dirty="0" err="1"/>
                <a:t>så</a:t>
              </a:r>
              <a:r>
                <a:rPr lang="en-GB" sz="2800" dirty="0"/>
                <a:t> </a:t>
              </a:r>
              <a:r>
                <a:rPr lang="en-GB" sz="2800" dirty="0" err="1"/>
                <a:t>langt</a:t>
              </a:r>
              <a:endParaRPr lang="en-GB" sz="2800" baseline="0" dirty="0"/>
            </a:p>
          </p:txBody>
        </p:sp>
        <p:sp>
          <p:nvSpPr>
            <p:cNvPr id="21" name="Arc 20"/>
            <p:cNvSpPr/>
            <p:nvPr/>
          </p:nvSpPr>
          <p:spPr bwMode="auto">
            <a:xfrm rot="1921791">
              <a:off x="2990649" y="1882096"/>
              <a:ext cx="4115408" cy="4387804"/>
            </a:xfrm>
            <a:prstGeom prst="arc">
              <a:avLst>
                <a:gd name="adj1" fmla="val 10751611"/>
                <a:gd name="adj2" fmla="val 15351145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 bwMode="white">
          <a:xfrm>
            <a:off x="1465544" y="1261256"/>
            <a:ext cx="13495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Output</a:t>
            </a:r>
            <a:endParaRPr lang="en-GB" sz="2800" baseline="0" dirty="0"/>
          </a:p>
        </p:txBody>
      </p:sp>
    </p:spTree>
    <p:extLst>
      <p:ext uri="{BB962C8B-B14F-4D97-AF65-F5344CB8AC3E}">
        <p14:creationId xmlns:p14="http://schemas.microsoft.com/office/powerpoint/2010/main" val="223103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97F51-1E84-4C47-A790-0D66E235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667C2-964A-49B2-8710-01980692C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98573"/>
            <a:ext cx="8640960" cy="296653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Ulemper</a:t>
            </a:r>
            <a:r>
              <a:rPr lang="en-US" dirty="0"/>
              <a:t> med </a:t>
            </a:r>
            <a:r>
              <a:rPr lang="en-US" dirty="0" err="1"/>
              <a:t>rekurrente</a:t>
            </a:r>
            <a:r>
              <a:rPr lang="en-US" dirty="0"/>
              <a:t> </a:t>
            </a:r>
            <a:r>
              <a:rPr lang="en-US" dirty="0" err="1"/>
              <a:t>nettverk</a:t>
            </a:r>
            <a:r>
              <a:rPr lang="en-US" dirty="0"/>
              <a:t>:</a:t>
            </a:r>
          </a:p>
          <a:p>
            <a:r>
              <a:rPr lang="en-US" dirty="0" err="1"/>
              <a:t>Representasjon</a:t>
            </a:r>
            <a:r>
              <a:rPr lang="en-US" dirty="0"/>
              <a:t> av “</a:t>
            </a:r>
            <a:r>
              <a:rPr lang="en-US" dirty="0" err="1"/>
              <a:t>konteksten</a:t>
            </a:r>
            <a:r>
              <a:rPr lang="en-US" dirty="0"/>
              <a:t>” </a:t>
            </a:r>
            <a:r>
              <a:rPr lang="en-US" dirty="0" err="1"/>
              <a:t>begrenset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tilstandsvektoren</a:t>
            </a:r>
            <a:r>
              <a:rPr lang="en-US" dirty="0"/>
              <a:t> 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føres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sekvensen</a:t>
            </a:r>
            <a:endParaRPr lang="en-US" dirty="0"/>
          </a:p>
          <a:p>
            <a:r>
              <a:rPr lang="en-US" dirty="0" err="1"/>
              <a:t>Treig</a:t>
            </a:r>
            <a:r>
              <a:rPr lang="en-US" dirty="0"/>
              <a:t> (</a:t>
            </a:r>
            <a:r>
              <a:rPr lang="en-US" dirty="0" err="1"/>
              <a:t>vanskelig</a:t>
            </a:r>
            <a:r>
              <a:rPr lang="en-US" dirty="0"/>
              <a:t> å </a:t>
            </a:r>
            <a:r>
              <a:rPr lang="en-US" dirty="0" err="1"/>
              <a:t>parallelisere</a:t>
            </a:r>
            <a:r>
              <a:rPr lang="en-US" dirty="0"/>
              <a:t> </a:t>
            </a:r>
            <a:r>
              <a:rPr lang="en-US" dirty="0" err="1"/>
              <a:t>beregniner</a:t>
            </a:r>
            <a:r>
              <a:rPr lang="en-US" dirty="0"/>
              <a:t>)</a:t>
            </a:r>
            <a:endParaRPr lang="nb-NO" dirty="0"/>
          </a:p>
          <a:p>
            <a:pPr marL="0" indent="0">
              <a:buNone/>
            </a:pPr>
            <a:r>
              <a:rPr lang="nb-NO" b="1" dirty="0"/>
              <a:t>Transformers</a:t>
            </a:r>
            <a:r>
              <a:rPr lang="nb-NO" dirty="0"/>
              <a:t> tilbyr et alternativ, hvor hver ordvektoren lar seg «påvirke» av de omkringliggende ordene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B843B-FE4C-4A93-9A7B-50BCA104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2A7B8-3969-4B32-B3D3-4F23DEA1C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4581128"/>
            <a:ext cx="5415916" cy="2115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E933D4-BD02-4C0D-B27B-DC2940174069}"/>
              </a:ext>
            </a:extLst>
          </p:cNvPr>
          <p:cNvSpPr txBox="1"/>
          <p:nvPr/>
        </p:nvSpPr>
        <p:spPr bwMode="white">
          <a:xfrm>
            <a:off x="7524328" y="5151095"/>
            <a:ext cx="11521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figuren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J&amp;M]</a:t>
            </a:r>
            <a:endParaRPr lang="nb-NO" baseline="0" dirty="0"/>
          </a:p>
        </p:txBody>
      </p:sp>
    </p:spTree>
    <p:extLst>
      <p:ext uri="{BB962C8B-B14F-4D97-AF65-F5344CB8AC3E}">
        <p14:creationId xmlns:p14="http://schemas.microsoft.com/office/powerpoint/2010/main" val="2722026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792088"/>
          </a:xfrm>
        </p:spPr>
        <p:txBody>
          <a:bodyPr/>
          <a:lstStyle/>
          <a:p>
            <a:r>
              <a:rPr lang="en-US" dirty="0"/>
              <a:t>Transformers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EE88-B4C7-474D-884D-A57241375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276" y="1340768"/>
            <a:ext cx="4445747" cy="47625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Dagens språkmodeller er alle varianter av den samme grunnarkitektur: </a:t>
            </a:r>
            <a:r>
              <a:rPr lang="nb-NO" i="1" dirty="0" err="1"/>
              <a:t>transformers</a:t>
            </a:r>
            <a:endParaRPr lang="nb-NO" i="1" dirty="0"/>
          </a:p>
          <a:p>
            <a:pPr>
              <a:spcBef>
                <a:spcPts val="1350"/>
              </a:spcBef>
            </a:pPr>
            <a:r>
              <a:rPr lang="nb-NO" dirty="0"/>
              <a:t>Hver token (ord eller del av et ord) representeres gjennom vektorer</a:t>
            </a:r>
            <a:endParaRPr lang="nb-NO" i="1" dirty="0"/>
          </a:p>
          <a:p>
            <a:pPr>
              <a:spcBef>
                <a:spcPts val="1350"/>
              </a:spcBef>
            </a:pPr>
            <a:r>
              <a:rPr lang="nb-NO" dirty="0"/>
              <a:t>Tallrekkene går gjennom mange </a:t>
            </a:r>
            <a:r>
              <a:rPr lang="nb-NO" i="1" dirty="0"/>
              <a:t>lag</a:t>
            </a:r>
            <a:r>
              <a:rPr lang="nb-NO" dirty="0"/>
              <a:t> (hver med sin egne </a:t>
            </a:r>
            <a:r>
              <a:rPr lang="nb-NO" dirty="0" err="1"/>
              <a:t>parametre</a:t>
            </a:r>
            <a:r>
              <a:rPr lang="nb-NO" dirty="0"/>
              <a:t> hvis verdi læres ut fra data)</a:t>
            </a:r>
          </a:p>
          <a:p>
            <a:pPr>
              <a:spcBef>
                <a:spcPts val="1350"/>
              </a:spcBef>
            </a:pPr>
            <a:r>
              <a:rPr lang="nb-NO" dirty="0"/>
              <a:t>Kjernen i </a:t>
            </a:r>
            <a:r>
              <a:rPr lang="nb-NO" dirty="0" err="1"/>
              <a:t>transformers</a:t>
            </a:r>
            <a:r>
              <a:rPr lang="nb-NO" dirty="0"/>
              <a:t> er </a:t>
            </a:r>
            <a:r>
              <a:rPr lang="nb-NO" i="1" dirty="0" err="1"/>
              <a:t>attention</a:t>
            </a:r>
            <a:r>
              <a:rPr lang="nb-NO" dirty="0"/>
              <a:t> mekanismen</a:t>
            </a:r>
          </a:p>
        </p:txBody>
      </p:sp>
      <p:pic>
        <p:nvPicPr>
          <p:cNvPr id="4100" name="Picture 4" descr="Generalized Language Models | Lil'Log">
            <a:extLst>
              <a:ext uri="{FF2B5EF4-FFF2-40B4-BE49-F238E27FC236}">
                <a16:creationId xmlns:a16="http://schemas.microsoft.com/office/drawing/2014/main" id="{E6BFEBB5-A7C6-4D2A-D4B4-A5669A09F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401" r="39521" b="-913"/>
          <a:stretch/>
        </p:blipFill>
        <p:spPr bwMode="auto">
          <a:xfrm>
            <a:off x="4728980" y="1186693"/>
            <a:ext cx="4288767" cy="476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CB9DF50-64E1-CA1E-0F0F-F522ADC3F6B5}"/>
              </a:ext>
            </a:extLst>
          </p:cNvPr>
          <p:cNvCxnSpPr/>
          <p:nvPr/>
        </p:nvCxnSpPr>
        <p:spPr bwMode="auto">
          <a:xfrm flipV="1">
            <a:off x="4067944" y="4581128"/>
            <a:ext cx="1224136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3385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67AB-A2DC-4F3A-ABCE-CF2F9B3F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064"/>
          </a:xfrm>
        </p:spPr>
        <p:txBody>
          <a:bodyPr/>
          <a:lstStyle/>
          <a:p>
            <a:r>
              <a:rPr lang="en-US" dirty="0"/>
              <a:t>Self-attention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6C7FD-8C22-4A87-9B26-76E4CEC0C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114800"/>
          </a:xfrm>
        </p:spPr>
        <p:txBody>
          <a:bodyPr/>
          <a:lstStyle/>
          <a:p>
            <a:r>
              <a:rPr lang="en-US" sz="2200" dirty="0"/>
              <a:t>For et </a:t>
            </a:r>
            <a:r>
              <a:rPr lang="en-US" sz="2200" dirty="0" err="1"/>
              <a:t>ord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“</a:t>
            </a:r>
            <a:r>
              <a:rPr lang="en-US" sz="2200" dirty="0" err="1"/>
              <a:t>skjerm</a:t>
            </a:r>
            <a:r>
              <a:rPr lang="en-US" sz="2200" dirty="0"/>
              <a:t>” ser vi </a:t>
            </a:r>
            <a:r>
              <a:rPr lang="en-US" sz="2200" dirty="0" err="1"/>
              <a:t>på</a:t>
            </a:r>
            <a:r>
              <a:rPr lang="en-US" sz="2200" dirty="0"/>
              <a:t> </a:t>
            </a:r>
            <a:r>
              <a:rPr lang="en-US" sz="2200" dirty="0" err="1"/>
              <a:t>konteksten</a:t>
            </a:r>
            <a:r>
              <a:rPr lang="en-US" sz="2200" dirty="0"/>
              <a:t>, </a:t>
            </a:r>
            <a:r>
              <a:rPr lang="en-US" sz="2200" dirty="0" err="1"/>
              <a:t>altså</a:t>
            </a:r>
            <a:r>
              <a:rPr lang="en-US" sz="2200" dirty="0"/>
              <a:t> </a:t>
            </a:r>
            <a:r>
              <a:rPr lang="en-US" sz="2200" dirty="0" err="1"/>
              <a:t>f.eks</a:t>
            </a:r>
            <a:r>
              <a:rPr lang="en-US" sz="2200" dirty="0"/>
              <a:t>. </a:t>
            </a:r>
            <a:r>
              <a:rPr lang="en-US" sz="2200" dirty="0" err="1"/>
              <a:t>ordene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kommer</a:t>
            </a:r>
            <a:r>
              <a:rPr lang="en-US" sz="2200" dirty="0"/>
              <a:t> </a:t>
            </a:r>
            <a:r>
              <a:rPr lang="en-US" sz="2200" dirty="0" err="1"/>
              <a:t>før</a:t>
            </a:r>
            <a:r>
              <a:rPr lang="en-US" sz="2200" dirty="0"/>
              <a:t> (“</a:t>
            </a:r>
            <a:r>
              <a:rPr lang="en-US" sz="2200" dirty="0" err="1"/>
              <a:t>jeg</a:t>
            </a:r>
            <a:r>
              <a:rPr lang="en-US" sz="2200" dirty="0"/>
              <a:t>”, “</a:t>
            </a:r>
            <a:r>
              <a:rPr lang="en-US" sz="2200" dirty="0" err="1"/>
              <a:t>fikk</a:t>
            </a:r>
            <a:r>
              <a:rPr lang="en-US" sz="2200" dirty="0"/>
              <a:t>”, “</a:t>
            </a:r>
            <a:r>
              <a:rPr lang="en-US" sz="2200" dirty="0" err="1"/>
              <a:t>tastatur</a:t>
            </a:r>
            <a:r>
              <a:rPr lang="en-US" sz="2200" dirty="0"/>
              <a:t>”, “og”)</a:t>
            </a:r>
          </a:p>
          <a:p>
            <a:r>
              <a:rPr lang="en-US" sz="2200" dirty="0"/>
              <a:t>For </a:t>
            </a:r>
            <a:r>
              <a:rPr lang="en-US" sz="2200" dirty="0" err="1"/>
              <a:t>hvert</a:t>
            </a:r>
            <a:r>
              <a:rPr lang="en-US" sz="2200" dirty="0"/>
              <a:t> </a:t>
            </a:r>
            <a:r>
              <a:rPr lang="en-US" sz="2200" dirty="0" err="1"/>
              <a:t>ordpar</a:t>
            </a:r>
            <a:r>
              <a:rPr lang="en-US" sz="2200" dirty="0"/>
              <a:t> (</a:t>
            </a:r>
            <a:r>
              <a:rPr lang="en-US" sz="2200" dirty="0" err="1"/>
              <a:t>hovedord</a:t>
            </a:r>
            <a:r>
              <a:rPr lang="en-US" sz="2200" dirty="0"/>
              <a:t>, </a:t>
            </a:r>
            <a:r>
              <a:rPr lang="en-US" sz="2200" dirty="0" err="1"/>
              <a:t>kontekstord</a:t>
            </a:r>
            <a:r>
              <a:rPr lang="en-US" sz="2200" dirty="0"/>
              <a:t>) </a:t>
            </a:r>
            <a:r>
              <a:rPr lang="en-US" sz="2200" dirty="0" err="1"/>
              <a:t>beregner</a:t>
            </a:r>
            <a:r>
              <a:rPr lang="en-US" sz="2200" dirty="0"/>
              <a:t> vi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i="1" dirty="0"/>
              <a:t>attention score</a:t>
            </a:r>
            <a:r>
              <a:rPr lang="en-US" sz="2200" dirty="0"/>
              <a:t> </a:t>
            </a:r>
            <a:r>
              <a:rPr lang="el-GR" sz="2200" dirty="0"/>
              <a:t>α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uttrykker</a:t>
            </a:r>
            <a:r>
              <a:rPr lang="en-US" sz="2200" dirty="0"/>
              <a:t> </a:t>
            </a:r>
            <a:r>
              <a:rPr lang="en-US" sz="2200" dirty="0" err="1"/>
              <a:t>hvor</a:t>
            </a:r>
            <a:r>
              <a:rPr lang="en-US" sz="2200" dirty="0"/>
              <a:t> </a:t>
            </a:r>
            <a:r>
              <a:rPr lang="en-US" sz="2200" dirty="0" err="1"/>
              <a:t>viktig</a:t>
            </a:r>
            <a:r>
              <a:rPr lang="en-US" sz="2200" dirty="0"/>
              <a:t> </a:t>
            </a:r>
            <a:r>
              <a:rPr lang="en-US" sz="2200" dirty="0" err="1"/>
              <a:t>kontekstordet</a:t>
            </a:r>
            <a:r>
              <a:rPr lang="en-US" sz="2200" dirty="0"/>
              <a:t> (“</a:t>
            </a:r>
            <a:r>
              <a:rPr lang="en-US" sz="2200" dirty="0" err="1"/>
              <a:t>tastatur</a:t>
            </a:r>
            <a:r>
              <a:rPr lang="en-US" sz="2200" dirty="0"/>
              <a:t>”) er for å </a:t>
            </a:r>
            <a:r>
              <a:rPr lang="en-US" sz="2200" dirty="0" err="1"/>
              <a:t>forstå</a:t>
            </a:r>
            <a:r>
              <a:rPr lang="en-US" sz="2200" dirty="0"/>
              <a:t> </a:t>
            </a:r>
            <a:r>
              <a:rPr lang="en-US" sz="2200" dirty="0" err="1"/>
              <a:t>hovedordet</a:t>
            </a:r>
            <a:r>
              <a:rPr lang="en-US" sz="2200" dirty="0"/>
              <a:t> (“</a:t>
            </a:r>
            <a:r>
              <a:rPr lang="en-US" sz="2200" dirty="0" err="1"/>
              <a:t>skjerm</a:t>
            </a:r>
            <a:r>
              <a:rPr lang="en-US" sz="2200" dirty="0"/>
              <a:t>”)</a:t>
            </a:r>
          </a:p>
          <a:p>
            <a:r>
              <a:rPr lang="en-US" sz="2200" dirty="0" err="1"/>
              <a:t>Ordvektoren</a:t>
            </a:r>
            <a:r>
              <a:rPr lang="en-US" sz="2200" dirty="0"/>
              <a:t> er </a:t>
            </a:r>
            <a:r>
              <a:rPr lang="en-US" sz="2200" dirty="0" err="1"/>
              <a:t>deretter</a:t>
            </a:r>
            <a:r>
              <a:rPr lang="en-US" sz="2200" dirty="0"/>
              <a:t> </a:t>
            </a:r>
            <a:r>
              <a:rPr lang="en-US" sz="2200" dirty="0" err="1"/>
              <a:t>oppdatert</a:t>
            </a:r>
            <a:r>
              <a:rPr lang="en-US" sz="2200" dirty="0"/>
              <a:t> </a:t>
            </a:r>
            <a:r>
              <a:rPr lang="en-US" sz="2200" dirty="0" err="1"/>
              <a:t>ved</a:t>
            </a:r>
            <a:r>
              <a:rPr lang="en-US" sz="2200" dirty="0"/>
              <a:t> å ta et </a:t>
            </a:r>
            <a:r>
              <a:rPr lang="en-US" sz="2200" dirty="0" err="1"/>
              <a:t>vektet</a:t>
            </a:r>
            <a:r>
              <a:rPr lang="en-US" sz="2200" dirty="0"/>
              <a:t> sum av alle </a:t>
            </a:r>
            <a:r>
              <a:rPr lang="en-US" sz="2200" dirty="0" err="1"/>
              <a:t>kontekstordene</a:t>
            </a:r>
            <a:r>
              <a:rPr lang="en-US" sz="2200" dirty="0"/>
              <a:t> (</a:t>
            </a:r>
            <a:r>
              <a:rPr lang="en-US" sz="2200" dirty="0" err="1"/>
              <a:t>hvor</a:t>
            </a:r>
            <a:r>
              <a:rPr lang="en-US" sz="2200" dirty="0"/>
              <a:t> </a:t>
            </a:r>
            <a:r>
              <a:rPr lang="en-US" sz="2200" dirty="0" err="1"/>
              <a:t>vektene</a:t>
            </a:r>
            <a:r>
              <a:rPr lang="en-US" sz="2200" dirty="0"/>
              <a:t> = attention scores)</a:t>
            </a:r>
          </a:p>
          <a:p>
            <a:endParaRPr lang="nb-NO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4D785-4673-4B6A-93BD-1910E11D4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28</a:t>
            </a:fld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C439E1-0C8C-46B6-8FDD-44AAD1285F95}"/>
              </a:ext>
            </a:extLst>
          </p:cNvPr>
          <p:cNvSpPr txBox="1"/>
          <p:nvPr/>
        </p:nvSpPr>
        <p:spPr bwMode="white">
          <a:xfrm>
            <a:off x="1564432" y="5951021"/>
            <a:ext cx="69127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/>
              <a:t>Jeg</a:t>
            </a:r>
            <a:r>
              <a:rPr lang="en-US" sz="3600" dirty="0"/>
              <a:t>   </a:t>
            </a:r>
            <a:r>
              <a:rPr lang="en-US" sz="3600" dirty="0" err="1"/>
              <a:t>fikk</a:t>
            </a:r>
            <a:r>
              <a:rPr lang="en-US" sz="3600" dirty="0"/>
              <a:t>   </a:t>
            </a:r>
            <a:r>
              <a:rPr lang="en-US" sz="3600" dirty="0" err="1"/>
              <a:t>tastatur</a:t>
            </a:r>
            <a:r>
              <a:rPr lang="en-US" sz="3600" dirty="0"/>
              <a:t>   og   </a:t>
            </a:r>
            <a:r>
              <a:rPr lang="en-US" sz="3600" dirty="0" err="1"/>
              <a:t>skjerm</a:t>
            </a:r>
            <a:r>
              <a:rPr lang="en-US" sz="3600" dirty="0"/>
              <a:t>  .</a:t>
            </a:r>
            <a:endParaRPr lang="nb-NO" sz="3600" baseline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A334A4-5A2F-47C1-BF7C-C876026FAE77}"/>
              </a:ext>
            </a:extLst>
          </p:cNvPr>
          <p:cNvGrpSpPr/>
          <p:nvPr/>
        </p:nvGrpSpPr>
        <p:grpSpPr>
          <a:xfrm>
            <a:off x="1703264" y="5647698"/>
            <a:ext cx="720080" cy="315144"/>
            <a:chOff x="2123728" y="5445225"/>
            <a:chExt cx="720080" cy="31514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7A9FB6C-9CF1-4F80-8438-E2F7780CC491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9156CB3-B1CF-452A-BE18-DC0D38ADD6DD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6C9820A-D9A6-4E91-871E-91A9FA957E1C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CC79DF-832D-4CEB-AD2C-B279EC7F16B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E5D2215-D5FE-44E5-8F68-C61E9E6F5CD8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132EF2-BE3B-4417-8111-0ED683237BEE}"/>
              </a:ext>
            </a:extLst>
          </p:cNvPr>
          <p:cNvGrpSpPr/>
          <p:nvPr/>
        </p:nvGrpSpPr>
        <p:grpSpPr>
          <a:xfrm>
            <a:off x="2763416" y="5627888"/>
            <a:ext cx="720080" cy="315144"/>
            <a:chOff x="2123728" y="5445225"/>
            <a:chExt cx="720080" cy="31514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3BA0C2A-24E6-4EA2-959C-4E2286F3B756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A872BB-2B35-40C0-BD96-E3C3F4CBD0D7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9EA693B-B85A-48AE-8426-84AF29884D56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259D6A4-8B62-4EEC-A53B-FE06DABD2DE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E98D7CC-AB44-4139-AA1F-EA7693C2F746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121448-5927-4ECE-9FF8-7EFE22958728}"/>
              </a:ext>
            </a:extLst>
          </p:cNvPr>
          <p:cNvGrpSpPr/>
          <p:nvPr/>
        </p:nvGrpSpPr>
        <p:grpSpPr>
          <a:xfrm>
            <a:off x="4211960" y="5626425"/>
            <a:ext cx="720080" cy="315144"/>
            <a:chOff x="2123728" y="5445225"/>
            <a:chExt cx="720080" cy="315144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14E6B27-E2B8-4C7A-A6A4-136DA152B02D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FF42D79-C003-4A2D-8793-55033883B81C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F281A01-1263-4476-AD59-3D6C92B4DB71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8364816-7995-408B-804A-EA9681CF4FC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47549C-32F4-4BFC-9A2E-04F7ECF39F67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E26EBF-09E8-4681-9AFF-FFF43146B3B5}"/>
              </a:ext>
            </a:extLst>
          </p:cNvPr>
          <p:cNvGrpSpPr/>
          <p:nvPr/>
        </p:nvGrpSpPr>
        <p:grpSpPr>
          <a:xfrm>
            <a:off x="5635847" y="5635877"/>
            <a:ext cx="720080" cy="315144"/>
            <a:chOff x="2123728" y="5445225"/>
            <a:chExt cx="720080" cy="315144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04B5561-1AC9-4704-9FFA-4D73FB9D081C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F54B283-2FFF-4B61-9D76-51125D0BF5C8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62D788B-FC7A-48AE-BECD-6DCEB78347C6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6149D9C-517C-48C4-A278-A4628BA3C001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2AC1697-C19A-4B05-BD02-A2D8B2B0A7A6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B27D33A-1E97-4779-9E05-67541C2810BE}"/>
              </a:ext>
            </a:extLst>
          </p:cNvPr>
          <p:cNvGrpSpPr/>
          <p:nvPr/>
        </p:nvGrpSpPr>
        <p:grpSpPr>
          <a:xfrm>
            <a:off x="6950661" y="5624962"/>
            <a:ext cx="720080" cy="315144"/>
            <a:chOff x="2123728" y="5445225"/>
            <a:chExt cx="720080" cy="315144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6347CC7-0F3B-4DF1-85F4-CCF02D74E78B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6A6A073-4830-4BF9-8D21-D104240484B3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4917FA8-C24C-4629-A731-EEAE9DF6EF73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BA31F45-0763-4854-8FD1-D1AFF93C827B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AA39B56-C309-448E-B23F-BE140119F19C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8C9050A-B2C2-443F-972B-7C36B4CA9EC0}"/>
              </a:ext>
            </a:extLst>
          </p:cNvPr>
          <p:cNvGrpSpPr/>
          <p:nvPr/>
        </p:nvGrpSpPr>
        <p:grpSpPr>
          <a:xfrm>
            <a:off x="7925018" y="5612124"/>
            <a:ext cx="720080" cy="315144"/>
            <a:chOff x="2123728" y="5445225"/>
            <a:chExt cx="720080" cy="31514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473A06-F7A3-4EF0-ADD9-4216828957DF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1006A34-CBD9-4B58-B49C-42734DEA7E3F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71CE4C6-E7F8-4DD1-A37C-71FBA273FD33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7C0579A-E9A6-4599-922C-9009601CA801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17F00C3-AEB6-461C-933D-A4DAD743758E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EAB05EE-7A41-46D9-8F1C-234B2829BEBB}"/>
              </a:ext>
            </a:extLst>
          </p:cNvPr>
          <p:cNvGrpSpPr/>
          <p:nvPr/>
        </p:nvGrpSpPr>
        <p:grpSpPr>
          <a:xfrm>
            <a:off x="4639733" y="5117122"/>
            <a:ext cx="2628900" cy="472118"/>
            <a:chOff x="4639733" y="5117122"/>
            <a:chExt cx="2628900" cy="47211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2639549-B90F-45AB-AE2F-524B94B25A4E}"/>
                </a:ext>
              </a:extLst>
            </p:cNvPr>
            <p:cNvSpPr/>
            <p:nvPr/>
          </p:nvSpPr>
          <p:spPr bwMode="auto">
            <a:xfrm>
              <a:off x="4639733" y="5373216"/>
              <a:ext cx="2628900" cy="216024"/>
            </a:xfrm>
            <a:custGeom>
              <a:avLst/>
              <a:gdLst>
                <a:gd name="connsiteX0" fmla="*/ 2628900 w 2628900"/>
                <a:gd name="connsiteY0" fmla="*/ 770470 h 778937"/>
                <a:gd name="connsiteX1" fmla="*/ 1473200 w 2628900"/>
                <a:gd name="connsiteY1" fmla="*/ 3 h 778937"/>
                <a:gd name="connsiteX2" fmla="*/ 0 w 2628900"/>
                <a:gd name="connsiteY2" fmla="*/ 778937 h 7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8900" h="778937">
                  <a:moveTo>
                    <a:pt x="2628900" y="770470"/>
                  </a:moveTo>
                  <a:cubicBezTo>
                    <a:pt x="2270125" y="384531"/>
                    <a:pt x="1911350" y="-1408"/>
                    <a:pt x="1473200" y="3"/>
                  </a:cubicBezTo>
                  <a:cubicBezTo>
                    <a:pt x="1035050" y="1414"/>
                    <a:pt x="517525" y="390175"/>
                    <a:pt x="0" y="778937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3D25F9-A912-4B5E-BFAE-17871BB78EF1}"/>
                </a:ext>
              </a:extLst>
            </p:cNvPr>
            <p:cNvSpPr txBox="1"/>
            <p:nvPr/>
          </p:nvSpPr>
          <p:spPr bwMode="white">
            <a:xfrm>
              <a:off x="5187526" y="5117122"/>
              <a:ext cx="59233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l-GR" baseline="0" dirty="0"/>
                <a:t>α</a:t>
              </a:r>
              <a:endParaRPr lang="nb-NO" baseline="0" dirty="0"/>
            </a:p>
          </p:txBody>
        </p:sp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F9F9E8F-6A38-4BEF-8831-E563A924D67C}"/>
              </a:ext>
            </a:extLst>
          </p:cNvPr>
          <p:cNvCxnSpPr>
            <a:cxnSpLocks/>
          </p:cNvCxnSpPr>
          <p:nvPr/>
        </p:nvCxnSpPr>
        <p:spPr bwMode="auto">
          <a:xfrm flipV="1">
            <a:off x="205172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C7F3BBD-71F6-41C1-BAE6-143F74AFB65B}"/>
              </a:ext>
            </a:extLst>
          </p:cNvPr>
          <p:cNvGrpSpPr/>
          <p:nvPr/>
        </p:nvGrpSpPr>
        <p:grpSpPr>
          <a:xfrm>
            <a:off x="1727252" y="4743586"/>
            <a:ext cx="720080" cy="315144"/>
            <a:chOff x="2123728" y="5445225"/>
            <a:chExt cx="720080" cy="315144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8BCBEB5-2ADD-4B4A-94CA-3792BE1EEEAA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BBA26BC-B01E-4656-8548-E209388580D5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D657E79-9B80-4D91-B8E0-49A80947852B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AEF31C9-89FE-42DC-AABC-337C372D000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40CE2A76-1629-4569-BF85-6CCF39A32032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BCAED2A-2693-49DC-92D7-52F271277E09}"/>
              </a:ext>
            </a:extLst>
          </p:cNvPr>
          <p:cNvGrpSpPr/>
          <p:nvPr/>
        </p:nvGrpSpPr>
        <p:grpSpPr>
          <a:xfrm>
            <a:off x="2787404" y="4723776"/>
            <a:ext cx="720080" cy="315144"/>
            <a:chOff x="2123728" y="5445225"/>
            <a:chExt cx="720080" cy="315144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3DFD2174-6135-4802-9EB0-F5C1ACF09D7B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E24391FC-9A33-4413-B23C-83F39416B96B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82CBA24-7784-406F-A47A-42C7B614063F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0A2CADDB-0C76-4AC2-89A7-5D131EAD1DC5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D626F09-476D-46C1-B675-91555F74E914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7551289-5924-4448-BA65-1FCCE9230B71}"/>
              </a:ext>
            </a:extLst>
          </p:cNvPr>
          <p:cNvGrpSpPr/>
          <p:nvPr/>
        </p:nvGrpSpPr>
        <p:grpSpPr>
          <a:xfrm>
            <a:off x="4235948" y="4722313"/>
            <a:ext cx="720080" cy="315144"/>
            <a:chOff x="2123728" y="5445225"/>
            <a:chExt cx="720080" cy="315144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8B8BE952-B15C-4DD1-BAAD-33D2C851FC73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D7927CE-5EC7-4CBB-983C-27FB8EBF7DE9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C9FCD8FF-A971-4E20-B944-6A0CA74FA705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95B731B0-A994-4B25-819A-1BC8C6F7C765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1B67B43D-1556-4F66-A146-0FB145201A39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254378A-8C3C-4BF5-A81A-39AF83E8F1AF}"/>
              </a:ext>
            </a:extLst>
          </p:cNvPr>
          <p:cNvGrpSpPr/>
          <p:nvPr/>
        </p:nvGrpSpPr>
        <p:grpSpPr>
          <a:xfrm>
            <a:off x="5659835" y="4731765"/>
            <a:ext cx="720080" cy="315144"/>
            <a:chOff x="2123728" y="5445225"/>
            <a:chExt cx="720080" cy="315144"/>
          </a:xfrm>
        </p:grpSpPr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D74EAA2-4965-4197-BA90-A1CAF5D8EEC9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14219C0-EA30-4220-8E2F-3ED8AA7BC277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FFEF9DF-456E-479B-A569-B518DFE0A4B8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AC8A90F9-BA8C-48BA-8C42-5C2F75B053E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3006CFB-4CE0-494C-8B74-131D5CAB795D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12A2B35-C19A-4B54-A96F-E23AA826260B}"/>
              </a:ext>
            </a:extLst>
          </p:cNvPr>
          <p:cNvGrpSpPr/>
          <p:nvPr/>
        </p:nvGrpSpPr>
        <p:grpSpPr>
          <a:xfrm>
            <a:off x="6974649" y="4720850"/>
            <a:ext cx="720080" cy="315144"/>
            <a:chOff x="2123728" y="5445225"/>
            <a:chExt cx="720080" cy="315144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B34F8FB8-E5E1-43FF-AB12-32C511825C3E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A657A41-6CF6-4D00-A514-3893B346C579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9E5AA65-5535-4E41-A2E9-A5D023A46B2D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EDF029D-0BB3-427A-AB49-AF7CBF7C4F2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E81CD57-9732-4319-A50F-BB6F31AEAB0B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6D7141A-A517-4E04-8982-B235F231CF51}"/>
              </a:ext>
            </a:extLst>
          </p:cNvPr>
          <p:cNvGrpSpPr/>
          <p:nvPr/>
        </p:nvGrpSpPr>
        <p:grpSpPr>
          <a:xfrm>
            <a:off x="7949006" y="4708012"/>
            <a:ext cx="720080" cy="315144"/>
            <a:chOff x="2123728" y="5445225"/>
            <a:chExt cx="720080" cy="315144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88A7986A-B9D2-4D2D-B958-E1B41936FD31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AABD3B5-23BC-4AEB-9668-474CC3808B95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FBB7033-CE67-47E8-B0B0-EC413AFB8841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892EF04-6AEC-4C06-9413-B78627CEB07A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8983AF3-2819-49F6-8E1A-3508C016D152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4350579E-67DA-4030-81E5-CDF79CF577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13184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585F816C-9DFF-4752-8BCA-DEBA48BBD89D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200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776276-054C-4C5B-8461-F3415C641D58}"/>
              </a:ext>
            </a:extLst>
          </p:cNvPr>
          <p:cNvCxnSpPr>
            <a:cxnSpLocks/>
          </p:cNvCxnSpPr>
          <p:nvPr/>
        </p:nvCxnSpPr>
        <p:spPr bwMode="auto">
          <a:xfrm flipV="1">
            <a:off x="6004271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DB924BD4-F828-4BA5-AA85-8EFBE5A43119}"/>
              </a:ext>
            </a:extLst>
          </p:cNvPr>
          <p:cNvCxnSpPr>
            <a:cxnSpLocks/>
          </p:cNvCxnSpPr>
          <p:nvPr/>
        </p:nvCxnSpPr>
        <p:spPr bwMode="auto">
          <a:xfrm flipV="1">
            <a:off x="7327695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528A5943-A560-4FD0-A9C5-E030078F3783}"/>
              </a:ext>
            </a:extLst>
          </p:cNvPr>
          <p:cNvCxnSpPr>
            <a:cxnSpLocks/>
          </p:cNvCxnSpPr>
          <p:nvPr/>
        </p:nvCxnSpPr>
        <p:spPr bwMode="auto">
          <a:xfrm flipV="1">
            <a:off x="8285058" y="5119562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2500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2E28-46D5-41B8-BB5A-77735A48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64332-C3A1-4142-BC96-71BF163CA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29</a:t>
            </a:fld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D33B2-0275-4EB7-8C2F-63ECABE0F592}"/>
              </a:ext>
            </a:extLst>
          </p:cNvPr>
          <p:cNvSpPr txBox="1"/>
          <p:nvPr/>
        </p:nvSpPr>
        <p:spPr bwMode="white">
          <a:xfrm>
            <a:off x="293286" y="5555671"/>
            <a:ext cx="895923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err="1"/>
              <a:t>jeg</a:t>
            </a:r>
            <a:r>
              <a:rPr lang="en-US" sz="3200" dirty="0"/>
              <a:t>   lurer   </a:t>
            </a:r>
            <a:r>
              <a:rPr lang="en-US" sz="3200" dirty="0" err="1"/>
              <a:t>på</a:t>
            </a:r>
            <a:r>
              <a:rPr lang="en-US" sz="3200" dirty="0"/>
              <a:t>   om   </a:t>
            </a:r>
            <a:r>
              <a:rPr lang="en-US" sz="3200" dirty="0" err="1"/>
              <a:t>forsikringen</a:t>
            </a:r>
            <a:r>
              <a:rPr lang="en-US" sz="3200" dirty="0"/>
              <a:t>   </a:t>
            </a:r>
            <a:r>
              <a:rPr lang="en-US" sz="3200" dirty="0" err="1"/>
              <a:t>jeg</a:t>
            </a:r>
            <a:r>
              <a:rPr lang="en-US" sz="3200" dirty="0"/>
              <a:t>     </a:t>
            </a:r>
            <a:r>
              <a:rPr lang="en-US" sz="3200" dirty="0" err="1"/>
              <a:t>tegnet</a:t>
            </a:r>
            <a:r>
              <a:rPr lang="en-US" sz="3200" dirty="0"/>
              <a:t>  </a:t>
            </a:r>
            <a:endParaRPr lang="nb-NO" sz="1400" dirty="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8DA7ACA-90C3-4C90-A4BE-7ABB8B17A21D}"/>
              </a:ext>
            </a:extLst>
          </p:cNvPr>
          <p:cNvGrpSpPr/>
          <p:nvPr/>
        </p:nvGrpSpPr>
        <p:grpSpPr>
          <a:xfrm>
            <a:off x="337298" y="4852992"/>
            <a:ext cx="8161605" cy="769441"/>
            <a:chOff x="337298" y="3425916"/>
            <a:chExt cx="7113578" cy="558394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C1292E-D018-439D-A887-ABEBF612B824}"/>
                </a:ext>
              </a:extLst>
            </p:cNvPr>
            <p:cNvCxnSpPr/>
            <p:nvPr/>
          </p:nvCxnSpPr>
          <p:spPr bwMode="auto">
            <a:xfrm flipV="1">
              <a:off x="613758" y="3671284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Rektangel 8">
              <a:extLst>
                <a:ext uri="{FF2B5EF4-FFF2-40B4-BE49-F238E27FC236}">
                  <a16:creationId xmlns:a16="http://schemas.microsoft.com/office/drawing/2014/main" id="{DA8D054E-4B74-4414-8174-1B3F16042E7C}"/>
                </a:ext>
              </a:extLst>
            </p:cNvPr>
            <p:cNvSpPr/>
            <p:nvPr/>
          </p:nvSpPr>
          <p:spPr>
            <a:xfrm>
              <a:off x="2019600" y="342971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Ellipse 9">
              <a:extLst>
                <a:ext uri="{FF2B5EF4-FFF2-40B4-BE49-F238E27FC236}">
                  <a16:creationId xmlns:a16="http://schemas.microsoft.com/office/drawing/2014/main" id="{C35107F7-C952-439B-B489-4275A343D835}"/>
                </a:ext>
              </a:extLst>
            </p:cNvPr>
            <p:cNvSpPr/>
            <p:nvPr/>
          </p:nvSpPr>
          <p:spPr>
            <a:xfrm>
              <a:off x="2019600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Ellipse 10">
              <a:extLst>
                <a:ext uri="{FF2B5EF4-FFF2-40B4-BE49-F238E27FC236}">
                  <a16:creationId xmlns:a16="http://schemas.microsoft.com/office/drawing/2014/main" id="{2B4EAEA9-0253-4253-8D99-F9C77A8ABEB8}"/>
                </a:ext>
              </a:extLst>
            </p:cNvPr>
            <p:cNvSpPr/>
            <p:nvPr/>
          </p:nvSpPr>
          <p:spPr>
            <a:xfrm>
              <a:off x="215979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Ellipse 11">
              <a:extLst>
                <a:ext uri="{FF2B5EF4-FFF2-40B4-BE49-F238E27FC236}">
                  <a16:creationId xmlns:a16="http://schemas.microsoft.com/office/drawing/2014/main" id="{F77B139F-36C6-4D6A-9A90-FE39ED3040D8}"/>
                </a:ext>
              </a:extLst>
            </p:cNvPr>
            <p:cNvSpPr/>
            <p:nvPr/>
          </p:nvSpPr>
          <p:spPr>
            <a:xfrm>
              <a:off x="2439328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Rektangel 12">
              <a:extLst>
                <a:ext uri="{FF2B5EF4-FFF2-40B4-BE49-F238E27FC236}">
                  <a16:creationId xmlns:a16="http://schemas.microsoft.com/office/drawing/2014/main" id="{1A5546EB-D797-4F92-9118-54B8052D53A6}"/>
                </a:ext>
              </a:extLst>
            </p:cNvPr>
            <p:cNvSpPr/>
            <p:nvPr/>
          </p:nvSpPr>
          <p:spPr>
            <a:xfrm>
              <a:off x="2846006" y="343394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Ellipse 13">
              <a:extLst>
                <a:ext uri="{FF2B5EF4-FFF2-40B4-BE49-F238E27FC236}">
                  <a16:creationId xmlns:a16="http://schemas.microsoft.com/office/drawing/2014/main" id="{A45CCFCB-EFB4-4FA1-B60B-9D267B801AB5}"/>
                </a:ext>
              </a:extLst>
            </p:cNvPr>
            <p:cNvSpPr/>
            <p:nvPr/>
          </p:nvSpPr>
          <p:spPr>
            <a:xfrm>
              <a:off x="2846006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Ellipse 14">
              <a:extLst>
                <a:ext uri="{FF2B5EF4-FFF2-40B4-BE49-F238E27FC236}">
                  <a16:creationId xmlns:a16="http://schemas.microsoft.com/office/drawing/2014/main" id="{F48AA802-0622-4C54-BE7F-F8700B8FCB61}"/>
                </a:ext>
              </a:extLst>
            </p:cNvPr>
            <p:cNvSpPr/>
            <p:nvPr/>
          </p:nvSpPr>
          <p:spPr>
            <a:xfrm>
              <a:off x="3005770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Ellipse 15">
              <a:extLst>
                <a:ext uri="{FF2B5EF4-FFF2-40B4-BE49-F238E27FC236}">
                  <a16:creationId xmlns:a16="http://schemas.microsoft.com/office/drawing/2014/main" id="{24C46FC4-5DD9-4241-A4B3-DBDEAC6D14B5}"/>
                </a:ext>
              </a:extLst>
            </p:cNvPr>
            <p:cNvSpPr/>
            <p:nvPr/>
          </p:nvSpPr>
          <p:spPr>
            <a:xfrm>
              <a:off x="324776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Rektangel 16">
              <a:extLst>
                <a:ext uri="{FF2B5EF4-FFF2-40B4-BE49-F238E27FC236}">
                  <a16:creationId xmlns:a16="http://schemas.microsoft.com/office/drawing/2014/main" id="{9F51790A-423C-41C0-B51D-F0A6A450BEC0}"/>
                </a:ext>
              </a:extLst>
            </p:cNvPr>
            <p:cNvSpPr/>
            <p:nvPr/>
          </p:nvSpPr>
          <p:spPr>
            <a:xfrm>
              <a:off x="4273385" y="343509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Ellipse 17">
              <a:extLst>
                <a:ext uri="{FF2B5EF4-FFF2-40B4-BE49-F238E27FC236}">
                  <a16:creationId xmlns:a16="http://schemas.microsoft.com/office/drawing/2014/main" id="{41304500-2652-478D-AC62-D9C1335C12E0}"/>
                </a:ext>
              </a:extLst>
            </p:cNvPr>
            <p:cNvSpPr/>
            <p:nvPr/>
          </p:nvSpPr>
          <p:spPr>
            <a:xfrm>
              <a:off x="4273385" y="34350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Ellipse 18">
              <a:extLst>
                <a:ext uri="{FF2B5EF4-FFF2-40B4-BE49-F238E27FC236}">
                  <a16:creationId xmlns:a16="http://schemas.microsoft.com/office/drawing/2014/main" id="{4BC395EB-A232-43FA-8DE3-E0C962D19053}"/>
                </a:ext>
              </a:extLst>
            </p:cNvPr>
            <p:cNvSpPr/>
            <p:nvPr/>
          </p:nvSpPr>
          <p:spPr>
            <a:xfrm>
              <a:off x="4425038" y="343253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Ellipse 19">
              <a:extLst>
                <a:ext uri="{FF2B5EF4-FFF2-40B4-BE49-F238E27FC236}">
                  <a16:creationId xmlns:a16="http://schemas.microsoft.com/office/drawing/2014/main" id="{DC46E951-29C7-4313-B1A1-F81CFD2D9EF8}"/>
                </a:ext>
              </a:extLst>
            </p:cNvPr>
            <p:cNvSpPr/>
            <p:nvPr/>
          </p:nvSpPr>
          <p:spPr>
            <a:xfrm>
              <a:off x="4637234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4AE1F7F-86A6-4DC3-9443-B178A05E6BD5}"/>
                </a:ext>
              </a:extLst>
            </p:cNvPr>
            <p:cNvGrpSpPr/>
            <p:nvPr/>
          </p:nvGrpSpPr>
          <p:grpSpPr>
            <a:xfrm>
              <a:off x="337298" y="3435846"/>
              <a:ext cx="552919" cy="160074"/>
              <a:chOff x="2660388" y="2887218"/>
              <a:chExt cx="552919" cy="160074"/>
            </a:xfrm>
          </p:grpSpPr>
          <p:sp>
            <p:nvSpPr>
              <p:cNvPr id="44" name="Rektangel 12">
                <a:extLst>
                  <a:ext uri="{FF2B5EF4-FFF2-40B4-BE49-F238E27FC236}">
                    <a16:creationId xmlns:a16="http://schemas.microsoft.com/office/drawing/2014/main" id="{814E4294-1A24-44F7-8651-428A26442876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" name="Ellipse 13">
                <a:extLst>
                  <a:ext uri="{FF2B5EF4-FFF2-40B4-BE49-F238E27FC236}">
                    <a16:creationId xmlns:a16="http://schemas.microsoft.com/office/drawing/2014/main" id="{E399EEDD-C795-44D5-A478-CDFE4B6C8425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6" name="Ellipse 14">
                <a:extLst>
                  <a:ext uri="{FF2B5EF4-FFF2-40B4-BE49-F238E27FC236}">
                    <a16:creationId xmlns:a16="http://schemas.microsoft.com/office/drawing/2014/main" id="{77C778FF-3595-4622-99BE-650CDD247B7E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7" name="Ellipse 15">
                <a:extLst>
                  <a:ext uri="{FF2B5EF4-FFF2-40B4-BE49-F238E27FC236}">
                    <a16:creationId xmlns:a16="http://schemas.microsoft.com/office/drawing/2014/main" id="{EDB4ED7E-B0D6-49FC-9E3B-9827394F4FFE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61312D55-5407-44F7-9011-9C0BEA576EB1}"/>
                </a:ext>
              </a:extLst>
            </p:cNvPr>
            <p:cNvCxnSpPr/>
            <p:nvPr/>
          </p:nvCxnSpPr>
          <p:spPr bwMode="auto">
            <a:xfrm flipV="1">
              <a:off x="145376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CACA8E8-2912-43A4-866D-E3344A1B8F3F}"/>
                </a:ext>
              </a:extLst>
            </p:cNvPr>
            <p:cNvGrpSpPr/>
            <p:nvPr/>
          </p:nvGrpSpPr>
          <p:grpSpPr>
            <a:xfrm>
              <a:off x="1177301" y="3433501"/>
              <a:ext cx="552919" cy="160074"/>
              <a:chOff x="2660388" y="2887218"/>
              <a:chExt cx="552919" cy="160074"/>
            </a:xfrm>
          </p:grpSpPr>
          <p:sp>
            <p:nvSpPr>
              <p:cNvPr id="60" name="Rektangel 12">
                <a:extLst>
                  <a:ext uri="{FF2B5EF4-FFF2-40B4-BE49-F238E27FC236}">
                    <a16:creationId xmlns:a16="http://schemas.microsoft.com/office/drawing/2014/main" id="{77120E72-43B5-4AE4-A5A8-1B458AD32053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1" name="Ellipse 13">
                <a:extLst>
                  <a:ext uri="{FF2B5EF4-FFF2-40B4-BE49-F238E27FC236}">
                    <a16:creationId xmlns:a16="http://schemas.microsoft.com/office/drawing/2014/main" id="{3E0531EC-CEA1-4CA7-8D6C-1BBB0F6B06C3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2" name="Ellipse 14">
                <a:extLst>
                  <a:ext uri="{FF2B5EF4-FFF2-40B4-BE49-F238E27FC236}">
                    <a16:creationId xmlns:a16="http://schemas.microsoft.com/office/drawing/2014/main" id="{4E2330B2-E8EC-46F9-83D8-2ADF0F6E162D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Ellipse 15">
                <a:extLst>
                  <a:ext uri="{FF2B5EF4-FFF2-40B4-BE49-F238E27FC236}">
                    <a16:creationId xmlns:a16="http://schemas.microsoft.com/office/drawing/2014/main" id="{58D2DA0B-2A58-433F-8FBC-852CAF7151D9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D4053723-8206-464C-A70B-3D3633CA38BA}"/>
                </a:ext>
              </a:extLst>
            </p:cNvPr>
            <p:cNvCxnSpPr/>
            <p:nvPr/>
          </p:nvCxnSpPr>
          <p:spPr bwMode="auto">
            <a:xfrm flipV="1">
              <a:off x="234195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C2BDD42-C39F-4DB9-9657-D93F0856B071}"/>
                </a:ext>
              </a:extLst>
            </p:cNvPr>
            <p:cNvCxnSpPr/>
            <p:nvPr/>
          </p:nvCxnSpPr>
          <p:spPr bwMode="auto">
            <a:xfrm flipV="1">
              <a:off x="3134038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21D57C4A-BD34-4AB4-BD47-AC7EBA5FF01C}"/>
                </a:ext>
              </a:extLst>
            </p:cNvPr>
            <p:cNvCxnSpPr/>
            <p:nvPr/>
          </p:nvCxnSpPr>
          <p:spPr bwMode="auto">
            <a:xfrm flipV="1">
              <a:off x="450219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82F2308-C71A-4445-A740-B6AEF564E71F}"/>
                </a:ext>
              </a:extLst>
            </p:cNvPr>
            <p:cNvCxnSpPr/>
            <p:nvPr/>
          </p:nvCxnSpPr>
          <p:spPr bwMode="auto">
            <a:xfrm flipV="1">
              <a:off x="605249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D561CA0-7EDA-4B4B-B97C-67E1AFA991A4}"/>
                </a:ext>
              </a:extLst>
            </p:cNvPr>
            <p:cNvCxnSpPr/>
            <p:nvPr/>
          </p:nvCxnSpPr>
          <p:spPr bwMode="auto">
            <a:xfrm flipV="1">
              <a:off x="7236296" y="369627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Rektangel 16">
              <a:extLst>
                <a:ext uri="{FF2B5EF4-FFF2-40B4-BE49-F238E27FC236}">
                  <a16:creationId xmlns:a16="http://schemas.microsoft.com/office/drawing/2014/main" id="{816F9E23-60AB-4A4D-A45E-879F55C6973B}"/>
                </a:ext>
              </a:extLst>
            </p:cNvPr>
            <p:cNvSpPr/>
            <p:nvPr/>
          </p:nvSpPr>
          <p:spPr>
            <a:xfrm>
              <a:off x="6934039" y="3432270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Ellipse 17">
              <a:extLst>
                <a:ext uri="{FF2B5EF4-FFF2-40B4-BE49-F238E27FC236}">
                  <a16:creationId xmlns:a16="http://schemas.microsoft.com/office/drawing/2014/main" id="{54CCBDBC-658B-43D0-892D-848934E43850}"/>
                </a:ext>
              </a:extLst>
            </p:cNvPr>
            <p:cNvSpPr/>
            <p:nvPr/>
          </p:nvSpPr>
          <p:spPr>
            <a:xfrm>
              <a:off x="6934039" y="343227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Ellipse 18">
              <a:extLst>
                <a:ext uri="{FF2B5EF4-FFF2-40B4-BE49-F238E27FC236}">
                  <a16:creationId xmlns:a16="http://schemas.microsoft.com/office/drawing/2014/main" id="{C1B409E6-6D19-4E60-96E3-AF74566022C7}"/>
                </a:ext>
              </a:extLst>
            </p:cNvPr>
            <p:cNvSpPr/>
            <p:nvPr/>
          </p:nvSpPr>
          <p:spPr>
            <a:xfrm>
              <a:off x="7085692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2">
                <a:lumMod val="6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Ellipse 19">
              <a:extLst>
                <a:ext uri="{FF2B5EF4-FFF2-40B4-BE49-F238E27FC236}">
                  <a16:creationId xmlns:a16="http://schemas.microsoft.com/office/drawing/2014/main" id="{31A7833D-054B-4C28-AECD-E93110033FF5}"/>
                </a:ext>
              </a:extLst>
            </p:cNvPr>
            <p:cNvSpPr/>
            <p:nvPr/>
          </p:nvSpPr>
          <p:spPr>
            <a:xfrm>
              <a:off x="7297888" y="34311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84617DDE-F0D3-4F62-8965-075D3C54837B}"/>
                </a:ext>
              </a:extLst>
            </p:cNvPr>
            <p:cNvGrpSpPr/>
            <p:nvPr/>
          </p:nvGrpSpPr>
          <p:grpSpPr>
            <a:xfrm>
              <a:off x="5765986" y="3425916"/>
              <a:ext cx="552919" cy="160074"/>
              <a:chOff x="2660388" y="2887218"/>
              <a:chExt cx="552919" cy="160074"/>
            </a:xfrm>
          </p:grpSpPr>
          <p:sp>
            <p:nvSpPr>
              <p:cNvPr id="112" name="Rektangel 12">
                <a:extLst>
                  <a:ext uri="{FF2B5EF4-FFF2-40B4-BE49-F238E27FC236}">
                    <a16:creationId xmlns:a16="http://schemas.microsoft.com/office/drawing/2014/main" id="{98976492-DAD9-446A-BC0C-7502CF13605A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3" name="Ellipse 13">
                <a:extLst>
                  <a:ext uri="{FF2B5EF4-FFF2-40B4-BE49-F238E27FC236}">
                    <a16:creationId xmlns:a16="http://schemas.microsoft.com/office/drawing/2014/main" id="{5511103E-EB35-4EA3-A8AB-C41124EC74B8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4" name="Ellipse 14">
                <a:extLst>
                  <a:ext uri="{FF2B5EF4-FFF2-40B4-BE49-F238E27FC236}">
                    <a16:creationId xmlns:a16="http://schemas.microsoft.com/office/drawing/2014/main" id="{F803ADE1-ADBF-4A73-9575-8779D12AC1C6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5" name="Ellipse 15">
                <a:extLst>
                  <a:ext uri="{FF2B5EF4-FFF2-40B4-BE49-F238E27FC236}">
                    <a16:creationId xmlns:a16="http://schemas.microsoft.com/office/drawing/2014/main" id="{29EC81B8-144B-4AB0-955F-AB5248DE80DA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1229CBBA-9F07-4C30-8244-9AFCB682EBF1}"/>
              </a:ext>
            </a:extLst>
          </p:cNvPr>
          <p:cNvSpPr txBox="1"/>
          <p:nvPr/>
        </p:nvSpPr>
        <p:spPr bwMode="white">
          <a:xfrm>
            <a:off x="228270" y="1521416"/>
            <a:ext cx="84053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The text is first tokenized (into </a:t>
            </a:r>
            <a:r>
              <a:rPr lang="en-US" sz="2800" i="1" dirty="0" err="1">
                <a:solidFill>
                  <a:schemeClr val="accent1">
                    <a:lumMod val="75000"/>
                  </a:schemeClr>
                </a:solidFill>
              </a:rPr>
              <a:t>wordpieces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410ADE0-1625-47BA-9A1F-37110A7DD879}"/>
              </a:ext>
            </a:extLst>
          </p:cNvPr>
          <p:cNvSpPr txBox="1"/>
          <p:nvPr/>
        </p:nvSpPr>
        <p:spPr bwMode="white">
          <a:xfrm>
            <a:off x="220052" y="2374769"/>
            <a:ext cx="88164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And each token is mapped to a (learned) vector,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is a numeric array like [-2.42, 0.566, 3.239, … ]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F5BA881A-C266-41DB-9E4B-B644AEA2A8E8}"/>
              </a:ext>
            </a:extLst>
          </p:cNvPr>
          <p:cNvSpPr txBox="1"/>
          <p:nvPr/>
        </p:nvSpPr>
        <p:spPr bwMode="white">
          <a:xfrm>
            <a:off x="536432" y="6135687"/>
            <a:ext cx="835292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0          1          2        3                4                   5               6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FD17C0-3740-A074-E346-A22187F0E0C5}"/>
              </a:ext>
            </a:extLst>
          </p:cNvPr>
          <p:cNvSpPr/>
          <p:nvPr/>
        </p:nvSpPr>
        <p:spPr bwMode="auto">
          <a:xfrm>
            <a:off x="107504" y="6083251"/>
            <a:ext cx="1193550" cy="658117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24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2E28-46D5-41B8-BB5A-77735A48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64332-C3A1-4142-BC96-71BF163CA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30</a:t>
            </a:fld>
            <a:endParaRPr lang="en-GB" noProof="0" dirty="0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D41BF22-6809-465D-83F9-61EE9BC8E23B}"/>
              </a:ext>
            </a:extLst>
          </p:cNvPr>
          <p:cNvCxnSpPr/>
          <p:nvPr/>
        </p:nvCxnSpPr>
        <p:spPr bwMode="auto">
          <a:xfrm flipH="1" flipV="1">
            <a:off x="4718214" y="4502884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91C18EC-3928-45CA-9C0A-1CC95A8E403C}"/>
              </a:ext>
            </a:extLst>
          </p:cNvPr>
          <p:cNvCxnSpPr/>
          <p:nvPr/>
        </p:nvCxnSpPr>
        <p:spPr bwMode="auto">
          <a:xfrm flipV="1">
            <a:off x="5084504" y="4430875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4E7E94E-14B7-48E0-ADA9-23CC93A461CD}"/>
              </a:ext>
            </a:extLst>
          </p:cNvPr>
          <p:cNvCxnSpPr/>
          <p:nvPr/>
        </p:nvCxnSpPr>
        <p:spPr bwMode="auto">
          <a:xfrm flipV="1">
            <a:off x="5219008" y="4499008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340343-4B2D-42DA-9F0A-C3042513B4D1}"/>
              </a:ext>
            </a:extLst>
          </p:cNvPr>
          <p:cNvCxnSpPr/>
          <p:nvPr/>
        </p:nvCxnSpPr>
        <p:spPr bwMode="auto">
          <a:xfrm flipH="1" flipV="1">
            <a:off x="3185447" y="4481678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4C8D8502-814D-4098-B022-67C1DC981554}"/>
              </a:ext>
            </a:extLst>
          </p:cNvPr>
          <p:cNvCxnSpPr/>
          <p:nvPr/>
        </p:nvCxnSpPr>
        <p:spPr bwMode="auto">
          <a:xfrm flipV="1">
            <a:off x="3551737" y="4409670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6F8E8E0-E529-44EA-A9B9-39E9E3CEC80C}"/>
              </a:ext>
            </a:extLst>
          </p:cNvPr>
          <p:cNvCxnSpPr/>
          <p:nvPr/>
        </p:nvCxnSpPr>
        <p:spPr bwMode="auto">
          <a:xfrm flipV="1">
            <a:off x="3686241" y="4477803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1C752AC-C94E-47EF-9047-5F625201A954}"/>
              </a:ext>
            </a:extLst>
          </p:cNvPr>
          <p:cNvCxnSpPr/>
          <p:nvPr/>
        </p:nvCxnSpPr>
        <p:spPr bwMode="auto">
          <a:xfrm flipH="1" flipV="1">
            <a:off x="2267744" y="4499830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DAAA33B-53DA-40C7-8776-9FDF35994EE6}"/>
              </a:ext>
            </a:extLst>
          </p:cNvPr>
          <p:cNvCxnSpPr/>
          <p:nvPr/>
        </p:nvCxnSpPr>
        <p:spPr bwMode="auto">
          <a:xfrm flipV="1">
            <a:off x="2634034" y="4427821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6E6C440-7EDE-4270-BEF5-180A7BBCC92C}"/>
              </a:ext>
            </a:extLst>
          </p:cNvPr>
          <p:cNvCxnSpPr/>
          <p:nvPr/>
        </p:nvCxnSpPr>
        <p:spPr bwMode="auto">
          <a:xfrm flipV="1">
            <a:off x="2768538" y="4495954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4876366-5D96-4398-80B4-DCD0CB9009B3}"/>
              </a:ext>
            </a:extLst>
          </p:cNvPr>
          <p:cNvCxnSpPr/>
          <p:nvPr/>
        </p:nvCxnSpPr>
        <p:spPr bwMode="auto">
          <a:xfrm flipH="1" flipV="1">
            <a:off x="1265053" y="4527365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90E6417-E35F-435B-A6E2-FBF5303F1FC0}"/>
              </a:ext>
            </a:extLst>
          </p:cNvPr>
          <p:cNvCxnSpPr/>
          <p:nvPr/>
        </p:nvCxnSpPr>
        <p:spPr bwMode="auto">
          <a:xfrm flipV="1">
            <a:off x="1631343" y="4455357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24BECB7-D13B-4424-9C81-DA0BF8B3607A}"/>
              </a:ext>
            </a:extLst>
          </p:cNvPr>
          <p:cNvCxnSpPr/>
          <p:nvPr/>
        </p:nvCxnSpPr>
        <p:spPr bwMode="auto">
          <a:xfrm flipV="1">
            <a:off x="1765846" y="4523490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36E6289-9675-4613-9662-03ADBE9FE25A}"/>
              </a:ext>
            </a:extLst>
          </p:cNvPr>
          <p:cNvCxnSpPr/>
          <p:nvPr/>
        </p:nvCxnSpPr>
        <p:spPr bwMode="auto">
          <a:xfrm flipH="1" flipV="1">
            <a:off x="323528" y="4501187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27993F9-D555-48C8-B008-07BCE3597088}"/>
              </a:ext>
            </a:extLst>
          </p:cNvPr>
          <p:cNvCxnSpPr/>
          <p:nvPr/>
        </p:nvCxnSpPr>
        <p:spPr bwMode="auto">
          <a:xfrm flipV="1">
            <a:off x="689818" y="4429178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62C7D60-1344-433C-8D8D-A76EEA50F987}"/>
              </a:ext>
            </a:extLst>
          </p:cNvPr>
          <p:cNvCxnSpPr/>
          <p:nvPr/>
        </p:nvCxnSpPr>
        <p:spPr bwMode="auto">
          <a:xfrm flipV="1">
            <a:off x="824321" y="4497310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5836D0F-13C0-45EA-966B-2AAB125CC3D7}"/>
              </a:ext>
            </a:extLst>
          </p:cNvPr>
          <p:cNvCxnSpPr/>
          <p:nvPr/>
        </p:nvCxnSpPr>
        <p:spPr bwMode="auto">
          <a:xfrm flipH="1" flipV="1">
            <a:off x="6568513" y="4499830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C79EA67C-EFD3-4BC2-9354-004B1F1B9DD7}"/>
              </a:ext>
            </a:extLst>
          </p:cNvPr>
          <p:cNvCxnSpPr/>
          <p:nvPr/>
        </p:nvCxnSpPr>
        <p:spPr bwMode="auto">
          <a:xfrm flipV="1">
            <a:off x="6934803" y="4427821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BE5BB43-4ACC-4CB8-AEAB-FFAE0764EF70}"/>
              </a:ext>
            </a:extLst>
          </p:cNvPr>
          <p:cNvCxnSpPr/>
          <p:nvPr/>
        </p:nvCxnSpPr>
        <p:spPr bwMode="auto">
          <a:xfrm flipV="1">
            <a:off x="6953313" y="4494499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5158AFA7-5EDE-4347-96C1-5EDAD9CA9265}"/>
              </a:ext>
            </a:extLst>
          </p:cNvPr>
          <p:cNvSpPr txBox="1"/>
          <p:nvPr/>
        </p:nvSpPr>
        <p:spPr bwMode="white">
          <a:xfrm>
            <a:off x="4273678" y="418959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10BB2C7-4FE0-4A25-9704-47A411D1633E}"/>
              </a:ext>
            </a:extLst>
          </p:cNvPr>
          <p:cNvSpPr txBox="1"/>
          <p:nvPr/>
        </p:nvSpPr>
        <p:spPr bwMode="white">
          <a:xfrm>
            <a:off x="5415120" y="42308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6395A1C-6EEF-4D24-ACFE-224EB7CFE58F}"/>
              </a:ext>
            </a:extLst>
          </p:cNvPr>
          <p:cNvSpPr txBox="1"/>
          <p:nvPr/>
        </p:nvSpPr>
        <p:spPr bwMode="white">
          <a:xfrm>
            <a:off x="4745956" y="4046392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B26BCC2-936E-449F-8B71-2A97155BD094}"/>
              </a:ext>
            </a:extLst>
          </p:cNvPr>
          <p:cNvCxnSpPr/>
          <p:nvPr/>
        </p:nvCxnSpPr>
        <p:spPr bwMode="auto">
          <a:xfrm flipH="1" flipV="1">
            <a:off x="7787891" y="4471441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71D28C5-D658-439F-BCF0-18003CD0E9E7}"/>
              </a:ext>
            </a:extLst>
          </p:cNvPr>
          <p:cNvCxnSpPr/>
          <p:nvPr/>
        </p:nvCxnSpPr>
        <p:spPr bwMode="auto">
          <a:xfrm flipV="1">
            <a:off x="8154181" y="4399432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EBE2920-1DBE-46BA-B5CF-D139FD861C85}"/>
              </a:ext>
            </a:extLst>
          </p:cNvPr>
          <p:cNvCxnSpPr/>
          <p:nvPr/>
        </p:nvCxnSpPr>
        <p:spPr bwMode="auto">
          <a:xfrm flipV="1">
            <a:off x="8288685" y="4467565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6496D182-ACFF-4D4D-A094-0FF3D46E3EAF}"/>
              </a:ext>
            </a:extLst>
          </p:cNvPr>
          <p:cNvSpPr txBox="1"/>
          <p:nvPr/>
        </p:nvSpPr>
        <p:spPr bwMode="white">
          <a:xfrm>
            <a:off x="7384760" y="416913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1E7BE37-F6CB-4C85-9FAA-255B1A1D4168}"/>
              </a:ext>
            </a:extLst>
          </p:cNvPr>
          <p:cNvSpPr txBox="1"/>
          <p:nvPr/>
        </p:nvSpPr>
        <p:spPr bwMode="white">
          <a:xfrm>
            <a:off x="8526202" y="4210415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9981426-F1D4-400E-9E22-F59E2857379D}"/>
              </a:ext>
            </a:extLst>
          </p:cNvPr>
          <p:cNvSpPr txBox="1"/>
          <p:nvPr/>
        </p:nvSpPr>
        <p:spPr bwMode="white">
          <a:xfrm>
            <a:off x="7857038" y="4025939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1760024-84D4-42DC-8F65-BE73816BD621}"/>
              </a:ext>
            </a:extLst>
          </p:cNvPr>
          <p:cNvSpPr txBox="1"/>
          <p:nvPr/>
        </p:nvSpPr>
        <p:spPr bwMode="white">
          <a:xfrm>
            <a:off x="3983227" y="332656"/>
            <a:ext cx="48525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Each token vector is then mapped via (learned) linear transformations to three vectors: the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</a:rPr>
              <a:t>key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en-US" sz="2400" b="1" baseline="-250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</a:rPr>
              <a:t>query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q</a:t>
            </a:r>
            <a:r>
              <a:rPr lang="en-US" sz="2400" b="1" baseline="-250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baseline="-2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</a:rPr>
              <a:t>value v</a:t>
            </a:r>
            <a:r>
              <a:rPr lang="en-US" sz="2400" baseline="-250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D1C5C1C-A344-C6FD-8955-60FDBF9BAFB0}"/>
              </a:ext>
            </a:extLst>
          </p:cNvPr>
          <p:cNvGrpSpPr/>
          <p:nvPr/>
        </p:nvGrpSpPr>
        <p:grpSpPr>
          <a:xfrm>
            <a:off x="308270" y="1484784"/>
            <a:ext cx="8134208" cy="2940092"/>
            <a:chOff x="94650" y="57706"/>
            <a:chExt cx="7910189" cy="2940092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D44DBCC-4F8C-468D-8393-22B38CD7F870}"/>
                </a:ext>
              </a:extLst>
            </p:cNvPr>
            <p:cNvSpPr/>
            <p:nvPr/>
          </p:nvSpPr>
          <p:spPr bwMode="auto">
            <a:xfrm>
              <a:off x="4247880" y="1261199"/>
              <a:ext cx="659750" cy="1559466"/>
            </a:xfrm>
            <a:custGeom>
              <a:avLst/>
              <a:gdLst>
                <a:gd name="connsiteX0" fmla="*/ 0 w 1645920"/>
                <a:gd name="connsiteY0" fmla="*/ 566928 h 566928"/>
                <a:gd name="connsiteX1" fmla="*/ 813816 w 1645920"/>
                <a:gd name="connsiteY1" fmla="*/ 137160 h 566928"/>
                <a:gd name="connsiteX2" fmla="*/ 1645920 w 1645920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5920" h="566928">
                  <a:moveTo>
                    <a:pt x="0" y="566928"/>
                  </a:moveTo>
                  <a:cubicBezTo>
                    <a:pt x="269748" y="399288"/>
                    <a:pt x="539496" y="231648"/>
                    <a:pt x="813816" y="137160"/>
                  </a:cubicBezTo>
                  <a:cubicBezTo>
                    <a:pt x="1088136" y="42672"/>
                    <a:pt x="1367028" y="21336"/>
                    <a:pt x="164592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BBF4C18-45CC-43A7-8E51-285CBBF3E097}"/>
                </a:ext>
              </a:extLst>
            </p:cNvPr>
            <p:cNvSpPr txBox="1"/>
            <p:nvPr/>
          </p:nvSpPr>
          <p:spPr bwMode="white">
            <a:xfrm>
              <a:off x="4907629" y="1065818"/>
              <a:ext cx="2527893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k</a:t>
              </a:r>
              <a:r>
                <a:rPr lang="en-US" sz="1800" baseline="-25000" dirty="0"/>
                <a:t>4</a:t>
              </a:r>
              <a:r>
                <a:rPr lang="en-US" sz="1800" dirty="0"/>
                <a:t> </a:t>
              </a:r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⋅ q</a:t>
              </a:r>
              <a:r>
                <a:rPr lang="nb-NO" sz="1800" baseline="-25000" dirty="0">
                  <a:solidFill>
                    <a:srgbClr val="202124"/>
                  </a:solidFill>
                  <a:latin typeface="arial" panose="020B0604020202020204" pitchFamily="34" charset="0"/>
                </a:rPr>
                <a:t>6</a:t>
              </a:r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 = </a:t>
              </a:r>
            </a:p>
            <a:p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(</a:t>
              </a:r>
              <a:r>
                <a:rPr lang="nb-NO" sz="1800" dirty="0" err="1">
                  <a:solidFill>
                    <a:srgbClr val="202124"/>
                  </a:solidFill>
                  <a:latin typeface="arial" panose="020B0604020202020204" pitchFamily="34" charset="0"/>
                </a:rPr>
                <a:t>unnormalised</a:t>
              </a:r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) </a:t>
              </a:r>
              <a:r>
                <a:rPr lang="nb-NO" sz="1800" i="1" dirty="0" err="1">
                  <a:solidFill>
                    <a:srgbClr val="202124"/>
                  </a:solidFill>
                  <a:latin typeface="arial" panose="020B0604020202020204" pitchFamily="34" charset="0"/>
                </a:rPr>
                <a:t>attention</a:t>
              </a:r>
              <a:r>
                <a:rPr lang="nb-NO" sz="1800" i="1" dirty="0">
                  <a:solidFill>
                    <a:srgbClr val="202124"/>
                  </a:solidFill>
                  <a:latin typeface="arial" panose="020B0604020202020204" pitchFamily="34" charset="0"/>
                </a:rPr>
                <a:t> score </a:t>
              </a:r>
              <a:r>
                <a:rPr lang="nb-NO" sz="1800" dirty="0" err="1">
                  <a:solidFill>
                    <a:srgbClr val="202124"/>
                  </a:solidFill>
                  <a:latin typeface="arial" panose="020B0604020202020204" pitchFamily="34" charset="0"/>
                </a:rPr>
                <a:t>of</a:t>
              </a:r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 token 6 </a:t>
              </a:r>
              <a:r>
                <a:rPr lang="nb-NO" sz="1800" dirty="0" err="1">
                  <a:solidFill>
                    <a:srgbClr val="202124"/>
                  </a:solidFill>
                  <a:latin typeface="arial" panose="020B0604020202020204" pitchFamily="34" charset="0"/>
                </a:rPr>
                <a:t>towards</a:t>
              </a:r>
              <a:r>
                <a:rPr lang="nb-NO" sz="1800" dirty="0">
                  <a:solidFill>
                    <a:srgbClr val="202124"/>
                  </a:solidFill>
                  <a:latin typeface="arial" panose="020B0604020202020204" pitchFamily="34" charset="0"/>
                </a:rPr>
                <a:t> token 4 </a:t>
              </a:r>
              <a:endParaRPr lang="nb-NO" sz="18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FC441B7-BFBE-4CB5-BCB4-869A680C6D54}"/>
                </a:ext>
              </a:extLst>
            </p:cNvPr>
            <p:cNvSpPr txBox="1"/>
            <p:nvPr/>
          </p:nvSpPr>
          <p:spPr bwMode="white">
            <a:xfrm>
              <a:off x="94650" y="57706"/>
              <a:ext cx="3407549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For each pair (</a:t>
              </a:r>
              <a:r>
                <a:rPr lang="en-US" sz="2400" i="1" dirty="0" err="1">
                  <a:solidFill>
                    <a:schemeClr val="accent1">
                      <a:lumMod val="75000"/>
                    </a:schemeClr>
                  </a:solidFill>
                </a:rPr>
                <a:t>i</a:t>
              </a:r>
              <a:r>
                <a:rPr lang="en-US" sz="2400" dirty="0" err="1">
                  <a:solidFill>
                    <a:schemeClr val="accent1">
                      <a:lumMod val="75000"/>
                    </a:schemeClr>
                  </a:solidFill>
                </a:rPr>
                <a:t>,</a:t>
              </a:r>
              <a:r>
                <a:rPr lang="en-US" sz="2400" i="1" dirty="0" err="1">
                  <a:solidFill>
                    <a:schemeClr val="accent1">
                      <a:lumMod val="75000"/>
                    </a:schemeClr>
                  </a:solidFill>
                </a:rPr>
                <a:t>j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) of tokens, the dot product k</a:t>
              </a:r>
              <a:r>
                <a:rPr lang="en-US" sz="2400" baseline="-25000" dirty="0">
                  <a:solidFill>
                    <a:schemeClr val="accent1">
                      <a:lumMod val="75000"/>
                    </a:schemeClr>
                  </a:solidFill>
                </a:rPr>
                <a:t>i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nb-NO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</a:rPr>
                <a:t>⋅</a:t>
              </a:r>
              <a:r>
                <a:rPr lang="nb-NO" sz="2400" dirty="0">
                  <a:solidFill>
                    <a:srgbClr val="202124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accent1">
                      <a:lumMod val="75000"/>
                    </a:schemeClr>
                  </a:solidFill>
                </a:rPr>
                <a:t>q</a:t>
              </a:r>
              <a:r>
                <a:rPr lang="en-US" sz="2400" baseline="-25000" dirty="0" err="1">
                  <a:solidFill>
                    <a:schemeClr val="accent1">
                      <a:lumMod val="75000"/>
                    </a:schemeClr>
                  </a:solidFill>
                </a:rPr>
                <a:t>j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 gives us (after normalization) the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attention score 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of </a:t>
              </a:r>
              <a:r>
                <a:rPr lang="en-US" sz="2400" i="1" dirty="0">
                  <a:solidFill>
                    <a:schemeClr val="accent1">
                      <a:lumMod val="75000"/>
                    </a:schemeClr>
                  </a:solidFill>
                </a:rPr>
                <a:t>j 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towards</a:t>
              </a:r>
              <a:r>
                <a:rPr lang="en-US" sz="2400" i="1" dirty="0">
                  <a:solidFill>
                    <a:schemeClr val="accent1">
                      <a:lumMod val="75000"/>
                    </a:schemeClr>
                  </a:solidFill>
                </a:rPr>
                <a:t> i</a:t>
              </a:r>
              <a:endParaRPr lang="en-US" sz="2400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756CB1B6-E0E6-199B-FD5D-1B483AD507D8}"/>
                </a:ext>
              </a:extLst>
            </p:cNvPr>
            <p:cNvSpPr/>
            <p:nvPr/>
          </p:nvSpPr>
          <p:spPr bwMode="auto">
            <a:xfrm rot="2081485">
              <a:off x="5275610" y="912838"/>
              <a:ext cx="2729229" cy="2084960"/>
            </a:xfrm>
            <a:prstGeom prst="arc">
              <a:avLst>
                <a:gd name="adj1" fmla="val 10825946"/>
                <a:gd name="adj2" fmla="val 2121069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8E46ED0-F5F3-1D54-8397-E0246854ECCF}"/>
              </a:ext>
            </a:extLst>
          </p:cNvPr>
          <p:cNvSpPr txBox="1"/>
          <p:nvPr/>
        </p:nvSpPr>
        <p:spPr bwMode="white">
          <a:xfrm>
            <a:off x="293286" y="5555671"/>
            <a:ext cx="895923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err="1"/>
              <a:t>jeg</a:t>
            </a:r>
            <a:r>
              <a:rPr lang="en-US" sz="3200" dirty="0"/>
              <a:t>   lurer   </a:t>
            </a:r>
            <a:r>
              <a:rPr lang="en-US" sz="3200" dirty="0" err="1"/>
              <a:t>på</a:t>
            </a:r>
            <a:r>
              <a:rPr lang="en-US" sz="3200" dirty="0"/>
              <a:t>   om   </a:t>
            </a:r>
            <a:r>
              <a:rPr lang="en-US" sz="3200" dirty="0" err="1"/>
              <a:t>forsikringen</a:t>
            </a:r>
            <a:r>
              <a:rPr lang="en-US" sz="3200" dirty="0"/>
              <a:t>   </a:t>
            </a:r>
            <a:r>
              <a:rPr lang="en-US" sz="3200" dirty="0" err="1"/>
              <a:t>jeg</a:t>
            </a:r>
            <a:r>
              <a:rPr lang="en-US" sz="3200" dirty="0"/>
              <a:t>     </a:t>
            </a:r>
            <a:r>
              <a:rPr lang="en-US" sz="3200" dirty="0" err="1"/>
              <a:t>tegnet</a:t>
            </a:r>
            <a:r>
              <a:rPr lang="en-US" sz="3200" dirty="0"/>
              <a:t>  </a:t>
            </a:r>
            <a:endParaRPr lang="nb-NO" sz="1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7B6DE5-93F4-FA6B-AD57-02D82C096670}"/>
              </a:ext>
            </a:extLst>
          </p:cNvPr>
          <p:cNvGrpSpPr/>
          <p:nvPr/>
        </p:nvGrpSpPr>
        <p:grpSpPr>
          <a:xfrm>
            <a:off x="337298" y="4852992"/>
            <a:ext cx="8161605" cy="769441"/>
            <a:chOff x="337298" y="3425916"/>
            <a:chExt cx="7113578" cy="55839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4ED1ED7-98C1-95CE-00B6-973CA429A22A}"/>
                </a:ext>
              </a:extLst>
            </p:cNvPr>
            <p:cNvCxnSpPr/>
            <p:nvPr/>
          </p:nvCxnSpPr>
          <p:spPr bwMode="auto">
            <a:xfrm flipV="1">
              <a:off x="613758" y="3671284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ktangel 8">
              <a:extLst>
                <a:ext uri="{FF2B5EF4-FFF2-40B4-BE49-F238E27FC236}">
                  <a16:creationId xmlns:a16="http://schemas.microsoft.com/office/drawing/2014/main" id="{74660D5C-02E9-E992-9E5B-57EF9119F6D8}"/>
                </a:ext>
              </a:extLst>
            </p:cNvPr>
            <p:cNvSpPr/>
            <p:nvPr/>
          </p:nvSpPr>
          <p:spPr>
            <a:xfrm>
              <a:off x="2019600" y="342971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Ellipse 9">
              <a:extLst>
                <a:ext uri="{FF2B5EF4-FFF2-40B4-BE49-F238E27FC236}">
                  <a16:creationId xmlns:a16="http://schemas.microsoft.com/office/drawing/2014/main" id="{BF67C3FA-AD1B-E661-EAA0-86B7ED76A869}"/>
                </a:ext>
              </a:extLst>
            </p:cNvPr>
            <p:cNvSpPr/>
            <p:nvPr/>
          </p:nvSpPr>
          <p:spPr>
            <a:xfrm>
              <a:off x="2019600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Ellipse 10">
              <a:extLst>
                <a:ext uri="{FF2B5EF4-FFF2-40B4-BE49-F238E27FC236}">
                  <a16:creationId xmlns:a16="http://schemas.microsoft.com/office/drawing/2014/main" id="{64301E4D-E8A0-315C-5A92-83772C6E03AA}"/>
                </a:ext>
              </a:extLst>
            </p:cNvPr>
            <p:cNvSpPr/>
            <p:nvPr/>
          </p:nvSpPr>
          <p:spPr>
            <a:xfrm>
              <a:off x="215979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Ellipse 11">
              <a:extLst>
                <a:ext uri="{FF2B5EF4-FFF2-40B4-BE49-F238E27FC236}">
                  <a16:creationId xmlns:a16="http://schemas.microsoft.com/office/drawing/2014/main" id="{967770DB-C7C2-17EB-278C-47F6FFDC23CD}"/>
                </a:ext>
              </a:extLst>
            </p:cNvPr>
            <p:cNvSpPr/>
            <p:nvPr/>
          </p:nvSpPr>
          <p:spPr>
            <a:xfrm>
              <a:off x="2439328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Rektangel 12">
              <a:extLst>
                <a:ext uri="{FF2B5EF4-FFF2-40B4-BE49-F238E27FC236}">
                  <a16:creationId xmlns:a16="http://schemas.microsoft.com/office/drawing/2014/main" id="{84CC2DF0-FD99-05C2-CFCF-F2379DFE752D}"/>
                </a:ext>
              </a:extLst>
            </p:cNvPr>
            <p:cNvSpPr/>
            <p:nvPr/>
          </p:nvSpPr>
          <p:spPr>
            <a:xfrm>
              <a:off x="2846006" y="343394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Ellipse 13">
              <a:extLst>
                <a:ext uri="{FF2B5EF4-FFF2-40B4-BE49-F238E27FC236}">
                  <a16:creationId xmlns:a16="http://schemas.microsoft.com/office/drawing/2014/main" id="{195A04EC-91E2-196B-B03A-3E10EB981372}"/>
                </a:ext>
              </a:extLst>
            </p:cNvPr>
            <p:cNvSpPr/>
            <p:nvPr/>
          </p:nvSpPr>
          <p:spPr>
            <a:xfrm>
              <a:off x="2846006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" name="Ellipse 14">
              <a:extLst>
                <a:ext uri="{FF2B5EF4-FFF2-40B4-BE49-F238E27FC236}">
                  <a16:creationId xmlns:a16="http://schemas.microsoft.com/office/drawing/2014/main" id="{CE7D3D12-642E-2107-44CD-4CDBFAA74946}"/>
                </a:ext>
              </a:extLst>
            </p:cNvPr>
            <p:cNvSpPr/>
            <p:nvPr/>
          </p:nvSpPr>
          <p:spPr>
            <a:xfrm>
              <a:off x="3005770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Ellipse 15">
              <a:extLst>
                <a:ext uri="{FF2B5EF4-FFF2-40B4-BE49-F238E27FC236}">
                  <a16:creationId xmlns:a16="http://schemas.microsoft.com/office/drawing/2014/main" id="{5A276DC3-123E-EECC-42CE-945A9CC98120}"/>
                </a:ext>
              </a:extLst>
            </p:cNvPr>
            <p:cNvSpPr/>
            <p:nvPr/>
          </p:nvSpPr>
          <p:spPr>
            <a:xfrm>
              <a:off x="324776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" name="Rektangel 16">
              <a:extLst>
                <a:ext uri="{FF2B5EF4-FFF2-40B4-BE49-F238E27FC236}">
                  <a16:creationId xmlns:a16="http://schemas.microsoft.com/office/drawing/2014/main" id="{11563F3D-C2A3-7569-A4BA-399B0EF76862}"/>
                </a:ext>
              </a:extLst>
            </p:cNvPr>
            <p:cNvSpPr/>
            <p:nvPr/>
          </p:nvSpPr>
          <p:spPr>
            <a:xfrm>
              <a:off x="4273385" y="343509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Ellipse 17">
              <a:extLst>
                <a:ext uri="{FF2B5EF4-FFF2-40B4-BE49-F238E27FC236}">
                  <a16:creationId xmlns:a16="http://schemas.microsoft.com/office/drawing/2014/main" id="{FB337DDA-E73C-4748-0621-6E5B660B208B}"/>
                </a:ext>
              </a:extLst>
            </p:cNvPr>
            <p:cNvSpPr/>
            <p:nvPr/>
          </p:nvSpPr>
          <p:spPr>
            <a:xfrm>
              <a:off x="4273385" y="34350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Ellipse 18">
              <a:extLst>
                <a:ext uri="{FF2B5EF4-FFF2-40B4-BE49-F238E27FC236}">
                  <a16:creationId xmlns:a16="http://schemas.microsoft.com/office/drawing/2014/main" id="{254C5230-D4F2-23C3-2C5D-6D35DDF21306}"/>
                </a:ext>
              </a:extLst>
            </p:cNvPr>
            <p:cNvSpPr/>
            <p:nvPr/>
          </p:nvSpPr>
          <p:spPr>
            <a:xfrm>
              <a:off x="4425038" y="343253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9">
              <a:extLst>
                <a:ext uri="{FF2B5EF4-FFF2-40B4-BE49-F238E27FC236}">
                  <a16:creationId xmlns:a16="http://schemas.microsoft.com/office/drawing/2014/main" id="{0A27E5B7-66E1-E924-099A-00B3DFD3E78A}"/>
                </a:ext>
              </a:extLst>
            </p:cNvPr>
            <p:cNvSpPr/>
            <p:nvPr/>
          </p:nvSpPr>
          <p:spPr>
            <a:xfrm>
              <a:off x="4637234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077764-591F-BA48-6CBC-4F2B3C4436A1}"/>
                </a:ext>
              </a:extLst>
            </p:cNvPr>
            <p:cNvGrpSpPr/>
            <p:nvPr/>
          </p:nvGrpSpPr>
          <p:grpSpPr>
            <a:xfrm>
              <a:off x="337298" y="3435846"/>
              <a:ext cx="552919" cy="160074"/>
              <a:chOff x="2660388" y="2887218"/>
              <a:chExt cx="552919" cy="160074"/>
            </a:xfrm>
          </p:grpSpPr>
          <p:sp>
            <p:nvSpPr>
              <p:cNvPr id="82" name="Rektangel 12">
                <a:extLst>
                  <a:ext uri="{FF2B5EF4-FFF2-40B4-BE49-F238E27FC236}">
                    <a16:creationId xmlns:a16="http://schemas.microsoft.com/office/drawing/2014/main" id="{F227725F-8AEB-F6CF-3032-F0F23FA12326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4" name="Ellipse 13">
                <a:extLst>
                  <a:ext uri="{FF2B5EF4-FFF2-40B4-BE49-F238E27FC236}">
                    <a16:creationId xmlns:a16="http://schemas.microsoft.com/office/drawing/2014/main" id="{F339BF9D-ADA5-178D-D874-F21FB9EBD0CD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5" name="Ellipse 14">
                <a:extLst>
                  <a:ext uri="{FF2B5EF4-FFF2-40B4-BE49-F238E27FC236}">
                    <a16:creationId xmlns:a16="http://schemas.microsoft.com/office/drawing/2014/main" id="{57FD1476-B66C-8E19-9002-415784DC64FB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6" name="Ellipse 15">
                <a:extLst>
                  <a:ext uri="{FF2B5EF4-FFF2-40B4-BE49-F238E27FC236}">
                    <a16:creationId xmlns:a16="http://schemas.microsoft.com/office/drawing/2014/main" id="{6E1812A3-DBCF-7680-5F68-4022E49951D3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9D30672-C51E-150A-23D0-07DF5CFFB9DF}"/>
                </a:ext>
              </a:extLst>
            </p:cNvPr>
            <p:cNvCxnSpPr/>
            <p:nvPr/>
          </p:nvCxnSpPr>
          <p:spPr bwMode="auto">
            <a:xfrm flipV="1">
              <a:off x="145376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77A0D93-97E7-79DE-CAEE-700835977C8F}"/>
                </a:ext>
              </a:extLst>
            </p:cNvPr>
            <p:cNvGrpSpPr/>
            <p:nvPr/>
          </p:nvGrpSpPr>
          <p:grpSpPr>
            <a:xfrm>
              <a:off x="1177301" y="3433501"/>
              <a:ext cx="552919" cy="160074"/>
              <a:chOff x="2660388" y="2887218"/>
              <a:chExt cx="552919" cy="160074"/>
            </a:xfrm>
          </p:grpSpPr>
          <p:sp>
            <p:nvSpPr>
              <p:cNvPr id="56" name="Rektangel 12">
                <a:extLst>
                  <a:ext uri="{FF2B5EF4-FFF2-40B4-BE49-F238E27FC236}">
                    <a16:creationId xmlns:a16="http://schemas.microsoft.com/office/drawing/2014/main" id="{D18D30BB-79B7-0E6A-231C-37AF2BB1C95D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7" name="Ellipse 13">
                <a:extLst>
                  <a:ext uri="{FF2B5EF4-FFF2-40B4-BE49-F238E27FC236}">
                    <a16:creationId xmlns:a16="http://schemas.microsoft.com/office/drawing/2014/main" id="{838411E4-FFD3-7235-C527-D5281BF1F51C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0" name="Ellipse 14">
                <a:extLst>
                  <a:ext uri="{FF2B5EF4-FFF2-40B4-BE49-F238E27FC236}">
                    <a16:creationId xmlns:a16="http://schemas.microsoft.com/office/drawing/2014/main" id="{34807DF4-19A7-18C3-E456-C52E241FE8EE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1" name="Ellipse 15">
                <a:extLst>
                  <a:ext uri="{FF2B5EF4-FFF2-40B4-BE49-F238E27FC236}">
                    <a16:creationId xmlns:a16="http://schemas.microsoft.com/office/drawing/2014/main" id="{D1CC589C-FEF5-2450-BEF2-1AF8AE37049B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7DB6A31-46CF-9854-508C-BCF231EEAFA3}"/>
                </a:ext>
              </a:extLst>
            </p:cNvPr>
            <p:cNvCxnSpPr/>
            <p:nvPr/>
          </p:nvCxnSpPr>
          <p:spPr bwMode="auto">
            <a:xfrm flipV="1">
              <a:off x="234195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4BE138C-F991-AAF0-26AF-A7456BDE8330}"/>
                </a:ext>
              </a:extLst>
            </p:cNvPr>
            <p:cNvCxnSpPr/>
            <p:nvPr/>
          </p:nvCxnSpPr>
          <p:spPr bwMode="auto">
            <a:xfrm flipV="1">
              <a:off x="3134038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069623A-5939-4DB0-C72A-0C5690A9514B}"/>
                </a:ext>
              </a:extLst>
            </p:cNvPr>
            <p:cNvCxnSpPr/>
            <p:nvPr/>
          </p:nvCxnSpPr>
          <p:spPr bwMode="auto">
            <a:xfrm flipV="1">
              <a:off x="450219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65B24C2-0ACE-580E-8B07-59601FF9AA3F}"/>
                </a:ext>
              </a:extLst>
            </p:cNvPr>
            <p:cNvCxnSpPr/>
            <p:nvPr/>
          </p:nvCxnSpPr>
          <p:spPr bwMode="auto">
            <a:xfrm flipV="1">
              <a:off x="605249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35A4D0-BA4C-DA53-E5FA-850D0E342A7C}"/>
                </a:ext>
              </a:extLst>
            </p:cNvPr>
            <p:cNvCxnSpPr/>
            <p:nvPr/>
          </p:nvCxnSpPr>
          <p:spPr bwMode="auto">
            <a:xfrm flipV="1">
              <a:off x="7236296" y="369627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Rektangel 16">
              <a:extLst>
                <a:ext uri="{FF2B5EF4-FFF2-40B4-BE49-F238E27FC236}">
                  <a16:creationId xmlns:a16="http://schemas.microsoft.com/office/drawing/2014/main" id="{E3B122F0-622C-BA67-A10F-6D61116885AD}"/>
                </a:ext>
              </a:extLst>
            </p:cNvPr>
            <p:cNvSpPr/>
            <p:nvPr/>
          </p:nvSpPr>
          <p:spPr>
            <a:xfrm>
              <a:off x="6934039" y="3432270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Ellipse 17">
              <a:extLst>
                <a:ext uri="{FF2B5EF4-FFF2-40B4-BE49-F238E27FC236}">
                  <a16:creationId xmlns:a16="http://schemas.microsoft.com/office/drawing/2014/main" id="{F01A81C3-EB77-C55D-06DB-2ED4731AD54D}"/>
                </a:ext>
              </a:extLst>
            </p:cNvPr>
            <p:cNvSpPr/>
            <p:nvPr/>
          </p:nvSpPr>
          <p:spPr>
            <a:xfrm>
              <a:off x="6934039" y="343227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Ellipse 18">
              <a:extLst>
                <a:ext uri="{FF2B5EF4-FFF2-40B4-BE49-F238E27FC236}">
                  <a16:creationId xmlns:a16="http://schemas.microsoft.com/office/drawing/2014/main" id="{B3D5C9F6-67E2-D0FB-E0F1-B578B408D728}"/>
                </a:ext>
              </a:extLst>
            </p:cNvPr>
            <p:cNvSpPr/>
            <p:nvPr/>
          </p:nvSpPr>
          <p:spPr>
            <a:xfrm>
              <a:off x="7085692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2">
                <a:lumMod val="6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Ellipse 19">
              <a:extLst>
                <a:ext uri="{FF2B5EF4-FFF2-40B4-BE49-F238E27FC236}">
                  <a16:creationId xmlns:a16="http://schemas.microsoft.com/office/drawing/2014/main" id="{2B8A4DE9-74FD-9647-5D94-229447EE2130}"/>
                </a:ext>
              </a:extLst>
            </p:cNvPr>
            <p:cNvSpPr/>
            <p:nvPr/>
          </p:nvSpPr>
          <p:spPr>
            <a:xfrm>
              <a:off x="7297888" y="34311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3953517-2CAB-0432-4BEF-85C972FD8CB6}"/>
                </a:ext>
              </a:extLst>
            </p:cNvPr>
            <p:cNvGrpSpPr/>
            <p:nvPr/>
          </p:nvGrpSpPr>
          <p:grpSpPr>
            <a:xfrm>
              <a:off x="5765986" y="3425916"/>
              <a:ext cx="552919" cy="160074"/>
              <a:chOff x="2660388" y="2887218"/>
              <a:chExt cx="552919" cy="160074"/>
            </a:xfrm>
          </p:grpSpPr>
          <p:sp>
            <p:nvSpPr>
              <p:cNvPr id="52" name="Rektangel 12">
                <a:extLst>
                  <a:ext uri="{FF2B5EF4-FFF2-40B4-BE49-F238E27FC236}">
                    <a16:creationId xmlns:a16="http://schemas.microsoft.com/office/drawing/2014/main" id="{9E6E7AA7-F437-40AF-E025-0B3D201D8BC9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3" name="Ellipse 13">
                <a:extLst>
                  <a:ext uri="{FF2B5EF4-FFF2-40B4-BE49-F238E27FC236}">
                    <a16:creationId xmlns:a16="http://schemas.microsoft.com/office/drawing/2014/main" id="{D38CC3ED-2D3F-8C26-0DCB-AF1DC42384C3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4" name="Ellipse 14">
                <a:extLst>
                  <a:ext uri="{FF2B5EF4-FFF2-40B4-BE49-F238E27FC236}">
                    <a16:creationId xmlns:a16="http://schemas.microsoft.com/office/drawing/2014/main" id="{1719C9B7-3450-DF59-89D9-4C4B8C2E81B0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Ellipse 15">
                <a:extLst>
                  <a:ext uri="{FF2B5EF4-FFF2-40B4-BE49-F238E27FC236}">
                    <a16:creationId xmlns:a16="http://schemas.microsoft.com/office/drawing/2014/main" id="{60C9FF75-8E95-A799-74EB-8BEEBB04564C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C9146756-4F1B-91F5-5E2B-E826FB74607F}"/>
              </a:ext>
            </a:extLst>
          </p:cNvPr>
          <p:cNvSpPr txBox="1"/>
          <p:nvPr/>
        </p:nvSpPr>
        <p:spPr bwMode="white">
          <a:xfrm>
            <a:off x="536432" y="6135687"/>
            <a:ext cx="835292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0          1          2        3                4                   5               6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D3AA68-50D3-4851-C757-E20DA55DF235}"/>
              </a:ext>
            </a:extLst>
          </p:cNvPr>
          <p:cNvSpPr/>
          <p:nvPr/>
        </p:nvSpPr>
        <p:spPr bwMode="auto">
          <a:xfrm>
            <a:off x="107504" y="6083251"/>
            <a:ext cx="1193550" cy="658117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9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>
            <a:extLst>
              <a:ext uri="{FF2B5EF4-FFF2-40B4-BE49-F238E27FC236}">
                <a16:creationId xmlns:a16="http://schemas.microsoft.com/office/drawing/2014/main" id="{59AD6A78-73F2-54F9-2E8F-C41787C294DE}"/>
              </a:ext>
            </a:extLst>
          </p:cNvPr>
          <p:cNvSpPr/>
          <p:nvPr/>
        </p:nvSpPr>
        <p:spPr bwMode="auto">
          <a:xfrm>
            <a:off x="107504" y="6083251"/>
            <a:ext cx="1193550" cy="658117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542E28-46D5-41B8-BB5A-77735A48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64332-C3A1-4142-BC96-71BF163CA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 dirty="0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07149FF3-8BCA-446A-A798-3AA2486DC31C}"/>
              </a:ext>
            </a:extLst>
          </p:cNvPr>
          <p:cNvCxnSpPr/>
          <p:nvPr/>
        </p:nvCxnSpPr>
        <p:spPr bwMode="auto">
          <a:xfrm flipH="1" flipV="1">
            <a:off x="8214879" y="2914696"/>
            <a:ext cx="557303" cy="13049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5" name="Rektangel 16">
            <a:extLst>
              <a:ext uri="{FF2B5EF4-FFF2-40B4-BE49-F238E27FC236}">
                <a16:creationId xmlns:a16="http://schemas.microsoft.com/office/drawing/2014/main" id="{60505C8A-06F1-49F6-9438-6634A80588F8}"/>
              </a:ext>
            </a:extLst>
          </p:cNvPr>
          <p:cNvSpPr/>
          <p:nvPr/>
        </p:nvSpPr>
        <p:spPr>
          <a:xfrm>
            <a:off x="7943595" y="2608961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Ellipse 17">
            <a:extLst>
              <a:ext uri="{FF2B5EF4-FFF2-40B4-BE49-F238E27FC236}">
                <a16:creationId xmlns:a16="http://schemas.microsoft.com/office/drawing/2014/main" id="{9E6C1EDA-23CD-4B7C-B46B-F3E09313D538}"/>
              </a:ext>
            </a:extLst>
          </p:cNvPr>
          <p:cNvSpPr/>
          <p:nvPr/>
        </p:nvSpPr>
        <p:spPr>
          <a:xfrm>
            <a:off x="7943595" y="260896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Ellipse 18">
            <a:extLst>
              <a:ext uri="{FF2B5EF4-FFF2-40B4-BE49-F238E27FC236}">
                <a16:creationId xmlns:a16="http://schemas.microsoft.com/office/drawing/2014/main" id="{DBD1B795-98FC-43E6-A1D8-89A9ECBFC4E7}"/>
              </a:ext>
            </a:extLst>
          </p:cNvPr>
          <p:cNvSpPr/>
          <p:nvPr/>
        </p:nvSpPr>
        <p:spPr>
          <a:xfrm>
            <a:off x="8095248" y="260640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Ellipse 19">
            <a:extLst>
              <a:ext uri="{FF2B5EF4-FFF2-40B4-BE49-F238E27FC236}">
                <a16:creationId xmlns:a16="http://schemas.microsoft.com/office/drawing/2014/main" id="{2F530875-D8B1-4DBC-B8A6-96A7A6340984}"/>
              </a:ext>
            </a:extLst>
          </p:cNvPr>
          <p:cNvSpPr/>
          <p:nvPr/>
        </p:nvSpPr>
        <p:spPr>
          <a:xfrm>
            <a:off x="8307444" y="260780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DE5A84C-D7F3-4A75-AC16-3E15A5DB3E69}"/>
              </a:ext>
            </a:extLst>
          </p:cNvPr>
          <p:cNvCxnSpPr/>
          <p:nvPr/>
        </p:nvCxnSpPr>
        <p:spPr bwMode="auto">
          <a:xfrm flipV="1">
            <a:off x="7226109" y="2886519"/>
            <a:ext cx="839436" cy="15626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296DD28B-05C0-4BB4-B18E-E8B7FA2AD9B2}"/>
              </a:ext>
            </a:extLst>
          </p:cNvPr>
          <p:cNvCxnSpPr>
            <a:stCxn id="37" idx="0"/>
          </p:cNvCxnSpPr>
          <p:nvPr/>
        </p:nvCxnSpPr>
        <p:spPr bwMode="auto">
          <a:xfrm flipV="1">
            <a:off x="5814283" y="2880327"/>
            <a:ext cx="2173718" cy="13505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F4A20E52-A042-41A9-BE42-EEF71AF3A3A1}"/>
              </a:ext>
            </a:extLst>
          </p:cNvPr>
          <p:cNvSpPr/>
          <p:nvPr/>
        </p:nvSpPr>
        <p:spPr bwMode="auto">
          <a:xfrm>
            <a:off x="3063093" y="2702837"/>
            <a:ext cx="4659336" cy="1685637"/>
          </a:xfrm>
          <a:custGeom>
            <a:avLst/>
            <a:gdLst>
              <a:gd name="connsiteX0" fmla="*/ 0 w 1645920"/>
              <a:gd name="connsiteY0" fmla="*/ 566928 h 566928"/>
              <a:gd name="connsiteX1" fmla="*/ 813816 w 1645920"/>
              <a:gd name="connsiteY1" fmla="*/ 137160 h 566928"/>
              <a:gd name="connsiteX2" fmla="*/ 1645920 w 1645920"/>
              <a:gd name="connsiteY2" fmla="*/ 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920" h="566928">
                <a:moveTo>
                  <a:pt x="0" y="566928"/>
                </a:moveTo>
                <a:cubicBezTo>
                  <a:pt x="269748" y="399288"/>
                  <a:pt x="539496" y="231648"/>
                  <a:pt x="813816" y="137160"/>
                </a:cubicBezTo>
                <a:cubicBezTo>
                  <a:pt x="1088136" y="42672"/>
                  <a:pt x="1367028" y="21336"/>
                  <a:pt x="16459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8"/>
            <a:endParaRPr lang="nb-NO" dirty="0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3B4B7766-9D54-44EB-8B61-704220B4B2BB}"/>
              </a:ext>
            </a:extLst>
          </p:cNvPr>
          <p:cNvSpPr/>
          <p:nvPr/>
        </p:nvSpPr>
        <p:spPr bwMode="auto">
          <a:xfrm>
            <a:off x="2060400" y="2737318"/>
            <a:ext cx="5737055" cy="1718039"/>
          </a:xfrm>
          <a:custGeom>
            <a:avLst/>
            <a:gdLst>
              <a:gd name="connsiteX0" fmla="*/ 0 w 1645920"/>
              <a:gd name="connsiteY0" fmla="*/ 566928 h 566928"/>
              <a:gd name="connsiteX1" fmla="*/ 813816 w 1645920"/>
              <a:gd name="connsiteY1" fmla="*/ 137160 h 566928"/>
              <a:gd name="connsiteX2" fmla="*/ 1645920 w 1645920"/>
              <a:gd name="connsiteY2" fmla="*/ 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920" h="566928">
                <a:moveTo>
                  <a:pt x="0" y="566928"/>
                </a:moveTo>
                <a:cubicBezTo>
                  <a:pt x="269748" y="399288"/>
                  <a:pt x="539496" y="231648"/>
                  <a:pt x="813816" y="137160"/>
                </a:cubicBezTo>
                <a:cubicBezTo>
                  <a:pt x="1088136" y="42672"/>
                  <a:pt x="1367028" y="21336"/>
                  <a:pt x="16459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8"/>
            <a:endParaRPr lang="nb-NO" dirty="0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B1467C16-C712-4F60-80E3-0AEA2F405C2C}"/>
              </a:ext>
            </a:extLst>
          </p:cNvPr>
          <p:cNvSpPr/>
          <p:nvPr/>
        </p:nvSpPr>
        <p:spPr bwMode="auto">
          <a:xfrm>
            <a:off x="1173729" y="2657031"/>
            <a:ext cx="6605192" cy="1808318"/>
          </a:xfrm>
          <a:custGeom>
            <a:avLst/>
            <a:gdLst>
              <a:gd name="connsiteX0" fmla="*/ 0 w 1645920"/>
              <a:gd name="connsiteY0" fmla="*/ 566928 h 566928"/>
              <a:gd name="connsiteX1" fmla="*/ 813816 w 1645920"/>
              <a:gd name="connsiteY1" fmla="*/ 137160 h 566928"/>
              <a:gd name="connsiteX2" fmla="*/ 1645920 w 1645920"/>
              <a:gd name="connsiteY2" fmla="*/ 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920" h="566928">
                <a:moveTo>
                  <a:pt x="0" y="566928"/>
                </a:moveTo>
                <a:cubicBezTo>
                  <a:pt x="269748" y="399288"/>
                  <a:pt x="539496" y="231648"/>
                  <a:pt x="813816" y="137160"/>
                </a:cubicBezTo>
                <a:cubicBezTo>
                  <a:pt x="1088136" y="42672"/>
                  <a:pt x="1367028" y="21336"/>
                  <a:pt x="16459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8"/>
            <a:endParaRPr lang="nb-NO" dirty="0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81AA117D-4B94-48BE-ABC2-BC29488A3ADE}"/>
              </a:ext>
            </a:extLst>
          </p:cNvPr>
          <p:cNvSpPr/>
          <p:nvPr/>
        </p:nvSpPr>
        <p:spPr bwMode="auto">
          <a:xfrm>
            <a:off x="3980796" y="2682231"/>
            <a:ext cx="3855552" cy="1718039"/>
          </a:xfrm>
          <a:custGeom>
            <a:avLst/>
            <a:gdLst>
              <a:gd name="connsiteX0" fmla="*/ 0 w 1645920"/>
              <a:gd name="connsiteY0" fmla="*/ 566928 h 566928"/>
              <a:gd name="connsiteX1" fmla="*/ 813816 w 1645920"/>
              <a:gd name="connsiteY1" fmla="*/ 137160 h 566928"/>
              <a:gd name="connsiteX2" fmla="*/ 1645920 w 1645920"/>
              <a:gd name="connsiteY2" fmla="*/ 0 h 5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920" h="566928">
                <a:moveTo>
                  <a:pt x="0" y="566928"/>
                </a:moveTo>
                <a:cubicBezTo>
                  <a:pt x="269748" y="399288"/>
                  <a:pt x="539496" y="231648"/>
                  <a:pt x="813816" y="137160"/>
                </a:cubicBezTo>
                <a:cubicBezTo>
                  <a:pt x="1088136" y="42672"/>
                  <a:pt x="1367028" y="21336"/>
                  <a:pt x="164592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378"/>
            <a:endParaRPr lang="nb-NO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163CE6E-E3AE-44BF-A152-0B09F07E3784}"/>
              </a:ext>
            </a:extLst>
          </p:cNvPr>
          <p:cNvSpPr txBox="1"/>
          <p:nvPr/>
        </p:nvSpPr>
        <p:spPr bwMode="white">
          <a:xfrm>
            <a:off x="267961" y="1402559"/>
            <a:ext cx="5272102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New vector for token 6 is a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weighted sum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all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value vectors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, where the weights are the attention scores</a:t>
            </a:r>
            <a:endParaRPr lang="nb-NO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F7A6C93-EBC2-493C-9703-47CF941E2F6E}"/>
              </a:ext>
            </a:extLst>
          </p:cNvPr>
          <p:cNvSpPr txBox="1"/>
          <p:nvPr/>
        </p:nvSpPr>
        <p:spPr bwMode="white">
          <a:xfrm>
            <a:off x="4774201" y="165191"/>
            <a:ext cx="5354615" cy="13849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This vector is then further processed (classical feedforward network)</a:t>
            </a:r>
            <a:endParaRPr lang="nb-NO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D8D4324-C2EB-4C81-A594-D1E9C356BE88}"/>
              </a:ext>
            </a:extLst>
          </p:cNvPr>
          <p:cNvCxnSpPr/>
          <p:nvPr/>
        </p:nvCxnSpPr>
        <p:spPr bwMode="auto">
          <a:xfrm flipV="1">
            <a:off x="8174578" y="2234725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2B51AF4-E29E-ACCA-36D5-88A2E63B0EFC}"/>
              </a:ext>
            </a:extLst>
          </p:cNvPr>
          <p:cNvCxnSpPr/>
          <p:nvPr/>
        </p:nvCxnSpPr>
        <p:spPr bwMode="auto">
          <a:xfrm flipH="1" flipV="1">
            <a:off x="4718214" y="4502884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807616B-6E68-47FB-79BF-36485C8F8FB0}"/>
              </a:ext>
            </a:extLst>
          </p:cNvPr>
          <p:cNvCxnSpPr/>
          <p:nvPr/>
        </p:nvCxnSpPr>
        <p:spPr bwMode="auto">
          <a:xfrm flipV="1">
            <a:off x="5084504" y="4430875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169CE9-291E-DD2D-1B34-BFFB4A7138DA}"/>
              </a:ext>
            </a:extLst>
          </p:cNvPr>
          <p:cNvCxnSpPr/>
          <p:nvPr/>
        </p:nvCxnSpPr>
        <p:spPr bwMode="auto">
          <a:xfrm flipV="1">
            <a:off x="5219008" y="4499008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88F52D-B1F1-1ADD-4D64-13544923E28F}"/>
              </a:ext>
            </a:extLst>
          </p:cNvPr>
          <p:cNvCxnSpPr/>
          <p:nvPr/>
        </p:nvCxnSpPr>
        <p:spPr bwMode="auto">
          <a:xfrm flipH="1" flipV="1">
            <a:off x="3185447" y="4481678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78AAA3-1F7B-5B2A-DA39-3F812A924C6E}"/>
              </a:ext>
            </a:extLst>
          </p:cNvPr>
          <p:cNvCxnSpPr/>
          <p:nvPr/>
        </p:nvCxnSpPr>
        <p:spPr bwMode="auto">
          <a:xfrm flipV="1">
            <a:off x="3551737" y="4409670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450F6C-B70C-C476-B025-7C7740CDD5C0}"/>
              </a:ext>
            </a:extLst>
          </p:cNvPr>
          <p:cNvCxnSpPr/>
          <p:nvPr/>
        </p:nvCxnSpPr>
        <p:spPr bwMode="auto">
          <a:xfrm flipV="1">
            <a:off x="3686241" y="4477803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1B200F-AF49-1E41-4F64-4B5BAD8D12C7}"/>
              </a:ext>
            </a:extLst>
          </p:cNvPr>
          <p:cNvCxnSpPr/>
          <p:nvPr/>
        </p:nvCxnSpPr>
        <p:spPr bwMode="auto">
          <a:xfrm flipH="1" flipV="1">
            <a:off x="2267744" y="4499830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BC0049-5B17-777F-82E0-8501FBCAA32F}"/>
              </a:ext>
            </a:extLst>
          </p:cNvPr>
          <p:cNvCxnSpPr/>
          <p:nvPr/>
        </p:nvCxnSpPr>
        <p:spPr bwMode="auto">
          <a:xfrm flipV="1">
            <a:off x="2634034" y="4427821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A0F7ACB-0CA3-7C1C-AA67-3F09F650D9FC}"/>
              </a:ext>
            </a:extLst>
          </p:cNvPr>
          <p:cNvCxnSpPr/>
          <p:nvPr/>
        </p:nvCxnSpPr>
        <p:spPr bwMode="auto">
          <a:xfrm flipV="1">
            <a:off x="2768538" y="4495954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48C4EBA-BB5B-7588-F749-C0CC9F097370}"/>
              </a:ext>
            </a:extLst>
          </p:cNvPr>
          <p:cNvCxnSpPr/>
          <p:nvPr/>
        </p:nvCxnSpPr>
        <p:spPr bwMode="auto">
          <a:xfrm flipH="1" flipV="1">
            <a:off x="1265053" y="4527365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D3B84E0-038E-DBA9-32B8-5A6EE8B24C30}"/>
              </a:ext>
            </a:extLst>
          </p:cNvPr>
          <p:cNvCxnSpPr/>
          <p:nvPr/>
        </p:nvCxnSpPr>
        <p:spPr bwMode="auto">
          <a:xfrm flipV="1">
            <a:off x="1631343" y="4455357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7B958B2-FFD2-0FE9-BBE5-B2CAF8F56262}"/>
              </a:ext>
            </a:extLst>
          </p:cNvPr>
          <p:cNvCxnSpPr/>
          <p:nvPr/>
        </p:nvCxnSpPr>
        <p:spPr bwMode="auto">
          <a:xfrm flipV="1">
            <a:off x="1765846" y="4523490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85098E7-B9CE-1724-B421-5A5EDD0A0A35}"/>
              </a:ext>
            </a:extLst>
          </p:cNvPr>
          <p:cNvCxnSpPr/>
          <p:nvPr/>
        </p:nvCxnSpPr>
        <p:spPr bwMode="auto">
          <a:xfrm flipH="1" flipV="1">
            <a:off x="323528" y="4501187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19A6CC-90A2-5AEC-B0B5-F148AD99416C}"/>
              </a:ext>
            </a:extLst>
          </p:cNvPr>
          <p:cNvCxnSpPr/>
          <p:nvPr/>
        </p:nvCxnSpPr>
        <p:spPr bwMode="auto">
          <a:xfrm flipV="1">
            <a:off x="689818" y="4429178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0D1B13C-5335-422C-FCA1-96AB66419BC5}"/>
              </a:ext>
            </a:extLst>
          </p:cNvPr>
          <p:cNvCxnSpPr/>
          <p:nvPr/>
        </p:nvCxnSpPr>
        <p:spPr bwMode="auto">
          <a:xfrm flipV="1">
            <a:off x="824321" y="4497310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263B81E-AD5F-A6DE-EA56-8F7583A05DE8}"/>
              </a:ext>
            </a:extLst>
          </p:cNvPr>
          <p:cNvCxnSpPr/>
          <p:nvPr/>
        </p:nvCxnSpPr>
        <p:spPr bwMode="auto">
          <a:xfrm flipH="1" flipV="1">
            <a:off x="6568513" y="4499830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763FECE-D954-CAD6-0509-ED3843BFD804}"/>
              </a:ext>
            </a:extLst>
          </p:cNvPr>
          <p:cNvCxnSpPr/>
          <p:nvPr/>
        </p:nvCxnSpPr>
        <p:spPr bwMode="auto">
          <a:xfrm flipV="1">
            <a:off x="6934803" y="4427821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67E256-BDDA-AFBE-F68F-008EA091E099}"/>
              </a:ext>
            </a:extLst>
          </p:cNvPr>
          <p:cNvCxnSpPr/>
          <p:nvPr/>
        </p:nvCxnSpPr>
        <p:spPr bwMode="auto">
          <a:xfrm flipV="1">
            <a:off x="6953313" y="4494499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025EFC0-CBFF-A6BD-A5AD-4FA53D7A3E5F}"/>
              </a:ext>
            </a:extLst>
          </p:cNvPr>
          <p:cNvSpPr txBox="1"/>
          <p:nvPr/>
        </p:nvSpPr>
        <p:spPr bwMode="white">
          <a:xfrm>
            <a:off x="4273678" y="418959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D86AC2-A675-582C-D3EF-796BE01D1F5C}"/>
              </a:ext>
            </a:extLst>
          </p:cNvPr>
          <p:cNvSpPr txBox="1"/>
          <p:nvPr/>
        </p:nvSpPr>
        <p:spPr bwMode="white">
          <a:xfrm>
            <a:off x="5415120" y="42308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0F06AF-CE88-87F5-203E-5C0D86FD856C}"/>
              </a:ext>
            </a:extLst>
          </p:cNvPr>
          <p:cNvSpPr txBox="1"/>
          <p:nvPr/>
        </p:nvSpPr>
        <p:spPr bwMode="white">
          <a:xfrm>
            <a:off x="4745956" y="4046392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401828E-1077-501E-EF91-E60BD72980A5}"/>
              </a:ext>
            </a:extLst>
          </p:cNvPr>
          <p:cNvCxnSpPr/>
          <p:nvPr/>
        </p:nvCxnSpPr>
        <p:spPr bwMode="auto">
          <a:xfrm flipH="1" flipV="1">
            <a:off x="7787891" y="4471441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55ED458-363C-6A4C-A680-15C298277592}"/>
              </a:ext>
            </a:extLst>
          </p:cNvPr>
          <p:cNvCxnSpPr/>
          <p:nvPr/>
        </p:nvCxnSpPr>
        <p:spPr bwMode="auto">
          <a:xfrm flipV="1">
            <a:off x="8154181" y="4399432"/>
            <a:ext cx="11633" cy="3730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16BBB43-719B-CBC5-5A7A-79513401C6B3}"/>
              </a:ext>
            </a:extLst>
          </p:cNvPr>
          <p:cNvCxnSpPr/>
          <p:nvPr/>
        </p:nvCxnSpPr>
        <p:spPr bwMode="auto">
          <a:xfrm flipV="1">
            <a:off x="8288685" y="4467565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6AC0544-CB3E-BE24-57DF-5BD6BD904FBD}"/>
              </a:ext>
            </a:extLst>
          </p:cNvPr>
          <p:cNvSpPr txBox="1"/>
          <p:nvPr/>
        </p:nvSpPr>
        <p:spPr bwMode="white">
          <a:xfrm>
            <a:off x="7384760" y="416913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428A46-679F-6D2A-7DFF-4A3ECC68E3B0}"/>
              </a:ext>
            </a:extLst>
          </p:cNvPr>
          <p:cNvSpPr txBox="1"/>
          <p:nvPr/>
        </p:nvSpPr>
        <p:spPr bwMode="white">
          <a:xfrm>
            <a:off x="8526202" y="4210415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442EC8B-CE15-8F61-8A9B-5472E9AEDF9D}"/>
              </a:ext>
            </a:extLst>
          </p:cNvPr>
          <p:cNvSpPr txBox="1"/>
          <p:nvPr/>
        </p:nvSpPr>
        <p:spPr bwMode="white">
          <a:xfrm>
            <a:off x="7857038" y="4025939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9870097-3701-22D2-4B37-C4D3007E03A5}"/>
              </a:ext>
            </a:extLst>
          </p:cNvPr>
          <p:cNvSpPr txBox="1"/>
          <p:nvPr/>
        </p:nvSpPr>
        <p:spPr bwMode="white">
          <a:xfrm>
            <a:off x="293286" y="5555671"/>
            <a:ext cx="895923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err="1"/>
              <a:t>jeg</a:t>
            </a:r>
            <a:r>
              <a:rPr lang="en-US" sz="3200" dirty="0"/>
              <a:t>   lurer   </a:t>
            </a:r>
            <a:r>
              <a:rPr lang="en-US" sz="3200" dirty="0" err="1"/>
              <a:t>på</a:t>
            </a:r>
            <a:r>
              <a:rPr lang="en-US" sz="3200" dirty="0"/>
              <a:t>   om   </a:t>
            </a:r>
            <a:r>
              <a:rPr lang="en-US" sz="3200" dirty="0" err="1"/>
              <a:t>forsikringen</a:t>
            </a:r>
            <a:r>
              <a:rPr lang="en-US" sz="3200" dirty="0"/>
              <a:t>   </a:t>
            </a:r>
            <a:r>
              <a:rPr lang="en-US" sz="3200" dirty="0" err="1"/>
              <a:t>jeg</a:t>
            </a:r>
            <a:r>
              <a:rPr lang="en-US" sz="3200" dirty="0"/>
              <a:t>     </a:t>
            </a:r>
            <a:r>
              <a:rPr lang="en-US" sz="3200" dirty="0" err="1"/>
              <a:t>tegnet</a:t>
            </a:r>
            <a:r>
              <a:rPr lang="en-US" sz="3200" dirty="0"/>
              <a:t>  </a:t>
            </a:r>
            <a:endParaRPr lang="nb-NO" sz="14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11E2EA6-6F81-000F-847E-038138F2D8A2}"/>
              </a:ext>
            </a:extLst>
          </p:cNvPr>
          <p:cNvGrpSpPr/>
          <p:nvPr/>
        </p:nvGrpSpPr>
        <p:grpSpPr>
          <a:xfrm>
            <a:off x="337298" y="4852992"/>
            <a:ext cx="8161605" cy="769441"/>
            <a:chOff x="337298" y="3425916"/>
            <a:chExt cx="7113578" cy="55839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F34B4803-5357-14B3-657A-D1714012FED2}"/>
                </a:ext>
              </a:extLst>
            </p:cNvPr>
            <p:cNvCxnSpPr/>
            <p:nvPr/>
          </p:nvCxnSpPr>
          <p:spPr bwMode="auto">
            <a:xfrm flipV="1">
              <a:off x="613758" y="3671284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2" name="Rektangel 8">
              <a:extLst>
                <a:ext uri="{FF2B5EF4-FFF2-40B4-BE49-F238E27FC236}">
                  <a16:creationId xmlns:a16="http://schemas.microsoft.com/office/drawing/2014/main" id="{9A3CCE18-5273-CA5B-EE25-426177E47A4F}"/>
                </a:ext>
              </a:extLst>
            </p:cNvPr>
            <p:cNvSpPr/>
            <p:nvPr/>
          </p:nvSpPr>
          <p:spPr>
            <a:xfrm>
              <a:off x="2019600" y="342971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Ellipse 9">
              <a:extLst>
                <a:ext uri="{FF2B5EF4-FFF2-40B4-BE49-F238E27FC236}">
                  <a16:creationId xmlns:a16="http://schemas.microsoft.com/office/drawing/2014/main" id="{2EF8AAA3-34E4-5ED4-3A5F-85DD8EF4BF82}"/>
                </a:ext>
              </a:extLst>
            </p:cNvPr>
            <p:cNvSpPr/>
            <p:nvPr/>
          </p:nvSpPr>
          <p:spPr>
            <a:xfrm>
              <a:off x="2019600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" name="Ellipse 10">
              <a:extLst>
                <a:ext uri="{FF2B5EF4-FFF2-40B4-BE49-F238E27FC236}">
                  <a16:creationId xmlns:a16="http://schemas.microsoft.com/office/drawing/2014/main" id="{D405F3F4-7FBF-650F-7E12-7B1B5A38BAEA}"/>
                </a:ext>
              </a:extLst>
            </p:cNvPr>
            <p:cNvSpPr/>
            <p:nvPr/>
          </p:nvSpPr>
          <p:spPr>
            <a:xfrm>
              <a:off x="215979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" name="Ellipse 11">
              <a:extLst>
                <a:ext uri="{FF2B5EF4-FFF2-40B4-BE49-F238E27FC236}">
                  <a16:creationId xmlns:a16="http://schemas.microsoft.com/office/drawing/2014/main" id="{F19CBA98-350B-25C2-9692-F2339020FBD0}"/>
                </a:ext>
              </a:extLst>
            </p:cNvPr>
            <p:cNvSpPr/>
            <p:nvPr/>
          </p:nvSpPr>
          <p:spPr>
            <a:xfrm>
              <a:off x="2439328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Rektangel 12">
              <a:extLst>
                <a:ext uri="{FF2B5EF4-FFF2-40B4-BE49-F238E27FC236}">
                  <a16:creationId xmlns:a16="http://schemas.microsoft.com/office/drawing/2014/main" id="{32DD5C0E-B84B-D485-64D2-C3D6A5F2A893}"/>
                </a:ext>
              </a:extLst>
            </p:cNvPr>
            <p:cNvSpPr/>
            <p:nvPr/>
          </p:nvSpPr>
          <p:spPr>
            <a:xfrm>
              <a:off x="2846006" y="343394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Ellipse 13">
              <a:extLst>
                <a:ext uri="{FF2B5EF4-FFF2-40B4-BE49-F238E27FC236}">
                  <a16:creationId xmlns:a16="http://schemas.microsoft.com/office/drawing/2014/main" id="{EB37B592-5ED8-CA75-5DAA-E08E6CDE6B61}"/>
                </a:ext>
              </a:extLst>
            </p:cNvPr>
            <p:cNvSpPr/>
            <p:nvPr/>
          </p:nvSpPr>
          <p:spPr>
            <a:xfrm>
              <a:off x="2846006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Ellipse 14">
              <a:extLst>
                <a:ext uri="{FF2B5EF4-FFF2-40B4-BE49-F238E27FC236}">
                  <a16:creationId xmlns:a16="http://schemas.microsoft.com/office/drawing/2014/main" id="{530AAB0D-249A-E345-07DA-EE72C5539DA7}"/>
                </a:ext>
              </a:extLst>
            </p:cNvPr>
            <p:cNvSpPr/>
            <p:nvPr/>
          </p:nvSpPr>
          <p:spPr>
            <a:xfrm>
              <a:off x="3005770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Ellipse 15">
              <a:extLst>
                <a:ext uri="{FF2B5EF4-FFF2-40B4-BE49-F238E27FC236}">
                  <a16:creationId xmlns:a16="http://schemas.microsoft.com/office/drawing/2014/main" id="{11C7FD08-A73D-6056-1220-9ED6766F0310}"/>
                </a:ext>
              </a:extLst>
            </p:cNvPr>
            <p:cNvSpPr/>
            <p:nvPr/>
          </p:nvSpPr>
          <p:spPr>
            <a:xfrm>
              <a:off x="3247766" y="342743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Rektangel 16">
              <a:extLst>
                <a:ext uri="{FF2B5EF4-FFF2-40B4-BE49-F238E27FC236}">
                  <a16:creationId xmlns:a16="http://schemas.microsoft.com/office/drawing/2014/main" id="{7F48A657-7503-3524-22B7-0B361C8CFEB9}"/>
                </a:ext>
              </a:extLst>
            </p:cNvPr>
            <p:cNvSpPr/>
            <p:nvPr/>
          </p:nvSpPr>
          <p:spPr>
            <a:xfrm>
              <a:off x="4273385" y="343509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Ellipse 17">
              <a:extLst>
                <a:ext uri="{FF2B5EF4-FFF2-40B4-BE49-F238E27FC236}">
                  <a16:creationId xmlns:a16="http://schemas.microsoft.com/office/drawing/2014/main" id="{D8BAA003-BE77-CD04-FF4D-96FE12D3CF86}"/>
                </a:ext>
              </a:extLst>
            </p:cNvPr>
            <p:cNvSpPr/>
            <p:nvPr/>
          </p:nvSpPr>
          <p:spPr>
            <a:xfrm>
              <a:off x="4273385" y="34350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Ellipse 18">
              <a:extLst>
                <a:ext uri="{FF2B5EF4-FFF2-40B4-BE49-F238E27FC236}">
                  <a16:creationId xmlns:a16="http://schemas.microsoft.com/office/drawing/2014/main" id="{613DD164-3897-9AEA-9BCA-3825A4EF9C0F}"/>
                </a:ext>
              </a:extLst>
            </p:cNvPr>
            <p:cNvSpPr/>
            <p:nvPr/>
          </p:nvSpPr>
          <p:spPr>
            <a:xfrm>
              <a:off x="4425038" y="343253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Ellipse 19">
              <a:extLst>
                <a:ext uri="{FF2B5EF4-FFF2-40B4-BE49-F238E27FC236}">
                  <a16:creationId xmlns:a16="http://schemas.microsoft.com/office/drawing/2014/main" id="{1B4AD521-258D-9A4D-0C75-272AD4DF7109}"/>
                </a:ext>
              </a:extLst>
            </p:cNvPr>
            <p:cNvSpPr/>
            <p:nvPr/>
          </p:nvSpPr>
          <p:spPr>
            <a:xfrm>
              <a:off x="4637234" y="343394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EA2E25B3-446A-46EE-ED60-3E6AECA15FF9}"/>
                </a:ext>
              </a:extLst>
            </p:cNvPr>
            <p:cNvGrpSpPr/>
            <p:nvPr/>
          </p:nvGrpSpPr>
          <p:grpSpPr>
            <a:xfrm>
              <a:off x="337298" y="3435846"/>
              <a:ext cx="552919" cy="160074"/>
              <a:chOff x="2660388" y="2887218"/>
              <a:chExt cx="552919" cy="160074"/>
            </a:xfrm>
          </p:grpSpPr>
          <p:sp>
            <p:nvSpPr>
              <p:cNvPr id="148" name="Rektangel 12">
                <a:extLst>
                  <a:ext uri="{FF2B5EF4-FFF2-40B4-BE49-F238E27FC236}">
                    <a16:creationId xmlns:a16="http://schemas.microsoft.com/office/drawing/2014/main" id="{B777C576-7794-F682-F325-FB26F32766C9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9" name="Ellipse 13">
                <a:extLst>
                  <a:ext uri="{FF2B5EF4-FFF2-40B4-BE49-F238E27FC236}">
                    <a16:creationId xmlns:a16="http://schemas.microsoft.com/office/drawing/2014/main" id="{845DC4E3-6810-C0D4-2B30-68193EFEAA11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0" name="Ellipse 14">
                <a:extLst>
                  <a:ext uri="{FF2B5EF4-FFF2-40B4-BE49-F238E27FC236}">
                    <a16:creationId xmlns:a16="http://schemas.microsoft.com/office/drawing/2014/main" id="{7D59F361-37C2-E713-5027-4B7176564832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1" name="Ellipse 15">
                <a:extLst>
                  <a:ext uri="{FF2B5EF4-FFF2-40B4-BE49-F238E27FC236}">
                    <a16:creationId xmlns:a16="http://schemas.microsoft.com/office/drawing/2014/main" id="{0DADFD4F-6CE1-3561-2123-4A90818D7DB0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D071EF96-8925-B54E-D59B-EFEC06BBE174}"/>
                </a:ext>
              </a:extLst>
            </p:cNvPr>
            <p:cNvCxnSpPr/>
            <p:nvPr/>
          </p:nvCxnSpPr>
          <p:spPr bwMode="auto">
            <a:xfrm flipV="1">
              <a:off x="145376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52EDABC-392A-D8AB-4105-EA3A3C589DB6}"/>
                </a:ext>
              </a:extLst>
            </p:cNvPr>
            <p:cNvGrpSpPr/>
            <p:nvPr/>
          </p:nvGrpSpPr>
          <p:grpSpPr>
            <a:xfrm>
              <a:off x="1177301" y="3433501"/>
              <a:ext cx="552919" cy="160074"/>
              <a:chOff x="2660388" y="2887218"/>
              <a:chExt cx="552919" cy="160074"/>
            </a:xfrm>
          </p:grpSpPr>
          <p:sp>
            <p:nvSpPr>
              <p:cNvPr id="144" name="Rektangel 12">
                <a:extLst>
                  <a:ext uri="{FF2B5EF4-FFF2-40B4-BE49-F238E27FC236}">
                    <a16:creationId xmlns:a16="http://schemas.microsoft.com/office/drawing/2014/main" id="{50EC78DA-5880-A643-8AF6-043A197B1CE4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5" name="Ellipse 13">
                <a:extLst>
                  <a:ext uri="{FF2B5EF4-FFF2-40B4-BE49-F238E27FC236}">
                    <a16:creationId xmlns:a16="http://schemas.microsoft.com/office/drawing/2014/main" id="{9BBD810F-B4BE-4E02-39E6-663BBF89D19E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6" name="Ellipse 14">
                <a:extLst>
                  <a:ext uri="{FF2B5EF4-FFF2-40B4-BE49-F238E27FC236}">
                    <a16:creationId xmlns:a16="http://schemas.microsoft.com/office/drawing/2014/main" id="{EF34240C-944B-095F-5A5B-7D894B819EC3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7" name="Ellipse 15">
                <a:extLst>
                  <a:ext uri="{FF2B5EF4-FFF2-40B4-BE49-F238E27FC236}">
                    <a16:creationId xmlns:a16="http://schemas.microsoft.com/office/drawing/2014/main" id="{47590565-3F84-2657-724B-6E86C2F9E271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F499060-3821-3CC2-B75F-A5F4044C8A76}"/>
                </a:ext>
              </a:extLst>
            </p:cNvPr>
            <p:cNvCxnSpPr/>
            <p:nvPr/>
          </p:nvCxnSpPr>
          <p:spPr bwMode="auto">
            <a:xfrm flipV="1">
              <a:off x="234195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BA7A1EC6-D50C-6EF6-D2E4-FF4FB7FB7B33}"/>
                </a:ext>
              </a:extLst>
            </p:cNvPr>
            <p:cNvCxnSpPr/>
            <p:nvPr/>
          </p:nvCxnSpPr>
          <p:spPr bwMode="auto">
            <a:xfrm flipV="1">
              <a:off x="3134038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139FF7CC-3F31-48D3-A9A5-8ADDB8EA806D}"/>
                </a:ext>
              </a:extLst>
            </p:cNvPr>
            <p:cNvCxnSpPr/>
            <p:nvPr/>
          </p:nvCxnSpPr>
          <p:spPr bwMode="auto">
            <a:xfrm flipV="1">
              <a:off x="4502190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6098D68-AB54-D33D-9919-90915214A62E}"/>
                </a:ext>
              </a:extLst>
            </p:cNvPr>
            <p:cNvCxnSpPr/>
            <p:nvPr/>
          </p:nvCxnSpPr>
          <p:spPr bwMode="auto">
            <a:xfrm flipV="1">
              <a:off x="6052491" y="3668939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CF8D5080-01DC-DC04-71B3-3F3F84B2D50E}"/>
                </a:ext>
              </a:extLst>
            </p:cNvPr>
            <p:cNvCxnSpPr/>
            <p:nvPr/>
          </p:nvCxnSpPr>
          <p:spPr bwMode="auto">
            <a:xfrm flipV="1">
              <a:off x="7236296" y="369627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9" name="Rektangel 16">
              <a:extLst>
                <a:ext uri="{FF2B5EF4-FFF2-40B4-BE49-F238E27FC236}">
                  <a16:creationId xmlns:a16="http://schemas.microsoft.com/office/drawing/2014/main" id="{2684367E-742D-F7AB-0169-1C1941B9A54B}"/>
                </a:ext>
              </a:extLst>
            </p:cNvPr>
            <p:cNvSpPr/>
            <p:nvPr/>
          </p:nvSpPr>
          <p:spPr>
            <a:xfrm>
              <a:off x="6934039" y="3432270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Ellipse 17">
              <a:extLst>
                <a:ext uri="{FF2B5EF4-FFF2-40B4-BE49-F238E27FC236}">
                  <a16:creationId xmlns:a16="http://schemas.microsoft.com/office/drawing/2014/main" id="{A93AF187-2ACE-6A66-EAE6-4181E3D97839}"/>
                </a:ext>
              </a:extLst>
            </p:cNvPr>
            <p:cNvSpPr/>
            <p:nvPr/>
          </p:nvSpPr>
          <p:spPr>
            <a:xfrm>
              <a:off x="6934039" y="343227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Ellipse 18">
              <a:extLst>
                <a:ext uri="{FF2B5EF4-FFF2-40B4-BE49-F238E27FC236}">
                  <a16:creationId xmlns:a16="http://schemas.microsoft.com/office/drawing/2014/main" id="{FC01D32D-F115-E76B-9880-0976DBAE3BC8}"/>
                </a:ext>
              </a:extLst>
            </p:cNvPr>
            <p:cNvSpPr/>
            <p:nvPr/>
          </p:nvSpPr>
          <p:spPr>
            <a:xfrm>
              <a:off x="7085692" y="342971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2">
                <a:lumMod val="6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Ellipse 19">
              <a:extLst>
                <a:ext uri="{FF2B5EF4-FFF2-40B4-BE49-F238E27FC236}">
                  <a16:creationId xmlns:a16="http://schemas.microsoft.com/office/drawing/2014/main" id="{B80ACDDA-44BD-FAFE-5662-BE528F57198A}"/>
                </a:ext>
              </a:extLst>
            </p:cNvPr>
            <p:cNvSpPr/>
            <p:nvPr/>
          </p:nvSpPr>
          <p:spPr>
            <a:xfrm>
              <a:off x="7297888" y="34311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C2DC31A-9519-A123-7950-423DC63182D2}"/>
                </a:ext>
              </a:extLst>
            </p:cNvPr>
            <p:cNvGrpSpPr/>
            <p:nvPr/>
          </p:nvGrpSpPr>
          <p:grpSpPr>
            <a:xfrm>
              <a:off x="5765986" y="3425916"/>
              <a:ext cx="552919" cy="160074"/>
              <a:chOff x="2660388" y="2887218"/>
              <a:chExt cx="552919" cy="160074"/>
            </a:xfrm>
          </p:grpSpPr>
          <p:sp>
            <p:nvSpPr>
              <p:cNvPr id="139" name="Rektangel 12">
                <a:extLst>
                  <a:ext uri="{FF2B5EF4-FFF2-40B4-BE49-F238E27FC236}">
                    <a16:creationId xmlns:a16="http://schemas.microsoft.com/office/drawing/2014/main" id="{95AEAEFE-1D1F-A0B7-2BE8-A06076AD44C1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552919" cy="153564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1" name="Ellipse 13">
                <a:extLst>
                  <a:ext uri="{FF2B5EF4-FFF2-40B4-BE49-F238E27FC236}">
                    <a16:creationId xmlns:a16="http://schemas.microsoft.com/office/drawing/2014/main" id="{35A74F30-86AD-4762-9A7B-5DAF9B29CFE6}"/>
                  </a:ext>
                </a:extLst>
              </p:cNvPr>
              <p:cNvSpPr/>
              <p:nvPr/>
            </p:nvSpPr>
            <p:spPr>
              <a:xfrm>
                <a:off x="2660388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2" name="Ellipse 14">
                <a:extLst>
                  <a:ext uri="{FF2B5EF4-FFF2-40B4-BE49-F238E27FC236}">
                    <a16:creationId xmlns:a16="http://schemas.microsoft.com/office/drawing/2014/main" id="{58827B45-45FF-0611-83BF-B1297D887548}"/>
                  </a:ext>
                </a:extLst>
              </p:cNvPr>
              <p:cNvSpPr/>
              <p:nvPr/>
            </p:nvSpPr>
            <p:spPr>
              <a:xfrm>
                <a:off x="2820152" y="289372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3" name="Ellipse 15">
                <a:extLst>
                  <a:ext uri="{FF2B5EF4-FFF2-40B4-BE49-F238E27FC236}">
                    <a16:creationId xmlns:a16="http://schemas.microsoft.com/office/drawing/2014/main" id="{380778EB-C722-D574-A323-42B5F7D85920}"/>
                  </a:ext>
                </a:extLst>
              </p:cNvPr>
              <p:cNvSpPr/>
              <p:nvPr/>
            </p:nvSpPr>
            <p:spPr>
              <a:xfrm>
                <a:off x="3062148" y="2887218"/>
                <a:ext cx="144018" cy="144018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defTabSz="914378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2C0DDBD5-DBE2-668D-78F2-5DC00E3A24EF}"/>
              </a:ext>
            </a:extLst>
          </p:cNvPr>
          <p:cNvSpPr txBox="1"/>
          <p:nvPr/>
        </p:nvSpPr>
        <p:spPr bwMode="white">
          <a:xfrm>
            <a:off x="536432" y="6135687"/>
            <a:ext cx="835292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0          1          2        3                4                   5               6</a:t>
            </a:r>
          </a:p>
        </p:txBody>
      </p:sp>
    </p:spTree>
    <p:extLst>
      <p:ext uri="{BB962C8B-B14F-4D97-AF65-F5344CB8AC3E}">
        <p14:creationId xmlns:p14="http://schemas.microsoft.com/office/powerpoint/2010/main" val="1690102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Seq2seq 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diskutert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langt</a:t>
            </a:r>
            <a:r>
              <a:rPr lang="en-GB" dirty="0"/>
              <a:t> har en </a:t>
            </a:r>
            <a:r>
              <a:rPr lang="en-GB" dirty="0" err="1"/>
              <a:t>outputsekvens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same </a:t>
            </a:r>
            <a:r>
              <a:rPr lang="en-GB" dirty="0" err="1"/>
              <a:t>lengde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inputsekvensen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050" dirty="0"/>
          </a:p>
          <a:p>
            <a:r>
              <a:rPr lang="en-GB" dirty="0" err="1"/>
              <a:t>Hva</a:t>
            </a:r>
            <a:r>
              <a:rPr lang="en-GB" dirty="0"/>
              <a:t> med </a:t>
            </a:r>
            <a:r>
              <a:rPr lang="en-GB" dirty="0" err="1"/>
              <a:t>problemer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input-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outputsekvensene</a:t>
            </a:r>
            <a:r>
              <a:rPr lang="en-GB" dirty="0"/>
              <a:t> har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lengder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i 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maskinoversettelse</a:t>
            </a:r>
            <a:r>
              <a:rPr lang="en-GB" dirty="0"/>
              <a:t>?</a:t>
            </a:r>
          </a:p>
          <a:p>
            <a:pPr marL="474663" lvl="1" indent="0">
              <a:buNone/>
            </a:pPr>
            <a:r>
              <a:rPr lang="en-GB" dirty="0">
                <a:sym typeface="Wingdings" panose="05000000000000000000" pitchFamily="2" charset="2"/>
              </a:rPr>
              <a:t> </a:t>
            </a:r>
            <a:r>
              <a:rPr lang="en-GB" i="1" dirty="0"/>
              <a:t>sequence-to-sequence</a:t>
            </a:r>
            <a:r>
              <a:rPr lang="en-GB" dirty="0"/>
              <a:t> modeller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32</a:t>
            </a:fld>
            <a:endParaRPr lang="en-GB" noProof="0"/>
          </a:p>
        </p:txBody>
      </p:sp>
      <p:grpSp>
        <p:nvGrpSpPr>
          <p:cNvPr id="24" name="Group 23"/>
          <p:cNvGrpSpPr/>
          <p:nvPr/>
        </p:nvGrpSpPr>
        <p:grpSpPr>
          <a:xfrm>
            <a:off x="1312404" y="2564904"/>
            <a:ext cx="6519192" cy="783705"/>
            <a:chOff x="157841" y="4251160"/>
            <a:chExt cx="8132764" cy="1803117"/>
          </a:xfrm>
        </p:grpSpPr>
        <p:sp>
          <p:nvSpPr>
            <p:cNvPr id="25" name="Rectangle 24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5122347" y="5466296"/>
              <a:ext cx="1969933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686562" y="5460564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7378" y="5435310"/>
              <a:ext cx="570604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 bwMode="white">
            <a:xfrm>
              <a:off x="157841" y="5265452"/>
              <a:ext cx="1512168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2249351" y="5296438"/>
              <a:ext cx="518344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3721449" y="5296438"/>
              <a:ext cx="1512168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utrolig</a:t>
              </a:r>
              <a:endParaRPr lang="en-GB" baseline="0" dirty="0"/>
            </a:p>
          </p:txBody>
        </p:sp>
        <p:sp>
          <p:nvSpPr>
            <p:cNvPr id="38" name="TextBox 37"/>
            <p:cNvSpPr txBox="1"/>
            <p:nvPr/>
          </p:nvSpPr>
          <p:spPr bwMode="white">
            <a:xfrm>
              <a:off x="5112059" y="5302170"/>
              <a:ext cx="2253031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39" name="TextBox 38"/>
            <p:cNvSpPr txBox="1"/>
            <p:nvPr/>
          </p:nvSpPr>
          <p:spPr bwMode="white">
            <a:xfrm>
              <a:off x="7656474" y="5339389"/>
              <a:ext cx="634131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!</a:t>
              </a:r>
              <a:endParaRPr lang="en-GB" baseline="0" dirty="0"/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0"/>
          <a:stretch/>
        </p:blipFill>
        <p:spPr>
          <a:xfrm>
            <a:off x="2015090" y="5181534"/>
            <a:ext cx="5618609" cy="1207893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1862574" y="5157192"/>
            <a:ext cx="5867737" cy="1656666"/>
            <a:chOff x="1862574" y="5157192"/>
            <a:chExt cx="5867737" cy="1656666"/>
          </a:xfrm>
        </p:grpSpPr>
        <p:sp>
          <p:nvSpPr>
            <p:cNvPr id="51" name="Rounded Rectangle 50"/>
            <p:cNvSpPr/>
            <p:nvPr/>
          </p:nvSpPr>
          <p:spPr bwMode="auto">
            <a:xfrm>
              <a:off x="1918478" y="5181534"/>
              <a:ext cx="1933442" cy="1307211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4403294" y="5157192"/>
              <a:ext cx="3327017" cy="1307211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 bwMode="white">
            <a:xfrm>
              <a:off x="1862574" y="6413748"/>
              <a:ext cx="20452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aseline="0"/>
                <a:t>Encoder</a:t>
              </a:r>
              <a:endParaRPr lang="en-GB" baseline="0" dirty="0"/>
            </a:p>
          </p:txBody>
        </p:sp>
        <p:sp>
          <p:nvSpPr>
            <p:cNvPr id="54" name="TextBox 53"/>
            <p:cNvSpPr txBox="1"/>
            <p:nvPr/>
          </p:nvSpPr>
          <p:spPr bwMode="white">
            <a:xfrm>
              <a:off x="5065442" y="6413748"/>
              <a:ext cx="20452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aseline="0"/>
                <a:t>Decoder</a:t>
              </a:r>
              <a:endParaRPr lang="en-GB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684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Oppsummering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veldig</a:t>
            </a:r>
            <a:r>
              <a:rPr lang="en-GB" dirty="0"/>
              <a:t> </a:t>
            </a:r>
            <a:r>
              <a:rPr lang="en-GB" dirty="0" err="1"/>
              <a:t>viktig</a:t>
            </a:r>
            <a:r>
              <a:rPr lang="en-GB" dirty="0"/>
              <a:t> i </a:t>
            </a:r>
            <a:r>
              <a:rPr lang="en-GB" dirty="0" err="1"/>
              <a:t>språkteknologi</a:t>
            </a:r>
            <a:r>
              <a:rPr lang="en-GB" dirty="0"/>
              <a:t>:      </a:t>
            </a:r>
            <a:r>
              <a:rPr lang="en-GB" dirty="0" err="1"/>
              <a:t>språkdata</a:t>
            </a:r>
            <a:r>
              <a:rPr lang="en-GB" dirty="0"/>
              <a:t> tar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alltid</a:t>
            </a:r>
            <a:r>
              <a:rPr lang="en-GB" dirty="0"/>
              <a:t> en </a:t>
            </a:r>
            <a:r>
              <a:rPr lang="en-GB" dirty="0" err="1"/>
              <a:t>sekventiell</a:t>
            </a:r>
            <a:r>
              <a:rPr lang="en-GB" dirty="0"/>
              <a:t> form</a:t>
            </a:r>
          </a:p>
          <a:p>
            <a:r>
              <a:rPr lang="en-GB" dirty="0"/>
              <a:t>Hidden Markov Models (HMMs) er </a:t>
            </a:r>
            <a:r>
              <a:rPr lang="en-GB" dirty="0" err="1"/>
              <a:t>enkle</a:t>
            </a:r>
            <a:r>
              <a:rPr lang="en-GB" dirty="0"/>
              <a:t> men effective </a:t>
            </a:r>
            <a:r>
              <a:rPr lang="en-GB" dirty="0" err="1"/>
              <a:t>sekvensmodeller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To </a:t>
            </a:r>
            <a:r>
              <a:rPr lang="en-GB" dirty="0" err="1"/>
              <a:t>deler</a:t>
            </a:r>
            <a:r>
              <a:rPr lang="en-GB" dirty="0"/>
              <a:t>: en </a:t>
            </a:r>
            <a:r>
              <a:rPr lang="en-GB" i="1" dirty="0" err="1"/>
              <a:t>transisjonsmodell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en </a:t>
            </a:r>
            <a:r>
              <a:rPr lang="en-GB" i="1" dirty="0" err="1"/>
              <a:t>emisjonsmodell</a:t>
            </a:r>
            <a:endParaRPr lang="en-GB" i="1" dirty="0"/>
          </a:p>
          <a:p>
            <a:pPr lvl="1"/>
            <a:r>
              <a:rPr lang="en-GB" i="1" dirty="0"/>
              <a:t>Beam search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brukes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å </a:t>
            </a:r>
            <a:r>
              <a:rPr lang="en-GB" dirty="0" err="1"/>
              <a:t>finne</a:t>
            </a:r>
            <a:r>
              <a:rPr lang="en-GB" dirty="0"/>
              <a:t> </a:t>
            </a:r>
            <a:r>
              <a:rPr lang="en-GB" dirty="0" err="1"/>
              <a:t>sannsynlige</a:t>
            </a:r>
            <a:r>
              <a:rPr lang="en-GB" dirty="0"/>
              <a:t> </a:t>
            </a:r>
            <a:r>
              <a:rPr lang="en-GB" dirty="0" err="1"/>
              <a:t>sekvenser</a:t>
            </a:r>
            <a:r>
              <a:rPr lang="en-GB" dirty="0"/>
              <a:t> over </a:t>
            </a:r>
            <a:r>
              <a:rPr lang="en-GB" dirty="0" err="1"/>
              <a:t>merkelapp</a:t>
            </a:r>
            <a:endParaRPr lang="en-GB" dirty="0"/>
          </a:p>
          <a:p>
            <a:pPr lvl="1"/>
            <a:r>
              <a:rPr lang="en-GB" dirty="0" err="1"/>
              <a:t>Trening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HMM </a:t>
            </a:r>
            <a:r>
              <a:rPr lang="en-GB" dirty="0" err="1"/>
              <a:t>gjøres</a:t>
            </a:r>
            <a:r>
              <a:rPr lang="en-GB" dirty="0"/>
              <a:t> ved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i="1" dirty="0" err="1"/>
              <a:t>telle</a:t>
            </a:r>
            <a:r>
              <a:rPr lang="en-GB" dirty="0"/>
              <a:t> </a:t>
            </a:r>
            <a:r>
              <a:rPr lang="en-GB" dirty="0" err="1"/>
              <a:t>forekomst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bestemte</a:t>
            </a:r>
            <a:r>
              <a:rPr lang="en-GB" dirty="0"/>
              <a:t> </a:t>
            </a:r>
            <a:r>
              <a:rPr lang="en-GB" dirty="0" err="1"/>
              <a:t>transisjoner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emisjoner</a:t>
            </a:r>
            <a:r>
              <a:rPr lang="en-GB" dirty="0"/>
              <a:t> + smoothing</a:t>
            </a:r>
          </a:p>
          <a:p>
            <a:r>
              <a:rPr lang="en-GB" dirty="0"/>
              <a:t>Moderne </a:t>
            </a:r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</a:t>
            </a:r>
            <a:r>
              <a:rPr lang="en-GB" dirty="0" err="1"/>
              <a:t>basert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nevrale</a:t>
            </a:r>
            <a:r>
              <a:rPr lang="en-GB" dirty="0"/>
              <a:t> </a:t>
            </a:r>
            <a:r>
              <a:rPr lang="en-GB" dirty="0" err="1"/>
              <a:t>nettverk</a:t>
            </a:r>
            <a:r>
              <a:rPr lang="en-GB" dirty="0"/>
              <a:t>, </a:t>
            </a:r>
            <a:r>
              <a:rPr lang="en-GB" dirty="0" err="1"/>
              <a:t>slik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transformers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111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1866</Words>
  <Application>Microsoft Office PowerPoint</Application>
  <PresentationFormat>On-screen Show (4:3)</PresentationFormat>
  <Paragraphs>524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</vt:lpstr>
      <vt:lpstr>Cambria Math</vt:lpstr>
      <vt:lpstr>Palatino</vt:lpstr>
      <vt:lpstr>Times New Roman</vt:lpstr>
      <vt:lpstr>mal-2010</vt:lpstr>
      <vt:lpstr>Sekvensmodeller (del 2)</vt:lpstr>
      <vt:lpstr>PowerPoint Presentation</vt:lpstr>
      <vt:lpstr>PowerPoint Presentation</vt:lpstr>
      <vt:lpstr>Sekvenser</vt:lpstr>
      <vt:lpstr>Beam search (t=0)</vt:lpstr>
      <vt:lpstr>Beam search (t=1)</vt:lpstr>
      <vt:lpstr>Beam search (t=1)</vt:lpstr>
      <vt:lpstr>Beam search (t=1)</vt:lpstr>
      <vt:lpstr>Beam search (t=2)</vt:lpstr>
      <vt:lpstr>Beam search (t=2)</vt:lpstr>
      <vt:lpstr>Beam search (t=3)</vt:lpstr>
      <vt:lpstr>Beam search (t=4)</vt:lpstr>
      <vt:lpstr>Øvelse</vt:lpstr>
      <vt:lpstr>PowerPoint Presentation</vt:lpstr>
      <vt:lpstr>Hidden Markov Models</vt:lpstr>
      <vt:lpstr>HMM-estimering</vt:lpstr>
      <vt:lpstr>HMM-estimering</vt:lpstr>
      <vt:lpstr>HMM-estimering</vt:lpstr>
      <vt:lpstr>HMM-estimering</vt:lpstr>
      <vt:lpstr>Smoothing</vt:lpstr>
      <vt:lpstr>Smoothing</vt:lpstr>
      <vt:lpstr>Smoothing</vt:lpstr>
      <vt:lpstr>Andre sekvensmodeller</vt:lpstr>
      <vt:lpstr>Recurrent neural networks</vt:lpstr>
      <vt:lpstr>Enkle “recurrent neural nets”</vt:lpstr>
      <vt:lpstr>Transformers</vt:lpstr>
      <vt:lpstr>Transformers</vt:lpstr>
      <vt:lpstr>Self-attention</vt:lpstr>
      <vt:lpstr>Self-attention</vt:lpstr>
      <vt:lpstr>Self-attention</vt:lpstr>
      <vt:lpstr>Self-attention</vt:lpstr>
      <vt:lpstr>Seq2seq modeller</vt:lpstr>
      <vt:lpstr>Oppsummering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463</cp:revision>
  <cp:lastPrinted>2019-02-12T08:32:36Z</cp:lastPrinted>
  <dcterms:created xsi:type="dcterms:W3CDTF">2019-02-04T08:36:45Z</dcterms:created>
  <dcterms:modified xsi:type="dcterms:W3CDTF">2024-03-12T13:05:18Z</dcterms:modified>
</cp:coreProperties>
</file>