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400" r:id="rId3"/>
    <p:sldId id="307" r:id="rId4"/>
    <p:sldId id="309" r:id="rId5"/>
    <p:sldId id="310" r:id="rId6"/>
    <p:sldId id="347" r:id="rId7"/>
    <p:sldId id="312" r:id="rId8"/>
    <p:sldId id="384" r:id="rId9"/>
    <p:sldId id="313" r:id="rId10"/>
    <p:sldId id="314" r:id="rId11"/>
    <p:sldId id="335" r:id="rId12"/>
    <p:sldId id="318" r:id="rId13"/>
    <p:sldId id="379" r:id="rId14"/>
    <p:sldId id="315" r:id="rId15"/>
    <p:sldId id="319" r:id="rId16"/>
    <p:sldId id="322" r:id="rId17"/>
    <p:sldId id="432" r:id="rId18"/>
    <p:sldId id="344" r:id="rId19"/>
    <p:sldId id="404" r:id="rId20"/>
    <p:sldId id="405" r:id="rId21"/>
    <p:sldId id="407" r:id="rId22"/>
    <p:sldId id="406" r:id="rId23"/>
    <p:sldId id="428" r:id="rId24"/>
    <p:sldId id="429" r:id="rId25"/>
    <p:sldId id="410" r:id="rId26"/>
    <p:sldId id="411" r:id="rId27"/>
    <p:sldId id="412" r:id="rId28"/>
    <p:sldId id="414" r:id="rId29"/>
    <p:sldId id="415" r:id="rId30"/>
    <p:sldId id="417" r:id="rId31"/>
    <p:sldId id="418" r:id="rId32"/>
    <p:sldId id="421" r:id="rId33"/>
    <p:sldId id="426" r:id="rId34"/>
    <p:sldId id="427" r:id="rId35"/>
    <p:sldId id="423" r:id="rId36"/>
    <p:sldId id="430" r:id="rId37"/>
    <p:sldId id="381" r:id="rId38"/>
    <p:sldId id="382" r:id="rId39"/>
    <p:sldId id="401" r:id="rId40"/>
  </p:sldIdLst>
  <p:sldSz cx="9144000" cy="6858000" type="screen4x3"/>
  <p:notesSz cx="6794500" cy="9906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belle Redelmeier" initials="AR" lastIdx="1" clrIdx="0"/>
  <p:cmAuthor id="2" name="Bruker ved UiO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3399"/>
    <a:srgbClr val="003399"/>
    <a:srgbClr val="082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872" autoAdjust="0"/>
    <p:restoredTop sz="86357" autoAdjust="0"/>
  </p:normalViewPr>
  <p:slideViewPr>
    <p:cSldViewPr>
      <p:cViewPr varScale="1">
        <p:scale>
          <a:sx n="139" d="100"/>
          <a:sy n="139" d="100"/>
        </p:scale>
        <p:origin x="4302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7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4008" y="-112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17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17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fld id="{DCBD22C0-2821-4EDC-9675-67372AD7718A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5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4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fld id="{AEA76827-FC0C-42F6-AC0F-8E03D8C8032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427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And Pierre Lison at NR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0072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3176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8204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060848"/>
            <a:ext cx="3490647" cy="4869160"/>
          </a:xfrm>
          <a:prstGeom prst="rect">
            <a:avLst/>
          </a:prstGeom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white">
          <a:xfrm>
            <a:off x="6754688" y="285618"/>
            <a:ext cx="22098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r"/>
            <a:r>
              <a:rPr lang="nb-NO" sz="1400" b="1">
                <a:solidFill>
                  <a:schemeClr val="tx2"/>
                </a:solidFill>
              </a:rPr>
              <a:t>www.nr.no</a:t>
            </a:r>
            <a:endParaRPr lang="nb-NO" sz="14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51520" y="1508787"/>
            <a:ext cx="5904656" cy="1344149"/>
          </a:xfrm>
          <a:noFill/>
        </p:spPr>
        <p:txBody>
          <a:bodyPr anchor="t"/>
          <a:lstStyle>
            <a:lvl1pPr>
              <a:defRPr>
                <a:solidFill>
                  <a:schemeClr val="accent4"/>
                </a:solidFill>
                <a:effectLst>
                  <a:outerShdw blurRad="50800" dist="50800" dir="5400000" algn="ctr" rotWithShape="0">
                    <a:schemeClr val="bg2"/>
                  </a:outerShdw>
                </a:effectLst>
              </a:defRPr>
            </a:lvl1pPr>
          </a:lstStyle>
          <a:p>
            <a:pPr lvl="0"/>
            <a:r>
              <a:rPr lang="nb-NO" noProof="0" dirty="0"/>
              <a:t>Klikk for å redigere tittelen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ubTitle" idx="1" hasCustomPrompt="1"/>
          </p:nvPr>
        </p:nvSpPr>
        <p:spPr bwMode="white">
          <a:xfrm>
            <a:off x="251520" y="3044957"/>
            <a:ext cx="5688632" cy="960107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2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nb-NO" noProof="0" dirty="0"/>
              <a:t>Klikk for å redigere undertittel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51520" y="4197086"/>
            <a:ext cx="5616624" cy="768085"/>
          </a:xfrm>
        </p:spPr>
        <p:txBody>
          <a:bodyPr/>
          <a:lstStyle>
            <a:lvl1pPr marL="0" indent="0">
              <a:buNone/>
              <a:defRPr sz="2400" b="0">
                <a:solidFill>
                  <a:schemeClr val="accent4"/>
                </a:solidFill>
              </a:defRPr>
            </a:lvl1pPr>
          </a:lstStyle>
          <a:p>
            <a:r>
              <a:rPr lang="en-GB" sz="2800" baseline="0" noProof="0" dirty="0"/>
              <a:t>[</a:t>
            </a:r>
            <a:r>
              <a:rPr lang="en-GB" sz="2800" baseline="0" noProof="0" dirty="0" err="1"/>
              <a:t>Forfattere</a:t>
            </a:r>
            <a:r>
              <a:rPr lang="en-GB" sz="2800" baseline="0" noProof="0" dirty="0"/>
              <a:t>]</a:t>
            </a:r>
            <a:endParaRPr lang="en-GB" sz="2800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5253203"/>
            <a:ext cx="5616624" cy="57606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</a:defRPr>
            </a:lvl1pPr>
          </a:lstStyle>
          <a:p>
            <a:r>
              <a:rPr lang="en-GB" sz="2200" noProof="0" dirty="0"/>
              <a:t>[</a:t>
            </a:r>
            <a:r>
              <a:rPr lang="en-GB" sz="2200" noProof="0" dirty="0" err="1"/>
              <a:t>Lokasjon</a:t>
            </a:r>
            <a:r>
              <a:rPr lang="en-GB" sz="2200" noProof="0" dirty="0"/>
              <a:t>]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6021289"/>
            <a:ext cx="5616624" cy="620799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 typeface="Times New Roman" pitchFamily="18" charset="0"/>
              <a:buNone/>
              <a:tabLst/>
              <a:defRPr sz="2400">
                <a:solidFill>
                  <a:schemeClr val="accent4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 typeface="Times New Roman" pitchFamily="18" charset="0"/>
              <a:buNone/>
              <a:tabLst/>
              <a:defRPr/>
            </a:pPr>
            <a:r>
              <a:rPr lang="en-GB" sz="2200" noProof="0" dirty="0"/>
              <a:t>[</a:t>
            </a:r>
            <a:r>
              <a:rPr lang="en-GB" sz="2200" noProof="0" dirty="0" err="1"/>
              <a:t>Dato</a:t>
            </a:r>
            <a:r>
              <a:rPr lang="en-GB" sz="2200" noProof="0" dirty="0"/>
              <a:t>]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3419873" cy="6702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nb-NO" noProof="0" dirty="0"/>
              <a:t>Klikk for å editere Master tittel 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7971C-2FE7-4FD3-B01F-4B5E83D933F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48194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04427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733800" cy="4114800"/>
          </a:xfrm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9962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94D6A6-41BD-49BB-84F3-C9210A972E8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28897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4" y="273051"/>
            <a:ext cx="3008313" cy="116205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4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AEDDD13-8D6F-4F24-AAFE-488D04EDC9FA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13870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971600" y="620688"/>
            <a:ext cx="7200800" cy="4114800"/>
          </a:xfrm>
        </p:spPr>
        <p:txBody>
          <a:bodyPr/>
          <a:lstStyle>
            <a:lvl1pPr marL="0" indent="0">
              <a:buNone/>
              <a:defRPr sz="32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noProof="0"/>
              <a:t>Klikk for å legge til et bilde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71600" y="5061182"/>
            <a:ext cx="72008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noProof="0"/>
              <a:t>Klikk for å editere Master tittel stil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2D7D3A0-5D3C-4DC3-9F57-3B372D08EE57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42165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251520" y="260648"/>
            <a:ext cx="8640960" cy="1008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520" y="1524000"/>
            <a:ext cx="864096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dirty="0" err="1"/>
              <a:t>Click</a:t>
            </a:r>
            <a:r>
              <a:rPr lang="nb-NO" noProof="0" dirty="0"/>
              <a:t> to </a:t>
            </a:r>
            <a:r>
              <a:rPr lang="nb-NO" noProof="0" dirty="0" err="1"/>
              <a:t>edit</a:t>
            </a:r>
            <a:r>
              <a:rPr lang="nb-NO" noProof="0" dirty="0"/>
              <a:t> </a:t>
            </a:r>
            <a:r>
              <a:rPr lang="nb-NO" noProof="0" dirty="0" err="1"/>
              <a:t>text</a:t>
            </a:r>
            <a:endParaRPr lang="nb-NO" noProof="0" dirty="0"/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98904" y="6309320"/>
            <a:ext cx="393576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4D89F689-C7C1-4E27-8890-76F63A669A8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1691680" y="5987753"/>
            <a:ext cx="6552728" cy="59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43537"/>
            <a:ext cx="960120" cy="3919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52" r:id="rId4"/>
    <p:sldLayoutId id="2147483655" r:id="rId5"/>
    <p:sldLayoutId id="2147483656" r:id="rId6"/>
    <p:sldLayoutId id="2147483657" r:id="rId7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457200" indent="-457200" algn="l" rtl="0" eaLnBrk="1" fontAlgn="base" hangingPunct="1">
        <a:spcBef>
          <a:spcPct val="50000"/>
        </a:spcBef>
        <a:spcAft>
          <a:spcPct val="0"/>
        </a:spcAft>
        <a:buSzPct val="80000"/>
        <a:buFont typeface="Times New Roman" pitchFamily="18" charset="0"/>
        <a:buChar char="►"/>
        <a:defRPr sz="2400" baseline="0">
          <a:solidFill>
            <a:schemeClr val="tx1"/>
          </a:solidFill>
          <a:latin typeface="+mn-lt"/>
          <a:ea typeface="+mn-ea"/>
          <a:cs typeface="+mn-cs"/>
        </a:defRPr>
      </a:lvl1pPr>
      <a:lvl2pPr marL="893763" indent="-419100" algn="l" rtl="0" eaLnBrk="1" fontAlgn="base" hangingPunct="1">
        <a:spcBef>
          <a:spcPct val="20000"/>
        </a:spcBef>
        <a:spcAft>
          <a:spcPct val="0"/>
        </a:spcAft>
        <a:buChar char="▪"/>
        <a:defRPr sz="2200">
          <a:solidFill>
            <a:schemeClr val="tx1"/>
          </a:solidFill>
          <a:latin typeface="+mn-lt"/>
        </a:defRPr>
      </a:lvl2pPr>
      <a:lvl3pPr marL="1230313" indent="-381000" algn="l" rtl="0" eaLnBrk="1" fontAlgn="base" hangingPunct="1">
        <a:spcBef>
          <a:spcPct val="20000"/>
        </a:spcBef>
        <a:spcAft>
          <a:spcPct val="0"/>
        </a:spcAft>
        <a:buChar char="◦"/>
        <a:defRPr sz="2000">
          <a:solidFill>
            <a:schemeClr val="tx1"/>
          </a:solidFill>
          <a:latin typeface="+mn-lt"/>
        </a:defRPr>
      </a:lvl3pPr>
      <a:lvl4pPr marL="1622425" indent="-381000" algn="l" rtl="0" eaLnBrk="1" fontAlgn="base" hangingPunct="1">
        <a:spcBef>
          <a:spcPct val="20000"/>
        </a:spcBef>
        <a:spcAft>
          <a:spcPct val="0"/>
        </a:spcAft>
        <a:buChar char="·"/>
        <a:defRPr sz="2000">
          <a:solidFill>
            <a:schemeClr val="tx1"/>
          </a:solidFill>
          <a:latin typeface="+mn-lt"/>
        </a:defRPr>
      </a:lvl4pPr>
      <a:lvl5pPr marL="20066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5pPr>
      <a:lvl6pPr marL="24638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6pPr>
      <a:lvl7pPr marL="29210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7pPr>
      <a:lvl8pPr marL="33782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8pPr>
      <a:lvl9pPr marL="38354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lison@nr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png"/><Relationship Id="rId4" Type="http://schemas.openxmlformats.org/officeDocument/2006/relationships/image" Target="../media/image1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sv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6819" y="1268760"/>
            <a:ext cx="6891305" cy="194421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nb-NO" sz="4800" noProof="0" dirty="0">
                <a:solidFill>
                  <a:srgbClr val="003399"/>
                </a:solidFill>
              </a:rPr>
              <a:t>Modellering av sekvenser</a:t>
            </a:r>
            <a:endParaRPr lang="nb-NO" sz="4400" b="0" noProof="0" dirty="0">
              <a:solidFill>
                <a:srgbClr val="003399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51520" y="5013176"/>
            <a:ext cx="5616624" cy="1036914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nb-NO" sz="2600" b="1" noProof="0" dirty="0"/>
              <a:t>IN2110</a:t>
            </a:r>
            <a:r>
              <a:rPr lang="nb-NO" sz="2600" noProof="0" dirty="0"/>
              <a:t>: Språkteknologiske metoder</a:t>
            </a:r>
          </a:p>
          <a:p>
            <a:pPr>
              <a:spcBef>
                <a:spcPts val="600"/>
              </a:spcBef>
            </a:pPr>
            <a:r>
              <a:rPr lang="nb-NO" sz="2600" noProof="0" dirty="0"/>
              <a:t>5. mars </a:t>
            </a:r>
            <a:r>
              <a:rPr lang="nb-NO" sz="2600" dirty="0"/>
              <a:t>2024</a:t>
            </a:r>
            <a:endParaRPr lang="nb-NO" sz="2600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51520" y="3645024"/>
            <a:ext cx="5616624" cy="76808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nb-NO" sz="2800" noProof="0"/>
              <a:t>Pierre Lison</a:t>
            </a:r>
          </a:p>
          <a:p>
            <a:pPr>
              <a:spcBef>
                <a:spcPts val="0"/>
              </a:spcBef>
            </a:pPr>
            <a:r>
              <a:rPr lang="nb-NO" sz="2800">
                <a:hlinkClick r:id="rId3"/>
              </a:rPr>
              <a:t>plison@nr.no</a:t>
            </a:r>
            <a:endParaRPr lang="nb-NO" sz="2800"/>
          </a:p>
          <a:p>
            <a:endParaRPr lang="nb-NO" sz="2800"/>
          </a:p>
        </p:txBody>
      </p:sp>
    </p:spTree>
    <p:extLst>
      <p:ext uri="{BB962C8B-B14F-4D97-AF65-F5344CB8AC3E}">
        <p14:creationId xmlns:p14="http://schemas.microsoft.com/office/powerpoint/2010/main" val="978723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4">
            <a:extLst>
              <a:ext uri="{FF2B5EF4-FFF2-40B4-BE49-F238E27FC236}">
                <a16:creationId xmlns:a16="http://schemas.microsoft.com/office/drawing/2014/main" id="{39AFAEFD-769D-CE47-A4A1-30BB7A3D9E2B}"/>
              </a:ext>
            </a:extLst>
          </p:cNvPr>
          <p:cNvSpPr/>
          <p:nvPr/>
        </p:nvSpPr>
        <p:spPr bwMode="auto">
          <a:xfrm>
            <a:off x="4677574" y="1988840"/>
            <a:ext cx="3998882" cy="4392488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974" y="963802"/>
            <a:ext cx="8424936" cy="2636068"/>
          </a:xfrm>
        </p:spPr>
        <p:txBody>
          <a:bodyPr/>
          <a:lstStyle/>
          <a:p>
            <a:pPr marL="0" indent="0">
              <a:buNone/>
            </a:pPr>
            <a:r>
              <a:rPr lang="nb-NO" sz="3200" dirty="0"/>
              <a:t>I dag skal vi snakke om 2 temaer:</a:t>
            </a:r>
          </a:p>
          <a:p>
            <a:endParaRPr lang="nb-NO" sz="3200" dirty="0"/>
          </a:p>
          <a:p>
            <a:endParaRPr lang="nb-NO" sz="3200" dirty="0"/>
          </a:p>
          <a:p>
            <a:pPr marL="0" indent="0">
              <a:buNone/>
            </a:pPr>
            <a:endParaRPr lang="nb-NO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</a:t>
            </a:fld>
            <a:endParaRPr lang="en-GB" noProof="0"/>
          </a:p>
        </p:txBody>
      </p:sp>
      <p:sp>
        <p:nvSpPr>
          <p:cNvPr id="2" name="TextBox 1"/>
          <p:cNvSpPr txBox="1"/>
          <p:nvPr/>
        </p:nvSpPr>
        <p:spPr bwMode="white">
          <a:xfrm>
            <a:off x="611560" y="4149080"/>
            <a:ext cx="3600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="1" baseline="0" dirty="0" err="1"/>
              <a:t>Midtveisevaluering</a:t>
            </a:r>
            <a:endParaRPr lang="en-GB" sz="2800" baseline="0" dirty="0"/>
          </a:p>
        </p:txBody>
      </p:sp>
      <p:sp>
        <p:nvSpPr>
          <p:cNvPr id="9" name="TextBox 8"/>
          <p:cNvSpPr txBox="1"/>
          <p:nvPr/>
        </p:nvSpPr>
        <p:spPr bwMode="white">
          <a:xfrm>
            <a:off x="4777442" y="4149080"/>
            <a:ext cx="4115038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="1" baseline="0" dirty="0" err="1"/>
              <a:t>Modellering</a:t>
            </a:r>
            <a:r>
              <a:rPr lang="en-GB" sz="2800" b="1" baseline="0" dirty="0"/>
              <a:t> </a:t>
            </a:r>
            <a:r>
              <a:rPr lang="en-GB" sz="2800" b="1" baseline="0" dirty="0" err="1"/>
              <a:t>av</a:t>
            </a:r>
            <a:r>
              <a:rPr lang="en-GB" sz="2800" b="1" baseline="0" dirty="0"/>
              <a:t> </a:t>
            </a:r>
            <a:r>
              <a:rPr lang="en-GB" sz="2800" b="1" baseline="0" dirty="0" err="1"/>
              <a:t>sekvenser</a:t>
            </a:r>
            <a:r>
              <a:rPr lang="en-GB" sz="2800" b="1" dirty="0"/>
              <a:t> </a:t>
            </a:r>
            <a:r>
              <a:rPr lang="en-GB" sz="2800" dirty="0"/>
              <a:t>(del 1): </a:t>
            </a:r>
            <a:r>
              <a:rPr lang="en-GB" sz="2800" dirty="0" err="1"/>
              <a:t>Markovkjeder</a:t>
            </a:r>
            <a:r>
              <a:rPr lang="en-GB" sz="2800" dirty="0"/>
              <a:t> </a:t>
            </a:r>
            <a:r>
              <a:rPr lang="en-GB" sz="2800" dirty="0" err="1"/>
              <a:t>og</a:t>
            </a:r>
            <a:r>
              <a:rPr lang="en-GB" sz="2800" dirty="0"/>
              <a:t>  H</a:t>
            </a:r>
            <a:r>
              <a:rPr lang="en-GB" sz="2800" baseline="0" dirty="0"/>
              <a:t>idden Markov Models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802056" y="2193146"/>
            <a:ext cx="3285804" cy="1423650"/>
            <a:chOff x="6516216" y="2132856"/>
            <a:chExt cx="1589414" cy="664378"/>
          </a:xfrm>
        </p:grpSpPr>
        <p:sp>
          <p:nvSpPr>
            <p:cNvPr id="11" name="Oval 10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3" name="Straight Arrow Connector 12"/>
            <p:cNvCxnSpPr>
              <a:stCxn id="11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stCxn id="11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Oval 14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TextBox 17"/>
            <p:cNvSpPr txBox="1"/>
            <p:nvPr/>
          </p:nvSpPr>
          <p:spPr bwMode="white">
            <a:xfrm>
              <a:off x="7513105" y="213285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Oval 20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1026" name="Picture 2" descr="Free Images : assessment, online, exam, education, test, multiple, sheet,  questionnaire, form, answer, school, university, question, checklist,  survey, examination, check, score, quiz, evaluation, paper, college, iq,  rectangle, font, electric blue ...">
            <a:extLst>
              <a:ext uri="{FF2B5EF4-FFF2-40B4-BE49-F238E27FC236}">
                <a16:creationId xmlns:a16="http://schemas.microsoft.com/office/drawing/2014/main" id="{ADE4A5B3-1B21-2548-9430-2B4882F4C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95" y="2193146"/>
            <a:ext cx="2616431" cy="1773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149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Modellering av sekvenser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879" y="1581369"/>
            <a:ext cx="8640960" cy="41148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En </a:t>
            </a:r>
            <a:r>
              <a:rPr lang="en-GB" dirty="0" err="1"/>
              <a:t>viktig</a:t>
            </a:r>
            <a:r>
              <a:rPr lang="en-GB" dirty="0"/>
              <a:t> </a:t>
            </a:r>
            <a:r>
              <a:rPr lang="en-GB" dirty="0" err="1"/>
              <a:t>oppgave</a:t>
            </a:r>
            <a:r>
              <a:rPr lang="en-GB" dirty="0"/>
              <a:t> i </a:t>
            </a:r>
            <a:r>
              <a:rPr lang="en-GB" dirty="0" err="1"/>
              <a:t>språkteknologi</a:t>
            </a:r>
            <a:r>
              <a:rPr lang="en-GB" dirty="0"/>
              <a:t> er </a:t>
            </a:r>
            <a:r>
              <a:rPr lang="en-GB" b="1" dirty="0" err="1"/>
              <a:t>sekvensmerking</a:t>
            </a:r>
            <a:r>
              <a:rPr lang="en-GB" dirty="0"/>
              <a:t>, </a:t>
            </a:r>
            <a:r>
              <a:rPr lang="en-GB" dirty="0" err="1"/>
              <a:t>hvor</a:t>
            </a:r>
            <a:r>
              <a:rPr lang="en-GB" dirty="0"/>
              <a:t> vi </a:t>
            </a:r>
            <a:r>
              <a:rPr lang="en-GB" dirty="0" err="1"/>
              <a:t>assosierer</a:t>
            </a:r>
            <a:r>
              <a:rPr lang="en-GB" dirty="0"/>
              <a:t> </a:t>
            </a:r>
            <a:r>
              <a:rPr lang="en-GB" dirty="0" err="1"/>
              <a:t>hvert</a:t>
            </a:r>
            <a:r>
              <a:rPr lang="en-GB" dirty="0"/>
              <a:t> element i en </a:t>
            </a:r>
            <a:r>
              <a:rPr lang="en-GB" dirty="0" err="1"/>
              <a:t>sekvens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en </a:t>
            </a:r>
            <a:r>
              <a:rPr lang="en-GB" i="1" dirty="0" err="1"/>
              <a:t>merkelapp</a:t>
            </a:r>
            <a:endParaRPr lang="en-GB" i="1" dirty="0"/>
          </a:p>
          <a:p>
            <a:pPr lvl="1"/>
            <a:r>
              <a:rPr lang="en-GB" dirty="0" err="1"/>
              <a:t>Merking</a:t>
            </a:r>
            <a:r>
              <a:rPr lang="en-GB" dirty="0"/>
              <a:t> </a:t>
            </a:r>
            <a:r>
              <a:rPr lang="en-GB" dirty="0" err="1"/>
              <a:t>må</a:t>
            </a:r>
            <a:r>
              <a:rPr lang="en-GB" dirty="0"/>
              <a:t> ta </a:t>
            </a:r>
            <a:r>
              <a:rPr lang="en-GB" dirty="0" err="1"/>
              <a:t>hensyn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“</a:t>
            </a:r>
            <a:r>
              <a:rPr lang="en-GB" dirty="0" err="1"/>
              <a:t>konteksten</a:t>
            </a:r>
            <a:r>
              <a:rPr lang="en-GB" dirty="0"/>
              <a:t>”                               (</a:t>
            </a:r>
            <a:r>
              <a:rPr lang="en-GB" dirty="0" err="1"/>
              <a:t>dvs</a:t>
            </a:r>
            <a:r>
              <a:rPr lang="en-GB" dirty="0"/>
              <a:t>. </a:t>
            </a:r>
            <a:r>
              <a:rPr lang="en-GB" dirty="0" err="1"/>
              <a:t>naboene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elementet</a:t>
            </a:r>
            <a:r>
              <a:rPr lang="en-GB" dirty="0"/>
              <a:t> i </a:t>
            </a:r>
            <a:r>
              <a:rPr lang="en-GB" dirty="0" err="1"/>
              <a:t>seksensen</a:t>
            </a:r>
            <a:r>
              <a:rPr lang="en-GB" dirty="0"/>
              <a:t>)</a:t>
            </a:r>
          </a:p>
          <a:p>
            <a:pPr lvl="1"/>
            <a:r>
              <a:rPr lang="en-GB" dirty="0" err="1"/>
              <a:t>Hva</a:t>
            </a:r>
            <a:r>
              <a:rPr lang="en-GB" dirty="0"/>
              <a:t> er den </a:t>
            </a:r>
            <a:r>
              <a:rPr lang="en-GB" dirty="0" err="1"/>
              <a:t>mest</a:t>
            </a:r>
            <a:r>
              <a:rPr lang="en-GB" dirty="0"/>
              <a:t> </a:t>
            </a:r>
            <a:r>
              <a:rPr lang="en-GB" i="1" dirty="0" err="1"/>
              <a:t>sansynnlige</a:t>
            </a:r>
            <a:r>
              <a:rPr lang="en-GB" i="1" dirty="0"/>
              <a:t> </a:t>
            </a:r>
            <a:r>
              <a:rPr lang="en-GB" i="1" dirty="0" err="1"/>
              <a:t>sekvensen</a:t>
            </a:r>
            <a:r>
              <a:rPr lang="en-GB" i="1" dirty="0"/>
              <a:t> </a:t>
            </a:r>
            <a:r>
              <a:rPr lang="en-GB" i="1" dirty="0" err="1"/>
              <a:t>av</a:t>
            </a:r>
            <a:r>
              <a:rPr lang="en-GB" i="1" dirty="0"/>
              <a:t> </a:t>
            </a:r>
            <a:r>
              <a:rPr lang="en-GB" i="1" dirty="0" err="1"/>
              <a:t>merkelapper</a:t>
            </a:r>
            <a:r>
              <a:rPr lang="en-GB" i="1" dirty="0"/>
              <a:t>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</a:t>
            </a:fld>
            <a:endParaRPr lang="en-GB" noProof="0"/>
          </a:p>
        </p:txBody>
      </p:sp>
      <p:grpSp>
        <p:nvGrpSpPr>
          <p:cNvPr id="37" name="Group 36"/>
          <p:cNvGrpSpPr/>
          <p:nvPr/>
        </p:nvGrpSpPr>
        <p:grpSpPr>
          <a:xfrm>
            <a:off x="399676" y="4167973"/>
            <a:ext cx="8132764" cy="1781307"/>
            <a:chOff x="157841" y="4251160"/>
            <a:chExt cx="8132764" cy="1781307"/>
          </a:xfrm>
        </p:grpSpPr>
        <p:sp>
          <p:nvSpPr>
            <p:cNvPr id="26" name="Rectangle 25"/>
            <p:cNvSpPr/>
            <p:nvPr/>
          </p:nvSpPr>
          <p:spPr bwMode="auto">
            <a:xfrm>
              <a:off x="7547877" y="5472028"/>
              <a:ext cx="445335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5122347" y="5466296"/>
              <a:ext cx="1969933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3686562" y="5460564"/>
              <a:ext cx="1245807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2207378" y="5435310"/>
              <a:ext cx="570604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157841" y="5435310"/>
              <a:ext cx="1245807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" name="Oval 4"/>
            <p:cNvSpPr/>
            <p:nvPr/>
          </p:nvSpPr>
          <p:spPr bwMode="auto">
            <a:xfrm>
              <a:off x="467544" y="4251160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 bwMode="white">
            <a:xfrm>
              <a:off x="157841" y="5435310"/>
              <a:ext cx="1512168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baseline="0"/>
                <a:t>Kurset</a:t>
              </a:r>
              <a:endParaRPr lang="en-GB" sz="2800" baseline="0" dirty="0"/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2240652" y="4269978"/>
              <a:ext cx="504056" cy="53492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4013760" y="4299884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5786869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7559978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 bwMode="white">
            <a:xfrm>
              <a:off x="2249350" y="5466296"/>
              <a:ext cx="518344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baseline="0"/>
                <a:t>er</a:t>
              </a:r>
              <a:endParaRPr lang="en-GB" sz="2800" baseline="0" dirty="0"/>
            </a:p>
          </p:txBody>
        </p:sp>
        <p:sp>
          <p:nvSpPr>
            <p:cNvPr id="12" name="TextBox 11"/>
            <p:cNvSpPr txBox="1"/>
            <p:nvPr/>
          </p:nvSpPr>
          <p:spPr bwMode="white">
            <a:xfrm>
              <a:off x="3721449" y="5466296"/>
              <a:ext cx="1512168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baseline="0"/>
                <a:t>utrolig</a:t>
              </a:r>
              <a:endParaRPr lang="en-GB" sz="2800" baseline="0" dirty="0"/>
            </a:p>
          </p:txBody>
        </p:sp>
        <p:sp>
          <p:nvSpPr>
            <p:cNvPr id="13" name="TextBox 12"/>
            <p:cNvSpPr txBox="1"/>
            <p:nvPr/>
          </p:nvSpPr>
          <p:spPr bwMode="white">
            <a:xfrm>
              <a:off x="5112059" y="5472028"/>
              <a:ext cx="225303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baseline="0"/>
                <a:t>interessant</a:t>
              </a:r>
              <a:endParaRPr lang="en-GB" sz="2800" baseline="0" dirty="0"/>
            </a:p>
          </p:txBody>
        </p:sp>
        <p:sp>
          <p:nvSpPr>
            <p:cNvPr id="14" name="TextBox 13"/>
            <p:cNvSpPr txBox="1"/>
            <p:nvPr/>
          </p:nvSpPr>
          <p:spPr bwMode="white">
            <a:xfrm>
              <a:off x="7656474" y="5509247"/>
              <a:ext cx="63413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baseline="0"/>
                <a:t>!</a:t>
              </a:r>
              <a:endParaRPr lang="en-GB" sz="2800" baseline="0" dirty="0"/>
            </a:p>
          </p:txBody>
        </p:sp>
        <p:cxnSp>
          <p:nvCxnSpPr>
            <p:cNvPr id="18" name="Straight Arrow Connector 17"/>
            <p:cNvCxnSpPr/>
            <p:nvPr/>
          </p:nvCxnSpPr>
          <p:spPr bwMode="auto">
            <a:xfrm>
              <a:off x="1027766" y="4503188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Arrow Connector 18"/>
            <p:cNvCxnSpPr/>
            <p:nvPr/>
          </p:nvCxnSpPr>
          <p:spPr bwMode="auto">
            <a:xfrm>
              <a:off x="2827966" y="4516593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/>
            <p:cNvCxnSpPr/>
            <p:nvPr/>
          </p:nvCxnSpPr>
          <p:spPr bwMode="auto">
            <a:xfrm>
              <a:off x="4556158" y="4537440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/>
            <p:cNvCxnSpPr/>
            <p:nvPr/>
          </p:nvCxnSpPr>
          <p:spPr bwMode="auto">
            <a:xfrm>
              <a:off x="6356358" y="4552677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/>
            <p:cNvCxnSpPr/>
            <p:nvPr/>
          </p:nvCxnSpPr>
          <p:spPr bwMode="auto">
            <a:xfrm>
              <a:off x="719572" y="4826424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/>
            <p:nvPr/>
          </p:nvCxnSpPr>
          <p:spPr bwMode="auto">
            <a:xfrm>
              <a:off x="2492680" y="4826706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265788" y="4834521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/>
            <p:nvPr/>
          </p:nvCxnSpPr>
          <p:spPr bwMode="auto">
            <a:xfrm>
              <a:off x="6038897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/>
            <p:cNvCxnSpPr/>
            <p:nvPr/>
          </p:nvCxnSpPr>
          <p:spPr bwMode="auto">
            <a:xfrm>
              <a:off x="7812006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138676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Eksempel: Tagging av ordklasser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24000"/>
            <a:ext cx="8496944" cy="1977008"/>
          </a:xfrm>
        </p:spPr>
        <p:txBody>
          <a:bodyPr/>
          <a:lstStyle/>
          <a:p>
            <a:r>
              <a:rPr lang="en-GB" dirty="0" err="1"/>
              <a:t>Mål</a:t>
            </a:r>
            <a:r>
              <a:rPr lang="en-GB" dirty="0"/>
              <a:t>: </a:t>
            </a:r>
            <a:r>
              <a:rPr lang="en-GB" dirty="0" err="1"/>
              <a:t>finne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ordklassen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hvert</a:t>
            </a:r>
            <a:r>
              <a:rPr lang="en-GB" dirty="0"/>
              <a:t> </a:t>
            </a:r>
            <a:r>
              <a:rPr lang="en-GB" dirty="0" err="1"/>
              <a:t>ord</a:t>
            </a:r>
            <a:endParaRPr lang="en-GB" dirty="0"/>
          </a:p>
          <a:p>
            <a:r>
              <a:rPr lang="en-GB" dirty="0" err="1"/>
              <a:t>Ordklassen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hvert</a:t>
            </a:r>
            <a:r>
              <a:rPr lang="en-GB" dirty="0"/>
              <a:t> </a:t>
            </a:r>
            <a:r>
              <a:rPr lang="en-GB" dirty="0" err="1"/>
              <a:t>ord</a:t>
            </a:r>
            <a:r>
              <a:rPr lang="en-GB" dirty="0"/>
              <a:t> er </a:t>
            </a:r>
            <a:r>
              <a:rPr lang="en-GB" dirty="0" err="1"/>
              <a:t>avhengig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konteksten</a:t>
            </a:r>
            <a:r>
              <a:rPr lang="en-GB" dirty="0"/>
              <a:t>!</a:t>
            </a:r>
          </a:p>
          <a:p>
            <a:pPr lvl="1"/>
            <a:r>
              <a:rPr lang="en-GB" dirty="0"/>
              <a:t>“</a:t>
            </a:r>
            <a:r>
              <a:rPr lang="en-GB" dirty="0" err="1"/>
              <a:t>maler</a:t>
            </a:r>
            <a:r>
              <a:rPr lang="en-GB" dirty="0"/>
              <a:t>”: </a:t>
            </a:r>
            <a:r>
              <a:rPr lang="en-GB" dirty="0" err="1"/>
              <a:t>substantiv</a:t>
            </a:r>
            <a:r>
              <a:rPr lang="en-GB" dirty="0"/>
              <a:t> </a:t>
            </a:r>
            <a:r>
              <a:rPr lang="en-GB" dirty="0" err="1"/>
              <a:t>eller</a:t>
            </a:r>
            <a:r>
              <a:rPr lang="en-GB" dirty="0"/>
              <a:t> verb, men </a:t>
            </a:r>
            <a:r>
              <a:rPr lang="en-GB" dirty="0" err="1"/>
              <a:t>hvis</a:t>
            </a:r>
            <a:r>
              <a:rPr lang="en-GB" dirty="0"/>
              <a:t> den </a:t>
            </a:r>
            <a:r>
              <a:rPr lang="en-GB" dirty="0" err="1"/>
              <a:t>forekommer</a:t>
            </a:r>
            <a:r>
              <a:rPr lang="en-GB" dirty="0"/>
              <a:t> </a:t>
            </a:r>
            <a:r>
              <a:rPr lang="en-GB" dirty="0" err="1"/>
              <a:t>etter</a:t>
            </a:r>
            <a:r>
              <a:rPr lang="en-GB" dirty="0"/>
              <a:t> en </a:t>
            </a:r>
            <a:r>
              <a:rPr lang="en-GB" dirty="0" err="1"/>
              <a:t>determinativ</a:t>
            </a:r>
            <a:r>
              <a:rPr lang="en-GB" dirty="0"/>
              <a:t> er det </a:t>
            </a:r>
            <a:r>
              <a:rPr lang="en-GB" dirty="0" err="1"/>
              <a:t>trolig</a:t>
            </a:r>
            <a:r>
              <a:rPr lang="en-GB" dirty="0"/>
              <a:t> et </a:t>
            </a:r>
            <a:r>
              <a:rPr lang="en-GB" dirty="0" err="1"/>
              <a:t>substantiv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</a:t>
            </a:fld>
            <a:endParaRPr lang="en-GB" noProof="0"/>
          </a:p>
        </p:txBody>
      </p:sp>
      <p:sp>
        <p:nvSpPr>
          <p:cNvPr id="5" name="Rectangle 4"/>
          <p:cNvSpPr/>
          <p:nvPr/>
        </p:nvSpPr>
        <p:spPr bwMode="auto">
          <a:xfrm>
            <a:off x="7547877" y="5472028"/>
            <a:ext cx="445335" cy="523220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122347" y="5466296"/>
            <a:ext cx="1969933" cy="523220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806483" y="5461666"/>
            <a:ext cx="918609" cy="523220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083635" y="5430680"/>
            <a:ext cx="889302" cy="523220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57841" y="5435310"/>
            <a:ext cx="1245807" cy="523220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67544" y="4251160"/>
            <a:ext cx="504056" cy="504056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 bwMode="white">
          <a:xfrm>
            <a:off x="323528" y="5435310"/>
            <a:ext cx="97746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/>
              <a:t>Han</a:t>
            </a:r>
            <a:endParaRPr lang="en-GB" sz="2800" baseline="0" dirty="0"/>
          </a:p>
        </p:txBody>
      </p:sp>
      <p:sp>
        <p:nvSpPr>
          <p:cNvPr id="12" name="Oval 11"/>
          <p:cNvSpPr/>
          <p:nvPr/>
        </p:nvSpPr>
        <p:spPr bwMode="auto">
          <a:xfrm>
            <a:off x="2240652" y="4269978"/>
            <a:ext cx="504056" cy="534924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4013760" y="4299884"/>
            <a:ext cx="504056" cy="504056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5786869" y="4322368"/>
            <a:ext cx="504056" cy="504056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7559978" y="4322368"/>
            <a:ext cx="504056" cy="504056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 bwMode="white">
          <a:xfrm>
            <a:off x="2125606" y="5461666"/>
            <a:ext cx="8473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/>
              <a:t>fant</a:t>
            </a:r>
            <a:endParaRPr lang="en-GB" sz="2800" baseline="0" dirty="0"/>
          </a:p>
        </p:txBody>
      </p:sp>
      <p:sp>
        <p:nvSpPr>
          <p:cNvPr id="17" name="TextBox 16"/>
          <p:cNvSpPr txBox="1"/>
          <p:nvPr/>
        </p:nvSpPr>
        <p:spPr bwMode="white">
          <a:xfrm>
            <a:off x="4005261" y="5486300"/>
            <a:ext cx="67266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en</a:t>
            </a:r>
          </a:p>
        </p:txBody>
      </p:sp>
      <p:sp>
        <p:nvSpPr>
          <p:cNvPr id="18" name="TextBox 17"/>
          <p:cNvSpPr txBox="1"/>
          <p:nvPr/>
        </p:nvSpPr>
        <p:spPr bwMode="white">
          <a:xfrm>
            <a:off x="5502087" y="5472028"/>
            <a:ext cx="117886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/>
              <a:t>maler</a:t>
            </a:r>
            <a:endParaRPr lang="en-GB" sz="2800" baseline="0" dirty="0"/>
          </a:p>
        </p:txBody>
      </p:sp>
      <p:sp>
        <p:nvSpPr>
          <p:cNvPr id="19" name="TextBox 18"/>
          <p:cNvSpPr txBox="1"/>
          <p:nvPr/>
        </p:nvSpPr>
        <p:spPr bwMode="white">
          <a:xfrm>
            <a:off x="7624401" y="5445224"/>
            <a:ext cx="25996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/>
              <a:t>.</a:t>
            </a:r>
            <a:endParaRPr lang="en-GB" sz="2800" baseline="0" dirty="0"/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1027766" y="4503188"/>
            <a:ext cx="115212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2827966" y="4516593"/>
            <a:ext cx="115212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4556158" y="4537440"/>
            <a:ext cx="115212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6356358" y="4552677"/>
            <a:ext cx="115212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719572" y="4826424"/>
            <a:ext cx="0" cy="5467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>
            <a:off x="2492680" y="4826706"/>
            <a:ext cx="0" cy="5467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Connector 25"/>
          <p:cNvCxnSpPr/>
          <p:nvPr/>
        </p:nvCxnSpPr>
        <p:spPr bwMode="auto">
          <a:xfrm>
            <a:off x="4265788" y="4834521"/>
            <a:ext cx="0" cy="5467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/>
          <p:cNvCxnSpPr/>
          <p:nvPr/>
        </p:nvCxnSpPr>
        <p:spPr bwMode="auto">
          <a:xfrm>
            <a:off x="6038897" y="4888518"/>
            <a:ext cx="0" cy="5467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/>
          <p:nvPr/>
        </p:nvCxnSpPr>
        <p:spPr bwMode="auto">
          <a:xfrm>
            <a:off x="7812006" y="4888518"/>
            <a:ext cx="0" cy="5467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 bwMode="white">
          <a:xfrm>
            <a:off x="82431" y="3615924"/>
            <a:ext cx="13681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/>
              <a:t>PRON</a:t>
            </a:r>
            <a:endParaRPr lang="en-GB" sz="2800" baseline="0" dirty="0"/>
          </a:p>
        </p:txBody>
      </p:sp>
      <p:sp>
        <p:nvSpPr>
          <p:cNvPr id="30" name="TextBox 29"/>
          <p:cNvSpPr txBox="1"/>
          <p:nvPr/>
        </p:nvSpPr>
        <p:spPr bwMode="white">
          <a:xfrm>
            <a:off x="1907704" y="3627805"/>
            <a:ext cx="13681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/>
              <a:t>VERB</a:t>
            </a:r>
            <a:endParaRPr lang="en-GB" sz="2800" baseline="0" dirty="0"/>
          </a:p>
        </p:txBody>
      </p:sp>
      <p:sp>
        <p:nvSpPr>
          <p:cNvPr id="31" name="TextBox 30"/>
          <p:cNvSpPr txBox="1"/>
          <p:nvPr/>
        </p:nvSpPr>
        <p:spPr bwMode="white">
          <a:xfrm>
            <a:off x="3851920" y="3665061"/>
            <a:ext cx="10081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/>
              <a:t>DET</a:t>
            </a:r>
            <a:endParaRPr lang="en-GB" sz="2800" baseline="0" dirty="0"/>
          </a:p>
        </p:txBody>
      </p:sp>
      <p:sp>
        <p:nvSpPr>
          <p:cNvPr id="32" name="TextBox 31"/>
          <p:cNvSpPr txBox="1"/>
          <p:nvPr/>
        </p:nvSpPr>
        <p:spPr bwMode="white">
          <a:xfrm>
            <a:off x="5464523" y="3682496"/>
            <a:ext cx="13681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/>
              <a:t>NOUN</a:t>
            </a:r>
            <a:endParaRPr lang="en-GB" sz="2800" baseline="0" dirty="0"/>
          </a:p>
        </p:txBody>
      </p:sp>
      <p:sp>
        <p:nvSpPr>
          <p:cNvPr id="33" name="TextBox 32"/>
          <p:cNvSpPr txBox="1"/>
          <p:nvPr/>
        </p:nvSpPr>
        <p:spPr bwMode="white">
          <a:xfrm>
            <a:off x="7142427" y="3670866"/>
            <a:ext cx="156454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/>
              <a:t>PUNCT</a:t>
            </a:r>
            <a:endParaRPr lang="en-GB" sz="2800" baseline="0" dirty="0"/>
          </a:p>
        </p:txBody>
      </p:sp>
    </p:spTree>
    <p:extLst>
      <p:ext uri="{BB962C8B-B14F-4D97-AF65-F5344CB8AC3E}">
        <p14:creationId xmlns:p14="http://schemas.microsoft.com/office/powerpoint/2010/main" val="1041738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692744"/>
            <a:ext cx="8640960" cy="1008064"/>
          </a:xfrm>
        </p:spPr>
        <p:txBody>
          <a:bodyPr/>
          <a:lstStyle/>
          <a:p>
            <a:r>
              <a:rPr lang="en-GB"/>
              <a:t>Eksempel: Gjenkjenning av navngitte entiteter (</a:t>
            </a:r>
            <a:r>
              <a:rPr lang="en-GB" i="1"/>
              <a:t>named entity recognition</a:t>
            </a:r>
            <a:r>
              <a:rPr lang="en-GB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988841"/>
            <a:ext cx="8640960" cy="2298656"/>
          </a:xfrm>
        </p:spPr>
        <p:txBody>
          <a:bodyPr/>
          <a:lstStyle/>
          <a:p>
            <a:r>
              <a:rPr lang="en-GB" dirty="0" err="1"/>
              <a:t>Mål</a:t>
            </a:r>
            <a:r>
              <a:rPr lang="en-GB" dirty="0"/>
              <a:t>: </a:t>
            </a:r>
            <a:r>
              <a:rPr lang="en-GB" dirty="0" err="1"/>
              <a:t>ekstrahere</a:t>
            </a:r>
            <a:r>
              <a:rPr lang="en-GB" dirty="0"/>
              <a:t> </a:t>
            </a:r>
            <a:r>
              <a:rPr lang="en-GB" dirty="0" err="1"/>
              <a:t>enheter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personer</a:t>
            </a:r>
            <a:r>
              <a:rPr lang="en-GB" dirty="0"/>
              <a:t>, </a:t>
            </a:r>
            <a:r>
              <a:rPr lang="en-GB" dirty="0" err="1"/>
              <a:t>steder</a:t>
            </a:r>
            <a:r>
              <a:rPr lang="en-GB" dirty="0"/>
              <a:t>, </a:t>
            </a:r>
            <a:r>
              <a:rPr lang="en-GB" dirty="0" err="1"/>
              <a:t>organisasjoner</a:t>
            </a:r>
            <a:r>
              <a:rPr lang="en-GB" dirty="0"/>
              <a:t>, </a:t>
            </a:r>
            <a:r>
              <a:rPr lang="en-GB" dirty="0" err="1"/>
              <a:t>beløp</a:t>
            </a:r>
            <a:r>
              <a:rPr lang="en-GB" dirty="0"/>
              <a:t>, </a:t>
            </a:r>
            <a:r>
              <a:rPr lang="en-GB" dirty="0" err="1"/>
              <a:t>datoer</a:t>
            </a:r>
            <a:r>
              <a:rPr lang="en-GB" dirty="0"/>
              <a:t>, </a:t>
            </a:r>
            <a:r>
              <a:rPr lang="en-GB" dirty="0" err="1"/>
              <a:t>produkter</a:t>
            </a:r>
            <a:r>
              <a:rPr lang="en-GB" dirty="0"/>
              <a:t>, </a:t>
            </a:r>
            <a:r>
              <a:rPr lang="en-GB" dirty="0" err="1"/>
              <a:t>osv</a:t>
            </a:r>
            <a:r>
              <a:rPr lang="en-GB" dirty="0"/>
              <a:t>.</a:t>
            </a:r>
          </a:p>
          <a:p>
            <a:r>
              <a:rPr lang="en-GB" b="1" dirty="0"/>
              <a:t>BIO</a:t>
            </a:r>
            <a:r>
              <a:rPr lang="en-GB" dirty="0"/>
              <a:t>-system: alle </a:t>
            </a:r>
            <a:r>
              <a:rPr lang="en-GB" dirty="0" err="1"/>
              <a:t>ordene</a:t>
            </a:r>
            <a:r>
              <a:rPr lang="en-GB" dirty="0"/>
              <a:t> er </a:t>
            </a:r>
            <a:r>
              <a:rPr lang="en-GB" dirty="0" err="1"/>
              <a:t>klassifisert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b="1" dirty="0"/>
              <a:t>B</a:t>
            </a:r>
            <a:r>
              <a:rPr lang="en-GB" dirty="0"/>
              <a:t>(</a:t>
            </a:r>
            <a:r>
              <a:rPr lang="en-GB" dirty="0" err="1"/>
              <a:t>eginning</a:t>
            </a:r>
            <a:r>
              <a:rPr lang="en-GB" dirty="0"/>
              <a:t>)-</a:t>
            </a:r>
            <a:r>
              <a:rPr lang="en-GB" i="1" dirty="0"/>
              <a:t>X</a:t>
            </a:r>
            <a:r>
              <a:rPr lang="en-GB" dirty="0"/>
              <a:t>, </a:t>
            </a:r>
            <a:r>
              <a:rPr lang="en-GB" b="1" dirty="0"/>
              <a:t>I</a:t>
            </a:r>
            <a:r>
              <a:rPr lang="en-GB" dirty="0"/>
              <a:t>(</a:t>
            </a:r>
            <a:r>
              <a:rPr lang="en-GB" dirty="0" err="1"/>
              <a:t>nside</a:t>
            </a:r>
            <a:r>
              <a:rPr lang="en-GB" dirty="0"/>
              <a:t>)-</a:t>
            </a:r>
            <a:r>
              <a:rPr lang="en-GB" i="1" dirty="0"/>
              <a:t>X</a:t>
            </a:r>
            <a:r>
              <a:rPr lang="en-GB" dirty="0"/>
              <a:t> </a:t>
            </a:r>
            <a:r>
              <a:rPr lang="en-GB" dirty="0" err="1"/>
              <a:t>eller</a:t>
            </a:r>
            <a:r>
              <a:rPr lang="en-GB" dirty="0"/>
              <a:t> </a:t>
            </a:r>
            <a:r>
              <a:rPr lang="en-GB" b="1" dirty="0"/>
              <a:t>O</a:t>
            </a:r>
            <a:r>
              <a:rPr lang="en-GB" dirty="0"/>
              <a:t>(out), </a:t>
            </a:r>
            <a:r>
              <a:rPr lang="en-GB" dirty="0" err="1"/>
              <a:t>hvor</a:t>
            </a:r>
            <a:r>
              <a:rPr lang="en-GB" dirty="0"/>
              <a:t> </a:t>
            </a:r>
            <a:r>
              <a:rPr lang="en-GB" i="1" dirty="0"/>
              <a:t>X</a:t>
            </a:r>
            <a:r>
              <a:rPr lang="en-GB" dirty="0"/>
              <a:t> er en </a:t>
            </a:r>
            <a:r>
              <a:rPr lang="en-GB" dirty="0" err="1"/>
              <a:t>merkelapp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PER(son), LOC(</a:t>
            </a:r>
            <a:r>
              <a:rPr lang="en-GB" dirty="0" err="1"/>
              <a:t>ation</a:t>
            </a:r>
            <a:r>
              <a:rPr lang="en-GB" dirty="0"/>
              <a:t>), ORG(</a:t>
            </a:r>
            <a:r>
              <a:rPr lang="en-GB" dirty="0" err="1"/>
              <a:t>anisation</a:t>
            </a:r>
            <a:r>
              <a:rPr lang="en-GB" dirty="0"/>
              <a:t>), </a:t>
            </a:r>
            <a:r>
              <a:rPr lang="en-GB" dirty="0" err="1"/>
              <a:t>osv</a:t>
            </a:r>
            <a:r>
              <a:rPr lang="en-GB" dirty="0"/>
              <a:t>.</a:t>
            </a:r>
          </a:p>
          <a:p>
            <a:pPr lv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5</a:t>
            </a:fld>
            <a:endParaRPr lang="en-GB" noProof="0"/>
          </a:p>
        </p:txBody>
      </p:sp>
      <p:sp>
        <p:nvSpPr>
          <p:cNvPr id="10" name="Oval 9"/>
          <p:cNvSpPr/>
          <p:nvPr/>
        </p:nvSpPr>
        <p:spPr bwMode="auto">
          <a:xfrm>
            <a:off x="544932" y="5120068"/>
            <a:ext cx="504056" cy="504056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20618" y="6024622"/>
            <a:ext cx="1245807" cy="523220"/>
            <a:chOff x="157841" y="5435310"/>
            <a:chExt cx="1245807" cy="523220"/>
          </a:xfrm>
        </p:grpSpPr>
        <p:sp>
          <p:nvSpPr>
            <p:cNvPr id="9" name="Rectangle 8"/>
            <p:cNvSpPr/>
            <p:nvPr/>
          </p:nvSpPr>
          <p:spPr bwMode="auto">
            <a:xfrm>
              <a:off x="157841" y="5435310"/>
              <a:ext cx="1245807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 bwMode="white">
            <a:xfrm>
              <a:off x="157841" y="5435310"/>
              <a:ext cx="117958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baseline="0"/>
                <a:t>Pierre</a:t>
              </a:r>
              <a:endParaRPr lang="en-GB" sz="2800" baseline="0" dirty="0"/>
            </a:p>
          </p:txBody>
        </p:sp>
      </p:grpSp>
      <p:sp>
        <p:nvSpPr>
          <p:cNvPr id="12" name="Oval 11"/>
          <p:cNvSpPr/>
          <p:nvPr/>
        </p:nvSpPr>
        <p:spPr bwMode="auto">
          <a:xfrm>
            <a:off x="2201116" y="5138886"/>
            <a:ext cx="504056" cy="534924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20948" y="6008658"/>
            <a:ext cx="1052026" cy="554714"/>
            <a:chOff x="1626259" y="5419346"/>
            <a:chExt cx="1052026" cy="554714"/>
          </a:xfrm>
        </p:grpSpPr>
        <p:sp>
          <p:nvSpPr>
            <p:cNvPr id="8" name="Rectangle 7"/>
            <p:cNvSpPr/>
            <p:nvPr/>
          </p:nvSpPr>
          <p:spPr bwMode="auto">
            <a:xfrm>
              <a:off x="1626259" y="5450840"/>
              <a:ext cx="1052026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 bwMode="white">
            <a:xfrm>
              <a:off x="1626259" y="5419346"/>
              <a:ext cx="1052026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baseline="0"/>
                <a:t>Lison</a:t>
              </a:r>
              <a:endParaRPr lang="en-GB" sz="2800" baseline="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7754670" y="6061340"/>
            <a:ext cx="696531" cy="560843"/>
            <a:chOff x="7547877" y="5472028"/>
            <a:chExt cx="696531" cy="560843"/>
          </a:xfrm>
        </p:grpSpPr>
        <p:sp>
          <p:nvSpPr>
            <p:cNvPr id="5" name="Rectangle 4"/>
            <p:cNvSpPr/>
            <p:nvPr/>
          </p:nvSpPr>
          <p:spPr bwMode="auto">
            <a:xfrm>
              <a:off x="7547877" y="5472028"/>
              <a:ext cx="445335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 bwMode="white">
            <a:xfrm>
              <a:off x="7610277" y="5509651"/>
              <a:ext cx="63413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baseline="0"/>
                <a:t>.</a:t>
              </a:r>
              <a:endParaRPr lang="en-GB" sz="2800" baseline="0" dirty="0"/>
            </a:p>
          </p:txBody>
        </p:sp>
      </p:grpSp>
      <p:cxnSp>
        <p:nvCxnSpPr>
          <p:cNvPr id="20" name="Straight Arrow Connector 19"/>
          <p:cNvCxnSpPr/>
          <p:nvPr/>
        </p:nvCxnSpPr>
        <p:spPr bwMode="auto">
          <a:xfrm>
            <a:off x="1105154" y="5372096"/>
            <a:ext cx="10239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782349" y="5689132"/>
            <a:ext cx="0" cy="2733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4" name="Group 33"/>
          <p:cNvGrpSpPr/>
          <p:nvPr/>
        </p:nvGrpSpPr>
        <p:grpSpPr>
          <a:xfrm>
            <a:off x="3427497" y="6025470"/>
            <a:ext cx="728902" cy="553358"/>
            <a:chOff x="2875060" y="5436158"/>
            <a:chExt cx="728902" cy="553358"/>
          </a:xfrm>
        </p:grpSpPr>
        <p:sp>
          <p:nvSpPr>
            <p:cNvPr id="7" name="Rectangle 6"/>
            <p:cNvSpPr/>
            <p:nvPr/>
          </p:nvSpPr>
          <p:spPr bwMode="auto">
            <a:xfrm>
              <a:off x="2875060" y="5466296"/>
              <a:ext cx="728902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 bwMode="white">
            <a:xfrm>
              <a:off x="2986818" y="5436158"/>
              <a:ext cx="50287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baseline="0"/>
                <a:t>er</a:t>
              </a:r>
              <a:endParaRPr lang="en-GB" sz="2800" baseline="0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610922" y="6043045"/>
            <a:ext cx="795348" cy="535012"/>
            <a:chOff x="3848661" y="5453733"/>
            <a:chExt cx="795348" cy="535012"/>
          </a:xfrm>
        </p:grpSpPr>
        <p:sp>
          <p:nvSpPr>
            <p:cNvPr id="6" name="Rectangle 5"/>
            <p:cNvSpPr/>
            <p:nvPr/>
          </p:nvSpPr>
          <p:spPr bwMode="auto">
            <a:xfrm>
              <a:off x="3848661" y="5465525"/>
              <a:ext cx="795348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 bwMode="white">
            <a:xfrm>
              <a:off x="3931359" y="5453733"/>
              <a:ext cx="63146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baseline="0"/>
                <a:t>fra</a:t>
              </a:r>
              <a:endParaRPr lang="en-GB" sz="2800" baseline="0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860793" y="6040152"/>
            <a:ext cx="1295336" cy="544408"/>
            <a:chOff x="4932848" y="5450840"/>
            <a:chExt cx="1295336" cy="544408"/>
          </a:xfrm>
        </p:grpSpPr>
        <p:sp>
          <p:nvSpPr>
            <p:cNvPr id="29" name="Rectangle 28"/>
            <p:cNvSpPr/>
            <p:nvPr/>
          </p:nvSpPr>
          <p:spPr bwMode="auto">
            <a:xfrm>
              <a:off x="4932848" y="5472028"/>
              <a:ext cx="1295335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 bwMode="white">
            <a:xfrm>
              <a:off x="5002981" y="5450840"/>
              <a:ext cx="1225203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baseline="0"/>
                <a:t>Belgia</a:t>
              </a:r>
              <a:endParaRPr lang="en-GB" sz="2800" baseline="0" dirty="0"/>
            </a:p>
          </p:txBody>
        </p:sp>
      </p:grpSp>
      <p:sp>
        <p:nvSpPr>
          <p:cNvPr id="40" name="Oval 39"/>
          <p:cNvSpPr/>
          <p:nvPr/>
        </p:nvSpPr>
        <p:spPr bwMode="auto">
          <a:xfrm>
            <a:off x="3552452" y="5138886"/>
            <a:ext cx="504056" cy="534924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1" name="Straight Arrow Connector 40"/>
          <p:cNvCxnSpPr>
            <a:endCxn id="40" idx="2"/>
          </p:cNvCxnSpPr>
          <p:nvPr/>
        </p:nvCxnSpPr>
        <p:spPr bwMode="auto">
          <a:xfrm>
            <a:off x="2780526" y="5401095"/>
            <a:ext cx="771926" cy="52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Oval 47"/>
          <p:cNvSpPr/>
          <p:nvPr/>
        </p:nvSpPr>
        <p:spPr bwMode="auto">
          <a:xfrm>
            <a:off x="4737634" y="5134053"/>
            <a:ext cx="504056" cy="534924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9" name="Straight Arrow Connector 48"/>
          <p:cNvCxnSpPr/>
          <p:nvPr/>
        </p:nvCxnSpPr>
        <p:spPr bwMode="auto">
          <a:xfrm>
            <a:off x="4112573" y="5395842"/>
            <a:ext cx="595658" cy="52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Oval 51"/>
          <p:cNvSpPr/>
          <p:nvPr/>
        </p:nvSpPr>
        <p:spPr bwMode="auto">
          <a:xfrm>
            <a:off x="6236637" y="5157108"/>
            <a:ext cx="504056" cy="534924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 bwMode="auto">
          <a:xfrm flipV="1">
            <a:off x="5297460" y="5403721"/>
            <a:ext cx="864096" cy="26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0" name="Oval 59"/>
          <p:cNvSpPr/>
          <p:nvPr/>
        </p:nvSpPr>
        <p:spPr bwMode="auto">
          <a:xfrm>
            <a:off x="7745154" y="5142684"/>
            <a:ext cx="504056" cy="534924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2" name="Straight Arrow Connector 61"/>
          <p:cNvCxnSpPr/>
          <p:nvPr/>
        </p:nvCxnSpPr>
        <p:spPr bwMode="auto">
          <a:xfrm flipV="1">
            <a:off x="6805977" y="5389297"/>
            <a:ext cx="864096" cy="26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3" name="TextBox 62"/>
          <p:cNvSpPr txBox="1"/>
          <p:nvPr/>
        </p:nvSpPr>
        <p:spPr bwMode="white">
          <a:xfrm>
            <a:off x="194123" y="4625536"/>
            <a:ext cx="13681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/>
              <a:t>B-PER</a:t>
            </a:r>
            <a:endParaRPr lang="en-GB" sz="2800" baseline="0" dirty="0"/>
          </a:p>
        </p:txBody>
      </p:sp>
      <p:sp>
        <p:nvSpPr>
          <p:cNvPr id="64" name="TextBox 63"/>
          <p:cNvSpPr txBox="1"/>
          <p:nvPr/>
        </p:nvSpPr>
        <p:spPr bwMode="white">
          <a:xfrm>
            <a:off x="1769068" y="4614974"/>
            <a:ext cx="13681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/>
              <a:t>I</a:t>
            </a:r>
            <a:r>
              <a:rPr lang="en-GB" sz="2800" baseline="0"/>
              <a:t>-PER</a:t>
            </a:r>
            <a:endParaRPr lang="en-GB" sz="2800" baseline="0" dirty="0"/>
          </a:p>
        </p:txBody>
      </p:sp>
      <p:sp>
        <p:nvSpPr>
          <p:cNvPr id="66" name="TextBox 65"/>
          <p:cNvSpPr txBox="1"/>
          <p:nvPr/>
        </p:nvSpPr>
        <p:spPr bwMode="white">
          <a:xfrm>
            <a:off x="3550807" y="4622345"/>
            <a:ext cx="45050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/>
              <a:t>O</a:t>
            </a:r>
            <a:endParaRPr lang="en-GB" sz="2800" baseline="0" dirty="0"/>
          </a:p>
        </p:txBody>
      </p:sp>
      <p:sp>
        <p:nvSpPr>
          <p:cNvPr id="68" name="TextBox 67"/>
          <p:cNvSpPr txBox="1"/>
          <p:nvPr/>
        </p:nvSpPr>
        <p:spPr bwMode="white">
          <a:xfrm>
            <a:off x="5869873" y="4618319"/>
            <a:ext cx="13681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/>
              <a:t>B-LOC</a:t>
            </a:r>
            <a:endParaRPr lang="en-GB" sz="2800" baseline="0" dirty="0"/>
          </a:p>
        </p:txBody>
      </p:sp>
      <p:sp>
        <p:nvSpPr>
          <p:cNvPr id="69" name="TextBox 68"/>
          <p:cNvSpPr txBox="1"/>
          <p:nvPr/>
        </p:nvSpPr>
        <p:spPr bwMode="white">
          <a:xfrm>
            <a:off x="4772743" y="4622345"/>
            <a:ext cx="45050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/>
              <a:t>O</a:t>
            </a:r>
            <a:endParaRPr lang="en-GB" sz="2800" baseline="0" dirty="0"/>
          </a:p>
        </p:txBody>
      </p:sp>
      <p:sp>
        <p:nvSpPr>
          <p:cNvPr id="70" name="TextBox 69"/>
          <p:cNvSpPr txBox="1"/>
          <p:nvPr/>
        </p:nvSpPr>
        <p:spPr bwMode="white">
          <a:xfrm>
            <a:off x="7794231" y="4622674"/>
            <a:ext cx="45050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/>
              <a:t>O</a:t>
            </a:r>
            <a:endParaRPr lang="en-GB" sz="2800" baseline="0" dirty="0"/>
          </a:p>
        </p:txBody>
      </p:sp>
      <p:cxnSp>
        <p:nvCxnSpPr>
          <p:cNvPr id="73" name="Straight Connector 72"/>
          <p:cNvCxnSpPr/>
          <p:nvPr/>
        </p:nvCxnSpPr>
        <p:spPr bwMode="auto">
          <a:xfrm>
            <a:off x="2446961" y="5720838"/>
            <a:ext cx="0" cy="2733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4" name="Straight Connector 73"/>
          <p:cNvCxnSpPr/>
          <p:nvPr/>
        </p:nvCxnSpPr>
        <p:spPr bwMode="auto">
          <a:xfrm>
            <a:off x="3789869" y="5735262"/>
            <a:ext cx="0" cy="2733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Connector 74"/>
          <p:cNvCxnSpPr/>
          <p:nvPr/>
        </p:nvCxnSpPr>
        <p:spPr bwMode="auto">
          <a:xfrm>
            <a:off x="4975051" y="5735262"/>
            <a:ext cx="0" cy="2733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Connector 75"/>
          <p:cNvCxnSpPr/>
          <p:nvPr/>
        </p:nvCxnSpPr>
        <p:spPr bwMode="auto">
          <a:xfrm>
            <a:off x="6474054" y="5720838"/>
            <a:ext cx="0" cy="2733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Straight Connector 76"/>
          <p:cNvCxnSpPr/>
          <p:nvPr/>
        </p:nvCxnSpPr>
        <p:spPr bwMode="auto">
          <a:xfrm>
            <a:off x="7966424" y="5720838"/>
            <a:ext cx="0" cy="2733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15683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0E40E1-0103-B842-91F2-5383E3494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0F4B464-87FB-9646-A392-C1FA4B8456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6</a:t>
            </a:fld>
            <a:endParaRPr lang="en-GB" noProof="0"/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D30596B9-B977-CE40-9714-C0902DB19112}"/>
              </a:ext>
            </a:extLst>
          </p:cNvPr>
          <p:cNvGrpSpPr/>
          <p:nvPr/>
        </p:nvGrpSpPr>
        <p:grpSpPr>
          <a:xfrm>
            <a:off x="899592" y="1440358"/>
            <a:ext cx="7992888" cy="1815884"/>
            <a:chOff x="899592" y="1440358"/>
            <a:chExt cx="7992888" cy="1815884"/>
          </a:xfrm>
        </p:grpSpPr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E9688A24-1627-7B49-A692-668FEF00482D}"/>
                </a:ext>
              </a:extLst>
            </p:cNvPr>
            <p:cNvSpPr txBox="1"/>
            <p:nvPr/>
          </p:nvSpPr>
          <p:spPr bwMode="white">
            <a:xfrm>
              <a:off x="899592" y="1440358"/>
              <a:ext cx="7992888" cy="13849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2800" baseline="0" dirty="0"/>
                <a:t>Bestak Equinor Petrobras</a:t>
              </a:r>
              <a:r>
                <a:rPr lang="nb-NO" sz="2800" dirty="0"/>
                <a:t> </a:t>
              </a:r>
              <a:r>
                <a:rPr lang="nb-NO" sz="2800" baseline="0" dirty="0"/>
                <a:t>sin tidligere direktør,</a:t>
              </a:r>
            </a:p>
            <a:p>
              <a:endParaRPr lang="nb-NO" sz="2800" dirty="0"/>
            </a:p>
            <a:p>
              <a:r>
                <a:rPr lang="nb-NO" sz="2800" baseline="0" dirty="0"/>
                <a:t>Paulo Roberto Costa i Rio de Janeiro i 2004?</a:t>
              </a:r>
            </a:p>
          </p:txBody>
        </p:sp>
        <p:cxnSp>
          <p:nvCxnSpPr>
            <p:cNvPr id="7" name="Rett linje 6">
              <a:extLst>
                <a:ext uri="{FF2B5EF4-FFF2-40B4-BE49-F238E27FC236}">
                  <a16:creationId xmlns:a16="http://schemas.microsoft.com/office/drawing/2014/main" id="{65D875C4-C2EC-0247-8EBF-C4DDB3B13EF2}"/>
                </a:ext>
              </a:extLst>
            </p:cNvPr>
            <p:cNvCxnSpPr/>
            <p:nvPr/>
          </p:nvCxnSpPr>
          <p:spPr bwMode="auto">
            <a:xfrm>
              <a:off x="2123728" y="1944414"/>
              <a:ext cx="129614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Rett linje 7">
              <a:extLst>
                <a:ext uri="{FF2B5EF4-FFF2-40B4-BE49-F238E27FC236}">
                  <a16:creationId xmlns:a16="http://schemas.microsoft.com/office/drawing/2014/main" id="{AFD9642A-684A-5D4A-BC5B-53B9F89EAEA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91880" y="1944414"/>
              <a:ext cx="1584176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Rett linje 9">
              <a:extLst>
                <a:ext uri="{FF2B5EF4-FFF2-40B4-BE49-F238E27FC236}">
                  <a16:creationId xmlns:a16="http://schemas.microsoft.com/office/drawing/2014/main" id="{E5AAED4C-4F28-914F-A91C-94517BE985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9592" y="2825353"/>
              <a:ext cx="345638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id="{4FCBD478-8DDE-494A-9905-E2E8F0628A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72000" y="2825353"/>
              <a:ext cx="2304256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3658FAF3-AE19-A64E-90D8-F3FAEA06DCD4}"/>
                </a:ext>
              </a:extLst>
            </p:cNvPr>
            <p:cNvSpPr txBox="1"/>
            <p:nvPr/>
          </p:nvSpPr>
          <p:spPr bwMode="white">
            <a:xfrm>
              <a:off x="2483768" y="1944414"/>
              <a:ext cx="72008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800" baseline="0" dirty="0">
                  <a:solidFill>
                    <a:srgbClr val="00B0F0"/>
                  </a:solidFill>
                </a:rPr>
                <a:t>ORG</a:t>
              </a:r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6A07DA8F-DF65-2C42-8DD2-19E4DEAB5925}"/>
                </a:ext>
              </a:extLst>
            </p:cNvPr>
            <p:cNvSpPr txBox="1"/>
            <p:nvPr/>
          </p:nvSpPr>
          <p:spPr bwMode="white">
            <a:xfrm>
              <a:off x="3865050" y="1944413"/>
              <a:ext cx="72008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800" baseline="0" dirty="0">
                  <a:solidFill>
                    <a:srgbClr val="00B0F0"/>
                  </a:solidFill>
                </a:rPr>
                <a:t>ORG</a:t>
              </a:r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EAD5C66C-9BB1-CC48-9B13-ABA07D5B1575}"/>
                </a:ext>
              </a:extLst>
            </p:cNvPr>
            <p:cNvSpPr txBox="1"/>
            <p:nvPr/>
          </p:nvSpPr>
          <p:spPr bwMode="white">
            <a:xfrm>
              <a:off x="2267744" y="2886910"/>
              <a:ext cx="122413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800" baseline="0" dirty="0">
                  <a:solidFill>
                    <a:srgbClr val="C00000"/>
                  </a:solidFill>
                </a:rPr>
                <a:t>PERSON</a:t>
              </a:r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1F1E68FC-A182-FA44-B240-1F63203F8E96}"/>
                </a:ext>
              </a:extLst>
            </p:cNvPr>
            <p:cNvSpPr txBox="1"/>
            <p:nvPr/>
          </p:nvSpPr>
          <p:spPr bwMode="white">
            <a:xfrm>
              <a:off x="5498753" y="2825353"/>
              <a:ext cx="93610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800" baseline="0" dirty="0">
                  <a:solidFill>
                    <a:srgbClr val="00B050"/>
                  </a:solidFill>
                </a:rPr>
                <a:t>GPE</a:t>
              </a:r>
            </a:p>
          </p:txBody>
        </p:sp>
        <p:cxnSp>
          <p:nvCxnSpPr>
            <p:cNvPr id="21" name="Rett linje 20">
              <a:extLst>
                <a:ext uri="{FF2B5EF4-FFF2-40B4-BE49-F238E27FC236}">
                  <a16:creationId xmlns:a16="http://schemas.microsoft.com/office/drawing/2014/main" id="{D85C790F-9FEF-2A47-AF43-6B53B5B9A7A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55768" y="2826429"/>
              <a:ext cx="900608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0B5F3216-9976-7B4F-8AD9-45DD8A3779EC}"/>
                </a:ext>
              </a:extLst>
            </p:cNvPr>
            <p:cNvSpPr txBox="1"/>
            <p:nvPr/>
          </p:nvSpPr>
          <p:spPr bwMode="white">
            <a:xfrm>
              <a:off x="7085323" y="2825353"/>
              <a:ext cx="93610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800" baseline="0" dirty="0">
                  <a:solidFill>
                    <a:srgbClr val="7030A0"/>
                  </a:solidFill>
                </a:rPr>
                <a:t>DATE</a:t>
              </a:r>
            </a:p>
          </p:txBody>
        </p:sp>
      </p:grpSp>
      <p:sp>
        <p:nvSpPr>
          <p:cNvPr id="25" name="Plassholder for innhold 24">
            <a:extLst>
              <a:ext uri="{FF2B5EF4-FFF2-40B4-BE49-F238E27FC236}">
                <a16:creationId xmlns:a16="http://schemas.microsoft.com/office/drawing/2014/main" id="{5B0DF1BE-5050-6243-A78A-0E058FA1C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3501014"/>
            <a:ext cx="8640960" cy="2137786"/>
          </a:xfrm>
        </p:spPr>
        <p:txBody>
          <a:bodyPr/>
          <a:lstStyle/>
          <a:p>
            <a:r>
              <a:rPr lang="nb-NO" b="1" dirty="0"/>
              <a:t>Spørsmål 1</a:t>
            </a:r>
            <a:r>
              <a:rPr lang="nb-NO" dirty="0"/>
              <a:t>: hva er sekvensen av BIO-labeller for denne markeringen av navngitte enheter?</a:t>
            </a:r>
          </a:p>
          <a:p>
            <a:r>
              <a:rPr lang="nb-NO" b="1" dirty="0"/>
              <a:t>Spørsmål 2</a:t>
            </a:r>
            <a:r>
              <a:rPr lang="nb-NO" dirty="0"/>
              <a:t>: hvorfor trenger man å ha BIO-prefikser, egentlig? Hva hadde skjedd om vi skulle bare markere ordene med merkelapp som ORG, PERSON, osv.?</a:t>
            </a:r>
          </a:p>
        </p:txBody>
      </p:sp>
    </p:spTree>
    <p:extLst>
      <p:ext uri="{BB962C8B-B14F-4D97-AF65-F5344CB8AC3E}">
        <p14:creationId xmlns:p14="http://schemas.microsoft.com/office/powerpoint/2010/main" val="381290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Eksempel: talegjenkjenning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24000"/>
            <a:ext cx="8640960" cy="1977008"/>
          </a:xfrm>
        </p:spPr>
        <p:txBody>
          <a:bodyPr/>
          <a:lstStyle/>
          <a:p>
            <a:r>
              <a:rPr lang="en-GB"/>
              <a:t>Mål: gjennkjenne de fonetiske (under)enhetene gitt akustiske observasjoner fra talesignalen</a:t>
            </a:r>
          </a:p>
          <a:p>
            <a:r>
              <a:rPr lang="en-GB"/>
              <a:t>Lange kjeder (samplingfreksens ofte 8 eller 16 kHz)</a:t>
            </a:r>
          </a:p>
          <a:p>
            <a:r>
              <a:rPr lang="en-GB"/>
              <a:t>Vi skal snakke (litt) om taleteknologi ved slutten av kurset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7</a:t>
            </a:fld>
            <a:endParaRPr lang="en-GB" noProof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7316" y="4760142"/>
            <a:ext cx="6337399" cy="185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498904" y="6309320"/>
            <a:ext cx="393576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E97971C-2FE7-4FD3-B01F-4B5E83D933F8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8" name="Oval 7"/>
          <p:cNvSpPr/>
          <p:nvPr/>
        </p:nvSpPr>
        <p:spPr bwMode="auto">
          <a:xfrm>
            <a:off x="1763688" y="3861048"/>
            <a:ext cx="504056" cy="504056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2001105" y="4430112"/>
            <a:ext cx="0" cy="2733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Oval 9"/>
          <p:cNvSpPr/>
          <p:nvPr/>
        </p:nvSpPr>
        <p:spPr bwMode="auto">
          <a:xfrm>
            <a:off x="3347864" y="3861048"/>
            <a:ext cx="504056" cy="504056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3599892" y="4430112"/>
            <a:ext cx="0" cy="2733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>
            <a:off x="5778134" y="4421919"/>
            <a:ext cx="0" cy="2733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7524328" y="4445814"/>
            <a:ext cx="0" cy="2733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Oval 13"/>
          <p:cNvSpPr/>
          <p:nvPr/>
        </p:nvSpPr>
        <p:spPr bwMode="auto">
          <a:xfrm>
            <a:off x="5526106" y="3853036"/>
            <a:ext cx="504056" cy="504056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7272300" y="3861048"/>
            <a:ext cx="504056" cy="504056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937954" y="3789040"/>
            <a:ext cx="1445586" cy="461665"/>
            <a:chOff x="2483768" y="4030548"/>
            <a:chExt cx="1445586" cy="461665"/>
          </a:xfrm>
        </p:grpSpPr>
        <p:sp>
          <p:nvSpPr>
            <p:cNvPr id="17" name="TextBox 16"/>
            <p:cNvSpPr txBox="1"/>
            <p:nvPr/>
          </p:nvSpPr>
          <p:spPr bwMode="white">
            <a:xfrm>
              <a:off x="2829782" y="4030548"/>
              <a:ext cx="57606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400" baseline="0"/>
                <a:t>…</a:t>
              </a:r>
              <a:endParaRPr lang="en-GB" sz="2800" baseline="0" dirty="0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2483768" y="4354584"/>
              <a:ext cx="1445586" cy="10520"/>
              <a:chOff x="2483768" y="4354584"/>
              <a:chExt cx="1445586" cy="10520"/>
            </a:xfrm>
          </p:grpSpPr>
          <p:cxnSp>
            <p:nvCxnSpPr>
              <p:cNvPr id="19" name="Straight Arrow Connector 18"/>
              <p:cNvCxnSpPr/>
              <p:nvPr/>
            </p:nvCxnSpPr>
            <p:spPr bwMode="auto">
              <a:xfrm flipV="1">
                <a:off x="3261830" y="4354584"/>
                <a:ext cx="667524" cy="1052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" name="Straight Connector 19"/>
              <p:cNvCxnSpPr/>
              <p:nvPr/>
            </p:nvCxnSpPr>
            <p:spPr bwMode="auto">
              <a:xfrm>
                <a:off x="2483768" y="4365104"/>
                <a:ext cx="418022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21" name="Group 20"/>
          <p:cNvGrpSpPr/>
          <p:nvPr/>
        </p:nvGrpSpPr>
        <p:grpSpPr>
          <a:xfrm>
            <a:off x="2363317" y="3807063"/>
            <a:ext cx="811540" cy="461665"/>
            <a:chOff x="2483768" y="4047455"/>
            <a:chExt cx="811540" cy="461665"/>
          </a:xfrm>
        </p:grpSpPr>
        <p:sp>
          <p:nvSpPr>
            <p:cNvPr id="22" name="TextBox 21"/>
            <p:cNvSpPr txBox="1"/>
            <p:nvPr/>
          </p:nvSpPr>
          <p:spPr bwMode="white">
            <a:xfrm>
              <a:off x="2627784" y="4047455"/>
              <a:ext cx="57606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400" baseline="0"/>
                <a:t>…</a:t>
              </a:r>
              <a:endParaRPr lang="en-GB" sz="2800" baseline="0" dirty="0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2483768" y="4365104"/>
              <a:ext cx="811540" cy="0"/>
              <a:chOff x="2483768" y="4365104"/>
              <a:chExt cx="811540" cy="0"/>
            </a:xfrm>
          </p:grpSpPr>
          <p:cxnSp>
            <p:nvCxnSpPr>
              <p:cNvPr id="24" name="Straight Arrow Connector 23"/>
              <p:cNvCxnSpPr/>
              <p:nvPr/>
            </p:nvCxnSpPr>
            <p:spPr bwMode="auto">
              <a:xfrm>
                <a:off x="3059832" y="4365104"/>
                <a:ext cx="235476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Connector 24"/>
              <p:cNvCxnSpPr/>
              <p:nvPr/>
            </p:nvCxnSpPr>
            <p:spPr bwMode="auto">
              <a:xfrm>
                <a:off x="2483768" y="4365104"/>
                <a:ext cx="18002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26" name="Group 25"/>
          <p:cNvGrpSpPr/>
          <p:nvPr/>
        </p:nvGrpSpPr>
        <p:grpSpPr>
          <a:xfrm>
            <a:off x="6332220" y="3831312"/>
            <a:ext cx="811540" cy="461665"/>
            <a:chOff x="2483768" y="4047455"/>
            <a:chExt cx="811540" cy="461665"/>
          </a:xfrm>
        </p:grpSpPr>
        <p:sp>
          <p:nvSpPr>
            <p:cNvPr id="27" name="TextBox 26"/>
            <p:cNvSpPr txBox="1"/>
            <p:nvPr/>
          </p:nvSpPr>
          <p:spPr bwMode="white">
            <a:xfrm>
              <a:off x="2627784" y="4047455"/>
              <a:ext cx="57606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400" baseline="0"/>
                <a:t>…</a:t>
              </a:r>
              <a:endParaRPr lang="en-GB" sz="2800" baseline="0" dirty="0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2483768" y="4365104"/>
              <a:ext cx="811540" cy="0"/>
              <a:chOff x="2483768" y="4365104"/>
              <a:chExt cx="811540" cy="0"/>
            </a:xfrm>
          </p:grpSpPr>
          <p:cxnSp>
            <p:nvCxnSpPr>
              <p:cNvPr id="29" name="Straight Arrow Connector 28"/>
              <p:cNvCxnSpPr/>
              <p:nvPr/>
            </p:nvCxnSpPr>
            <p:spPr bwMode="auto">
              <a:xfrm>
                <a:off x="3059832" y="4365104"/>
                <a:ext cx="235476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0" name="Straight Connector 29"/>
              <p:cNvCxnSpPr/>
              <p:nvPr/>
            </p:nvCxnSpPr>
            <p:spPr bwMode="auto">
              <a:xfrm>
                <a:off x="2483768" y="4365104"/>
                <a:ext cx="18002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699938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110948" y="5837201"/>
            <a:ext cx="1424959" cy="852185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2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573" y="443253"/>
            <a:ext cx="8424936" cy="729033"/>
          </a:xfrm>
        </p:spPr>
        <p:txBody>
          <a:bodyPr/>
          <a:lstStyle/>
          <a:p>
            <a:pPr marL="0" indent="0">
              <a:buNone/>
            </a:pPr>
            <a:r>
              <a:rPr lang="nb-NO" sz="3200" dirty="0"/>
              <a:t>Hovedtema for i dag:</a:t>
            </a:r>
          </a:p>
          <a:p>
            <a:endParaRPr lang="nb-NO" sz="3200" dirty="0"/>
          </a:p>
          <a:p>
            <a:endParaRPr lang="nb-NO" sz="3200" dirty="0"/>
          </a:p>
          <a:p>
            <a:pPr marL="0" indent="0">
              <a:buNone/>
            </a:pPr>
            <a:endParaRPr lang="nb-NO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8</a:t>
            </a:fld>
            <a:endParaRPr lang="en-GB" noProof="0"/>
          </a:p>
        </p:txBody>
      </p:sp>
      <p:sp>
        <p:nvSpPr>
          <p:cNvPr id="9" name="TextBox 8"/>
          <p:cNvSpPr txBox="1"/>
          <p:nvPr/>
        </p:nvSpPr>
        <p:spPr bwMode="white">
          <a:xfrm>
            <a:off x="501689" y="1374104"/>
            <a:ext cx="542780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="1" baseline="0" dirty="0" err="1"/>
              <a:t>Sekvensmodeller</a:t>
            </a:r>
            <a:r>
              <a:rPr lang="en-GB" sz="2800" baseline="0" dirty="0"/>
              <a:t>, </a:t>
            </a:r>
            <a:r>
              <a:rPr lang="en-GB" sz="2800" baseline="0" dirty="0" err="1"/>
              <a:t>og</a:t>
            </a:r>
            <a:r>
              <a:rPr lang="en-GB" sz="2800" baseline="0" dirty="0"/>
              <a:t> </a:t>
            </a:r>
            <a:r>
              <a:rPr lang="en-GB" sz="2800" baseline="0" dirty="0" err="1"/>
              <a:t>mer</a:t>
            </a:r>
            <a:r>
              <a:rPr lang="en-GB" sz="2800" baseline="0" dirty="0"/>
              <a:t> </a:t>
            </a:r>
            <a:r>
              <a:rPr lang="en-GB" sz="2800" baseline="0" dirty="0" err="1"/>
              <a:t>spesielt</a:t>
            </a:r>
            <a:r>
              <a:rPr lang="en-GB" sz="2800" dirty="0"/>
              <a:t> </a:t>
            </a:r>
            <a:r>
              <a:rPr lang="en-GB" sz="2800" i="1" dirty="0"/>
              <a:t>Hidden Markov Models</a:t>
            </a:r>
            <a:endParaRPr lang="en-GB" sz="2800" i="1" baseline="0" dirty="0"/>
          </a:p>
        </p:txBody>
      </p:sp>
      <p:grpSp>
        <p:nvGrpSpPr>
          <p:cNvPr id="10" name="Group 9"/>
          <p:cNvGrpSpPr/>
          <p:nvPr/>
        </p:nvGrpSpPr>
        <p:grpSpPr>
          <a:xfrm>
            <a:off x="6276187" y="1301653"/>
            <a:ext cx="2340208" cy="1099008"/>
            <a:chOff x="6516216" y="2132856"/>
            <a:chExt cx="1589414" cy="664378"/>
          </a:xfrm>
        </p:grpSpPr>
        <p:sp>
          <p:nvSpPr>
            <p:cNvPr id="11" name="Oval 10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3" name="Straight Arrow Connector 12"/>
            <p:cNvCxnSpPr>
              <a:stCxn id="11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stCxn id="11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Oval 14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TextBox 17"/>
            <p:cNvSpPr txBox="1"/>
            <p:nvPr/>
          </p:nvSpPr>
          <p:spPr bwMode="white">
            <a:xfrm>
              <a:off x="7513105" y="213285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Oval 20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761380" y="3805659"/>
            <a:ext cx="3962997" cy="2637768"/>
            <a:chOff x="4761380" y="3805659"/>
            <a:chExt cx="3962997" cy="2637768"/>
          </a:xfrm>
        </p:grpSpPr>
        <p:grpSp>
          <p:nvGrpSpPr>
            <p:cNvPr id="43" name="Group 42"/>
            <p:cNvGrpSpPr/>
            <p:nvPr/>
          </p:nvGrpSpPr>
          <p:grpSpPr>
            <a:xfrm>
              <a:off x="5230711" y="5085184"/>
              <a:ext cx="3122976" cy="1358243"/>
              <a:chOff x="2843808" y="2161006"/>
              <a:chExt cx="3122976" cy="1358243"/>
            </a:xfrm>
          </p:grpSpPr>
          <p:grpSp>
            <p:nvGrpSpPr>
              <p:cNvPr id="46" name="Group 45"/>
              <p:cNvGrpSpPr/>
              <p:nvPr/>
            </p:nvGrpSpPr>
            <p:grpSpPr>
              <a:xfrm>
                <a:off x="3203847" y="2584997"/>
                <a:ext cx="2762937" cy="504517"/>
                <a:chOff x="6516216" y="2264826"/>
                <a:chExt cx="2097690" cy="358070"/>
              </a:xfrm>
            </p:grpSpPr>
            <p:sp>
              <p:nvSpPr>
                <p:cNvPr id="53" name="Oval 52"/>
                <p:cNvSpPr/>
                <p:nvPr/>
              </p:nvSpPr>
              <p:spPr bwMode="auto">
                <a:xfrm>
                  <a:off x="6516216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000" b="0" i="0" u="none" strike="noStrike" cap="none" normalizeH="0" baseline="0">
                    <a:ln>
                      <a:noFill/>
                    </a:ln>
                    <a:solidFill>
                      <a:schemeClr val="bg2">
                        <a:lumMod val="85000"/>
                      </a:schemeClr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54" name="Straight Arrow Connector 53"/>
                <p:cNvCxnSpPr>
                  <a:stCxn id="53" idx="4"/>
                </p:cNvCxnSpPr>
                <p:nvPr/>
              </p:nvCxnSpPr>
              <p:spPr bwMode="auto">
                <a:xfrm>
                  <a:off x="6648134" y="2442895"/>
                  <a:ext cx="0" cy="180001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5" name="Straight Arrow Connector 54"/>
                <p:cNvCxnSpPr>
                  <a:stCxn id="53" idx="6"/>
                </p:cNvCxnSpPr>
                <p:nvPr/>
              </p:nvCxnSpPr>
              <p:spPr bwMode="auto">
                <a:xfrm>
                  <a:off x="6780052" y="2385342"/>
                  <a:ext cx="228197" cy="3046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6" name="Oval 55"/>
                <p:cNvSpPr/>
                <p:nvPr/>
              </p:nvSpPr>
              <p:spPr bwMode="auto">
                <a:xfrm>
                  <a:off x="7043888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000" b="0" i="0" u="none" strike="noStrike" cap="none" normalizeH="0" baseline="0">
                    <a:ln>
                      <a:noFill/>
                    </a:ln>
                    <a:solidFill>
                      <a:schemeClr val="bg2">
                        <a:lumMod val="85000"/>
                      </a:schemeClr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57" name="Straight Arrow Connector 56"/>
                <p:cNvCxnSpPr/>
                <p:nvPr/>
              </p:nvCxnSpPr>
              <p:spPr bwMode="auto">
                <a:xfrm>
                  <a:off x="7175806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8" name="Straight Arrow Connector 57"/>
                <p:cNvCxnSpPr/>
                <p:nvPr/>
              </p:nvCxnSpPr>
              <p:spPr bwMode="auto">
                <a:xfrm flipV="1">
                  <a:off x="7336951" y="2385342"/>
                  <a:ext cx="504843" cy="2657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9" name="TextBox 58"/>
                <p:cNvSpPr txBox="1"/>
                <p:nvPr/>
              </p:nvSpPr>
              <p:spPr bwMode="white">
                <a:xfrm>
                  <a:off x="8174179" y="2264826"/>
                  <a:ext cx="439727" cy="218438"/>
                </a:xfrm>
                <a:prstGeom prst="rect">
                  <a:avLst/>
                </a:prstGeom>
                <a:noFill/>
                <a:ln>
                  <a:solidFill>
                    <a:schemeClr val="bg2">
                      <a:lumMod val="85000"/>
                    </a:schemeClr>
                  </a:solidFill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400" baseline="0">
                      <a:solidFill>
                        <a:schemeClr val="bg2">
                          <a:lumMod val="85000"/>
                        </a:schemeClr>
                      </a:solidFill>
                    </a:rPr>
                    <a:t>...</a:t>
                  </a:r>
                  <a:endParaRPr lang="en-GB" sz="1400" baseline="0" dirty="0">
                    <a:solidFill>
                      <a:schemeClr val="bg2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60" name="Oval 59"/>
                <p:cNvSpPr/>
                <p:nvPr/>
              </p:nvSpPr>
              <p:spPr bwMode="auto">
                <a:xfrm>
                  <a:off x="7841794" y="2332630"/>
                  <a:ext cx="263836" cy="11026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000" b="0" i="0" u="none" strike="noStrike" cap="none" normalizeH="0" baseline="0">
                    <a:ln>
                      <a:noFill/>
                    </a:ln>
                    <a:solidFill>
                      <a:schemeClr val="bg2">
                        <a:lumMod val="85000"/>
                      </a:schemeClr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61" name="Straight Arrow Connector 60"/>
                <p:cNvCxnSpPr/>
                <p:nvPr/>
              </p:nvCxnSpPr>
              <p:spPr bwMode="auto">
                <a:xfrm>
                  <a:off x="7974363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47" name="TextBox 46"/>
              <p:cNvSpPr txBox="1"/>
              <p:nvPr/>
            </p:nvSpPr>
            <p:spPr bwMode="white">
              <a:xfrm>
                <a:off x="2843808" y="3119139"/>
                <a:ext cx="1008112" cy="400110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baseline="0">
                    <a:solidFill>
                      <a:schemeClr val="bg2">
                        <a:lumMod val="85000"/>
                      </a:schemeClr>
                    </a:solidFill>
                  </a:rPr>
                  <a:t>Kurset</a:t>
                </a:r>
                <a:endParaRPr lang="en-GB" baseline="0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 bwMode="white">
              <a:xfrm>
                <a:off x="3916066" y="3114306"/>
                <a:ext cx="439910" cy="400110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baseline="0">
                    <a:solidFill>
                      <a:schemeClr val="bg2">
                        <a:lumMod val="85000"/>
                      </a:schemeClr>
                    </a:solidFill>
                  </a:rPr>
                  <a:t>er</a:t>
                </a:r>
                <a:endParaRPr lang="en-GB" baseline="0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 bwMode="white">
              <a:xfrm>
                <a:off x="4420122" y="3110090"/>
                <a:ext cx="1520676" cy="400110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baseline="0">
                    <a:solidFill>
                      <a:schemeClr val="bg2">
                        <a:lumMod val="85000"/>
                      </a:schemeClr>
                    </a:solidFill>
                  </a:rPr>
                  <a:t>interessant</a:t>
                </a:r>
                <a:endParaRPr lang="en-GB" baseline="0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 bwMode="white">
              <a:xfrm>
                <a:off x="2907705" y="2161006"/>
                <a:ext cx="861568" cy="369332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baseline="0" dirty="0">
                    <a:solidFill>
                      <a:schemeClr val="bg2">
                        <a:lumMod val="85000"/>
                      </a:schemeClr>
                    </a:solidFill>
                  </a:rPr>
                  <a:t>NOUN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 bwMode="white">
              <a:xfrm>
                <a:off x="3794824" y="2161006"/>
                <a:ext cx="838545" cy="369332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baseline="0">
                    <a:solidFill>
                      <a:schemeClr val="bg2">
                        <a:lumMod val="85000"/>
                      </a:schemeClr>
                    </a:solidFill>
                  </a:rPr>
                  <a:t>VERB</a:t>
                </a:r>
                <a:endParaRPr lang="en-GB" sz="1800" baseline="0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 bwMode="white">
              <a:xfrm>
                <a:off x="4821872" y="2161006"/>
                <a:ext cx="701144" cy="369332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baseline="0">
                    <a:solidFill>
                      <a:schemeClr val="bg2">
                        <a:lumMod val="85000"/>
                      </a:schemeClr>
                    </a:solidFill>
                  </a:rPr>
                  <a:t>ADJ</a:t>
                </a:r>
                <a:endParaRPr lang="en-GB" sz="1800" baseline="0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4761380" y="3805659"/>
              <a:ext cx="3962997" cy="1015663"/>
            </a:xfrm>
            <a:prstGeom prst="rect">
              <a:avLst/>
            </a:prstGeom>
            <a:ln>
              <a:solidFill>
                <a:schemeClr val="bg2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marL="474663" lvl="1"/>
              <a:r>
                <a:rPr lang="en-GB" b="1" kern="0">
                  <a:solidFill>
                    <a:schemeClr val="bg2">
                      <a:lumMod val="85000"/>
                    </a:schemeClr>
                  </a:solidFill>
                </a:rPr>
                <a:t>Læring</a:t>
              </a:r>
              <a:r>
                <a:rPr lang="en-GB" kern="0">
                  <a:solidFill>
                    <a:schemeClr val="bg2">
                      <a:lumMod val="85000"/>
                    </a:schemeClr>
                  </a:solidFill>
                </a:rPr>
                <a:t>: Hvordan estimerer vi parametrene i HMMs fra (markerte) data?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66564" y="3805285"/>
            <a:ext cx="4645148" cy="2662703"/>
            <a:chOff x="166564" y="3805285"/>
            <a:chExt cx="4645148" cy="2662703"/>
          </a:xfrm>
        </p:grpSpPr>
        <p:sp>
          <p:nvSpPr>
            <p:cNvPr id="6" name="Rectangle 5"/>
            <p:cNvSpPr/>
            <p:nvPr/>
          </p:nvSpPr>
          <p:spPr>
            <a:xfrm>
              <a:off x="166564" y="3805285"/>
              <a:ext cx="4645148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463"/>
              <a:r>
                <a:rPr lang="en-GB" b="1" kern="0" dirty="0" err="1">
                  <a:solidFill>
                    <a:schemeClr val="bg2">
                      <a:lumMod val="85000"/>
                    </a:schemeClr>
                  </a:solidFill>
                </a:rPr>
                <a:t>Dekoding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: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hvordan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beregner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vi den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meste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sansynnlige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sekvensen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av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labeller (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f.eks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. POS tags)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gitt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en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sekvens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av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observasjoner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(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f.eks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.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ord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)?</a:t>
              </a: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314722" y="5225611"/>
              <a:ext cx="3122976" cy="1242377"/>
              <a:chOff x="2843808" y="2276872"/>
              <a:chExt cx="3122976" cy="1242377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3203847" y="2584997"/>
                <a:ext cx="2762937" cy="504517"/>
                <a:chOff x="6516216" y="2264826"/>
                <a:chExt cx="2097690" cy="358070"/>
              </a:xfrm>
            </p:grpSpPr>
            <p:sp>
              <p:nvSpPr>
                <p:cNvPr id="33" name="Oval 32"/>
                <p:cNvSpPr/>
                <p:nvPr/>
              </p:nvSpPr>
              <p:spPr bwMode="auto">
                <a:xfrm>
                  <a:off x="6516216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0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34" name="Straight Arrow Connector 33"/>
                <p:cNvCxnSpPr>
                  <a:stCxn id="33" idx="4"/>
                </p:cNvCxnSpPr>
                <p:nvPr/>
              </p:nvCxnSpPr>
              <p:spPr bwMode="auto">
                <a:xfrm>
                  <a:off x="6648134" y="2442895"/>
                  <a:ext cx="0" cy="180001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5" name="Straight Arrow Connector 34"/>
                <p:cNvCxnSpPr>
                  <a:stCxn id="33" idx="6"/>
                </p:cNvCxnSpPr>
                <p:nvPr/>
              </p:nvCxnSpPr>
              <p:spPr bwMode="auto">
                <a:xfrm>
                  <a:off x="6780052" y="2385342"/>
                  <a:ext cx="228197" cy="3046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36" name="Oval 35"/>
                <p:cNvSpPr/>
                <p:nvPr/>
              </p:nvSpPr>
              <p:spPr bwMode="auto">
                <a:xfrm>
                  <a:off x="7043888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0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37" name="Straight Arrow Connector 36"/>
                <p:cNvCxnSpPr/>
                <p:nvPr/>
              </p:nvCxnSpPr>
              <p:spPr bwMode="auto">
                <a:xfrm>
                  <a:off x="7175806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8" name="Straight Arrow Connector 37"/>
                <p:cNvCxnSpPr/>
                <p:nvPr/>
              </p:nvCxnSpPr>
              <p:spPr bwMode="auto">
                <a:xfrm flipV="1">
                  <a:off x="7336951" y="2385342"/>
                  <a:ext cx="504843" cy="2657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39" name="TextBox 38"/>
                <p:cNvSpPr txBox="1"/>
                <p:nvPr/>
              </p:nvSpPr>
              <p:spPr bwMode="white">
                <a:xfrm>
                  <a:off x="8174179" y="2264826"/>
                  <a:ext cx="439727" cy="327989"/>
                </a:xfrm>
                <a:prstGeom prst="rect">
                  <a:avLst/>
                </a:prstGeom>
                <a:noFill/>
                <a:ln>
                  <a:solidFill>
                    <a:schemeClr val="bg2">
                      <a:lumMod val="85000"/>
                    </a:schemeClr>
                  </a:solidFill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400" baseline="0"/>
                    <a:t>...</a:t>
                  </a:r>
                  <a:endParaRPr lang="en-GB" sz="1400" baseline="0" dirty="0"/>
                </a:p>
              </p:txBody>
            </p:sp>
            <p:sp>
              <p:nvSpPr>
                <p:cNvPr id="40" name="Oval 39"/>
                <p:cNvSpPr/>
                <p:nvPr/>
              </p:nvSpPr>
              <p:spPr bwMode="auto">
                <a:xfrm>
                  <a:off x="7841794" y="2332630"/>
                  <a:ext cx="263836" cy="11026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0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41" name="Straight Arrow Connector 40"/>
                <p:cNvCxnSpPr/>
                <p:nvPr/>
              </p:nvCxnSpPr>
              <p:spPr bwMode="auto">
                <a:xfrm>
                  <a:off x="7974363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27" name="TextBox 26"/>
              <p:cNvSpPr txBox="1"/>
              <p:nvPr/>
            </p:nvSpPr>
            <p:spPr bwMode="white">
              <a:xfrm>
                <a:off x="2843808" y="3119139"/>
                <a:ext cx="1008112" cy="400110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baseline="0" dirty="0" err="1">
                    <a:solidFill>
                      <a:schemeClr val="bg2">
                        <a:lumMod val="85000"/>
                      </a:schemeClr>
                    </a:solidFill>
                  </a:rPr>
                  <a:t>Kurset</a:t>
                </a:r>
                <a:endParaRPr lang="en-GB" baseline="0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 bwMode="white">
              <a:xfrm>
                <a:off x="3916066" y="3114306"/>
                <a:ext cx="439910" cy="400110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baseline="0" dirty="0">
                    <a:solidFill>
                      <a:schemeClr val="bg2">
                        <a:lumMod val="85000"/>
                      </a:schemeClr>
                    </a:solidFill>
                  </a:rPr>
                  <a:t>er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 bwMode="white">
              <a:xfrm>
                <a:off x="4420122" y="3110090"/>
                <a:ext cx="1520676" cy="400110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baseline="0" dirty="0" err="1">
                    <a:solidFill>
                      <a:schemeClr val="bg2">
                        <a:lumMod val="85000"/>
                      </a:schemeClr>
                    </a:solidFill>
                  </a:rPr>
                  <a:t>interessant</a:t>
                </a:r>
                <a:endParaRPr lang="en-GB" baseline="0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 bwMode="white">
              <a:xfrm>
                <a:off x="3204283" y="2276872"/>
                <a:ext cx="424499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400" baseline="0" dirty="0">
                    <a:solidFill>
                      <a:schemeClr val="bg2">
                        <a:lumMod val="85000"/>
                      </a:schemeClr>
                    </a:solidFill>
                  </a:rPr>
                  <a:t>?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 bwMode="white">
              <a:xfrm>
                <a:off x="3885657" y="2297434"/>
                <a:ext cx="424499" cy="461665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400" baseline="0">
                    <a:solidFill>
                      <a:schemeClr val="bg2">
                        <a:lumMod val="85000"/>
                      </a:schemeClr>
                    </a:solidFill>
                  </a:rPr>
                  <a:t>?</a:t>
                </a:r>
                <a:endParaRPr lang="en-GB" sz="2400" baseline="0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 bwMode="white">
              <a:xfrm>
                <a:off x="4939589" y="2297434"/>
                <a:ext cx="424499" cy="461665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400" baseline="0">
                    <a:solidFill>
                      <a:schemeClr val="bg2">
                        <a:lumMod val="85000"/>
                      </a:schemeClr>
                    </a:solidFill>
                  </a:rPr>
                  <a:t>?</a:t>
                </a:r>
                <a:endParaRPr lang="en-GB" sz="2400" baseline="0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</p:grpSp>
      </p:grpSp>
      <p:sp>
        <p:nvSpPr>
          <p:cNvPr id="64" name="Rectangle 63"/>
          <p:cNvSpPr/>
          <p:nvPr/>
        </p:nvSpPr>
        <p:spPr>
          <a:xfrm>
            <a:off x="127646" y="2808995"/>
            <a:ext cx="7782273" cy="707886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17463"/>
            <a:r>
              <a:rPr lang="en-GB" b="1" kern="0" dirty="0" err="1">
                <a:solidFill>
                  <a:schemeClr val="bg1"/>
                </a:solidFill>
              </a:rPr>
              <a:t>Modellering</a:t>
            </a:r>
            <a:r>
              <a:rPr lang="en-GB" kern="0" dirty="0">
                <a:solidFill>
                  <a:schemeClr val="bg1"/>
                </a:solidFill>
              </a:rPr>
              <a:t>: </a:t>
            </a:r>
            <a:r>
              <a:rPr lang="en-GB" kern="0" dirty="0" err="1">
                <a:solidFill>
                  <a:schemeClr val="bg1"/>
                </a:solidFill>
              </a:rPr>
              <a:t>hvordan</a:t>
            </a:r>
            <a:r>
              <a:rPr lang="en-GB" kern="0" dirty="0">
                <a:solidFill>
                  <a:schemeClr val="bg1"/>
                </a:solidFill>
              </a:rPr>
              <a:t> </a:t>
            </a:r>
            <a:r>
              <a:rPr lang="en-GB" kern="0" dirty="0" err="1">
                <a:solidFill>
                  <a:schemeClr val="bg1"/>
                </a:solidFill>
              </a:rPr>
              <a:t>behandler</a:t>
            </a:r>
            <a:r>
              <a:rPr lang="en-GB" kern="0" dirty="0">
                <a:solidFill>
                  <a:schemeClr val="bg1"/>
                </a:solidFill>
              </a:rPr>
              <a:t> vi </a:t>
            </a:r>
            <a:r>
              <a:rPr lang="en-GB" kern="0" dirty="0" err="1">
                <a:solidFill>
                  <a:schemeClr val="bg1"/>
                </a:solidFill>
              </a:rPr>
              <a:t>problemer</a:t>
            </a:r>
            <a:r>
              <a:rPr lang="en-GB" kern="0" dirty="0">
                <a:solidFill>
                  <a:schemeClr val="bg1"/>
                </a:solidFill>
              </a:rPr>
              <a:t> </a:t>
            </a:r>
            <a:r>
              <a:rPr lang="en-GB" kern="0" dirty="0" err="1">
                <a:solidFill>
                  <a:schemeClr val="bg1"/>
                </a:solidFill>
              </a:rPr>
              <a:t>som</a:t>
            </a:r>
            <a:r>
              <a:rPr lang="en-GB" kern="0" dirty="0">
                <a:solidFill>
                  <a:schemeClr val="bg1"/>
                </a:solidFill>
              </a:rPr>
              <a:t> tar </a:t>
            </a:r>
            <a:r>
              <a:rPr lang="en-GB" kern="0" dirty="0" err="1">
                <a:solidFill>
                  <a:schemeClr val="bg1"/>
                </a:solidFill>
              </a:rPr>
              <a:t>sekvensdata</a:t>
            </a:r>
            <a:r>
              <a:rPr lang="en-GB" kern="0" dirty="0">
                <a:solidFill>
                  <a:schemeClr val="bg1"/>
                </a:solidFill>
              </a:rPr>
              <a:t> </a:t>
            </a:r>
            <a:r>
              <a:rPr lang="en-GB" kern="0" dirty="0" err="1">
                <a:solidFill>
                  <a:schemeClr val="bg1"/>
                </a:solidFill>
              </a:rPr>
              <a:t>som</a:t>
            </a:r>
            <a:r>
              <a:rPr lang="en-GB" kern="0" dirty="0">
                <a:solidFill>
                  <a:schemeClr val="bg1"/>
                </a:solidFill>
              </a:rPr>
              <a:t> input </a:t>
            </a:r>
            <a:r>
              <a:rPr lang="en-GB" kern="0" dirty="0" err="1">
                <a:solidFill>
                  <a:schemeClr val="bg1"/>
                </a:solidFill>
              </a:rPr>
              <a:t>og</a:t>
            </a:r>
            <a:r>
              <a:rPr lang="en-GB" kern="0" dirty="0">
                <a:solidFill>
                  <a:schemeClr val="bg1"/>
                </a:solidFill>
              </a:rPr>
              <a:t> output?</a:t>
            </a:r>
          </a:p>
        </p:txBody>
      </p:sp>
      <p:sp>
        <p:nvSpPr>
          <p:cNvPr id="65" name="Rectangle 64"/>
          <p:cNvSpPr/>
          <p:nvPr/>
        </p:nvSpPr>
        <p:spPr bwMode="auto">
          <a:xfrm>
            <a:off x="127646" y="3692457"/>
            <a:ext cx="4633734" cy="2996929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660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Sekvensmodeller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516" y="1501648"/>
            <a:ext cx="8640960" cy="4114800"/>
          </a:xfrm>
        </p:spPr>
        <p:txBody>
          <a:bodyPr/>
          <a:lstStyle/>
          <a:p>
            <a:pPr marL="0" indent="0">
              <a:buNone/>
            </a:pPr>
            <a:r>
              <a:rPr lang="en-GB"/>
              <a:t>Mange ulike modeller for                          sekvensklassifisering:</a:t>
            </a:r>
          </a:p>
          <a:p>
            <a:pPr>
              <a:spcBef>
                <a:spcPts val="2400"/>
              </a:spcBef>
              <a:spcAft>
                <a:spcPts val="1200"/>
              </a:spcAft>
            </a:pPr>
            <a:r>
              <a:rPr lang="en-GB" sz="2000"/>
              <a:t>Hidden Markov Models (HMMs)</a:t>
            </a:r>
          </a:p>
          <a:p>
            <a:pPr>
              <a:spcBef>
                <a:spcPts val="2400"/>
              </a:spcBef>
              <a:spcAft>
                <a:spcPts val="1200"/>
              </a:spcAft>
            </a:pPr>
            <a:r>
              <a:rPr lang="en-GB" sz="2000"/>
              <a:t>Maximum Entropy Markov Models (MEMMs)</a:t>
            </a:r>
          </a:p>
          <a:p>
            <a:pPr>
              <a:spcBef>
                <a:spcPts val="2400"/>
              </a:spcBef>
              <a:spcAft>
                <a:spcPts val="1200"/>
              </a:spcAft>
            </a:pPr>
            <a:r>
              <a:rPr lang="en-GB" sz="2000"/>
              <a:t>Conditional Random Fields (CRFs)</a:t>
            </a:r>
          </a:p>
          <a:p>
            <a:pPr>
              <a:spcBef>
                <a:spcPts val="2400"/>
              </a:spcBef>
              <a:spcAft>
                <a:spcPts val="1200"/>
              </a:spcAft>
            </a:pPr>
            <a:r>
              <a:rPr lang="en-GB" sz="2000"/>
              <a:t>Recurrent Neural Networks (LSTMs, GRUs)</a:t>
            </a:r>
          </a:p>
          <a:p>
            <a:pPr>
              <a:spcBef>
                <a:spcPts val="2400"/>
              </a:spcBef>
              <a:spcAft>
                <a:spcPts val="1200"/>
              </a:spcAft>
            </a:pPr>
            <a:r>
              <a:rPr lang="en-GB" sz="2000"/>
              <a:t>Andre dype nevrale nettverk (e.g. Google’s BERT)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9</a:t>
            </a:fld>
            <a:endParaRPr lang="en-GB" noProof="0"/>
          </a:p>
        </p:txBody>
      </p:sp>
      <p:grpSp>
        <p:nvGrpSpPr>
          <p:cNvPr id="33" name="Group 32"/>
          <p:cNvGrpSpPr/>
          <p:nvPr/>
        </p:nvGrpSpPr>
        <p:grpSpPr>
          <a:xfrm>
            <a:off x="4578092" y="2414816"/>
            <a:ext cx="1589414" cy="664378"/>
            <a:chOff x="6516216" y="2132856"/>
            <a:chExt cx="1589414" cy="664378"/>
          </a:xfrm>
        </p:grpSpPr>
        <p:sp>
          <p:nvSpPr>
            <p:cNvPr id="11" name="Oval 10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7" name="Straight Arrow Connector 16"/>
            <p:cNvCxnSpPr>
              <a:stCxn id="11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/>
            <p:cNvCxnSpPr>
              <a:stCxn id="11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Oval 21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TextBox 24"/>
            <p:cNvSpPr txBox="1"/>
            <p:nvPr/>
          </p:nvSpPr>
          <p:spPr bwMode="white">
            <a:xfrm>
              <a:off x="7513105" y="213285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26" name="Oval 25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8" name="Oval 27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302568" y="3115821"/>
            <a:ext cx="1589414" cy="664378"/>
            <a:chOff x="6516216" y="2132856"/>
            <a:chExt cx="1589414" cy="664378"/>
          </a:xfrm>
        </p:grpSpPr>
        <p:sp>
          <p:nvSpPr>
            <p:cNvPr id="35" name="Oval 34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6" name="Straight Arrow Connector 35"/>
            <p:cNvCxnSpPr>
              <a:stCxn id="35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>
              <a:stCxn id="35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8" name="Oval 37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9" name="Straight Arrow Connector 38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TextBox 40"/>
            <p:cNvSpPr txBox="1"/>
            <p:nvPr/>
          </p:nvSpPr>
          <p:spPr bwMode="white">
            <a:xfrm>
              <a:off x="7513105" y="213285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42" name="Oval 41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4" name="Oval 43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904879" y="3901521"/>
            <a:ext cx="1589414" cy="664378"/>
            <a:chOff x="6516216" y="2132856"/>
            <a:chExt cx="1589414" cy="664378"/>
          </a:xfrm>
        </p:grpSpPr>
        <p:sp>
          <p:nvSpPr>
            <p:cNvPr id="48" name="Oval 47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9" name="Straight Arrow Connector 48"/>
            <p:cNvCxnSpPr>
              <a:stCxn id="48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/>
            <p:cNvCxnSpPr>
              <a:stCxn id="48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" name="Oval 50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52" name="Straight Arrow Connector 51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Straight Arrow Connector 52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4" name="TextBox 53"/>
            <p:cNvSpPr txBox="1"/>
            <p:nvPr/>
          </p:nvSpPr>
          <p:spPr bwMode="white">
            <a:xfrm>
              <a:off x="7513105" y="213285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7" name="Oval 56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8" name="Oval 57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878468" y="4658076"/>
            <a:ext cx="1359260" cy="795472"/>
            <a:chOff x="6908203" y="4226580"/>
            <a:chExt cx="1359260" cy="795472"/>
          </a:xfrm>
        </p:grpSpPr>
        <p:sp>
          <p:nvSpPr>
            <p:cNvPr id="61" name="Oval 60"/>
            <p:cNvSpPr/>
            <p:nvPr/>
          </p:nvSpPr>
          <p:spPr bwMode="auto">
            <a:xfrm>
              <a:off x="6908203" y="4226580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62" name="Straight Arrow Connector 61"/>
            <p:cNvCxnSpPr/>
            <p:nvPr/>
          </p:nvCxnSpPr>
          <p:spPr bwMode="auto">
            <a:xfrm>
              <a:off x="7042121" y="4743387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/>
            <p:nvPr/>
          </p:nvCxnSpPr>
          <p:spPr bwMode="auto">
            <a:xfrm>
              <a:off x="7158471" y="4667743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4" name="Oval 63"/>
            <p:cNvSpPr/>
            <p:nvPr/>
          </p:nvSpPr>
          <p:spPr bwMode="auto">
            <a:xfrm>
              <a:off x="7434556" y="4240417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65" name="Straight Arrow Connector 64"/>
            <p:cNvCxnSpPr/>
            <p:nvPr/>
          </p:nvCxnSpPr>
          <p:spPr bwMode="auto">
            <a:xfrm>
              <a:off x="7569793" y="4743387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Straight Arrow Connector 65"/>
            <p:cNvCxnSpPr/>
            <p:nvPr/>
          </p:nvCxnSpPr>
          <p:spPr bwMode="auto">
            <a:xfrm>
              <a:off x="7643587" y="4671379"/>
              <a:ext cx="183297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7" name="TextBox 66"/>
            <p:cNvSpPr txBox="1"/>
            <p:nvPr/>
          </p:nvSpPr>
          <p:spPr bwMode="white">
            <a:xfrm>
              <a:off x="7779924" y="4456790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68" name="Oval 67"/>
            <p:cNvSpPr/>
            <p:nvPr/>
          </p:nvSpPr>
          <p:spPr bwMode="auto">
            <a:xfrm>
              <a:off x="8003627" y="4230592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69" name="Straight Arrow Connector 68"/>
            <p:cNvCxnSpPr/>
            <p:nvPr/>
          </p:nvCxnSpPr>
          <p:spPr bwMode="auto">
            <a:xfrm>
              <a:off x="8138864" y="4742022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0" name="Oval 69"/>
            <p:cNvSpPr/>
            <p:nvPr/>
          </p:nvSpPr>
          <p:spPr bwMode="auto">
            <a:xfrm>
              <a:off x="6950857" y="4858367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1" name="Oval 70"/>
            <p:cNvSpPr/>
            <p:nvPr/>
          </p:nvSpPr>
          <p:spPr bwMode="auto">
            <a:xfrm>
              <a:off x="7481847" y="4868578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2" name="Oval 71"/>
            <p:cNvSpPr/>
            <p:nvPr/>
          </p:nvSpPr>
          <p:spPr bwMode="auto">
            <a:xfrm>
              <a:off x="8039561" y="485700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6993142" y="4613251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7512501" y="4611926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8078254" y="4615286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76" name="Straight Arrow Connector 75"/>
            <p:cNvCxnSpPr/>
            <p:nvPr/>
          </p:nvCxnSpPr>
          <p:spPr bwMode="auto">
            <a:xfrm>
              <a:off x="7038802" y="4487201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Straight Arrow Connector 76"/>
            <p:cNvCxnSpPr/>
            <p:nvPr/>
          </p:nvCxnSpPr>
          <p:spPr bwMode="auto">
            <a:xfrm>
              <a:off x="7566474" y="4487201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8" name="Straight Arrow Connector 77"/>
            <p:cNvCxnSpPr/>
            <p:nvPr/>
          </p:nvCxnSpPr>
          <p:spPr bwMode="auto">
            <a:xfrm>
              <a:off x="8135545" y="4485836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9" name="Group 138"/>
          <p:cNvGrpSpPr/>
          <p:nvPr/>
        </p:nvGrpSpPr>
        <p:grpSpPr>
          <a:xfrm>
            <a:off x="7508220" y="5339233"/>
            <a:ext cx="1496100" cy="1164047"/>
            <a:chOff x="7432384" y="4260780"/>
            <a:chExt cx="1496100" cy="1164047"/>
          </a:xfrm>
        </p:grpSpPr>
        <p:sp>
          <p:nvSpPr>
            <p:cNvPr id="86" name="Oval 85"/>
            <p:cNvSpPr/>
            <p:nvPr/>
          </p:nvSpPr>
          <p:spPr bwMode="auto">
            <a:xfrm>
              <a:off x="7460894" y="4260780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87" name="Straight Arrow Connector 86"/>
            <p:cNvCxnSpPr/>
            <p:nvPr/>
          </p:nvCxnSpPr>
          <p:spPr bwMode="auto">
            <a:xfrm>
              <a:off x="7587286" y="5146162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9" name="Oval 88"/>
            <p:cNvSpPr/>
            <p:nvPr/>
          </p:nvSpPr>
          <p:spPr bwMode="auto">
            <a:xfrm>
              <a:off x="7978186" y="4269167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90" name="Straight Arrow Connector 89"/>
            <p:cNvCxnSpPr/>
            <p:nvPr/>
          </p:nvCxnSpPr>
          <p:spPr bwMode="auto">
            <a:xfrm>
              <a:off x="8114958" y="5146162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3" name="Oval 92"/>
            <p:cNvSpPr/>
            <p:nvPr/>
          </p:nvSpPr>
          <p:spPr bwMode="auto">
            <a:xfrm>
              <a:off x="8509837" y="4265496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94" name="Straight Arrow Connector 93"/>
            <p:cNvCxnSpPr/>
            <p:nvPr/>
          </p:nvCxnSpPr>
          <p:spPr bwMode="auto">
            <a:xfrm>
              <a:off x="8659173" y="5146162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5" name="Oval 94"/>
            <p:cNvSpPr/>
            <p:nvPr/>
          </p:nvSpPr>
          <p:spPr bwMode="auto">
            <a:xfrm>
              <a:off x="7496022" y="526114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6" name="Oval 95"/>
            <p:cNvSpPr/>
            <p:nvPr/>
          </p:nvSpPr>
          <p:spPr bwMode="auto">
            <a:xfrm>
              <a:off x="8027012" y="5271353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7" name="Oval 96"/>
            <p:cNvSpPr/>
            <p:nvPr/>
          </p:nvSpPr>
          <p:spPr bwMode="auto">
            <a:xfrm>
              <a:off x="8559870" y="526114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7538307" y="5016026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8057666" y="5014701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8598563" y="5019426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01" name="Straight Arrow Connector 100"/>
            <p:cNvCxnSpPr/>
            <p:nvPr/>
          </p:nvCxnSpPr>
          <p:spPr bwMode="auto">
            <a:xfrm>
              <a:off x="7583967" y="4889976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" name="Straight Arrow Connector 101"/>
            <p:cNvCxnSpPr/>
            <p:nvPr/>
          </p:nvCxnSpPr>
          <p:spPr bwMode="auto">
            <a:xfrm>
              <a:off x="8111639" y="4889976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3" name="Straight Arrow Connector 102"/>
            <p:cNvCxnSpPr/>
            <p:nvPr/>
          </p:nvCxnSpPr>
          <p:spPr bwMode="auto">
            <a:xfrm>
              <a:off x="8655854" y="4889976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6" name="Rectangle 115"/>
            <p:cNvSpPr/>
            <p:nvPr/>
          </p:nvSpPr>
          <p:spPr bwMode="auto">
            <a:xfrm>
              <a:off x="7535521" y="4650505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8054880" y="4649180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8595777" y="4653905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19" name="Straight Arrow Connector 118"/>
            <p:cNvCxnSpPr/>
            <p:nvPr/>
          </p:nvCxnSpPr>
          <p:spPr bwMode="auto">
            <a:xfrm>
              <a:off x="7581181" y="4524455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0" name="Straight Arrow Connector 119"/>
            <p:cNvCxnSpPr/>
            <p:nvPr/>
          </p:nvCxnSpPr>
          <p:spPr bwMode="auto">
            <a:xfrm>
              <a:off x="8108853" y="4524455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1" name="Straight Arrow Connector 120"/>
            <p:cNvCxnSpPr/>
            <p:nvPr/>
          </p:nvCxnSpPr>
          <p:spPr bwMode="auto">
            <a:xfrm>
              <a:off x="8653068" y="4524455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3" name="TextBox 122"/>
            <p:cNvSpPr txBox="1"/>
            <p:nvPr/>
          </p:nvSpPr>
          <p:spPr bwMode="white">
            <a:xfrm>
              <a:off x="7432384" y="4639988"/>
              <a:ext cx="40245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124" name="TextBox 123"/>
            <p:cNvSpPr txBox="1"/>
            <p:nvPr/>
          </p:nvSpPr>
          <p:spPr bwMode="white">
            <a:xfrm>
              <a:off x="7948697" y="463006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125" name="TextBox 124"/>
            <p:cNvSpPr txBox="1"/>
            <p:nvPr/>
          </p:nvSpPr>
          <p:spPr bwMode="white">
            <a:xfrm>
              <a:off x="8488757" y="4629793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cxnSp>
          <p:nvCxnSpPr>
            <p:cNvPr id="128" name="Straight Arrow Connector 127"/>
            <p:cNvCxnSpPr/>
            <p:nvPr/>
          </p:nvCxnSpPr>
          <p:spPr bwMode="auto">
            <a:xfrm flipH="1">
              <a:off x="7652889" y="4889976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0" name="Straight Arrow Connector 129"/>
            <p:cNvCxnSpPr/>
            <p:nvPr/>
          </p:nvCxnSpPr>
          <p:spPr bwMode="auto">
            <a:xfrm flipH="1">
              <a:off x="8183779" y="4892799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1" name="Straight Arrow Connector 130"/>
            <p:cNvCxnSpPr/>
            <p:nvPr/>
          </p:nvCxnSpPr>
          <p:spPr bwMode="auto">
            <a:xfrm>
              <a:off x="7911309" y="4883194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2" name="Straight Arrow Connector 131"/>
            <p:cNvCxnSpPr/>
            <p:nvPr/>
          </p:nvCxnSpPr>
          <p:spPr bwMode="auto">
            <a:xfrm>
              <a:off x="8460432" y="4876383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3" name="Straight Arrow Connector 132"/>
            <p:cNvCxnSpPr/>
            <p:nvPr/>
          </p:nvCxnSpPr>
          <p:spPr bwMode="auto">
            <a:xfrm flipH="1">
              <a:off x="7650835" y="5145832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4" name="Straight Arrow Connector 133"/>
            <p:cNvCxnSpPr/>
            <p:nvPr/>
          </p:nvCxnSpPr>
          <p:spPr bwMode="auto">
            <a:xfrm flipH="1">
              <a:off x="8201164" y="5159564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5" name="Straight Arrow Connector 134"/>
            <p:cNvCxnSpPr/>
            <p:nvPr/>
          </p:nvCxnSpPr>
          <p:spPr bwMode="auto">
            <a:xfrm>
              <a:off x="7928694" y="5149959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6" name="Straight Arrow Connector 135"/>
            <p:cNvCxnSpPr/>
            <p:nvPr/>
          </p:nvCxnSpPr>
          <p:spPr bwMode="auto">
            <a:xfrm>
              <a:off x="8477817" y="5143148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8" name="TextBox 137"/>
            <p:cNvSpPr txBox="1"/>
            <p:nvPr/>
          </p:nvSpPr>
          <p:spPr bwMode="white">
            <a:xfrm>
              <a:off x="8172400" y="485070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</p:grpSp>
      <p:cxnSp>
        <p:nvCxnSpPr>
          <p:cNvPr id="141" name="Straight Arrow Connector 140"/>
          <p:cNvCxnSpPr/>
          <p:nvPr/>
        </p:nvCxnSpPr>
        <p:spPr bwMode="auto">
          <a:xfrm>
            <a:off x="6504949" y="5793069"/>
            <a:ext cx="902938" cy="1360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7" name="Group 146"/>
          <p:cNvGrpSpPr/>
          <p:nvPr/>
        </p:nvGrpSpPr>
        <p:grpSpPr>
          <a:xfrm>
            <a:off x="4003361" y="398529"/>
            <a:ext cx="4782834" cy="2096116"/>
            <a:chOff x="4003361" y="398529"/>
            <a:chExt cx="4782834" cy="2096116"/>
          </a:xfrm>
        </p:grpSpPr>
        <p:sp>
          <p:nvSpPr>
            <p:cNvPr id="5" name="TextBox 4"/>
            <p:cNvSpPr txBox="1"/>
            <p:nvPr/>
          </p:nvSpPr>
          <p:spPr bwMode="white">
            <a:xfrm>
              <a:off x="4782459" y="398529"/>
              <a:ext cx="4003736" cy="175432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400"/>
                <a:t>Fokus her på HMMs, som er enklere å forstå </a:t>
              </a:r>
            </a:p>
            <a:p>
              <a:r>
                <a:rPr lang="en-GB"/>
                <a:t>(men som inkluderer mange konsepter som også er til stede i de mer “komplekse” modellene)</a:t>
              </a:r>
              <a:endParaRPr lang="en-GB" baseline="0" dirty="0"/>
            </a:p>
          </p:txBody>
        </p:sp>
        <p:cxnSp>
          <p:nvCxnSpPr>
            <p:cNvPr id="144" name="Straight Arrow Connector 143"/>
            <p:cNvCxnSpPr/>
            <p:nvPr/>
          </p:nvCxnSpPr>
          <p:spPr bwMode="auto">
            <a:xfrm flipV="1">
              <a:off x="4003361" y="1772817"/>
              <a:ext cx="613635" cy="721828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96829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Markovkjeder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24000"/>
            <a:ext cx="8640960" cy="1977008"/>
          </a:xfrm>
        </p:spPr>
        <p:txBody>
          <a:bodyPr/>
          <a:lstStyle/>
          <a:p>
            <a:r>
              <a:rPr lang="en-GB" dirty="0"/>
              <a:t>La oss </a:t>
            </a:r>
            <a:r>
              <a:rPr lang="en-GB" dirty="0" err="1"/>
              <a:t>starte</a:t>
            </a:r>
            <a:r>
              <a:rPr lang="en-GB" dirty="0"/>
              <a:t> med </a:t>
            </a:r>
            <a:r>
              <a:rPr lang="en-GB" dirty="0" err="1"/>
              <a:t>Markovkjeder</a:t>
            </a:r>
            <a:r>
              <a:rPr lang="en-GB" dirty="0"/>
              <a:t>, </a:t>
            </a:r>
            <a:r>
              <a:rPr lang="en-GB" dirty="0" err="1"/>
              <a:t>som</a:t>
            </a:r>
            <a:r>
              <a:rPr lang="en-GB" dirty="0"/>
              <a:t> er en </a:t>
            </a:r>
            <a:r>
              <a:rPr lang="en-GB" dirty="0" err="1"/>
              <a:t>enkel</a:t>
            </a:r>
            <a:r>
              <a:rPr lang="en-GB" dirty="0"/>
              <a:t> </a:t>
            </a:r>
            <a:r>
              <a:rPr lang="en-GB" dirty="0" err="1"/>
              <a:t>statistisk</a:t>
            </a:r>
            <a:r>
              <a:rPr lang="en-GB" dirty="0"/>
              <a:t> </a:t>
            </a:r>
            <a:r>
              <a:rPr lang="en-GB" dirty="0" err="1"/>
              <a:t>modell</a:t>
            </a:r>
            <a:r>
              <a:rPr lang="en-GB" dirty="0"/>
              <a:t> over </a:t>
            </a:r>
            <a:r>
              <a:rPr lang="en-GB" dirty="0" err="1"/>
              <a:t>sekvenser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“</a:t>
            </a:r>
            <a:r>
              <a:rPr lang="en-GB" dirty="0" err="1"/>
              <a:t>tilstander</a:t>
            </a:r>
            <a:r>
              <a:rPr lang="en-GB" dirty="0"/>
              <a:t>” (=</a:t>
            </a:r>
            <a:r>
              <a:rPr lang="en-GB" dirty="0" err="1"/>
              <a:t>merkelapper</a:t>
            </a:r>
            <a:r>
              <a:rPr lang="en-GB" dirty="0"/>
              <a:t>)</a:t>
            </a:r>
          </a:p>
          <a:p>
            <a:r>
              <a:rPr lang="en-GB" dirty="0"/>
              <a:t>Vi </a:t>
            </a:r>
            <a:r>
              <a:rPr lang="en-GB" dirty="0" err="1"/>
              <a:t>definerer</a:t>
            </a:r>
            <a:r>
              <a:rPr lang="en-GB" dirty="0"/>
              <a:t> </a:t>
            </a:r>
            <a:r>
              <a:rPr lang="en-GB" dirty="0" err="1"/>
              <a:t>først</a:t>
            </a:r>
            <a:r>
              <a:rPr lang="en-GB" dirty="0"/>
              <a:t> et sett med </a:t>
            </a:r>
            <a:r>
              <a:rPr lang="en-GB" dirty="0" err="1"/>
              <a:t>mulige</a:t>
            </a:r>
            <a:r>
              <a:rPr lang="en-GB" dirty="0"/>
              <a:t> </a:t>
            </a:r>
            <a:r>
              <a:rPr lang="en-GB" dirty="0" err="1"/>
              <a:t>tilstander</a:t>
            </a:r>
            <a:r>
              <a:rPr lang="en-GB" dirty="0"/>
              <a:t>,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f.eks</a:t>
            </a:r>
            <a:r>
              <a:rPr lang="en-GB" dirty="0"/>
              <a:t>.        {&lt;s&gt;, Det, Noun, Verb, </a:t>
            </a:r>
            <a:r>
              <a:rPr lang="en-GB" dirty="0" err="1"/>
              <a:t>PropNoun</a:t>
            </a:r>
            <a:r>
              <a:rPr lang="en-GB" dirty="0"/>
              <a:t>, &lt;/s&gt;}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10</a:t>
            </a:fld>
            <a:endParaRPr lang="en-GB" noProof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51520" y="3429000"/>
            <a:ext cx="3888432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l" rtl="0" eaLnBrk="1" fontAlgn="base" hangingPunct="1">
              <a:spcBef>
                <a:spcPct val="50000"/>
              </a:spcBef>
              <a:spcAft>
                <a:spcPct val="0"/>
              </a:spcAft>
              <a:buSzPct val="80000"/>
              <a:buFont typeface="Times New Roman" pitchFamily="18" charset="0"/>
              <a:buChar char="►"/>
              <a:defRPr sz="24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3763" indent="-419100" algn="l" rtl="0" eaLnBrk="1" fontAlgn="base" hangingPunct="1">
              <a:spcBef>
                <a:spcPct val="20000"/>
              </a:spcBef>
              <a:spcAft>
                <a:spcPct val="0"/>
              </a:spcAft>
              <a:buChar char="▪"/>
              <a:defRPr sz="2200">
                <a:solidFill>
                  <a:schemeClr val="tx1"/>
                </a:solidFill>
                <a:latin typeface="+mn-lt"/>
              </a:defRPr>
            </a:lvl2pPr>
            <a:lvl3pPr marL="1230313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◦"/>
              <a:defRPr sz="2000">
                <a:solidFill>
                  <a:schemeClr val="tx1"/>
                </a:solidFill>
                <a:latin typeface="+mn-lt"/>
              </a:defRPr>
            </a:lvl3pPr>
            <a:lvl4pPr marL="1622425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·"/>
              <a:defRPr sz="2000">
                <a:solidFill>
                  <a:schemeClr val="tx1"/>
                </a:solidFill>
                <a:latin typeface="+mn-lt"/>
              </a:defRPr>
            </a:lvl4pPr>
            <a:lvl5pPr marL="20066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5pPr>
            <a:lvl6pPr marL="24638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6pPr>
            <a:lvl7pPr marL="29210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7pPr>
            <a:lvl8pPr marL="33782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8pPr>
            <a:lvl9pPr marL="38354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kern="0" dirty="0"/>
              <a:t>Vi </a:t>
            </a:r>
            <a:r>
              <a:rPr lang="en-GB" kern="0" dirty="0" err="1"/>
              <a:t>kan</a:t>
            </a:r>
            <a:r>
              <a:rPr lang="en-GB" kern="0" dirty="0"/>
              <a:t> </a:t>
            </a:r>
            <a:r>
              <a:rPr lang="en-GB" kern="0" dirty="0" err="1"/>
              <a:t>bevege</a:t>
            </a:r>
            <a:r>
              <a:rPr lang="en-GB" kern="0" dirty="0"/>
              <a:t> oss </a:t>
            </a:r>
            <a:r>
              <a:rPr lang="en-GB" kern="0" dirty="0" err="1"/>
              <a:t>fra</a:t>
            </a:r>
            <a:r>
              <a:rPr lang="en-GB" kern="0" dirty="0"/>
              <a:t> en </a:t>
            </a:r>
            <a:r>
              <a:rPr lang="en-GB" kern="0" dirty="0" err="1"/>
              <a:t>tilstand</a:t>
            </a:r>
            <a:r>
              <a:rPr lang="en-GB" kern="0" dirty="0"/>
              <a:t> </a:t>
            </a:r>
            <a:r>
              <a:rPr lang="en-GB" kern="0" dirty="0" err="1"/>
              <a:t>til</a:t>
            </a:r>
            <a:r>
              <a:rPr lang="en-GB" kern="0" dirty="0"/>
              <a:t> en </a:t>
            </a:r>
            <a:r>
              <a:rPr lang="en-GB" kern="0" dirty="0" err="1"/>
              <a:t>annen</a:t>
            </a:r>
            <a:endParaRPr lang="en-GB" kern="0" dirty="0"/>
          </a:p>
          <a:p>
            <a:r>
              <a:rPr lang="en-GB" kern="0" dirty="0"/>
              <a:t>Vi </a:t>
            </a:r>
            <a:r>
              <a:rPr lang="en-GB" kern="0" dirty="0" err="1"/>
              <a:t>må</a:t>
            </a:r>
            <a:r>
              <a:rPr lang="en-GB" kern="0" dirty="0"/>
              <a:t> </a:t>
            </a:r>
            <a:r>
              <a:rPr lang="en-GB" kern="0" dirty="0" err="1"/>
              <a:t>også</a:t>
            </a:r>
            <a:r>
              <a:rPr lang="en-GB" kern="0" dirty="0"/>
              <a:t> </a:t>
            </a:r>
            <a:r>
              <a:rPr lang="en-GB" kern="0" dirty="0" err="1"/>
              <a:t>indikere</a:t>
            </a:r>
            <a:r>
              <a:rPr lang="en-GB" kern="0" dirty="0"/>
              <a:t> en “start” </a:t>
            </a:r>
            <a:r>
              <a:rPr lang="en-GB" kern="0" dirty="0" err="1"/>
              <a:t>tilstand</a:t>
            </a:r>
            <a:r>
              <a:rPr lang="en-GB" kern="0" dirty="0"/>
              <a:t> (</a:t>
            </a:r>
            <a:r>
              <a:rPr lang="en-GB" kern="0" dirty="0" err="1"/>
              <a:t>eller</a:t>
            </a:r>
            <a:r>
              <a:rPr lang="en-GB" kern="0" dirty="0"/>
              <a:t> en </a:t>
            </a:r>
            <a:r>
              <a:rPr lang="en-GB" kern="0" dirty="0" err="1"/>
              <a:t>sannsynlighet</a:t>
            </a:r>
            <a:r>
              <a:rPr lang="en-GB" kern="0" dirty="0"/>
              <a:t> over </a:t>
            </a:r>
            <a:r>
              <a:rPr lang="en-GB" kern="0" dirty="0" err="1"/>
              <a:t>mulige</a:t>
            </a:r>
            <a:r>
              <a:rPr lang="en-GB" kern="0" dirty="0"/>
              <a:t> </a:t>
            </a:r>
            <a:r>
              <a:rPr lang="en-GB" kern="0" dirty="0" err="1"/>
              <a:t>starttilstander</a:t>
            </a:r>
            <a:r>
              <a:rPr lang="en-GB" kern="0" dirty="0"/>
              <a:t>)</a:t>
            </a:r>
          </a:p>
          <a:p>
            <a:endParaRPr lang="en-GB" kern="0" dirty="0"/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3851920" y="3756296"/>
            <a:ext cx="792088" cy="2487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" name="Gruppe 8">
            <a:extLst>
              <a:ext uri="{FF2B5EF4-FFF2-40B4-BE49-F238E27FC236}">
                <a16:creationId xmlns:a16="http://schemas.microsoft.com/office/drawing/2014/main" id="{954E6EC3-3AE8-0549-BDEF-7357B9E9A356}"/>
              </a:ext>
            </a:extLst>
          </p:cNvPr>
          <p:cNvGrpSpPr/>
          <p:nvPr/>
        </p:nvGrpSpPr>
        <p:grpSpPr>
          <a:xfrm>
            <a:off x="4387400" y="3573388"/>
            <a:ext cx="4488684" cy="2649800"/>
            <a:chOff x="4387400" y="3573388"/>
            <a:chExt cx="4488684" cy="26498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290"/>
            <a:stretch/>
          </p:blipFill>
          <p:spPr>
            <a:xfrm>
              <a:off x="4387400" y="3573388"/>
              <a:ext cx="4488684" cy="2649800"/>
            </a:xfrm>
            <a:prstGeom prst="round2DiagRect">
              <a:avLst>
                <a:gd name="adj1" fmla="val 50000"/>
                <a:gd name="adj2" fmla="val 0"/>
              </a:avLst>
            </a:prstGeom>
          </p:spPr>
        </p:pic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564408C4-CB94-AC48-B44B-B83BDB031B50}"/>
                </a:ext>
              </a:extLst>
            </p:cNvPr>
            <p:cNvSpPr/>
            <p:nvPr/>
          </p:nvSpPr>
          <p:spPr bwMode="auto">
            <a:xfrm>
              <a:off x="4716016" y="5733256"/>
              <a:ext cx="288032" cy="288032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0574DA87-097F-0B47-A5A3-8D6A15B63225}"/>
                </a:ext>
              </a:extLst>
            </p:cNvPr>
            <p:cNvSpPr/>
            <p:nvPr/>
          </p:nvSpPr>
          <p:spPr>
            <a:xfrm>
              <a:off x="4572000" y="5733256"/>
              <a:ext cx="57606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600" dirty="0"/>
                <a:t>&lt;s&gt; </a:t>
              </a:r>
              <a:endParaRPr lang="nb-NO" sz="1600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4F07CAAF-323E-9B4B-AE7B-4C6A13E8F58A}"/>
                </a:ext>
              </a:extLst>
            </p:cNvPr>
            <p:cNvSpPr/>
            <p:nvPr/>
          </p:nvSpPr>
          <p:spPr bwMode="auto">
            <a:xfrm>
              <a:off x="8388424" y="4555867"/>
              <a:ext cx="288032" cy="288032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B9F1F830-1E64-4643-8EB3-C1F7530BE234}"/>
                </a:ext>
              </a:extLst>
            </p:cNvPr>
            <p:cNvSpPr/>
            <p:nvPr/>
          </p:nvSpPr>
          <p:spPr>
            <a:xfrm>
              <a:off x="8244408" y="4509120"/>
              <a:ext cx="6316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600" dirty="0"/>
                <a:t>&lt;/s&gt; </a:t>
              </a:r>
              <a:endParaRPr lang="nb-NO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2986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e 18">
            <a:extLst>
              <a:ext uri="{FF2B5EF4-FFF2-40B4-BE49-F238E27FC236}">
                <a16:creationId xmlns:a16="http://schemas.microsoft.com/office/drawing/2014/main" id="{0F5A74E7-6440-354C-A1F2-023E14D45151}"/>
              </a:ext>
            </a:extLst>
          </p:cNvPr>
          <p:cNvGrpSpPr/>
          <p:nvPr/>
        </p:nvGrpSpPr>
        <p:grpSpPr>
          <a:xfrm>
            <a:off x="4644008" y="310014"/>
            <a:ext cx="4488684" cy="2649800"/>
            <a:chOff x="4387400" y="3573388"/>
            <a:chExt cx="4488684" cy="2649800"/>
          </a:xfrm>
        </p:grpSpPr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79DA8A77-75A8-FF40-B7B6-C62A748148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290"/>
            <a:stretch/>
          </p:blipFill>
          <p:spPr>
            <a:xfrm>
              <a:off x="4387400" y="3573388"/>
              <a:ext cx="4488684" cy="2649800"/>
            </a:xfrm>
            <a:prstGeom prst="round2DiagRect">
              <a:avLst>
                <a:gd name="adj1" fmla="val 50000"/>
                <a:gd name="adj2" fmla="val 0"/>
              </a:avLst>
            </a:prstGeom>
          </p:spPr>
        </p:pic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1BA0DEDA-EA58-7D45-9499-99416BF4B698}"/>
                </a:ext>
              </a:extLst>
            </p:cNvPr>
            <p:cNvSpPr/>
            <p:nvPr/>
          </p:nvSpPr>
          <p:spPr bwMode="auto">
            <a:xfrm>
              <a:off x="4716016" y="5733256"/>
              <a:ext cx="288032" cy="288032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ktangel 24">
              <a:extLst>
                <a:ext uri="{FF2B5EF4-FFF2-40B4-BE49-F238E27FC236}">
                  <a16:creationId xmlns:a16="http://schemas.microsoft.com/office/drawing/2014/main" id="{B387551B-A787-3841-BF3D-71BF4425576D}"/>
                </a:ext>
              </a:extLst>
            </p:cNvPr>
            <p:cNvSpPr/>
            <p:nvPr/>
          </p:nvSpPr>
          <p:spPr>
            <a:xfrm>
              <a:off x="4572000" y="5733256"/>
              <a:ext cx="57606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600" dirty="0"/>
                <a:t>&lt;s&gt; </a:t>
              </a:r>
              <a:endParaRPr lang="nb-NO" sz="1600" dirty="0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DF0F91C3-0F4D-DA48-8E7A-5D62D4C44BB3}"/>
                </a:ext>
              </a:extLst>
            </p:cNvPr>
            <p:cNvSpPr/>
            <p:nvPr/>
          </p:nvSpPr>
          <p:spPr bwMode="auto">
            <a:xfrm>
              <a:off x="8388424" y="4555867"/>
              <a:ext cx="288032" cy="288032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C239B97B-EA6D-7046-B769-2F86312E6635}"/>
                </a:ext>
              </a:extLst>
            </p:cNvPr>
            <p:cNvSpPr/>
            <p:nvPr/>
          </p:nvSpPr>
          <p:spPr>
            <a:xfrm>
              <a:off x="8244408" y="4509120"/>
              <a:ext cx="6316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600" dirty="0"/>
                <a:t>&lt;/s&gt; </a:t>
              </a:r>
              <a:endParaRPr lang="nb-NO" sz="16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Transisjonsmodell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11</a:t>
            </a:fld>
            <a:endParaRPr lang="en-GB" noProof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498904" y="6309320"/>
            <a:ext cx="393576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E97971C-2FE7-4FD3-B01F-4B5E83D933F8}" type="slidenum">
              <a:rPr lang="en-GB" smtClean="0"/>
              <a:pPr/>
              <a:t>11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 bwMode="white">
              <a:xfrm>
                <a:off x="395535" y="1377202"/>
                <a:ext cx="4363230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400" baseline="0" dirty="0"/>
                  <a:t>=</a:t>
                </a:r>
                <a:r>
                  <a:rPr lang="en-GB" sz="2400" dirty="0"/>
                  <a:t> </a:t>
                </a:r>
                <a:r>
                  <a:rPr lang="en-GB" sz="2400" dirty="0" err="1"/>
                  <a:t>sannsynligheter</a:t>
                </a:r>
                <a:r>
                  <a:rPr lang="en-GB" sz="2400" baseline="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GB" sz="2400" i="1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GB" sz="2400" dirty="0"/>
                  <a:t> for alle </a:t>
                </a:r>
                <a:r>
                  <a:rPr lang="en-GB" sz="2400" dirty="0" err="1"/>
                  <a:t>mulige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GB" sz="2400" baseline="0" dirty="0"/>
                  <a:t> </a:t>
                </a:r>
                <a:r>
                  <a:rPr lang="en-GB" sz="2400" baseline="0" dirty="0" err="1"/>
                  <a:t>og</a:t>
                </a:r>
                <a:r>
                  <a:rPr lang="en-GB" sz="2400" baseline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GB" sz="2400" baseline="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95535" y="1377202"/>
                <a:ext cx="4363230" cy="830997"/>
              </a:xfrm>
              <a:prstGeom prst="rect">
                <a:avLst/>
              </a:prstGeom>
              <a:blipFill>
                <a:blip r:embed="rId3"/>
                <a:stretch>
                  <a:fillRect l="-2332" t="-6154" b="-1538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226502" y="2074825"/>
            <a:ext cx="6192688" cy="1682797"/>
            <a:chOff x="395535" y="2134577"/>
            <a:chExt cx="6192688" cy="1682797"/>
          </a:xfrm>
        </p:grpSpPr>
        <p:sp>
          <p:nvSpPr>
            <p:cNvPr id="15" name="TextBox 14"/>
            <p:cNvSpPr txBox="1"/>
            <p:nvPr/>
          </p:nvSpPr>
          <p:spPr bwMode="white">
            <a:xfrm>
              <a:off x="395535" y="2986377"/>
              <a:ext cx="6192688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400" baseline="0" dirty="0"/>
                <a:t>Kan </a:t>
              </a:r>
              <a:r>
                <a:rPr lang="en-GB" sz="2400" baseline="0" dirty="0" err="1"/>
                <a:t>representeres</a:t>
              </a:r>
              <a:r>
                <a:rPr lang="en-GB" sz="2400" baseline="0" dirty="0"/>
                <a:t> </a:t>
              </a:r>
              <a:r>
                <a:rPr lang="en-GB" sz="2400" baseline="0" dirty="0" err="1"/>
                <a:t>som</a:t>
              </a:r>
              <a:r>
                <a:rPr lang="en-GB" sz="2400" baseline="0" dirty="0"/>
                <a:t> en </a:t>
              </a:r>
              <a:r>
                <a:rPr lang="en-GB" sz="2400" b="1" baseline="0" dirty="0" err="1"/>
                <a:t>graf</a:t>
              </a:r>
              <a:r>
                <a:rPr lang="en-GB" sz="2400" dirty="0"/>
                <a:t> (</a:t>
              </a:r>
              <a:r>
                <a:rPr lang="en-GB" sz="2400" dirty="0" err="1"/>
                <a:t>probabilistisk</a:t>
              </a:r>
              <a:r>
                <a:rPr lang="en-GB" sz="2400" dirty="0"/>
                <a:t> </a:t>
              </a:r>
              <a:r>
                <a:rPr lang="en-GB" sz="2400" dirty="0" err="1"/>
                <a:t>endelig</a:t>
              </a:r>
              <a:r>
                <a:rPr lang="en-GB" sz="2400" dirty="0"/>
                <a:t> </a:t>
              </a:r>
              <a:r>
                <a:rPr lang="en-GB" sz="2400" dirty="0" err="1"/>
                <a:t>tilstandsmaskin</a:t>
              </a:r>
              <a:r>
                <a:rPr lang="en-GB" sz="2400" dirty="0"/>
                <a:t>) … </a:t>
              </a:r>
            </a:p>
          </p:txBody>
        </p:sp>
        <p:cxnSp>
          <p:nvCxnSpPr>
            <p:cNvPr id="17" name="Straight Arrow Connector 16"/>
            <p:cNvCxnSpPr>
              <a:cxnSpLocks/>
            </p:cNvCxnSpPr>
            <p:nvPr/>
          </p:nvCxnSpPr>
          <p:spPr bwMode="auto">
            <a:xfrm flipV="1">
              <a:off x="4431373" y="2134577"/>
              <a:ext cx="496425" cy="86201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2" name="Group 21"/>
          <p:cNvGrpSpPr/>
          <p:nvPr/>
        </p:nvGrpSpPr>
        <p:grpSpPr>
          <a:xfrm>
            <a:off x="440626" y="3833531"/>
            <a:ext cx="8198897" cy="2082039"/>
            <a:chOff x="440626" y="3833531"/>
            <a:chExt cx="8198897" cy="20820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>
                <a:xfrm>
                  <a:off x="5478017" y="3898186"/>
                  <a:ext cx="316150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GB" sz="2400"/>
                    <a:t>Fremtidig tilstand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a14:m>
                  <a:endParaRPr lang="en-GB" sz="240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8017" y="3898186"/>
                  <a:ext cx="3161506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3089" t="-9211" b="-3026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1621182" y="5084573"/>
                  <a:ext cx="1840612" cy="83099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GB" sz="2400"/>
                    <a:t>Nåværende tilstand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a14:m>
                  <a:endParaRPr lang="en-GB" sz="2400"/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1182" y="5084573"/>
                  <a:ext cx="1840612" cy="830997"/>
                </a:xfrm>
                <a:prstGeom prst="rect">
                  <a:avLst/>
                </a:prstGeom>
                <a:blipFill>
                  <a:blip r:embed="rId5"/>
                  <a:stretch>
                    <a:fillRect l="-5298" t="-5147" r="-6291" b="-1691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Straight Arrow Connector 17"/>
            <p:cNvCxnSpPr>
              <a:cxnSpLocks/>
            </p:cNvCxnSpPr>
            <p:nvPr/>
          </p:nvCxnSpPr>
          <p:spPr bwMode="auto">
            <a:xfrm>
              <a:off x="2771800" y="4295196"/>
              <a:ext cx="551046" cy="4558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Rectangle 20"/>
            <p:cNvSpPr/>
            <p:nvPr/>
          </p:nvSpPr>
          <p:spPr>
            <a:xfrm>
              <a:off x="440626" y="3833531"/>
              <a:ext cx="30444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 err="1"/>
                <a:t>eller</a:t>
              </a:r>
              <a:r>
                <a:rPr lang="en-GB" sz="2400" dirty="0"/>
                <a:t> </a:t>
              </a:r>
              <a:r>
                <a:rPr lang="en-GB" sz="2400" dirty="0" err="1"/>
                <a:t>som</a:t>
              </a:r>
              <a:r>
                <a:rPr lang="en-GB" sz="2400" dirty="0"/>
                <a:t> en </a:t>
              </a:r>
              <a:r>
                <a:rPr lang="en-GB" sz="2400" b="1" dirty="0" err="1"/>
                <a:t>matrise</a:t>
              </a:r>
              <a:endParaRPr lang="en-GB" sz="2400" b="1" dirty="0"/>
            </a:p>
          </p:txBody>
        </p:sp>
      </p:grpSp>
      <p:graphicFrame>
        <p:nvGraphicFramePr>
          <p:cNvPr id="16" name="Table 6">
            <a:extLst>
              <a:ext uri="{FF2B5EF4-FFF2-40B4-BE49-F238E27FC236}">
                <a16:creationId xmlns:a16="http://schemas.microsoft.com/office/drawing/2014/main" id="{56A8AEF2-232A-214E-9D23-728C93C454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052500"/>
              </p:ext>
            </p:extLst>
          </p:nvPr>
        </p:nvGraphicFramePr>
        <p:xfrm>
          <a:off x="3407704" y="4424285"/>
          <a:ext cx="5430686" cy="2194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5541">
                  <a:extLst>
                    <a:ext uri="{9D8B030D-6E8A-4147-A177-3AD203B41FA5}">
                      <a16:colId xmlns:a16="http://schemas.microsoft.com/office/drawing/2014/main" val="1587441890"/>
                    </a:ext>
                  </a:extLst>
                </a:gridCol>
                <a:gridCol w="641896">
                  <a:extLst>
                    <a:ext uri="{9D8B030D-6E8A-4147-A177-3AD203B41FA5}">
                      <a16:colId xmlns:a16="http://schemas.microsoft.com/office/drawing/2014/main" val="1085452641"/>
                    </a:ext>
                  </a:extLst>
                </a:gridCol>
                <a:gridCol w="855862">
                  <a:extLst>
                    <a:ext uri="{9D8B030D-6E8A-4147-A177-3AD203B41FA5}">
                      <a16:colId xmlns:a16="http://schemas.microsoft.com/office/drawing/2014/main" val="1061642695"/>
                    </a:ext>
                  </a:extLst>
                </a:gridCol>
                <a:gridCol w="1212472">
                  <a:extLst>
                    <a:ext uri="{9D8B030D-6E8A-4147-A177-3AD203B41FA5}">
                      <a16:colId xmlns:a16="http://schemas.microsoft.com/office/drawing/2014/main" val="170567376"/>
                    </a:ext>
                  </a:extLst>
                </a:gridCol>
                <a:gridCol w="713219">
                  <a:extLst>
                    <a:ext uri="{9D8B030D-6E8A-4147-A177-3AD203B41FA5}">
                      <a16:colId xmlns:a16="http://schemas.microsoft.com/office/drawing/2014/main" val="2593964753"/>
                    </a:ext>
                  </a:extLst>
                </a:gridCol>
                <a:gridCol w="671696">
                  <a:extLst>
                    <a:ext uri="{9D8B030D-6E8A-4147-A177-3AD203B41FA5}">
                      <a16:colId xmlns:a16="http://schemas.microsoft.com/office/drawing/2014/main" val="2024703851"/>
                    </a:ext>
                  </a:extLst>
                </a:gridCol>
              </a:tblGrid>
              <a:tr h="317759">
                <a:tc>
                  <a:txBody>
                    <a:bodyPr/>
                    <a:lstStyle/>
                    <a:p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PropNoun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Verb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&lt;/s&gt;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646744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r>
                        <a:rPr lang="en-GB" b="0" dirty="0"/>
                        <a:t>&lt;s&gt;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574334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r>
                        <a:rPr lang="en-GB" b="0"/>
                        <a:t>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805497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r>
                        <a:rPr lang="en-GB" b="0"/>
                        <a:t>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351188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r>
                        <a:rPr lang="en-GB" b="0"/>
                        <a:t>PropNoun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400417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r>
                        <a:rPr lang="en-GB" b="0" dirty="0"/>
                        <a:t>Verb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3133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333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Markovkjeder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524000"/>
                <a:ext cx="8640960" cy="2193032"/>
              </a:xfrm>
              <a:solidFill>
                <a:schemeClr val="bg2">
                  <a:lumMod val="95000"/>
                </a:schemeClr>
              </a:solidFill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En </a:t>
                </a:r>
                <a:r>
                  <a:rPr lang="en-GB" dirty="0" err="1"/>
                  <a:t>Markovkjedemodell</a:t>
                </a:r>
                <a:r>
                  <a:rPr lang="en-GB" dirty="0"/>
                  <a:t> </a:t>
                </a:r>
                <a:r>
                  <a:rPr lang="en-GB" dirty="0" err="1"/>
                  <a:t>defineres</a:t>
                </a:r>
                <a:r>
                  <a:rPr lang="en-GB" dirty="0"/>
                  <a:t> </a:t>
                </a:r>
                <a:r>
                  <a:rPr lang="en-GB" dirty="0" err="1"/>
                  <a:t>av</a:t>
                </a:r>
                <a:r>
                  <a:rPr lang="en-GB" dirty="0"/>
                  <a:t> 3 </a:t>
                </a:r>
                <a:r>
                  <a:rPr lang="en-GB" dirty="0" err="1"/>
                  <a:t>komponenter</a:t>
                </a:r>
                <a:r>
                  <a:rPr lang="en-GB" dirty="0"/>
                  <a:t>:</a:t>
                </a:r>
              </a:p>
              <a:p>
                <a:pPr marL="931863" lvl="1" indent="-457200">
                  <a:buFont typeface="+mj-lt"/>
                  <a:buAutoNum type="arabicPeriod"/>
                </a:pPr>
                <a:r>
                  <a:rPr lang="en-GB" dirty="0"/>
                  <a:t>Et sett  </a:t>
                </a:r>
                <a:r>
                  <a:rPr lang="en-GB" dirty="0" err="1"/>
                  <a:t>av</a:t>
                </a:r>
                <a:r>
                  <a:rPr lang="en-GB" dirty="0"/>
                  <a:t> </a:t>
                </a:r>
                <a:r>
                  <a:rPr lang="en-GB" dirty="0" err="1"/>
                  <a:t>mulige</a:t>
                </a:r>
                <a:r>
                  <a:rPr lang="en-GB" dirty="0"/>
                  <a:t> </a:t>
                </a:r>
                <a:r>
                  <a:rPr lang="en-GB" dirty="0" err="1"/>
                  <a:t>tilstander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</m:oMath>
                </a14:m>
                <a:endParaRPr lang="en-GB" b="0" dirty="0"/>
              </a:p>
              <a:p>
                <a:pPr marL="931863" lvl="1" indent="-457200">
                  <a:buFont typeface="+mj-lt"/>
                  <a:buAutoNum type="arabicPeriod"/>
                </a:pPr>
                <a:r>
                  <a:rPr lang="en-GB" dirty="0"/>
                  <a:t>En </a:t>
                </a:r>
                <a:r>
                  <a:rPr lang="en-GB" dirty="0" err="1"/>
                  <a:t>transisjonsmodell</a:t>
                </a:r>
                <a:r>
                  <a:rPr lang="en-GB" dirty="0"/>
                  <a:t> med </a:t>
                </a:r>
                <a:r>
                  <a:rPr lang="en-GB" dirty="0" err="1"/>
                  <a:t>sannsynlighetene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GB" dirty="0"/>
                  <a:t> </a:t>
                </a:r>
                <a:r>
                  <a:rPr lang="en-GB" dirty="0" err="1"/>
                  <a:t>av</a:t>
                </a:r>
                <a:r>
                  <a:rPr lang="en-GB" dirty="0"/>
                  <a:t> </a:t>
                </a:r>
                <a:r>
                  <a:rPr lang="en-GB" dirty="0" err="1"/>
                  <a:t>å</a:t>
                </a:r>
                <a:r>
                  <a:rPr lang="en-GB" dirty="0"/>
                  <a:t> </a:t>
                </a:r>
                <a:r>
                  <a:rPr lang="en-GB" dirty="0" err="1"/>
                  <a:t>bevege</a:t>
                </a:r>
                <a:r>
                  <a:rPr lang="en-GB" dirty="0"/>
                  <a:t> oss </a:t>
                </a:r>
                <a:r>
                  <a:rPr lang="en-GB" dirty="0" err="1"/>
                  <a:t>fra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GB" dirty="0"/>
                  <a:t> til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GB" dirty="0"/>
                  <a:t> for alle </a:t>
                </a:r>
                <a:r>
                  <a:rPr lang="en-GB" dirty="0" err="1"/>
                  <a:t>tilstandene</a:t>
                </a:r>
                <a:endParaRPr lang="en-GB" dirty="0"/>
              </a:p>
              <a:p>
                <a:pPr marL="931863" lvl="1" indent="-457200">
                  <a:buFont typeface="+mj-lt"/>
                  <a:buAutoNum type="arabicPeriod"/>
                </a:pPr>
                <a:r>
                  <a:rPr lang="en-GB" dirty="0"/>
                  <a:t>En </a:t>
                </a:r>
                <a:r>
                  <a:rPr lang="en-GB" dirty="0" err="1"/>
                  <a:t>sannsynlighetsfordeling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dirty="0"/>
                  <a:t>) over </a:t>
                </a:r>
                <a:r>
                  <a:rPr lang="en-GB" dirty="0" err="1"/>
                  <a:t>starttilstander</a:t>
                </a: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524000"/>
                <a:ext cx="8640960" cy="2193032"/>
              </a:xfrm>
              <a:blipFill>
                <a:blip r:embed="rId2"/>
                <a:stretch>
                  <a:fillRect l="-1028" t="-23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12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 txBox="1">
                <a:spLocks/>
              </p:cNvSpPr>
              <p:nvPr/>
            </p:nvSpPr>
            <p:spPr bwMode="auto">
              <a:xfrm>
                <a:off x="5176369" y="3861000"/>
                <a:ext cx="3617907" cy="24483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457200" indent="-457200" algn="l" rtl="0" eaLnBrk="1" fontAlgn="base" hangingPunct="1">
                  <a:spcBef>
                    <a:spcPct val="50000"/>
                  </a:spcBef>
                  <a:spcAft>
                    <a:spcPct val="0"/>
                  </a:spcAft>
                  <a:buSzPct val="80000"/>
                  <a:buFont typeface="Times New Roman" pitchFamily="18" charset="0"/>
                  <a:buChar char="►"/>
                  <a:defRPr sz="24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893763" indent="-4191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▪"/>
                  <a:defRPr sz="2200">
                    <a:solidFill>
                      <a:schemeClr val="tx1"/>
                    </a:solidFill>
                    <a:latin typeface="+mn-lt"/>
                  </a:defRPr>
                </a:lvl2pPr>
                <a:lvl3pPr marL="1230313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◦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22425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·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066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4638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210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3782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354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GB" b="1" kern="0" dirty="0"/>
                  <a:t>Markov-</a:t>
                </a:r>
                <a:r>
                  <a:rPr lang="en-GB" b="1" kern="0" dirty="0" err="1"/>
                  <a:t>antagelsen</a:t>
                </a:r>
                <a:r>
                  <a:rPr lang="en-GB" kern="0" dirty="0"/>
                  <a:t>: for </a:t>
                </a:r>
                <a:r>
                  <a:rPr lang="en-GB" kern="0" dirty="0" err="1"/>
                  <a:t>å</a:t>
                </a:r>
                <a:r>
                  <a:rPr lang="en-GB" kern="0" dirty="0"/>
                  <a:t> </a:t>
                </a:r>
                <a:r>
                  <a:rPr lang="en-GB" kern="0" dirty="0" err="1"/>
                  <a:t>predikere</a:t>
                </a:r>
                <a:r>
                  <a:rPr lang="en-GB" kern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ker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i="1" ker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GB" i="1" ker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GB" kern="0" dirty="0"/>
                  <a:t> </a:t>
                </a:r>
                <a:r>
                  <a:rPr lang="en-GB" kern="0" dirty="0" err="1"/>
                  <a:t>trenger</a:t>
                </a:r>
                <a:r>
                  <a:rPr lang="en-GB" kern="0" dirty="0"/>
                  <a:t> vi </a:t>
                </a:r>
                <a:r>
                  <a:rPr lang="en-GB" kern="0" dirty="0" err="1"/>
                  <a:t>kun</a:t>
                </a:r>
                <a:r>
                  <a:rPr lang="en-GB" kern="0" dirty="0"/>
                  <a:t> </a:t>
                </a:r>
                <a:r>
                  <a:rPr lang="en-GB" kern="0" dirty="0" err="1"/>
                  <a:t>å</a:t>
                </a:r>
                <a:r>
                  <a:rPr lang="en-GB" kern="0" dirty="0"/>
                  <a:t> </a:t>
                </a:r>
                <a:r>
                  <a:rPr lang="en-GB" kern="0" dirty="0" err="1"/>
                  <a:t>vite</a:t>
                </a:r>
                <a:r>
                  <a:rPr lang="en-GB" kern="0" dirty="0"/>
                  <a:t> den </a:t>
                </a:r>
                <a:r>
                  <a:rPr lang="en-GB" kern="0" dirty="0" err="1"/>
                  <a:t>nåværende</a:t>
                </a:r>
                <a:r>
                  <a:rPr lang="en-GB" kern="0" dirty="0"/>
                  <a:t> </a:t>
                </a:r>
                <a:r>
                  <a:rPr lang="en-GB" kern="0" dirty="0" err="1"/>
                  <a:t>tilstanden</a:t>
                </a:r>
                <a:r>
                  <a:rPr lang="en-GB" kern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ker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i="1" ker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GB" kern="0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GB" i="1" kern="0" dirty="0">
                    <a:sym typeface="Wingdings" panose="05000000000000000000" pitchFamily="2" charset="2"/>
                  </a:rPr>
                  <a:t> Eksempel: </a:t>
                </a:r>
                <a:r>
                  <a:rPr lang="en-GB" kern="0" dirty="0">
                    <a:sym typeface="Wingdings" panose="05000000000000000000" pitchFamily="2" charset="2"/>
                  </a:rPr>
                  <a:t>B</a:t>
                </a:r>
                <a:r>
                  <a:rPr lang="en-GB" kern="0" dirty="0"/>
                  <a:t>igram </a:t>
                </a:r>
                <a:r>
                  <a:rPr lang="en-GB" kern="0" dirty="0" err="1"/>
                  <a:t>språkmodeller</a:t>
                </a:r>
                <a:endParaRPr lang="en-GB" kern="0" dirty="0"/>
              </a:p>
            </p:txBody>
          </p:sp>
        </mc:Choice>
        <mc:Fallback xmlns="">
          <p:sp>
            <p:nvSpPr>
              <p:cNvPr id="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76369" y="3861000"/>
                <a:ext cx="3617907" cy="2448320"/>
              </a:xfrm>
              <a:prstGeom prst="rect">
                <a:avLst/>
              </a:prstGeom>
              <a:blipFill>
                <a:blip r:embed="rId3"/>
                <a:stretch>
                  <a:fillRect l="-2807" t="-1554" r="-1053" b="-673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B899C669-CE97-8D49-BBFD-129F01D60979}"/>
              </a:ext>
            </a:extLst>
          </p:cNvPr>
          <p:cNvGrpSpPr/>
          <p:nvPr/>
        </p:nvGrpSpPr>
        <p:grpSpPr>
          <a:xfrm>
            <a:off x="4067944" y="436914"/>
            <a:ext cx="5144996" cy="831798"/>
            <a:chOff x="82429" y="3615923"/>
            <a:chExt cx="9501688" cy="1210501"/>
          </a:xfrm>
        </p:grpSpPr>
        <p:sp>
          <p:nvSpPr>
            <p:cNvPr id="8" name="Oval 12">
              <a:extLst>
                <a:ext uri="{FF2B5EF4-FFF2-40B4-BE49-F238E27FC236}">
                  <a16:creationId xmlns:a16="http://schemas.microsoft.com/office/drawing/2014/main" id="{9A882DCC-8BEF-864E-9798-6CAE638CD225}"/>
                </a:ext>
              </a:extLst>
            </p:cNvPr>
            <p:cNvSpPr/>
            <p:nvPr/>
          </p:nvSpPr>
          <p:spPr bwMode="auto">
            <a:xfrm>
              <a:off x="467544" y="4251160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Oval 14">
              <a:extLst>
                <a:ext uri="{FF2B5EF4-FFF2-40B4-BE49-F238E27FC236}">
                  <a16:creationId xmlns:a16="http://schemas.microsoft.com/office/drawing/2014/main" id="{31DA3FD3-57C7-6140-A870-65D2C38588BD}"/>
                </a:ext>
              </a:extLst>
            </p:cNvPr>
            <p:cNvSpPr/>
            <p:nvPr/>
          </p:nvSpPr>
          <p:spPr bwMode="auto">
            <a:xfrm>
              <a:off x="2240652" y="4269978"/>
              <a:ext cx="504056" cy="53492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Oval 15">
              <a:extLst>
                <a:ext uri="{FF2B5EF4-FFF2-40B4-BE49-F238E27FC236}">
                  <a16:creationId xmlns:a16="http://schemas.microsoft.com/office/drawing/2014/main" id="{18D13A02-0727-5444-8C1E-13025BF50252}"/>
                </a:ext>
              </a:extLst>
            </p:cNvPr>
            <p:cNvSpPr/>
            <p:nvPr/>
          </p:nvSpPr>
          <p:spPr bwMode="auto">
            <a:xfrm>
              <a:off x="4013760" y="4299884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Oval 16">
              <a:extLst>
                <a:ext uri="{FF2B5EF4-FFF2-40B4-BE49-F238E27FC236}">
                  <a16:creationId xmlns:a16="http://schemas.microsoft.com/office/drawing/2014/main" id="{BDBC4818-7E45-A94B-9E13-EA988291F2DD}"/>
                </a:ext>
              </a:extLst>
            </p:cNvPr>
            <p:cNvSpPr/>
            <p:nvPr/>
          </p:nvSpPr>
          <p:spPr bwMode="auto">
            <a:xfrm>
              <a:off x="5786869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Oval 17">
              <a:extLst>
                <a:ext uri="{FF2B5EF4-FFF2-40B4-BE49-F238E27FC236}">
                  <a16:creationId xmlns:a16="http://schemas.microsoft.com/office/drawing/2014/main" id="{B6AF389B-DFF1-EA45-96B2-252955965CF1}"/>
                </a:ext>
              </a:extLst>
            </p:cNvPr>
            <p:cNvSpPr/>
            <p:nvPr/>
          </p:nvSpPr>
          <p:spPr bwMode="auto">
            <a:xfrm>
              <a:off x="7559978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3" name="Straight Arrow Connector 22">
              <a:extLst>
                <a:ext uri="{FF2B5EF4-FFF2-40B4-BE49-F238E27FC236}">
                  <a16:creationId xmlns:a16="http://schemas.microsoft.com/office/drawing/2014/main" id="{793E1E81-D770-C64C-A866-8D2A67779827}"/>
                </a:ext>
              </a:extLst>
            </p:cNvPr>
            <p:cNvCxnSpPr/>
            <p:nvPr/>
          </p:nvCxnSpPr>
          <p:spPr bwMode="auto">
            <a:xfrm>
              <a:off x="1027766" y="4503188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23">
              <a:extLst>
                <a:ext uri="{FF2B5EF4-FFF2-40B4-BE49-F238E27FC236}">
                  <a16:creationId xmlns:a16="http://schemas.microsoft.com/office/drawing/2014/main" id="{081393F6-F19D-3B4F-95AF-6477129BE218}"/>
                </a:ext>
              </a:extLst>
            </p:cNvPr>
            <p:cNvCxnSpPr/>
            <p:nvPr/>
          </p:nvCxnSpPr>
          <p:spPr bwMode="auto">
            <a:xfrm>
              <a:off x="2827966" y="4516593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24">
              <a:extLst>
                <a:ext uri="{FF2B5EF4-FFF2-40B4-BE49-F238E27FC236}">
                  <a16:creationId xmlns:a16="http://schemas.microsoft.com/office/drawing/2014/main" id="{DA1B8B6C-F4B3-A84F-BFFF-31C30A70598D}"/>
                </a:ext>
              </a:extLst>
            </p:cNvPr>
            <p:cNvCxnSpPr/>
            <p:nvPr/>
          </p:nvCxnSpPr>
          <p:spPr bwMode="auto">
            <a:xfrm>
              <a:off x="4556158" y="4537440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25">
              <a:extLst>
                <a:ext uri="{FF2B5EF4-FFF2-40B4-BE49-F238E27FC236}">
                  <a16:creationId xmlns:a16="http://schemas.microsoft.com/office/drawing/2014/main" id="{8B95582E-707A-B34E-BE3E-2599CDB40B3E}"/>
                </a:ext>
              </a:extLst>
            </p:cNvPr>
            <p:cNvCxnSpPr/>
            <p:nvPr/>
          </p:nvCxnSpPr>
          <p:spPr bwMode="auto">
            <a:xfrm>
              <a:off x="6356358" y="4552677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TextBox 31">
              <a:extLst>
                <a:ext uri="{FF2B5EF4-FFF2-40B4-BE49-F238E27FC236}">
                  <a16:creationId xmlns:a16="http://schemas.microsoft.com/office/drawing/2014/main" id="{782E1EEE-9D6E-3647-B337-C9BE7A3F8259}"/>
                </a:ext>
              </a:extLst>
            </p:cNvPr>
            <p:cNvSpPr txBox="1"/>
            <p:nvPr/>
          </p:nvSpPr>
          <p:spPr bwMode="white">
            <a:xfrm>
              <a:off x="82429" y="3615923"/>
              <a:ext cx="2018231" cy="537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 dirty="0"/>
                <a:t>PRON</a:t>
              </a:r>
            </a:p>
          </p:txBody>
        </p:sp>
        <p:sp>
          <p:nvSpPr>
            <p:cNvPr id="18" name="TextBox 32">
              <a:extLst>
                <a:ext uri="{FF2B5EF4-FFF2-40B4-BE49-F238E27FC236}">
                  <a16:creationId xmlns:a16="http://schemas.microsoft.com/office/drawing/2014/main" id="{C91371D3-DBB2-4F4C-B674-0EAB0C79743B}"/>
                </a:ext>
              </a:extLst>
            </p:cNvPr>
            <p:cNvSpPr txBox="1"/>
            <p:nvPr/>
          </p:nvSpPr>
          <p:spPr bwMode="white">
            <a:xfrm>
              <a:off x="1907705" y="3627805"/>
              <a:ext cx="2196241" cy="537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VERB</a:t>
              </a:r>
              <a:endParaRPr lang="en-GB" sz="1800" baseline="0" dirty="0"/>
            </a:p>
          </p:txBody>
        </p:sp>
        <p:sp>
          <p:nvSpPr>
            <p:cNvPr id="19" name="TextBox 33">
              <a:extLst>
                <a:ext uri="{FF2B5EF4-FFF2-40B4-BE49-F238E27FC236}">
                  <a16:creationId xmlns:a16="http://schemas.microsoft.com/office/drawing/2014/main" id="{E3D4342C-93B9-094F-9374-9F8B601B943B}"/>
                </a:ext>
              </a:extLst>
            </p:cNvPr>
            <p:cNvSpPr txBox="1"/>
            <p:nvPr/>
          </p:nvSpPr>
          <p:spPr bwMode="white">
            <a:xfrm>
              <a:off x="3851917" y="3665061"/>
              <a:ext cx="1773103" cy="537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DET</a:t>
              </a:r>
              <a:endParaRPr lang="en-GB" sz="1800" baseline="0" dirty="0"/>
            </a:p>
          </p:txBody>
        </p:sp>
        <p:sp>
          <p:nvSpPr>
            <p:cNvPr id="20" name="TextBox 34">
              <a:extLst>
                <a:ext uri="{FF2B5EF4-FFF2-40B4-BE49-F238E27FC236}">
                  <a16:creationId xmlns:a16="http://schemas.microsoft.com/office/drawing/2014/main" id="{9EBC5F7D-F12C-574B-B5CB-3268DEBBA7F0}"/>
                </a:ext>
              </a:extLst>
            </p:cNvPr>
            <p:cNvSpPr txBox="1"/>
            <p:nvPr/>
          </p:nvSpPr>
          <p:spPr bwMode="white">
            <a:xfrm>
              <a:off x="5464524" y="3682496"/>
              <a:ext cx="2043962" cy="537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NOUN</a:t>
              </a:r>
              <a:endParaRPr lang="en-GB" sz="1800" baseline="0" dirty="0"/>
            </a:p>
          </p:txBody>
        </p:sp>
        <p:sp>
          <p:nvSpPr>
            <p:cNvPr id="21" name="TextBox 35">
              <a:extLst>
                <a:ext uri="{FF2B5EF4-FFF2-40B4-BE49-F238E27FC236}">
                  <a16:creationId xmlns:a16="http://schemas.microsoft.com/office/drawing/2014/main" id="{007BFD7E-FB5E-F64B-9CDD-BB52251E038D}"/>
                </a:ext>
              </a:extLst>
            </p:cNvPr>
            <p:cNvSpPr txBox="1"/>
            <p:nvPr/>
          </p:nvSpPr>
          <p:spPr bwMode="white">
            <a:xfrm>
              <a:off x="7142429" y="3670866"/>
              <a:ext cx="2441688" cy="537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PUNCT</a:t>
              </a:r>
              <a:endParaRPr lang="en-GB" sz="1800" baseline="0" dirty="0"/>
            </a:p>
          </p:txBody>
        </p:sp>
      </p:grpSp>
      <p:graphicFrame>
        <p:nvGraphicFramePr>
          <p:cNvPr id="37" name="Table 6">
            <a:extLst>
              <a:ext uri="{FF2B5EF4-FFF2-40B4-BE49-F238E27FC236}">
                <a16:creationId xmlns:a16="http://schemas.microsoft.com/office/drawing/2014/main" id="{57F92794-7D98-8B46-B388-622E047B5A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604579"/>
              </p:ext>
            </p:extLst>
          </p:nvPr>
        </p:nvGraphicFramePr>
        <p:xfrm>
          <a:off x="242265" y="3753475"/>
          <a:ext cx="4307149" cy="2743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9335">
                  <a:extLst>
                    <a:ext uri="{9D8B030D-6E8A-4147-A177-3AD203B41FA5}">
                      <a16:colId xmlns:a16="http://schemas.microsoft.com/office/drawing/2014/main" val="158744189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08545264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061642695"/>
                    </a:ext>
                  </a:extLst>
                </a:gridCol>
                <a:gridCol w="769502">
                  <a:extLst>
                    <a:ext uri="{9D8B030D-6E8A-4147-A177-3AD203B41FA5}">
                      <a16:colId xmlns:a16="http://schemas.microsoft.com/office/drawing/2014/main" val="17056737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59396475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24703851"/>
                    </a:ext>
                  </a:extLst>
                </a:gridCol>
              </a:tblGrid>
              <a:tr h="317759">
                <a:tc>
                  <a:txBody>
                    <a:bodyPr/>
                    <a:lstStyle/>
                    <a:p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err="1"/>
                        <a:t>PropNoun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Verb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&lt;/s&gt;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646744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r>
                        <a:rPr lang="en-GB" b="0" dirty="0"/>
                        <a:t>&lt;s&gt;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574334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r>
                        <a:rPr lang="en-GB" b="0"/>
                        <a:t>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805497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r>
                        <a:rPr lang="en-GB" b="0"/>
                        <a:t>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351188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r>
                        <a:rPr lang="en-GB" b="0" dirty="0" err="1"/>
                        <a:t>PropNoun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400417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r>
                        <a:rPr lang="en-GB" b="0" dirty="0"/>
                        <a:t>Verb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313363"/>
                  </a:ext>
                </a:extLst>
              </a:tr>
            </a:tbl>
          </a:graphicData>
        </a:graphic>
      </p:graphicFrame>
      <p:sp>
        <p:nvSpPr>
          <p:cNvPr id="5" name="Friform 4">
            <a:extLst>
              <a:ext uri="{FF2B5EF4-FFF2-40B4-BE49-F238E27FC236}">
                <a16:creationId xmlns:a16="http://schemas.microsoft.com/office/drawing/2014/main" id="{A6FE1C80-6137-1E46-94E2-443BEF46556F}"/>
              </a:ext>
            </a:extLst>
          </p:cNvPr>
          <p:cNvSpPr/>
          <p:nvPr/>
        </p:nvSpPr>
        <p:spPr bwMode="auto">
          <a:xfrm>
            <a:off x="242265" y="2708968"/>
            <a:ext cx="513311" cy="1008064"/>
          </a:xfrm>
          <a:custGeom>
            <a:avLst/>
            <a:gdLst>
              <a:gd name="connsiteX0" fmla="*/ 919318 w 919318"/>
              <a:gd name="connsiteY0" fmla="*/ 0 h 1007165"/>
              <a:gd name="connsiteX1" fmla="*/ 137440 w 919318"/>
              <a:gd name="connsiteY1" fmla="*/ 490330 h 1007165"/>
              <a:gd name="connsiteX2" fmla="*/ 4918 w 919318"/>
              <a:gd name="connsiteY2" fmla="*/ 1007165 h 1007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9318" h="1007165">
                <a:moveTo>
                  <a:pt x="919318" y="0"/>
                </a:moveTo>
                <a:cubicBezTo>
                  <a:pt x="604579" y="161234"/>
                  <a:pt x="289840" y="322469"/>
                  <a:pt x="137440" y="490330"/>
                </a:cubicBezTo>
                <a:cubicBezTo>
                  <a:pt x="-14960" y="658191"/>
                  <a:pt x="-5021" y="832678"/>
                  <a:pt x="4918" y="1007165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Friform 24">
            <a:extLst>
              <a:ext uri="{FF2B5EF4-FFF2-40B4-BE49-F238E27FC236}">
                <a16:creationId xmlns:a16="http://schemas.microsoft.com/office/drawing/2014/main" id="{C8356D23-5E52-8A45-991C-E2B78C84BE5B}"/>
              </a:ext>
            </a:extLst>
          </p:cNvPr>
          <p:cNvSpPr/>
          <p:nvPr/>
        </p:nvSpPr>
        <p:spPr bwMode="auto">
          <a:xfrm rot="20610356">
            <a:off x="221509" y="3516845"/>
            <a:ext cx="750051" cy="905512"/>
          </a:xfrm>
          <a:custGeom>
            <a:avLst/>
            <a:gdLst>
              <a:gd name="connsiteX0" fmla="*/ 919318 w 919318"/>
              <a:gd name="connsiteY0" fmla="*/ 0 h 1007165"/>
              <a:gd name="connsiteX1" fmla="*/ 137440 w 919318"/>
              <a:gd name="connsiteY1" fmla="*/ 490330 h 1007165"/>
              <a:gd name="connsiteX2" fmla="*/ 4918 w 919318"/>
              <a:gd name="connsiteY2" fmla="*/ 1007165 h 1007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9318" h="1007165">
                <a:moveTo>
                  <a:pt x="919318" y="0"/>
                </a:moveTo>
                <a:cubicBezTo>
                  <a:pt x="604579" y="161234"/>
                  <a:pt x="289840" y="322469"/>
                  <a:pt x="137440" y="490330"/>
                </a:cubicBezTo>
                <a:cubicBezTo>
                  <a:pt x="-14960" y="658191"/>
                  <a:pt x="-5021" y="832678"/>
                  <a:pt x="4918" y="1007165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25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6328BD-ACD9-6A47-82E3-14E0C1A6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Markovskjeder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9EDAA9-F7A7-5347-9F7E-738B4178F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Legg merke på at tallene på hver rekke må være = 1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1348614-7232-C047-8FBC-7E6083A04A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13</a:t>
            </a:fld>
            <a:endParaRPr lang="en-GB" noProof="0"/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90A766BE-2329-9740-A491-273C869E46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97733"/>
              </p:ext>
            </p:extLst>
          </p:nvPr>
        </p:nvGraphicFramePr>
        <p:xfrm>
          <a:off x="1043608" y="2209800"/>
          <a:ext cx="4307149" cy="2743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9335">
                  <a:extLst>
                    <a:ext uri="{9D8B030D-6E8A-4147-A177-3AD203B41FA5}">
                      <a16:colId xmlns:a16="http://schemas.microsoft.com/office/drawing/2014/main" val="158744189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08545264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061642695"/>
                    </a:ext>
                  </a:extLst>
                </a:gridCol>
                <a:gridCol w="769502">
                  <a:extLst>
                    <a:ext uri="{9D8B030D-6E8A-4147-A177-3AD203B41FA5}">
                      <a16:colId xmlns:a16="http://schemas.microsoft.com/office/drawing/2014/main" val="17056737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59396475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24703851"/>
                    </a:ext>
                  </a:extLst>
                </a:gridCol>
              </a:tblGrid>
              <a:tr h="317759">
                <a:tc>
                  <a:txBody>
                    <a:bodyPr/>
                    <a:lstStyle/>
                    <a:p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err="1"/>
                        <a:t>PropNoun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Verb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&lt;/s&gt;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646744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r>
                        <a:rPr lang="en-GB" b="0" dirty="0"/>
                        <a:t>&lt;s&gt;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574334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r>
                        <a:rPr lang="en-GB" b="0"/>
                        <a:t>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805497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r>
                        <a:rPr lang="en-GB" b="0"/>
                        <a:t>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351188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r>
                        <a:rPr lang="en-GB" b="0" dirty="0" err="1"/>
                        <a:t>PropNoun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400417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r>
                        <a:rPr lang="en-GB" b="0" dirty="0"/>
                        <a:t>Verb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313363"/>
                  </a:ext>
                </a:extLst>
              </a:tr>
            </a:tbl>
          </a:graphicData>
        </a:graphic>
      </p:graphicFrame>
      <p:sp>
        <p:nvSpPr>
          <p:cNvPr id="7" name="Bue 6">
            <a:extLst>
              <a:ext uri="{FF2B5EF4-FFF2-40B4-BE49-F238E27FC236}">
                <a16:creationId xmlns:a16="http://schemas.microsoft.com/office/drawing/2014/main" id="{85C7DA7F-90CC-444D-8BBC-6AFBECCB9ACD}"/>
              </a:ext>
            </a:extLst>
          </p:cNvPr>
          <p:cNvSpPr/>
          <p:nvPr/>
        </p:nvSpPr>
        <p:spPr bwMode="auto">
          <a:xfrm rot="5400000">
            <a:off x="3974601" y="318719"/>
            <a:ext cx="3024336" cy="3125682"/>
          </a:xfrm>
          <a:prstGeom prst="arc">
            <a:avLst>
              <a:gd name="adj1" fmla="val 16200000"/>
              <a:gd name="adj2" fmla="val 57472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52F7676E-54B5-DC4C-BAAA-6720E5A13765}"/>
              </a:ext>
            </a:extLst>
          </p:cNvPr>
          <p:cNvSpPr/>
          <p:nvPr/>
        </p:nvSpPr>
        <p:spPr>
          <a:xfrm>
            <a:off x="5160780" y="5192083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nb-NO" sz="2400" dirty="0"/>
              <a:t>Men ikke kolonnene!</a:t>
            </a:r>
            <a:endParaRPr lang="nb-NO" sz="2400" b="1" dirty="0"/>
          </a:p>
        </p:txBody>
      </p:sp>
      <p:sp>
        <p:nvSpPr>
          <p:cNvPr id="9" name="Bue 8">
            <a:extLst>
              <a:ext uri="{FF2B5EF4-FFF2-40B4-BE49-F238E27FC236}">
                <a16:creationId xmlns:a16="http://schemas.microsoft.com/office/drawing/2014/main" id="{7764B898-C63C-CD4A-A543-0D4397CED2DB}"/>
              </a:ext>
            </a:extLst>
          </p:cNvPr>
          <p:cNvSpPr/>
          <p:nvPr/>
        </p:nvSpPr>
        <p:spPr bwMode="auto">
          <a:xfrm rot="13911439">
            <a:off x="4823653" y="2909880"/>
            <a:ext cx="3024336" cy="3125682"/>
          </a:xfrm>
          <a:prstGeom prst="arc">
            <a:avLst>
              <a:gd name="adj1" fmla="val 16086441"/>
              <a:gd name="adj2" fmla="val 17336719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0" name="Group 5">
            <a:extLst>
              <a:ext uri="{FF2B5EF4-FFF2-40B4-BE49-F238E27FC236}">
                <a16:creationId xmlns:a16="http://schemas.microsoft.com/office/drawing/2014/main" id="{4FCC3E00-5267-B94E-91C7-30C73812D430}"/>
              </a:ext>
            </a:extLst>
          </p:cNvPr>
          <p:cNvGrpSpPr/>
          <p:nvPr/>
        </p:nvGrpSpPr>
        <p:grpSpPr>
          <a:xfrm>
            <a:off x="4067944" y="436914"/>
            <a:ext cx="5144996" cy="831798"/>
            <a:chOff x="82429" y="3615923"/>
            <a:chExt cx="9501688" cy="1210501"/>
          </a:xfrm>
        </p:grpSpPr>
        <p:sp>
          <p:nvSpPr>
            <p:cNvPr id="11" name="Oval 12">
              <a:extLst>
                <a:ext uri="{FF2B5EF4-FFF2-40B4-BE49-F238E27FC236}">
                  <a16:creationId xmlns:a16="http://schemas.microsoft.com/office/drawing/2014/main" id="{1BB7CF41-8927-3042-974B-9A23D7FF13D8}"/>
                </a:ext>
              </a:extLst>
            </p:cNvPr>
            <p:cNvSpPr/>
            <p:nvPr/>
          </p:nvSpPr>
          <p:spPr bwMode="auto">
            <a:xfrm>
              <a:off x="467544" y="4251160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Oval 14">
              <a:extLst>
                <a:ext uri="{FF2B5EF4-FFF2-40B4-BE49-F238E27FC236}">
                  <a16:creationId xmlns:a16="http://schemas.microsoft.com/office/drawing/2014/main" id="{C7DC1152-21B1-594F-90A3-8A1B021A93F2}"/>
                </a:ext>
              </a:extLst>
            </p:cNvPr>
            <p:cNvSpPr/>
            <p:nvPr/>
          </p:nvSpPr>
          <p:spPr bwMode="auto">
            <a:xfrm>
              <a:off x="2240652" y="4269978"/>
              <a:ext cx="504056" cy="53492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Oval 15">
              <a:extLst>
                <a:ext uri="{FF2B5EF4-FFF2-40B4-BE49-F238E27FC236}">
                  <a16:creationId xmlns:a16="http://schemas.microsoft.com/office/drawing/2014/main" id="{1751C87C-B3E3-D340-8499-CE9E3DA90E52}"/>
                </a:ext>
              </a:extLst>
            </p:cNvPr>
            <p:cNvSpPr/>
            <p:nvPr/>
          </p:nvSpPr>
          <p:spPr bwMode="auto">
            <a:xfrm>
              <a:off x="4013760" y="4299884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Oval 16">
              <a:extLst>
                <a:ext uri="{FF2B5EF4-FFF2-40B4-BE49-F238E27FC236}">
                  <a16:creationId xmlns:a16="http://schemas.microsoft.com/office/drawing/2014/main" id="{9B3A0D6E-A7D6-A841-B1B4-E94B14DD6680}"/>
                </a:ext>
              </a:extLst>
            </p:cNvPr>
            <p:cNvSpPr/>
            <p:nvPr/>
          </p:nvSpPr>
          <p:spPr bwMode="auto">
            <a:xfrm>
              <a:off x="5786869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Oval 17">
              <a:extLst>
                <a:ext uri="{FF2B5EF4-FFF2-40B4-BE49-F238E27FC236}">
                  <a16:creationId xmlns:a16="http://schemas.microsoft.com/office/drawing/2014/main" id="{32D0625A-56F0-2C4D-9A40-B1388BAC0D67}"/>
                </a:ext>
              </a:extLst>
            </p:cNvPr>
            <p:cNvSpPr/>
            <p:nvPr/>
          </p:nvSpPr>
          <p:spPr bwMode="auto">
            <a:xfrm>
              <a:off x="7559978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6" name="Straight Arrow Connector 22">
              <a:extLst>
                <a:ext uri="{FF2B5EF4-FFF2-40B4-BE49-F238E27FC236}">
                  <a16:creationId xmlns:a16="http://schemas.microsoft.com/office/drawing/2014/main" id="{F6AC2AE1-4CAA-6247-9954-48A0CA872764}"/>
                </a:ext>
              </a:extLst>
            </p:cNvPr>
            <p:cNvCxnSpPr/>
            <p:nvPr/>
          </p:nvCxnSpPr>
          <p:spPr bwMode="auto">
            <a:xfrm>
              <a:off x="1027766" y="4503188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23">
              <a:extLst>
                <a:ext uri="{FF2B5EF4-FFF2-40B4-BE49-F238E27FC236}">
                  <a16:creationId xmlns:a16="http://schemas.microsoft.com/office/drawing/2014/main" id="{70FE8107-A218-2A42-80A6-E0E5AB05C2BC}"/>
                </a:ext>
              </a:extLst>
            </p:cNvPr>
            <p:cNvCxnSpPr/>
            <p:nvPr/>
          </p:nvCxnSpPr>
          <p:spPr bwMode="auto">
            <a:xfrm>
              <a:off x="2827966" y="4516593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24">
              <a:extLst>
                <a:ext uri="{FF2B5EF4-FFF2-40B4-BE49-F238E27FC236}">
                  <a16:creationId xmlns:a16="http://schemas.microsoft.com/office/drawing/2014/main" id="{1D6E9790-03A8-4248-BD01-B9D389E2C129}"/>
                </a:ext>
              </a:extLst>
            </p:cNvPr>
            <p:cNvCxnSpPr/>
            <p:nvPr/>
          </p:nvCxnSpPr>
          <p:spPr bwMode="auto">
            <a:xfrm>
              <a:off x="4556158" y="4537440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Arrow Connector 25">
              <a:extLst>
                <a:ext uri="{FF2B5EF4-FFF2-40B4-BE49-F238E27FC236}">
                  <a16:creationId xmlns:a16="http://schemas.microsoft.com/office/drawing/2014/main" id="{51B51A5B-A181-724E-8003-4D949435DB0C}"/>
                </a:ext>
              </a:extLst>
            </p:cNvPr>
            <p:cNvCxnSpPr/>
            <p:nvPr/>
          </p:nvCxnSpPr>
          <p:spPr bwMode="auto">
            <a:xfrm>
              <a:off x="6356358" y="4552677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" name="TextBox 31">
              <a:extLst>
                <a:ext uri="{FF2B5EF4-FFF2-40B4-BE49-F238E27FC236}">
                  <a16:creationId xmlns:a16="http://schemas.microsoft.com/office/drawing/2014/main" id="{712330BE-DE9D-4640-9D6B-7FD494963A53}"/>
                </a:ext>
              </a:extLst>
            </p:cNvPr>
            <p:cNvSpPr txBox="1"/>
            <p:nvPr/>
          </p:nvSpPr>
          <p:spPr bwMode="white">
            <a:xfrm>
              <a:off x="82429" y="3615923"/>
              <a:ext cx="2018231" cy="537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 dirty="0"/>
                <a:t>PRON</a:t>
              </a:r>
            </a:p>
          </p:txBody>
        </p:sp>
        <p:sp>
          <p:nvSpPr>
            <p:cNvPr id="21" name="TextBox 32">
              <a:extLst>
                <a:ext uri="{FF2B5EF4-FFF2-40B4-BE49-F238E27FC236}">
                  <a16:creationId xmlns:a16="http://schemas.microsoft.com/office/drawing/2014/main" id="{E289D5E6-69F3-6F41-9753-DC4511521074}"/>
                </a:ext>
              </a:extLst>
            </p:cNvPr>
            <p:cNvSpPr txBox="1"/>
            <p:nvPr/>
          </p:nvSpPr>
          <p:spPr bwMode="white">
            <a:xfrm>
              <a:off x="1907705" y="3627805"/>
              <a:ext cx="2196241" cy="537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VERB</a:t>
              </a:r>
              <a:endParaRPr lang="en-GB" sz="1800" baseline="0" dirty="0"/>
            </a:p>
          </p:txBody>
        </p:sp>
        <p:sp>
          <p:nvSpPr>
            <p:cNvPr id="22" name="TextBox 33">
              <a:extLst>
                <a:ext uri="{FF2B5EF4-FFF2-40B4-BE49-F238E27FC236}">
                  <a16:creationId xmlns:a16="http://schemas.microsoft.com/office/drawing/2014/main" id="{1D505818-826D-BE4B-AF60-9178FFA57BE6}"/>
                </a:ext>
              </a:extLst>
            </p:cNvPr>
            <p:cNvSpPr txBox="1"/>
            <p:nvPr/>
          </p:nvSpPr>
          <p:spPr bwMode="white">
            <a:xfrm>
              <a:off x="3851917" y="3665061"/>
              <a:ext cx="1773103" cy="537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DET</a:t>
              </a:r>
              <a:endParaRPr lang="en-GB" sz="1800" baseline="0" dirty="0"/>
            </a:p>
          </p:txBody>
        </p:sp>
        <p:sp>
          <p:nvSpPr>
            <p:cNvPr id="23" name="TextBox 34">
              <a:extLst>
                <a:ext uri="{FF2B5EF4-FFF2-40B4-BE49-F238E27FC236}">
                  <a16:creationId xmlns:a16="http://schemas.microsoft.com/office/drawing/2014/main" id="{9F39E606-1880-614A-B3CF-F20DF52A7405}"/>
                </a:ext>
              </a:extLst>
            </p:cNvPr>
            <p:cNvSpPr txBox="1"/>
            <p:nvPr/>
          </p:nvSpPr>
          <p:spPr bwMode="white">
            <a:xfrm>
              <a:off x="5464524" y="3682496"/>
              <a:ext cx="2043962" cy="537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NOUN</a:t>
              </a:r>
              <a:endParaRPr lang="en-GB" sz="1800" baseline="0" dirty="0"/>
            </a:p>
          </p:txBody>
        </p:sp>
        <p:sp>
          <p:nvSpPr>
            <p:cNvPr id="24" name="TextBox 35">
              <a:extLst>
                <a:ext uri="{FF2B5EF4-FFF2-40B4-BE49-F238E27FC236}">
                  <a16:creationId xmlns:a16="http://schemas.microsoft.com/office/drawing/2014/main" id="{EBB4FC08-F2C7-E143-9691-16F5F18FC382}"/>
                </a:ext>
              </a:extLst>
            </p:cNvPr>
            <p:cNvSpPr txBox="1"/>
            <p:nvPr/>
          </p:nvSpPr>
          <p:spPr bwMode="white">
            <a:xfrm>
              <a:off x="7142429" y="3670866"/>
              <a:ext cx="2441688" cy="537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PUNCT</a:t>
              </a:r>
              <a:endParaRPr lang="en-GB" sz="1800" baseline="0" dirty="0"/>
            </a:p>
          </p:txBody>
        </p:sp>
      </p:grpSp>
      <p:sp>
        <p:nvSpPr>
          <p:cNvPr id="25" name="Bue 24">
            <a:extLst>
              <a:ext uri="{FF2B5EF4-FFF2-40B4-BE49-F238E27FC236}">
                <a16:creationId xmlns:a16="http://schemas.microsoft.com/office/drawing/2014/main" id="{8D556C93-3AC7-0545-B553-467376DA2DB5}"/>
              </a:ext>
            </a:extLst>
          </p:cNvPr>
          <p:cNvSpPr/>
          <p:nvPr/>
        </p:nvSpPr>
        <p:spPr bwMode="auto">
          <a:xfrm rot="12993643">
            <a:off x="644975" y="2590404"/>
            <a:ext cx="3024336" cy="3125682"/>
          </a:xfrm>
          <a:prstGeom prst="arc">
            <a:avLst>
              <a:gd name="adj1" fmla="val 16015784"/>
              <a:gd name="adj2" fmla="val 57472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4C4E0B82-C20F-E54E-BC14-E3E8AD8079B7}"/>
              </a:ext>
            </a:extLst>
          </p:cNvPr>
          <p:cNvSpPr/>
          <p:nvPr/>
        </p:nvSpPr>
        <p:spPr>
          <a:xfrm>
            <a:off x="1355238" y="5224986"/>
            <a:ext cx="34860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2400" dirty="0"/>
              <a:t>Vi bruker ofte som konvensjon at hver sekvens starter med &lt;s&gt; og slutter med &lt;/s&gt;</a:t>
            </a:r>
            <a:endParaRPr lang="nb-NO" sz="2400" b="1" dirty="0"/>
          </a:p>
        </p:txBody>
      </p:sp>
    </p:spTree>
    <p:extLst>
      <p:ext uri="{BB962C8B-B14F-4D97-AF65-F5344CB8AC3E}">
        <p14:creationId xmlns:p14="http://schemas.microsoft.com/office/powerpoint/2010/main" val="272963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Hidden</a:t>
            </a:r>
            <a:r>
              <a:rPr lang="en-GB" dirty="0"/>
              <a:t> Markov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HMMs er </a:t>
            </a:r>
            <a:r>
              <a:rPr lang="en-GB" dirty="0" err="1"/>
              <a:t>Markovkjeder</a:t>
            </a:r>
            <a:r>
              <a:rPr lang="en-GB" dirty="0"/>
              <a:t> </a:t>
            </a:r>
            <a:r>
              <a:rPr lang="en-GB" dirty="0" err="1"/>
              <a:t>hvor</a:t>
            </a:r>
            <a:r>
              <a:rPr lang="en-GB" dirty="0"/>
              <a:t> </a:t>
            </a:r>
            <a:r>
              <a:rPr lang="en-GB" dirty="0" err="1"/>
              <a:t>sekvensen</a:t>
            </a:r>
            <a:r>
              <a:rPr lang="en-GB" dirty="0"/>
              <a:t> over </a:t>
            </a:r>
            <a:r>
              <a:rPr lang="en-GB" dirty="0" err="1"/>
              <a:t>tilstandene</a:t>
            </a:r>
            <a:r>
              <a:rPr lang="en-GB" dirty="0"/>
              <a:t>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observeres</a:t>
            </a:r>
            <a:r>
              <a:rPr lang="en-GB" dirty="0"/>
              <a:t> </a:t>
            </a:r>
            <a:r>
              <a:rPr lang="en-GB" dirty="0" err="1"/>
              <a:t>direkte</a:t>
            </a:r>
            <a:r>
              <a:rPr lang="en-GB" dirty="0"/>
              <a:t> (</a:t>
            </a:r>
            <a:r>
              <a:rPr lang="en-GB" dirty="0" err="1"/>
              <a:t>sekvensen</a:t>
            </a:r>
            <a:r>
              <a:rPr lang="en-GB" dirty="0"/>
              <a:t> er “</a:t>
            </a:r>
            <a:r>
              <a:rPr lang="en-GB" dirty="0" err="1"/>
              <a:t>skjult</a:t>
            </a:r>
            <a:r>
              <a:rPr lang="en-GB" dirty="0"/>
              <a:t>”)</a:t>
            </a:r>
          </a:p>
          <a:p>
            <a:pPr lvl="1"/>
            <a:r>
              <a:rPr lang="en-GB" dirty="0"/>
              <a:t>Vi har </a:t>
            </a:r>
            <a:r>
              <a:rPr lang="en-GB" dirty="0" err="1"/>
              <a:t>derimot</a:t>
            </a:r>
            <a:r>
              <a:rPr lang="en-GB" dirty="0"/>
              <a:t> </a:t>
            </a:r>
            <a:r>
              <a:rPr lang="en-GB" dirty="0" err="1"/>
              <a:t>tilgang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en </a:t>
            </a:r>
            <a:r>
              <a:rPr lang="en-GB" dirty="0" err="1"/>
              <a:t>sekvens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b="1" dirty="0" err="1"/>
              <a:t>observasjoner</a:t>
            </a:r>
            <a:r>
              <a:rPr lang="en-GB" dirty="0"/>
              <a:t>     (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gir</a:t>
            </a:r>
            <a:r>
              <a:rPr lang="en-GB" dirty="0"/>
              <a:t> </a:t>
            </a:r>
            <a:r>
              <a:rPr lang="en-GB" dirty="0" err="1"/>
              <a:t>informasjon</a:t>
            </a:r>
            <a:r>
              <a:rPr lang="en-GB" dirty="0"/>
              <a:t> om de </a:t>
            </a:r>
            <a:r>
              <a:rPr lang="en-GB" dirty="0" err="1"/>
              <a:t>underliggende</a:t>
            </a:r>
            <a:r>
              <a:rPr lang="en-GB" dirty="0"/>
              <a:t> </a:t>
            </a:r>
            <a:r>
              <a:rPr lang="en-GB" dirty="0" err="1"/>
              <a:t>tilstandene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Kan vi </a:t>
            </a:r>
            <a:r>
              <a:rPr lang="en-GB" i="1" dirty="0" err="1"/>
              <a:t>avlede</a:t>
            </a:r>
            <a:r>
              <a:rPr lang="en-GB" dirty="0"/>
              <a:t> </a:t>
            </a:r>
            <a:r>
              <a:rPr lang="en-GB" dirty="0" err="1"/>
              <a:t>tilstandene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observasjonene</a:t>
            </a:r>
            <a:r>
              <a:rPr lang="en-GB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14</a:t>
            </a:fld>
            <a:endParaRPr lang="en-GB" noProof="0"/>
          </a:p>
        </p:txBody>
      </p:sp>
      <p:sp>
        <p:nvSpPr>
          <p:cNvPr id="7" name="TextBox 6"/>
          <p:cNvSpPr txBox="1"/>
          <p:nvPr/>
        </p:nvSpPr>
        <p:spPr bwMode="white">
          <a:xfrm>
            <a:off x="467544" y="4158178"/>
            <a:ext cx="3096344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/>
              <a:t>Vi observerer </a:t>
            </a:r>
            <a:r>
              <a:rPr lang="en-GB" sz="2800" i="1" baseline="0"/>
              <a:t>ordene</a:t>
            </a:r>
            <a:r>
              <a:rPr lang="en-GB" sz="2800" baseline="0"/>
              <a:t> i</a:t>
            </a:r>
            <a:r>
              <a:rPr lang="en-GB" sz="2800"/>
              <a:t> setning</a:t>
            </a:r>
            <a:r>
              <a:rPr lang="en-GB" sz="2800" baseline="0"/>
              <a:t>,</a:t>
            </a:r>
            <a:r>
              <a:rPr lang="en-GB" sz="2800"/>
              <a:t> men ikke </a:t>
            </a:r>
            <a:r>
              <a:rPr lang="en-GB" sz="2800" i="1"/>
              <a:t>ordklassene</a:t>
            </a:r>
            <a:r>
              <a:rPr lang="en-GB" sz="2800"/>
              <a:t>!</a:t>
            </a:r>
            <a:endParaRPr lang="en-GB" sz="2800" baseline="0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3347864" y="4869160"/>
            <a:ext cx="79208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" name="Gruppe 7">
            <a:extLst>
              <a:ext uri="{FF2B5EF4-FFF2-40B4-BE49-F238E27FC236}">
                <a16:creationId xmlns:a16="http://schemas.microsoft.com/office/drawing/2014/main" id="{928D454B-D0C3-D540-AC8A-B41C15559C20}"/>
              </a:ext>
            </a:extLst>
          </p:cNvPr>
          <p:cNvGrpSpPr/>
          <p:nvPr/>
        </p:nvGrpSpPr>
        <p:grpSpPr>
          <a:xfrm>
            <a:off x="4271874" y="3681427"/>
            <a:ext cx="4488684" cy="2649800"/>
            <a:chOff x="4387400" y="3573388"/>
            <a:chExt cx="4488684" cy="2649800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49D7720F-724F-0C44-95FD-5865496E52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290"/>
            <a:stretch/>
          </p:blipFill>
          <p:spPr>
            <a:xfrm>
              <a:off x="4387400" y="3573388"/>
              <a:ext cx="4488684" cy="2649800"/>
            </a:xfrm>
            <a:prstGeom prst="round2DiagRect">
              <a:avLst>
                <a:gd name="adj1" fmla="val 50000"/>
                <a:gd name="adj2" fmla="val 0"/>
              </a:avLst>
            </a:prstGeom>
          </p:spPr>
        </p:pic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807C6D62-AF8B-AE49-9EE2-E6419ABAB98C}"/>
                </a:ext>
              </a:extLst>
            </p:cNvPr>
            <p:cNvSpPr/>
            <p:nvPr/>
          </p:nvSpPr>
          <p:spPr bwMode="auto">
            <a:xfrm>
              <a:off x="4716016" y="5733256"/>
              <a:ext cx="288032" cy="288032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B7B66478-C34C-3C46-BAA1-35338541CA6E}"/>
                </a:ext>
              </a:extLst>
            </p:cNvPr>
            <p:cNvSpPr/>
            <p:nvPr/>
          </p:nvSpPr>
          <p:spPr>
            <a:xfrm>
              <a:off x="4572000" y="5733256"/>
              <a:ext cx="57606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600" dirty="0"/>
                <a:t>&lt;s&gt; </a:t>
              </a:r>
              <a:endParaRPr lang="nb-NO" sz="1600" dirty="0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B4036323-80B4-1241-B353-A6ED7047A970}"/>
                </a:ext>
              </a:extLst>
            </p:cNvPr>
            <p:cNvSpPr/>
            <p:nvPr/>
          </p:nvSpPr>
          <p:spPr bwMode="auto">
            <a:xfrm>
              <a:off x="8388424" y="4555867"/>
              <a:ext cx="288032" cy="288032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5FF66A57-1E79-B44E-893D-56506BF76E84}"/>
                </a:ext>
              </a:extLst>
            </p:cNvPr>
            <p:cNvSpPr/>
            <p:nvPr/>
          </p:nvSpPr>
          <p:spPr>
            <a:xfrm>
              <a:off x="8244408" y="4509120"/>
              <a:ext cx="6316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600" dirty="0"/>
                <a:t>&lt;/s&gt; </a:t>
              </a:r>
              <a:endParaRPr lang="nb-NO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34403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Hidden Markov Models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15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 txBox="1">
                <a:spLocks/>
              </p:cNvSpPr>
              <p:nvPr/>
            </p:nvSpPr>
            <p:spPr bwMode="auto">
              <a:xfrm>
                <a:off x="251520" y="1524000"/>
                <a:ext cx="8640960" cy="3273152"/>
              </a:xfrm>
              <a:prstGeom prst="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457200" indent="-457200" algn="l" rtl="0" eaLnBrk="1" fontAlgn="base" hangingPunct="1">
                  <a:spcBef>
                    <a:spcPct val="50000"/>
                  </a:spcBef>
                  <a:spcAft>
                    <a:spcPct val="0"/>
                  </a:spcAft>
                  <a:buSzPct val="80000"/>
                  <a:buFont typeface="Times New Roman" pitchFamily="18" charset="0"/>
                  <a:buChar char="►"/>
                  <a:defRPr sz="24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893763" indent="-4191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▪"/>
                  <a:defRPr sz="2200">
                    <a:solidFill>
                      <a:schemeClr val="tx1"/>
                    </a:solidFill>
                    <a:latin typeface="+mn-lt"/>
                  </a:defRPr>
                </a:lvl2pPr>
                <a:lvl3pPr marL="1230313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◦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22425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·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066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4638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210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3782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354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Font typeface="Times New Roman" pitchFamily="18" charset="0"/>
                  <a:buNone/>
                </a:pPr>
                <a:r>
                  <a:rPr lang="en-GB" kern="0" dirty="0"/>
                  <a:t>En HMM-</a:t>
                </a:r>
                <a:r>
                  <a:rPr lang="en-GB" kern="0" dirty="0" err="1"/>
                  <a:t>modell</a:t>
                </a:r>
                <a:r>
                  <a:rPr lang="en-GB" kern="0" dirty="0"/>
                  <a:t> </a:t>
                </a:r>
                <a:r>
                  <a:rPr lang="en-GB" kern="0" dirty="0" err="1"/>
                  <a:t>defineres</a:t>
                </a:r>
                <a:r>
                  <a:rPr lang="en-GB" kern="0" dirty="0"/>
                  <a:t> </a:t>
                </a:r>
                <a:r>
                  <a:rPr lang="en-GB" kern="0" dirty="0" err="1"/>
                  <a:t>av</a:t>
                </a:r>
                <a:r>
                  <a:rPr lang="en-GB" kern="0" dirty="0"/>
                  <a:t> 5 </a:t>
                </a:r>
                <a:r>
                  <a:rPr lang="en-GB" kern="0" dirty="0" err="1"/>
                  <a:t>komponenter</a:t>
                </a:r>
                <a:r>
                  <a:rPr lang="en-GB" kern="0" dirty="0"/>
                  <a:t>:</a:t>
                </a:r>
              </a:p>
              <a:p>
                <a:pPr marL="931863" lvl="1" indent="-457200">
                  <a:buFont typeface="+mj-lt"/>
                  <a:buAutoNum type="arabicPeriod"/>
                </a:pPr>
                <a:r>
                  <a:rPr lang="en-GB" kern="0" dirty="0"/>
                  <a:t>Et sett  </a:t>
                </a:r>
                <a:r>
                  <a:rPr lang="en-GB" kern="0" dirty="0" err="1"/>
                  <a:t>av</a:t>
                </a:r>
                <a:r>
                  <a:rPr lang="en-GB" kern="0" dirty="0"/>
                  <a:t> </a:t>
                </a:r>
                <a:r>
                  <a:rPr lang="en-GB" kern="0" dirty="0" err="1"/>
                  <a:t>mulige</a:t>
                </a:r>
                <a:r>
                  <a:rPr lang="en-GB" kern="0" dirty="0"/>
                  <a:t> </a:t>
                </a:r>
                <a:r>
                  <a:rPr lang="en-GB" kern="0" dirty="0" err="1"/>
                  <a:t>tilstander</a:t>
                </a:r>
                <a:r>
                  <a:rPr lang="en-GB" kern="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 kern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 kern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i="1" kern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i="1" kern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i="1" kern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 kern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i="1" kern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i="1" kern="0" smtClean="0">
                            <a:latin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GB" i="1" kern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 kern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i="1" kern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</m:oMath>
                </a14:m>
                <a:endParaRPr lang="en-GB" kern="0" dirty="0"/>
              </a:p>
              <a:p>
                <a:pPr marL="931863" lvl="1" indent="-457200">
                  <a:buFont typeface="+mj-lt"/>
                  <a:buAutoNum type="arabicPeriod"/>
                </a:pPr>
                <a:r>
                  <a:rPr lang="en-GB" kern="0" dirty="0"/>
                  <a:t>Et sett </a:t>
                </a:r>
                <a:r>
                  <a:rPr lang="en-GB" kern="0" dirty="0" err="1"/>
                  <a:t>av</a:t>
                </a:r>
                <a:r>
                  <a:rPr lang="en-GB" kern="0" dirty="0"/>
                  <a:t> </a:t>
                </a:r>
                <a:r>
                  <a:rPr lang="en-GB" kern="0" dirty="0" err="1"/>
                  <a:t>mulige</a:t>
                </a:r>
                <a:r>
                  <a:rPr lang="en-GB" kern="0" dirty="0"/>
                  <a:t> </a:t>
                </a:r>
                <a:r>
                  <a:rPr lang="en-GB" kern="0" dirty="0" err="1"/>
                  <a:t>observasjoner</a:t>
                </a:r>
                <a:r>
                  <a:rPr lang="en-GB" kern="0" dirty="0"/>
                  <a:t>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kern="0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GB" i="1" ker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i="1" ker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kern="0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GB" i="1" ker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i="1" kern="0">
                            <a:latin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GB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kern="0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GB" b="0" i="1" kern="0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sub>
                        </m:sSub>
                      </m:e>
                    </m:d>
                  </m:oMath>
                </a14:m>
                <a:endParaRPr lang="en-GB" kern="0" dirty="0"/>
              </a:p>
              <a:p>
                <a:pPr marL="931863" lvl="1" indent="-457200">
                  <a:buFont typeface="+mj-lt"/>
                  <a:buAutoNum type="arabicPeriod"/>
                </a:pPr>
                <a:r>
                  <a:rPr lang="en-GB" kern="0" dirty="0"/>
                  <a:t>En </a:t>
                </a:r>
                <a:r>
                  <a:rPr lang="en-GB" kern="0" dirty="0" err="1"/>
                  <a:t>transisjonsmodell</a:t>
                </a:r>
                <a:r>
                  <a:rPr lang="en-GB" kern="0" dirty="0"/>
                  <a:t> med </a:t>
                </a:r>
                <a:r>
                  <a:rPr lang="en-GB" kern="0" dirty="0" err="1"/>
                  <a:t>sannsynlighetene</a:t>
                </a:r>
                <a:r>
                  <a:rPr lang="en-GB" kern="0" dirty="0"/>
                  <a:t> </a:t>
                </a:r>
                <a14:m>
                  <m:oMath xmlns:m="http://schemas.openxmlformats.org/officeDocument/2006/math">
                    <m:r>
                      <a:rPr lang="en-GB" i="1" ker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 ker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i="1" ker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GB" i="1" ker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GB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ker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i="1" ker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GB" i="1" ker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GB" kern="0" dirty="0"/>
                  <a:t> </a:t>
                </a:r>
                <a:r>
                  <a:rPr lang="en-GB" kern="0" dirty="0" err="1"/>
                  <a:t>av</a:t>
                </a:r>
                <a:r>
                  <a:rPr lang="en-GB" kern="0" dirty="0"/>
                  <a:t> </a:t>
                </a:r>
                <a:r>
                  <a:rPr lang="en-GB" kern="0" dirty="0" err="1"/>
                  <a:t>å</a:t>
                </a:r>
                <a:r>
                  <a:rPr lang="en-GB" kern="0" dirty="0"/>
                  <a:t> </a:t>
                </a:r>
                <a:r>
                  <a:rPr lang="en-GB" kern="0" dirty="0" err="1"/>
                  <a:t>bevege</a:t>
                </a:r>
                <a:r>
                  <a:rPr lang="en-GB" kern="0" dirty="0"/>
                  <a:t> oss </a:t>
                </a:r>
                <a:r>
                  <a:rPr lang="en-GB" kern="0" dirty="0" err="1"/>
                  <a:t>fra</a:t>
                </a:r>
                <a:r>
                  <a:rPr lang="en-GB" kern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ker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i="1" ker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GB" kern="0" dirty="0"/>
                  <a:t> til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ker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i="1" ker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GB" i="1" ker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GB" kern="0" dirty="0"/>
                  <a:t> for alle </a:t>
                </a:r>
                <a:r>
                  <a:rPr lang="en-GB" kern="0" dirty="0" err="1"/>
                  <a:t>tilstandene</a:t>
                </a:r>
                <a:endParaRPr lang="en-GB" kern="0" dirty="0"/>
              </a:p>
              <a:p>
                <a:pPr marL="931863" lvl="1" indent="-457200">
                  <a:buFont typeface="+mj-lt"/>
                  <a:buAutoNum type="arabicPeriod"/>
                </a:pPr>
                <a:r>
                  <a:rPr lang="en-GB" kern="0" dirty="0"/>
                  <a:t>En </a:t>
                </a:r>
                <a:r>
                  <a:rPr lang="en-GB" kern="0" dirty="0" err="1"/>
                  <a:t>sannsynlighetsfordeling</a:t>
                </a:r>
                <a:r>
                  <a:rPr lang="en-GB" kern="0" dirty="0"/>
                  <a:t> </a:t>
                </a:r>
                <a14:m>
                  <m:oMath xmlns:m="http://schemas.openxmlformats.org/officeDocument/2006/math">
                    <m:r>
                      <a:rPr lang="en-GB" i="1" ker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i="1" ker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GB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ker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i="1" ker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kern="0" dirty="0"/>
                  <a:t>) over </a:t>
                </a:r>
                <a:r>
                  <a:rPr lang="en-GB" kern="0" dirty="0" err="1"/>
                  <a:t>starttilstander</a:t>
                </a:r>
                <a:endParaRPr lang="en-GB" kern="0" dirty="0"/>
              </a:p>
              <a:p>
                <a:pPr marL="931863" lvl="1" indent="-457200">
                  <a:buFont typeface="+mj-lt"/>
                  <a:buAutoNum type="arabicPeriod"/>
                </a:pPr>
                <a:r>
                  <a:rPr lang="en-GB" kern="0" dirty="0"/>
                  <a:t>En </a:t>
                </a:r>
                <a:r>
                  <a:rPr lang="en-GB" kern="0" dirty="0" err="1"/>
                  <a:t>emisjonsmodell</a:t>
                </a:r>
                <a:r>
                  <a:rPr lang="en-GB" kern="0" dirty="0"/>
                  <a:t> med </a:t>
                </a:r>
                <a:r>
                  <a:rPr lang="en-GB" kern="0" dirty="0" err="1"/>
                  <a:t>sannsynlighetene</a:t>
                </a:r>
                <a:r>
                  <a:rPr lang="en-GB" kern="0" dirty="0"/>
                  <a:t> </a:t>
                </a:r>
                <a14:m>
                  <m:oMath xmlns:m="http://schemas.openxmlformats.org/officeDocument/2006/math">
                    <m:r>
                      <a:rPr lang="en-GB" i="1" ker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kern="0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GB" i="1" ker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GB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ker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i="1" ker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GB" i="1" ker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GB" kern="0" dirty="0"/>
                  <a:t> </a:t>
                </a:r>
                <a:r>
                  <a:rPr lang="en-GB" kern="0" dirty="0" err="1"/>
                  <a:t>av</a:t>
                </a:r>
                <a:r>
                  <a:rPr lang="en-GB" kern="0" dirty="0"/>
                  <a:t> </a:t>
                </a:r>
                <a:r>
                  <a:rPr lang="en-GB" kern="0" dirty="0" err="1"/>
                  <a:t>å</a:t>
                </a:r>
                <a:r>
                  <a:rPr lang="en-GB" kern="0" dirty="0"/>
                  <a:t> </a:t>
                </a:r>
                <a:r>
                  <a:rPr lang="en-GB" kern="0" dirty="0" err="1"/>
                  <a:t>observere</a:t>
                </a:r>
                <a:r>
                  <a:rPr lang="en-GB" kern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ker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en-GB" i="1" ker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GB" kern="0" dirty="0"/>
                  <a:t> </a:t>
                </a:r>
                <a:r>
                  <a:rPr lang="en-GB" kern="0" dirty="0" err="1"/>
                  <a:t>hvis</a:t>
                </a:r>
                <a:r>
                  <a:rPr lang="en-GB" kern="0" dirty="0"/>
                  <a:t> vi er i </a:t>
                </a:r>
                <a:r>
                  <a:rPr lang="en-GB" kern="0" dirty="0" err="1"/>
                  <a:t>tilstanden</a:t>
                </a:r>
                <a:r>
                  <a:rPr lang="en-GB" kern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kern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i="1" ker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GB" kern="0" dirty="0"/>
              </a:p>
              <a:p>
                <a:pPr marL="931863" lvl="1" indent="-457200">
                  <a:buFont typeface="+mj-lt"/>
                  <a:buAutoNum type="arabicPeriod"/>
                </a:pPr>
                <a:endParaRPr lang="en-GB" kern="0" dirty="0"/>
              </a:p>
            </p:txBody>
          </p:sp>
        </mc:Choice>
        <mc:Fallback xmlns=""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1524000"/>
                <a:ext cx="8640960" cy="3273152"/>
              </a:xfrm>
              <a:prstGeom prst="rect">
                <a:avLst/>
              </a:prstGeom>
              <a:blipFill>
                <a:blip r:embed="rId2"/>
                <a:stretch>
                  <a:fillRect l="-1028" t="-155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 bwMode="auto">
          <a:xfrm>
            <a:off x="3923928" y="5517232"/>
            <a:ext cx="1581312" cy="1019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3527884" y="5805264"/>
            <a:ext cx="0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0" name="Group 19"/>
          <p:cNvGrpSpPr/>
          <p:nvPr/>
        </p:nvGrpSpPr>
        <p:grpSpPr>
          <a:xfrm>
            <a:off x="3275856" y="5282505"/>
            <a:ext cx="507991" cy="450751"/>
            <a:chOff x="3275856" y="5282505"/>
            <a:chExt cx="507991" cy="450751"/>
          </a:xfrm>
        </p:grpSpPr>
        <p:sp>
          <p:nvSpPr>
            <p:cNvPr id="6" name="Oval 5"/>
            <p:cNvSpPr/>
            <p:nvPr/>
          </p:nvSpPr>
          <p:spPr bwMode="auto">
            <a:xfrm>
              <a:off x="3275856" y="5301208"/>
              <a:ext cx="504056" cy="432048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3318912" y="5282505"/>
                  <a:ext cx="46493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 ker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i="1" ker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lang="en-GB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18912" y="5282505"/>
                  <a:ext cx="464935" cy="400110"/>
                </a:xfrm>
                <a:prstGeom prst="rect">
                  <a:avLst/>
                </a:prstGeom>
                <a:blipFill>
                  <a:blip r:embed="rId3"/>
                  <a:stretch>
                    <a:fillRect b="-307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/>
          <p:cNvGrpSpPr/>
          <p:nvPr/>
        </p:nvGrpSpPr>
        <p:grpSpPr>
          <a:xfrm>
            <a:off x="5580112" y="5291014"/>
            <a:ext cx="710194" cy="452435"/>
            <a:chOff x="4860032" y="5282505"/>
            <a:chExt cx="710194" cy="452435"/>
          </a:xfrm>
        </p:grpSpPr>
        <p:sp>
          <p:nvSpPr>
            <p:cNvPr id="7" name="Oval 6"/>
            <p:cNvSpPr/>
            <p:nvPr/>
          </p:nvSpPr>
          <p:spPr bwMode="auto">
            <a:xfrm>
              <a:off x="4860032" y="5302892"/>
              <a:ext cx="710194" cy="432048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>
                <a:xfrm>
                  <a:off x="4860032" y="5282505"/>
                  <a:ext cx="71019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 ker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i="1" ker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GB" i="1" ker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lang="en-GB"/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60032" y="5282505"/>
                  <a:ext cx="710194" cy="400110"/>
                </a:xfrm>
                <a:prstGeom prst="rect">
                  <a:avLst/>
                </a:prstGeom>
                <a:blipFill>
                  <a:blip r:embed="rId4"/>
                  <a:stretch>
                    <a:fillRect b="-151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/>
          <p:cNvGrpSpPr/>
          <p:nvPr/>
        </p:nvGrpSpPr>
        <p:grpSpPr>
          <a:xfrm>
            <a:off x="3264035" y="6217277"/>
            <a:ext cx="515877" cy="472118"/>
            <a:chOff x="3275856" y="6197242"/>
            <a:chExt cx="515877" cy="472118"/>
          </a:xfrm>
        </p:grpSpPr>
        <p:sp>
          <p:nvSpPr>
            <p:cNvPr id="13" name="Oval 12"/>
            <p:cNvSpPr/>
            <p:nvPr/>
          </p:nvSpPr>
          <p:spPr bwMode="auto">
            <a:xfrm>
              <a:off x="3275856" y="6237312"/>
              <a:ext cx="504056" cy="432048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>
                <a:xfrm>
                  <a:off x="3311025" y="6197242"/>
                  <a:ext cx="48070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 ker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GB" i="1" ker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lang="en-GB"/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11025" y="6197242"/>
                  <a:ext cx="480708" cy="400110"/>
                </a:xfrm>
                <a:prstGeom prst="rect">
                  <a:avLst/>
                </a:prstGeom>
                <a:blipFill>
                  <a:blip r:embed="rId5"/>
                  <a:stretch>
                    <a:fillRect b="-151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3988914" y="5074672"/>
                <a:ext cx="143443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ker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GB" i="1" ker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 ker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ker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GB" i="1" ker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i="1" ker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GB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 ker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GB" i="1" ker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i="1" ker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8914" y="5074672"/>
                <a:ext cx="1434432" cy="400110"/>
              </a:xfrm>
              <a:prstGeom prst="rect">
                <a:avLst/>
              </a:prstGeom>
              <a:blipFill>
                <a:blip r:embed="rId6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 flipV="1">
            <a:off x="2506728" y="5496884"/>
            <a:ext cx="597231" cy="523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 bwMode="white">
          <a:xfrm>
            <a:off x="1840300" y="5144416"/>
            <a:ext cx="7920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/>
              <a:t>…</a:t>
            </a:r>
            <a:endParaRPr lang="en-GB" sz="2800" baseline="0" dirty="0"/>
          </a:p>
        </p:txBody>
      </p:sp>
      <p:sp>
        <p:nvSpPr>
          <p:cNvPr id="26" name="TextBox 25"/>
          <p:cNvSpPr txBox="1"/>
          <p:nvPr/>
        </p:nvSpPr>
        <p:spPr bwMode="white">
          <a:xfrm>
            <a:off x="7164288" y="5167904"/>
            <a:ext cx="7920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/>
              <a:t>…</a:t>
            </a:r>
            <a:endParaRPr lang="en-GB" sz="2800" baseline="0" dirty="0"/>
          </a:p>
        </p:txBody>
      </p:sp>
      <p:cxnSp>
        <p:nvCxnSpPr>
          <p:cNvPr id="31" name="Straight Arrow Connector 30"/>
          <p:cNvCxnSpPr/>
          <p:nvPr/>
        </p:nvCxnSpPr>
        <p:spPr bwMode="auto">
          <a:xfrm>
            <a:off x="5935209" y="5801228"/>
            <a:ext cx="0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 bwMode="white">
          <a:xfrm>
            <a:off x="5743364" y="6047710"/>
            <a:ext cx="7920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/>
              <a:t>…</a:t>
            </a:r>
            <a:endParaRPr lang="en-GB" sz="2800" baseline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2379702" y="5715219"/>
                <a:ext cx="114884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ker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GB" i="1" ker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 ker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ker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lang="en-GB" i="1" ker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GB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 ker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GB" i="1" ker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i="1" ker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9702" y="5715219"/>
                <a:ext cx="1148840" cy="400110"/>
              </a:xfrm>
              <a:prstGeom prst="rect">
                <a:avLst/>
              </a:prstGeom>
              <a:blipFill>
                <a:blip r:embed="rId7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7575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Eksempel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16</a:t>
            </a:fld>
            <a:endParaRPr lang="en-GB" noProof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46979" y="1628800"/>
          <a:ext cx="3792973" cy="1630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2787">
                  <a:extLst>
                    <a:ext uri="{9D8B030D-6E8A-4147-A177-3AD203B41FA5}">
                      <a16:colId xmlns:a16="http://schemas.microsoft.com/office/drawing/2014/main" val="1587441890"/>
                    </a:ext>
                  </a:extLst>
                </a:gridCol>
                <a:gridCol w="508544">
                  <a:extLst>
                    <a:ext uri="{9D8B030D-6E8A-4147-A177-3AD203B41FA5}">
                      <a16:colId xmlns:a16="http://schemas.microsoft.com/office/drawing/2014/main" val="1085452641"/>
                    </a:ext>
                  </a:extLst>
                </a:gridCol>
                <a:gridCol w="531016">
                  <a:extLst>
                    <a:ext uri="{9D8B030D-6E8A-4147-A177-3AD203B41FA5}">
                      <a16:colId xmlns:a16="http://schemas.microsoft.com/office/drawing/2014/main" val="1061642695"/>
                    </a:ext>
                  </a:extLst>
                </a:gridCol>
                <a:gridCol w="841068">
                  <a:extLst>
                    <a:ext uri="{9D8B030D-6E8A-4147-A177-3AD203B41FA5}">
                      <a16:colId xmlns:a16="http://schemas.microsoft.com/office/drawing/2014/main" val="170567376"/>
                    </a:ext>
                  </a:extLst>
                </a:gridCol>
                <a:gridCol w="533325">
                  <a:extLst>
                    <a:ext uri="{9D8B030D-6E8A-4147-A177-3AD203B41FA5}">
                      <a16:colId xmlns:a16="http://schemas.microsoft.com/office/drawing/2014/main" val="2593964753"/>
                    </a:ext>
                  </a:extLst>
                </a:gridCol>
                <a:gridCol w="446233">
                  <a:extLst>
                    <a:ext uri="{9D8B030D-6E8A-4147-A177-3AD203B41FA5}">
                      <a16:colId xmlns:a16="http://schemas.microsoft.com/office/drawing/2014/main" val="2024703851"/>
                    </a:ext>
                  </a:extLst>
                </a:gridCol>
              </a:tblGrid>
              <a:tr h="156821">
                <a:tc>
                  <a:txBody>
                    <a:bodyPr/>
                    <a:lstStyle/>
                    <a:p>
                      <a:endParaRPr lang="en-GB" sz="11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b="0"/>
                        <a:t>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b="0"/>
                        <a:t>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b="0"/>
                        <a:t>PropNoun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b="0"/>
                        <a:t>Verb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b="0" dirty="0"/>
                        <a:t>&lt;/s&gt;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646744"/>
                  </a:ext>
                </a:extLst>
              </a:tr>
              <a:tr h="166046">
                <a:tc>
                  <a:txBody>
                    <a:bodyPr/>
                    <a:lstStyle/>
                    <a:p>
                      <a:r>
                        <a:rPr lang="en-GB" sz="1100" b="0" dirty="0"/>
                        <a:t>&lt;s&gt;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574334"/>
                  </a:ext>
                </a:extLst>
              </a:tr>
              <a:tr h="199957">
                <a:tc>
                  <a:txBody>
                    <a:bodyPr/>
                    <a:lstStyle/>
                    <a:p>
                      <a:r>
                        <a:rPr lang="en-GB" sz="1100" b="0"/>
                        <a:t>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805497"/>
                  </a:ext>
                </a:extLst>
              </a:tr>
              <a:tr h="199957">
                <a:tc>
                  <a:txBody>
                    <a:bodyPr/>
                    <a:lstStyle/>
                    <a:p>
                      <a:r>
                        <a:rPr lang="en-GB" sz="1100" b="0"/>
                        <a:t>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351188"/>
                  </a:ext>
                </a:extLst>
              </a:tr>
              <a:tr h="166046">
                <a:tc>
                  <a:txBody>
                    <a:bodyPr/>
                    <a:lstStyle/>
                    <a:p>
                      <a:r>
                        <a:rPr lang="en-GB" sz="1100" b="0"/>
                        <a:t>PropNoun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400417"/>
                  </a:ext>
                </a:extLst>
              </a:tr>
              <a:tr h="199957">
                <a:tc>
                  <a:txBody>
                    <a:bodyPr/>
                    <a:lstStyle/>
                    <a:p>
                      <a:r>
                        <a:rPr lang="en-GB" sz="1100" b="0"/>
                        <a:t>Verb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31336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51520" y="3740440"/>
          <a:ext cx="8256547" cy="1920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158744189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08545264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35633241"/>
                    </a:ext>
                  </a:extLst>
                </a:gridCol>
                <a:gridCol w="524252">
                  <a:extLst>
                    <a:ext uri="{9D8B030D-6E8A-4147-A177-3AD203B41FA5}">
                      <a16:colId xmlns:a16="http://schemas.microsoft.com/office/drawing/2014/main" val="1061642695"/>
                    </a:ext>
                  </a:extLst>
                </a:gridCol>
                <a:gridCol w="714061">
                  <a:extLst>
                    <a:ext uri="{9D8B030D-6E8A-4147-A177-3AD203B41FA5}">
                      <a16:colId xmlns:a16="http://schemas.microsoft.com/office/drawing/2014/main" val="170567376"/>
                    </a:ext>
                  </a:extLst>
                </a:gridCol>
                <a:gridCol w="655652">
                  <a:extLst>
                    <a:ext uri="{9D8B030D-6E8A-4147-A177-3AD203B41FA5}">
                      <a16:colId xmlns:a16="http://schemas.microsoft.com/office/drawing/2014/main" val="2593964753"/>
                    </a:ext>
                  </a:extLst>
                </a:gridCol>
                <a:gridCol w="728503">
                  <a:extLst>
                    <a:ext uri="{9D8B030D-6E8A-4147-A177-3AD203B41FA5}">
                      <a16:colId xmlns:a16="http://schemas.microsoft.com/office/drawing/2014/main" val="2024703851"/>
                    </a:ext>
                  </a:extLst>
                </a:gridCol>
                <a:gridCol w="509952">
                  <a:extLst>
                    <a:ext uri="{9D8B030D-6E8A-4147-A177-3AD203B41FA5}">
                      <a16:colId xmlns:a16="http://schemas.microsoft.com/office/drawing/2014/main" val="602337045"/>
                    </a:ext>
                  </a:extLst>
                </a:gridCol>
                <a:gridCol w="655652">
                  <a:extLst>
                    <a:ext uri="{9D8B030D-6E8A-4147-A177-3AD203B41FA5}">
                      <a16:colId xmlns:a16="http://schemas.microsoft.com/office/drawing/2014/main" val="3161356938"/>
                    </a:ext>
                  </a:extLst>
                </a:gridCol>
                <a:gridCol w="655652">
                  <a:extLst>
                    <a:ext uri="{9D8B030D-6E8A-4147-A177-3AD203B41FA5}">
                      <a16:colId xmlns:a16="http://schemas.microsoft.com/office/drawing/2014/main" val="1999574524"/>
                    </a:ext>
                  </a:extLst>
                </a:gridCol>
                <a:gridCol w="526361">
                  <a:extLst>
                    <a:ext uri="{9D8B030D-6E8A-4147-A177-3AD203B41FA5}">
                      <a16:colId xmlns:a16="http://schemas.microsoft.com/office/drawing/2014/main" val="1427815534"/>
                    </a:ext>
                  </a:extLst>
                </a:gridCol>
                <a:gridCol w="635119">
                  <a:extLst>
                    <a:ext uri="{9D8B030D-6E8A-4147-A177-3AD203B41FA5}">
                      <a16:colId xmlns:a16="http://schemas.microsoft.com/office/drawing/2014/main" val="971577229"/>
                    </a:ext>
                  </a:extLst>
                </a:gridCol>
                <a:gridCol w="635119">
                  <a:extLst>
                    <a:ext uri="{9D8B030D-6E8A-4147-A177-3AD203B41FA5}">
                      <a16:colId xmlns:a16="http://schemas.microsoft.com/office/drawing/2014/main" val="2057842601"/>
                    </a:ext>
                  </a:extLst>
                </a:gridCol>
              </a:tblGrid>
              <a:tr h="156821">
                <a:tc>
                  <a:txBody>
                    <a:bodyPr/>
                    <a:lstStyle/>
                    <a:p>
                      <a:endParaRPr lang="en-GB" sz="105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&lt;s&gt;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the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boo</a:t>
                      </a:r>
                      <a:r>
                        <a:rPr lang="en-GB" sz="1200" b="0" baseline="0"/>
                        <a:t>k </a:t>
                      </a:r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books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woman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trip</a:t>
                      </a:r>
                      <a:r>
                        <a:rPr lang="en-GB" sz="1200" b="0" baseline="0"/>
                        <a:t> </a:t>
                      </a:r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covers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&lt;/s&gt;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646744"/>
                  </a:ext>
                </a:extLst>
              </a:tr>
              <a:tr h="166046">
                <a:tc>
                  <a:txBody>
                    <a:bodyPr/>
                    <a:lstStyle/>
                    <a:p>
                      <a:r>
                        <a:rPr lang="en-GB" sz="1100" b="0" dirty="0"/>
                        <a:t>&lt;s&gt;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574334"/>
                  </a:ext>
                </a:extLst>
              </a:tr>
              <a:tr h="199957">
                <a:tc>
                  <a:txBody>
                    <a:bodyPr/>
                    <a:lstStyle/>
                    <a:p>
                      <a:r>
                        <a:rPr lang="en-GB" sz="1100" b="0"/>
                        <a:t>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805497"/>
                  </a:ext>
                </a:extLst>
              </a:tr>
              <a:tr h="199957">
                <a:tc>
                  <a:txBody>
                    <a:bodyPr/>
                    <a:lstStyle/>
                    <a:p>
                      <a:r>
                        <a:rPr lang="en-GB" sz="1100" b="0"/>
                        <a:t>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1E-19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3.2E-5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1E-4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2.3E-5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6E-4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2.3E-7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4E-06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3E-8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351188"/>
                  </a:ext>
                </a:extLst>
              </a:tr>
              <a:tr h="166046">
                <a:tc>
                  <a:txBody>
                    <a:bodyPr/>
                    <a:lstStyle/>
                    <a:p>
                      <a:r>
                        <a:rPr lang="en-GB" sz="1100" b="0"/>
                        <a:t>PropNoun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400417"/>
                  </a:ext>
                </a:extLst>
              </a:tr>
              <a:tr h="199957">
                <a:tc>
                  <a:txBody>
                    <a:bodyPr/>
                    <a:lstStyle/>
                    <a:p>
                      <a:r>
                        <a:rPr lang="en-GB" sz="1100" b="0"/>
                        <a:t>Verb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4E-4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5E-5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1E-9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3E-6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5E-5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313363"/>
                  </a:ext>
                </a:extLst>
              </a:tr>
              <a:tr h="199957">
                <a:tc>
                  <a:txBody>
                    <a:bodyPr/>
                    <a:lstStyle/>
                    <a:p>
                      <a:r>
                        <a:rPr lang="en-GB" sz="1100" b="0" dirty="0"/>
                        <a:t>&lt;/s&gt;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/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745153"/>
                  </a:ext>
                </a:extLst>
              </a:tr>
            </a:tbl>
          </a:graphicData>
        </a:graphic>
      </p:graphicFrame>
      <p:grpSp>
        <p:nvGrpSpPr>
          <p:cNvPr id="8" name="Gruppe 7">
            <a:extLst>
              <a:ext uri="{FF2B5EF4-FFF2-40B4-BE49-F238E27FC236}">
                <a16:creationId xmlns:a16="http://schemas.microsoft.com/office/drawing/2014/main" id="{4014CCEC-E59A-6D45-8E63-84314B2D4BAC}"/>
              </a:ext>
            </a:extLst>
          </p:cNvPr>
          <p:cNvGrpSpPr/>
          <p:nvPr/>
        </p:nvGrpSpPr>
        <p:grpSpPr>
          <a:xfrm>
            <a:off x="4403796" y="442000"/>
            <a:ext cx="4488684" cy="2649800"/>
            <a:chOff x="4387400" y="3573388"/>
            <a:chExt cx="4488684" cy="2649800"/>
          </a:xfrm>
        </p:grpSpPr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151D9074-13C1-7B4E-A390-F87022985A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290"/>
            <a:stretch/>
          </p:blipFill>
          <p:spPr>
            <a:xfrm>
              <a:off x="4387400" y="3573388"/>
              <a:ext cx="4488684" cy="2649800"/>
            </a:xfrm>
            <a:prstGeom prst="round2DiagRect">
              <a:avLst>
                <a:gd name="adj1" fmla="val 50000"/>
                <a:gd name="adj2" fmla="val 0"/>
              </a:avLst>
            </a:prstGeom>
          </p:spPr>
        </p:pic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DC13FAA3-6437-7040-9F3F-6ACA38043000}"/>
                </a:ext>
              </a:extLst>
            </p:cNvPr>
            <p:cNvSpPr/>
            <p:nvPr/>
          </p:nvSpPr>
          <p:spPr bwMode="auto">
            <a:xfrm>
              <a:off x="4716016" y="5733256"/>
              <a:ext cx="288032" cy="288032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ktangel 10">
              <a:extLst>
                <a:ext uri="{FF2B5EF4-FFF2-40B4-BE49-F238E27FC236}">
                  <a16:creationId xmlns:a16="http://schemas.microsoft.com/office/drawing/2014/main" id="{C7CD7864-804F-774B-97B6-3B8BF0ED7814}"/>
                </a:ext>
              </a:extLst>
            </p:cNvPr>
            <p:cNvSpPr/>
            <p:nvPr/>
          </p:nvSpPr>
          <p:spPr>
            <a:xfrm>
              <a:off x="4572000" y="5733256"/>
              <a:ext cx="57606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600" dirty="0"/>
                <a:t>&lt;s&gt; </a:t>
              </a:r>
              <a:endParaRPr lang="nb-NO" sz="1600" dirty="0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04DB9890-C145-9B47-B70A-9662D82F8C8F}"/>
                </a:ext>
              </a:extLst>
            </p:cNvPr>
            <p:cNvSpPr/>
            <p:nvPr/>
          </p:nvSpPr>
          <p:spPr bwMode="auto">
            <a:xfrm>
              <a:off x="8388424" y="4555867"/>
              <a:ext cx="288032" cy="288032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A2F1DCC7-8FE5-9B41-829B-31DF420C2EB6}"/>
                </a:ext>
              </a:extLst>
            </p:cNvPr>
            <p:cNvSpPr/>
            <p:nvPr/>
          </p:nvSpPr>
          <p:spPr>
            <a:xfrm>
              <a:off x="8244408" y="4509120"/>
              <a:ext cx="6316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600" dirty="0"/>
                <a:t>&lt;/s&gt; </a:t>
              </a:r>
              <a:endParaRPr lang="nb-NO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8706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573" y="443253"/>
            <a:ext cx="8424936" cy="729033"/>
          </a:xfrm>
        </p:spPr>
        <p:txBody>
          <a:bodyPr/>
          <a:lstStyle/>
          <a:p>
            <a:pPr marL="0" indent="0">
              <a:buNone/>
            </a:pPr>
            <a:r>
              <a:rPr lang="nb-NO" sz="3200" dirty="0"/>
              <a:t>Oppsummering</a:t>
            </a:r>
          </a:p>
          <a:p>
            <a:endParaRPr lang="nb-NO" sz="3200" dirty="0"/>
          </a:p>
          <a:p>
            <a:endParaRPr lang="nb-NO" sz="3200" dirty="0"/>
          </a:p>
          <a:p>
            <a:pPr marL="0" indent="0">
              <a:buNone/>
            </a:pPr>
            <a:endParaRPr lang="nb-NO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17</a:t>
            </a:fld>
            <a:endParaRPr lang="en-GB" noProof="0"/>
          </a:p>
        </p:txBody>
      </p:sp>
      <p:sp>
        <p:nvSpPr>
          <p:cNvPr id="9" name="TextBox 8"/>
          <p:cNvSpPr txBox="1"/>
          <p:nvPr/>
        </p:nvSpPr>
        <p:spPr bwMode="white">
          <a:xfrm>
            <a:off x="501689" y="1374104"/>
            <a:ext cx="542780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="1" baseline="0" dirty="0" err="1"/>
              <a:t>Sekvensmodeller</a:t>
            </a:r>
            <a:r>
              <a:rPr lang="en-GB" sz="2800" baseline="0" dirty="0"/>
              <a:t>, </a:t>
            </a:r>
            <a:r>
              <a:rPr lang="en-GB" sz="2800" baseline="0" dirty="0" err="1"/>
              <a:t>og</a:t>
            </a:r>
            <a:r>
              <a:rPr lang="en-GB" sz="2800" baseline="0" dirty="0"/>
              <a:t> </a:t>
            </a:r>
            <a:r>
              <a:rPr lang="en-GB" sz="2800" baseline="0" dirty="0" err="1"/>
              <a:t>mer</a:t>
            </a:r>
            <a:r>
              <a:rPr lang="en-GB" sz="2800" baseline="0" dirty="0"/>
              <a:t> </a:t>
            </a:r>
            <a:r>
              <a:rPr lang="en-GB" sz="2800" baseline="0" dirty="0" err="1"/>
              <a:t>spesielt</a:t>
            </a:r>
            <a:r>
              <a:rPr lang="en-GB" sz="2800" dirty="0"/>
              <a:t> </a:t>
            </a:r>
            <a:r>
              <a:rPr lang="en-GB" sz="2800" i="1" dirty="0"/>
              <a:t>Hidden Markov Models</a:t>
            </a:r>
            <a:endParaRPr lang="en-GB" sz="2800" i="1" baseline="0" dirty="0"/>
          </a:p>
        </p:txBody>
      </p:sp>
      <p:grpSp>
        <p:nvGrpSpPr>
          <p:cNvPr id="10" name="Group 9"/>
          <p:cNvGrpSpPr/>
          <p:nvPr/>
        </p:nvGrpSpPr>
        <p:grpSpPr>
          <a:xfrm>
            <a:off x="6276187" y="1301653"/>
            <a:ext cx="2340208" cy="1099008"/>
            <a:chOff x="6516216" y="2132856"/>
            <a:chExt cx="1589414" cy="664378"/>
          </a:xfrm>
        </p:grpSpPr>
        <p:sp>
          <p:nvSpPr>
            <p:cNvPr id="11" name="Oval 10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3" name="Straight Arrow Connector 12"/>
            <p:cNvCxnSpPr>
              <a:stCxn id="11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stCxn id="11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Oval 14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TextBox 17"/>
            <p:cNvSpPr txBox="1"/>
            <p:nvPr/>
          </p:nvSpPr>
          <p:spPr bwMode="white">
            <a:xfrm>
              <a:off x="7513105" y="213285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Oval 20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64" name="Rectangle 63"/>
          <p:cNvSpPr/>
          <p:nvPr/>
        </p:nvSpPr>
        <p:spPr>
          <a:xfrm>
            <a:off x="127646" y="2808995"/>
            <a:ext cx="7782273" cy="707886"/>
          </a:xfrm>
          <a:prstGeom prst="rect">
            <a:avLst/>
          </a:prstGeom>
          <a:ln w="38100">
            <a:solidFill>
              <a:schemeClr val="tx2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marL="17463"/>
            <a:r>
              <a:rPr lang="en-GB" b="1" kern="0" dirty="0" err="1">
                <a:solidFill>
                  <a:schemeClr val="bg2">
                    <a:lumMod val="85000"/>
                  </a:schemeClr>
                </a:solidFill>
              </a:rPr>
              <a:t>Modellering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: </a:t>
            </a:r>
            <a:r>
              <a:rPr lang="en-GB" kern="0" dirty="0" err="1">
                <a:solidFill>
                  <a:schemeClr val="bg2">
                    <a:lumMod val="85000"/>
                  </a:schemeClr>
                </a:solidFill>
              </a:rPr>
              <a:t>hvordan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 </a:t>
            </a:r>
            <a:r>
              <a:rPr lang="en-GB" kern="0" dirty="0" err="1">
                <a:solidFill>
                  <a:schemeClr val="bg2">
                    <a:lumMod val="85000"/>
                  </a:schemeClr>
                </a:solidFill>
              </a:rPr>
              <a:t>behandler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 vi </a:t>
            </a:r>
            <a:r>
              <a:rPr lang="en-GB" kern="0" dirty="0" err="1">
                <a:solidFill>
                  <a:schemeClr val="bg2">
                    <a:lumMod val="85000"/>
                  </a:schemeClr>
                </a:solidFill>
              </a:rPr>
              <a:t>problemer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 </a:t>
            </a:r>
            <a:r>
              <a:rPr lang="en-GB" kern="0" dirty="0" err="1">
                <a:solidFill>
                  <a:schemeClr val="bg2">
                    <a:lumMod val="85000"/>
                  </a:schemeClr>
                </a:solidFill>
              </a:rPr>
              <a:t>som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 tar </a:t>
            </a:r>
            <a:r>
              <a:rPr lang="en-GB" kern="0" dirty="0" err="1">
                <a:solidFill>
                  <a:schemeClr val="bg2">
                    <a:lumMod val="85000"/>
                  </a:schemeClr>
                </a:solidFill>
              </a:rPr>
              <a:t>sekvensdata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 </a:t>
            </a:r>
            <a:r>
              <a:rPr lang="en-GB" kern="0" dirty="0" err="1">
                <a:solidFill>
                  <a:schemeClr val="bg2">
                    <a:lumMod val="85000"/>
                  </a:schemeClr>
                </a:solidFill>
              </a:rPr>
              <a:t>som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 input </a:t>
            </a:r>
            <a:r>
              <a:rPr lang="en-GB" kern="0" dirty="0" err="1">
                <a:solidFill>
                  <a:schemeClr val="bg2">
                    <a:lumMod val="85000"/>
                  </a:schemeClr>
                </a:solidFill>
              </a:rPr>
              <a:t>og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 output?</a:t>
            </a:r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5C96EE2B-9717-7546-A972-7AEA6E073ED0}"/>
              </a:ext>
            </a:extLst>
          </p:cNvPr>
          <p:cNvGrpSpPr/>
          <p:nvPr/>
        </p:nvGrpSpPr>
        <p:grpSpPr>
          <a:xfrm>
            <a:off x="110948" y="3692457"/>
            <a:ext cx="4700764" cy="2996929"/>
            <a:chOff x="110948" y="3692457"/>
            <a:chExt cx="4700764" cy="2996929"/>
          </a:xfrm>
        </p:grpSpPr>
        <p:sp>
          <p:nvSpPr>
            <p:cNvPr id="66" name="Rectangle 7">
              <a:extLst>
                <a:ext uri="{FF2B5EF4-FFF2-40B4-BE49-F238E27FC236}">
                  <a16:creationId xmlns:a16="http://schemas.microsoft.com/office/drawing/2014/main" id="{EEAB60F8-036D-FC40-9312-F0D369C86417}"/>
                </a:ext>
              </a:extLst>
            </p:cNvPr>
            <p:cNvSpPr/>
            <p:nvPr/>
          </p:nvSpPr>
          <p:spPr bwMode="auto">
            <a:xfrm>
              <a:off x="110948" y="5837201"/>
              <a:ext cx="1424959" cy="852185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67" name="Group 61">
              <a:extLst>
                <a:ext uri="{FF2B5EF4-FFF2-40B4-BE49-F238E27FC236}">
                  <a16:creationId xmlns:a16="http://schemas.microsoft.com/office/drawing/2014/main" id="{53A9C78B-8571-4548-8A5F-A24AFC339A5C}"/>
                </a:ext>
              </a:extLst>
            </p:cNvPr>
            <p:cNvGrpSpPr/>
            <p:nvPr/>
          </p:nvGrpSpPr>
          <p:grpSpPr>
            <a:xfrm>
              <a:off x="166564" y="3805285"/>
              <a:ext cx="4645148" cy="2662703"/>
              <a:chOff x="166564" y="3805285"/>
              <a:chExt cx="4645148" cy="2662703"/>
            </a:xfrm>
          </p:grpSpPr>
          <p:sp>
            <p:nvSpPr>
              <p:cNvPr id="68" name="Rectangle 5">
                <a:extLst>
                  <a:ext uri="{FF2B5EF4-FFF2-40B4-BE49-F238E27FC236}">
                    <a16:creationId xmlns:a16="http://schemas.microsoft.com/office/drawing/2014/main" id="{49F6299B-A056-5A4C-8FDF-0D663AEEF99D}"/>
                  </a:ext>
                </a:extLst>
              </p:cNvPr>
              <p:cNvSpPr/>
              <p:nvPr/>
            </p:nvSpPr>
            <p:spPr>
              <a:xfrm>
                <a:off x="166564" y="3805285"/>
                <a:ext cx="4645148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463"/>
                <a:r>
                  <a:rPr lang="en-GB" b="1" kern="0" dirty="0" err="1"/>
                  <a:t>Dekoding</a:t>
                </a:r>
                <a:r>
                  <a:rPr lang="en-GB" kern="0" dirty="0"/>
                  <a:t>: </a:t>
                </a:r>
                <a:r>
                  <a:rPr lang="en-GB" kern="0" dirty="0" err="1"/>
                  <a:t>hvordan</a:t>
                </a:r>
                <a:r>
                  <a:rPr lang="en-GB" kern="0" dirty="0"/>
                  <a:t> </a:t>
                </a:r>
                <a:r>
                  <a:rPr lang="en-GB" kern="0" dirty="0" err="1"/>
                  <a:t>beregner</a:t>
                </a:r>
                <a:r>
                  <a:rPr lang="en-GB" kern="0" dirty="0"/>
                  <a:t> vi den </a:t>
                </a:r>
                <a:r>
                  <a:rPr lang="en-GB" kern="0" dirty="0" err="1"/>
                  <a:t>meste</a:t>
                </a:r>
                <a:r>
                  <a:rPr lang="en-GB" kern="0" dirty="0"/>
                  <a:t> </a:t>
                </a:r>
                <a:r>
                  <a:rPr lang="en-GB" kern="0" dirty="0" err="1"/>
                  <a:t>sannsynlige</a:t>
                </a:r>
                <a:r>
                  <a:rPr lang="en-GB" kern="0" dirty="0"/>
                  <a:t> </a:t>
                </a:r>
                <a:r>
                  <a:rPr lang="en-GB" kern="0" dirty="0" err="1"/>
                  <a:t>sekvensen</a:t>
                </a:r>
                <a:r>
                  <a:rPr lang="en-GB" kern="0" dirty="0"/>
                  <a:t> </a:t>
                </a:r>
                <a:r>
                  <a:rPr lang="en-GB" kern="0" dirty="0" err="1"/>
                  <a:t>av</a:t>
                </a:r>
                <a:r>
                  <a:rPr lang="en-GB" kern="0" dirty="0"/>
                  <a:t> labeller (</a:t>
                </a:r>
                <a:r>
                  <a:rPr lang="en-GB" kern="0" dirty="0" err="1"/>
                  <a:t>f.eks</a:t>
                </a:r>
                <a:r>
                  <a:rPr lang="en-GB" kern="0" dirty="0"/>
                  <a:t>. POS tags) </a:t>
                </a:r>
                <a:r>
                  <a:rPr lang="en-GB" kern="0" dirty="0" err="1"/>
                  <a:t>gitt</a:t>
                </a:r>
                <a:r>
                  <a:rPr lang="en-GB" kern="0" dirty="0"/>
                  <a:t> en </a:t>
                </a:r>
                <a:r>
                  <a:rPr lang="en-GB" kern="0" dirty="0" err="1"/>
                  <a:t>sekvens</a:t>
                </a:r>
                <a:r>
                  <a:rPr lang="en-GB" kern="0" dirty="0"/>
                  <a:t> </a:t>
                </a:r>
                <a:r>
                  <a:rPr lang="en-GB" kern="0" dirty="0" err="1"/>
                  <a:t>av</a:t>
                </a:r>
                <a:r>
                  <a:rPr lang="en-GB" kern="0" dirty="0"/>
                  <a:t> </a:t>
                </a:r>
                <a:r>
                  <a:rPr lang="en-GB" kern="0" dirty="0" err="1"/>
                  <a:t>observasjoner</a:t>
                </a:r>
                <a:r>
                  <a:rPr lang="en-GB" kern="0" dirty="0"/>
                  <a:t> (</a:t>
                </a:r>
                <a:r>
                  <a:rPr lang="en-GB" kern="0" dirty="0" err="1"/>
                  <a:t>f.eks</a:t>
                </a:r>
                <a:r>
                  <a:rPr lang="en-GB" kern="0" dirty="0"/>
                  <a:t>. </a:t>
                </a:r>
                <a:r>
                  <a:rPr lang="en-GB" kern="0" dirty="0" err="1"/>
                  <a:t>ord</a:t>
                </a:r>
                <a:r>
                  <a:rPr lang="en-GB" kern="0" dirty="0"/>
                  <a:t>)?</a:t>
                </a:r>
              </a:p>
            </p:txBody>
          </p:sp>
          <p:grpSp>
            <p:nvGrpSpPr>
              <p:cNvPr id="69" name="Group 24">
                <a:extLst>
                  <a:ext uri="{FF2B5EF4-FFF2-40B4-BE49-F238E27FC236}">
                    <a16:creationId xmlns:a16="http://schemas.microsoft.com/office/drawing/2014/main" id="{7CEAC702-D29F-FB42-AF82-A6B157D5443E}"/>
                  </a:ext>
                </a:extLst>
              </p:cNvPr>
              <p:cNvGrpSpPr/>
              <p:nvPr/>
            </p:nvGrpSpPr>
            <p:grpSpPr>
              <a:xfrm>
                <a:off x="314722" y="5225611"/>
                <a:ext cx="3122976" cy="1242377"/>
                <a:chOff x="2843808" y="2276872"/>
                <a:chExt cx="3122976" cy="1242377"/>
              </a:xfrm>
            </p:grpSpPr>
            <p:grpSp>
              <p:nvGrpSpPr>
                <p:cNvPr id="70" name="Group 25">
                  <a:extLst>
                    <a:ext uri="{FF2B5EF4-FFF2-40B4-BE49-F238E27FC236}">
                      <a16:creationId xmlns:a16="http://schemas.microsoft.com/office/drawing/2014/main" id="{D7E4C550-FB50-AF49-8031-B2F8B7CDC3BA}"/>
                    </a:ext>
                  </a:extLst>
                </p:cNvPr>
                <p:cNvGrpSpPr/>
                <p:nvPr/>
              </p:nvGrpSpPr>
              <p:grpSpPr>
                <a:xfrm>
                  <a:off x="3203847" y="2584997"/>
                  <a:ext cx="2762937" cy="504517"/>
                  <a:chOff x="6516216" y="2264826"/>
                  <a:chExt cx="2097690" cy="358070"/>
                </a:xfrm>
              </p:grpSpPr>
              <p:sp>
                <p:nvSpPr>
                  <p:cNvPr id="77" name="Oval 32">
                    <a:extLst>
                      <a:ext uri="{FF2B5EF4-FFF2-40B4-BE49-F238E27FC236}">
                        <a16:creationId xmlns:a16="http://schemas.microsoft.com/office/drawing/2014/main" id="{3844DCF2-0227-2740-B36A-58CC96F80C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16216" y="2327790"/>
                    <a:ext cx="263836" cy="11510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78" name="Straight Arrow Connector 33">
                    <a:extLst>
                      <a:ext uri="{FF2B5EF4-FFF2-40B4-BE49-F238E27FC236}">
                        <a16:creationId xmlns:a16="http://schemas.microsoft.com/office/drawing/2014/main" id="{6484C298-205B-6649-B510-28CCA24C99C9}"/>
                      </a:ext>
                    </a:extLst>
                  </p:cNvPr>
                  <p:cNvCxnSpPr>
                    <a:stCxn id="77" idx="4"/>
                  </p:cNvCxnSpPr>
                  <p:nvPr/>
                </p:nvCxnSpPr>
                <p:spPr bwMode="auto">
                  <a:xfrm>
                    <a:off x="6648134" y="2442895"/>
                    <a:ext cx="0" cy="180001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79" name="Straight Arrow Connector 34">
                    <a:extLst>
                      <a:ext uri="{FF2B5EF4-FFF2-40B4-BE49-F238E27FC236}">
                        <a16:creationId xmlns:a16="http://schemas.microsoft.com/office/drawing/2014/main" id="{C3B268F0-198F-1F46-824A-5A803C3B943F}"/>
                      </a:ext>
                    </a:extLst>
                  </p:cNvPr>
                  <p:cNvCxnSpPr>
                    <a:stCxn id="77" idx="6"/>
                  </p:cNvCxnSpPr>
                  <p:nvPr/>
                </p:nvCxnSpPr>
                <p:spPr bwMode="auto">
                  <a:xfrm>
                    <a:off x="6780052" y="2385342"/>
                    <a:ext cx="228197" cy="3046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80" name="Oval 35">
                    <a:extLst>
                      <a:ext uri="{FF2B5EF4-FFF2-40B4-BE49-F238E27FC236}">
                        <a16:creationId xmlns:a16="http://schemas.microsoft.com/office/drawing/2014/main" id="{1A86CD35-E109-FD45-AF2E-39AA1A270E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043888" y="2327790"/>
                    <a:ext cx="263836" cy="11510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81" name="Straight Arrow Connector 36">
                    <a:extLst>
                      <a:ext uri="{FF2B5EF4-FFF2-40B4-BE49-F238E27FC236}">
                        <a16:creationId xmlns:a16="http://schemas.microsoft.com/office/drawing/2014/main" id="{54471D11-D605-EA4B-8C98-BF62834D76C8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7175806" y="2442896"/>
                    <a:ext cx="0" cy="18000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2" name="Straight Arrow Connector 37">
                    <a:extLst>
                      <a:ext uri="{FF2B5EF4-FFF2-40B4-BE49-F238E27FC236}">
                        <a16:creationId xmlns:a16="http://schemas.microsoft.com/office/drawing/2014/main" id="{8B0BF616-5A93-804C-9AC9-E0E94A52F19D}"/>
                      </a:ext>
                    </a:extLst>
                  </p:cNvPr>
                  <p:cNvCxnSpPr/>
                  <p:nvPr/>
                </p:nvCxnSpPr>
                <p:spPr bwMode="auto">
                  <a:xfrm flipV="1">
                    <a:off x="7336951" y="2385342"/>
                    <a:ext cx="504843" cy="2657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83" name="TextBox 38">
                    <a:extLst>
                      <a:ext uri="{FF2B5EF4-FFF2-40B4-BE49-F238E27FC236}">
                        <a16:creationId xmlns:a16="http://schemas.microsoft.com/office/drawing/2014/main" id="{E7EA61A9-07E9-7C4C-8FB1-AA5E5328BD60}"/>
                      </a:ext>
                    </a:extLst>
                  </p:cNvPr>
                  <p:cNvSpPr txBox="1"/>
                  <p:nvPr/>
                </p:nvSpPr>
                <p:spPr bwMode="white">
                  <a:xfrm>
                    <a:off x="8174179" y="2264826"/>
                    <a:ext cx="439727" cy="32798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GB" sz="1400" baseline="0"/>
                      <a:t>...</a:t>
                    </a:r>
                    <a:endParaRPr lang="en-GB" sz="1400" baseline="0" dirty="0"/>
                  </a:p>
                </p:txBody>
              </p:sp>
              <p:sp>
                <p:nvSpPr>
                  <p:cNvPr id="84" name="Oval 39">
                    <a:extLst>
                      <a:ext uri="{FF2B5EF4-FFF2-40B4-BE49-F238E27FC236}">
                        <a16:creationId xmlns:a16="http://schemas.microsoft.com/office/drawing/2014/main" id="{925006DD-0E37-5244-BB44-EF713A994DB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41794" y="2332630"/>
                    <a:ext cx="263836" cy="11026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85" name="Straight Arrow Connector 40">
                    <a:extLst>
                      <a:ext uri="{FF2B5EF4-FFF2-40B4-BE49-F238E27FC236}">
                        <a16:creationId xmlns:a16="http://schemas.microsoft.com/office/drawing/2014/main" id="{6C1091FF-F38C-9043-BF42-D843462C183D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7974363" y="2442896"/>
                    <a:ext cx="0" cy="18000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sp>
              <p:nvSpPr>
                <p:cNvPr id="71" name="TextBox 26">
                  <a:extLst>
                    <a:ext uri="{FF2B5EF4-FFF2-40B4-BE49-F238E27FC236}">
                      <a16:creationId xmlns:a16="http://schemas.microsoft.com/office/drawing/2014/main" id="{E0251763-C45A-8642-91DB-3BD3C5FCDDD1}"/>
                    </a:ext>
                  </a:extLst>
                </p:cNvPr>
                <p:cNvSpPr txBox="1"/>
                <p:nvPr/>
              </p:nvSpPr>
              <p:spPr bwMode="white">
                <a:xfrm>
                  <a:off x="2843808" y="3119139"/>
                  <a:ext cx="1008112" cy="40011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baseline="0"/>
                    <a:t>Kurset</a:t>
                  </a:r>
                  <a:endParaRPr lang="en-GB" baseline="0" dirty="0"/>
                </a:p>
              </p:txBody>
            </p:sp>
            <p:sp>
              <p:nvSpPr>
                <p:cNvPr id="72" name="TextBox 27">
                  <a:extLst>
                    <a:ext uri="{FF2B5EF4-FFF2-40B4-BE49-F238E27FC236}">
                      <a16:creationId xmlns:a16="http://schemas.microsoft.com/office/drawing/2014/main" id="{F6349D24-887D-5441-8663-C84F93669B5E}"/>
                    </a:ext>
                  </a:extLst>
                </p:cNvPr>
                <p:cNvSpPr txBox="1"/>
                <p:nvPr/>
              </p:nvSpPr>
              <p:spPr bwMode="white">
                <a:xfrm>
                  <a:off x="3916066" y="3114306"/>
                  <a:ext cx="439910" cy="40011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baseline="0"/>
                    <a:t>er</a:t>
                  </a:r>
                  <a:endParaRPr lang="en-GB" baseline="0" dirty="0"/>
                </a:p>
              </p:txBody>
            </p:sp>
            <p:sp>
              <p:nvSpPr>
                <p:cNvPr id="73" name="TextBox 28">
                  <a:extLst>
                    <a:ext uri="{FF2B5EF4-FFF2-40B4-BE49-F238E27FC236}">
                      <a16:creationId xmlns:a16="http://schemas.microsoft.com/office/drawing/2014/main" id="{925141AD-4C4C-E548-B610-E697ED7AF887}"/>
                    </a:ext>
                  </a:extLst>
                </p:cNvPr>
                <p:cNvSpPr txBox="1"/>
                <p:nvPr/>
              </p:nvSpPr>
              <p:spPr bwMode="white">
                <a:xfrm>
                  <a:off x="4420122" y="3110090"/>
                  <a:ext cx="1520676" cy="40011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baseline="0"/>
                    <a:t>interessant</a:t>
                  </a:r>
                  <a:endParaRPr lang="en-GB" baseline="0" dirty="0"/>
                </a:p>
              </p:txBody>
            </p:sp>
            <p:sp>
              <p:nvSpPr>
                <p:cNvPr id="74" name="TextBox 29">
                  <a:extLst>
                    <a:ext uri="{FF2B5EF4-FFF2-40B4-BE49-F238E27FC236}">
                      <a16:creationId xmlns:a16="http://schemas.microsoft.com/office/drawing/2014/main" id="{B86CA39D-BAB9-B347-A56F-2C50216C8516}"/>
                    </a:ext>
                  </a:extLst>
                </p:cNvPr>
                <p:cNvSpPr txBox="1"/>
                <p:nvPr/>
              </p:nvSpPr>
              <p:spPr bwMode="white">
                <a:xfrm>
                  <a:off x="3204283" y="2276872"/>
                  <a:ext cx="42449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2400" baseline="0">
                      <a:solidFill>
                        <a:schemeClr val="accent2"/>
                      </a:solidFill>
                    </a:rPr>
                    <a:t>?</a:t>
                  </a:r>
                  <a:endParaRPr lang="en-GB" sz="2400" baseline="0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75" name="TextBox 30">
                  <a:extLst>
                    <a:ext uri="{FF2B5EF4-FFF2-40B4-BE49-F238E27FC236}">
                      <a16:creationId xmlns:a16="http://schemas.microsoft.com/office/drawing/2014/main" id="{31898D0A-2BCF-BB40-A9E4-386438837258}"/>
                    </a:ext>
                  </a:extLst>
                </p:cNvPr>
                <p:cNvSpPr txBox="1"/>
                <p:nvPr/>
              </p:nvSpPr>
              <p:spPr bwMode="white">
                <a:xfrm>
                  <a:off x="3885657" y="2297434"/>
                  <a:ext cx="42449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2400" baseline="0">
                      <a:solidFill>
                        <a:schemeClr val="accent2"/>
                      </a:solidFill>
                    </a:rPr>
                    <a:t>?</a:t>
                  </a:r>
                  <a:endParaRPr lang="en-GB" sz="2400" baseline="0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76" name="TextBox 31">
                  <a:extLst>
                    <a:ext uri="{FF2B5EF4-FFF2-40B4-BE49-F238E27FC236}">
                      <a16:creationId xmlns:a16="http://schemas.microsoft.com/office/drawing/2014/main" id="{43FB5AB4-1093-3348-8C84-5E3F57D0A721}"/>
                    </a:ext>
                  </a:extLst>
                </p:cNvPr>
                <p:cNvSpPr txBox="1"/>
                <p:nvPr/>
              </p:nvSpPr>
              <p:spPr bwMode="white">
                <a:xfrm>
                  <a:off x="4939589" y="2297434"/>
                  <a:ext cx="42449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2400" baseline="0">
                      <a:solidFill>
                        <a:schemeClr val="accent2"/>
                      </a:solidFill>
                    </a:rPr>
                    <a:t>?</a:t>
                  </a:r>
                  <a:endParaRPr lang="en-GB" sz="2400" baseline="0" dirty="0">
                    <a:solidFill>
                      <a:schemeClr val="accent2"/>
                    </a:solidFill>
                  </a:endParaRPr>
                </a:p>
              </p:txBody>
            </p:sp>
          </p:grpSp>
        </p:grpSp>
        <p:sp>
          <p:nvSpPr>
            <p:cNvPr id="86" name="Rectangle 64">
              <a:extLst>
                <a:ext uri="{FF2B5EF4-FFF2-40B4-BE49-F238E27FC236}">
                  <a16:creationId xmlns:a16="http://schemas.microsoft.com/office/drawing/2014/main" id="{B049D524-B3C9-1649-9C05-CC41A02C4009}"/>
                </a:ext>
              </a:extLst>
            </p:cNvPr>
            <p:cNvSpPr/>
            <p:nvPr/>
          </p:nvSpPr>
          <p:spPr bwMode="auto">
            <a:xfrm>
              <a:off x="127646" y="3692457"/>
              <a:ext cx="4608183" cy="2996929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5" name="Gruppe 4">
            <a:extLst>
              <a:ext uri="{FF2B5EF4-FFF2-40B4-BE49-F238E27FC236}">
                <a16:creationId xmlns:a16="http://schemas.microsoft.com/office/drawing/2014/main" id="{85DD846E-C80E-8B4B-8B8D-FDB1A0E73846}"/>
              </a:ext>
            </a:extLst>
          </p:cNvPr>
          <p:cNvGrpSpPr/>
          <p:nvPr/>
        </p:nvGrpSpPr>
        <p:grpSpPr>
          <a:xfrm>
            <a:off x="4761380" y="3655125"/>
            <a:ext cx="3962997" cy="2996929"/>
            <a:chOff x="4761380" y="3655125"/>
            <a:chExt cx="3962997" cy="2996929"/>
          </a:xfrm>
        </p:grpSpPr>
        <p:grpSp>
          <p:nvGrpSpPr>
            <p:cNvPr id="89" name="Group 62">
              <a:extLst>
                <a:ext uri="{FF2B5EF4-FFF2-40B4-BE49-F238E27FC236}">
                  <a16:creationId xmlns:a16="http://schemas.microsoft.com/office/drawing/2014/main" id="{C6FB6A3B-4291-CD44-A0E1-D59FDA9614A8}"/>
                </a:ext>
              </a:extLst>
            </p:cNvPr>
            <p:cNvGrpSpPr/>
            <p:nvPr/>
          </p:nvGrpSpPr>
          <p:grpSpPr>
            <a:xfrm>
              <a:off x="4761380" y="3805659"/>
              <a:ext cx="3962997" cy="2637768"/>
              <a:chOff x="4761380" y="3805659"/>
              <a:chExt cx="3962997" cy="2637768"/>
            </a:xfrm>
          </p:grpSpPr>
          <p:grpSp>
            <p:nvGrpSpPr>
              <p:cNvPr id="90" name="Group 42">
                <a:extLst>
                  <a:ext uri="{FF2B5EF4-FFF2-40B4-BE49-F238E27FC236}">
                    <a16:creationId xmlns:a16="http://schemas.microsoft.com/office/drawing/2014/main" id="{F49074DA-FD91-6F42-9304-9DCF2FCED5BE}"/>
                  </a:ext>
                </a:extLst>
              </p:cNvPr>
              <p:cNvGrpSpPr/>
              <p:nvPr/>
            </p:nvGrpSpPr>
            <p:grpSpPr>
              <a:xfrm>
                <a:off x="5230711" y="5298684"/>
                <a:ext cx="3122976" cy="1144743"/>
                <a:chOff x="2843808" y="2374506"/>
                <a:chExt cx="3122976" cy="1144743"/>
              </a:xfrm>
            </p:grpSpPr>
            <p:grpSp>
              <p:nvGrpSpPr>
                <p:cNvPr id="92" name="Group 45">
                  <a:extLst>
                    <a:ext uri="{FF2B5EF4-FFF2-40B4-BE49-F238E27FC236}">
                      <a16:creationId xmlns:a16="http://schemas.microsoft.com/office/drawing/2014/main" id="{CACBC43F-C030-7740-836A-5F9A9FB4752D}"/>
                    </a:ext>
                  </a:extLst>
                </p:cNvPr>
                <p:cNvGrpSpPr/>
                <p:nvPr/>
              </p:nvGrpSpPr>
              <p:grpSpPr>
                <a:xfrm>
                  <a:off x="3203847" y="2584997"/>
                  <a:ext cx="2762937" cy="504517"/>
                  <a:chOff x="6516216" y="2264826"/>
                  <a:chExt cx="2097690" cy="358070"/>
                </a:xfrm>
              </p:grpSpPr>
              <p:sp>
                <p:nvSpPr>
                  <p:cNvPr id="99" name="Oval 52">
                    <a:extLst>
                      <a:ext uri="{FF2B5EF4-FFF2-40B4-BE49-F238E27FC236}">
                        <a16:creationId xmlns:a16="http://schemas.microsoft.com/office/drawing/2014/main" id="{C2E3D320-F055-2640-95A4-8EC598E9D35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16216" y="2327790"/>
                    <a:ext cx="263836" cy="11510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>
                      <a:ln>
                        <a:noFill/>
                      </a:ln>
                      <a:solidFill>
                        <a:schemeClr val="bg2">
                          <a:lumMod val="85000"/>
                        </a:schemeClr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100" name="Straight Arrow Connector 53">
                    <a:extLst>
                      <a:ext uri="{FF2B5EF4-FFF2-40B4-BE49-F238E27FC236}">
                        <a16:creationId xmlns:a16="http://schemas.microsoft.com/office/drawing/2014/main" id="{D269B17A-AE29-B747-9B75-C8F710D207F2}"/>
                      </a:ext>
                    </a:extLst>
                  </p:cNvPr>
                  <p:cNvCxnSpPr>
                    <a:stCxn id="99" idx="4"/>
                  </p:cNvCxnSpPr>
                  <p:nvPr/>
                </p:nvCxnSpPr>
                <p:spPr bwMode="auto">
                  <a:xfrm>
                    <a:off x="6648134" y="2442895"/>
                    <a:ext cx="0" cy="180001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01" name="Straight Arrow Connector 54">
                    <a:extLst>
                      <a:ext uri="{FF2B5EF4-FFF2-40B4-BE49-F238E27FC236}">
                        <a16:creationId xmlns:a16="http://schemas.microsoft.com/office/drawing/2014/main" id="{3ED6858A-2C57-2D41-82B9-31B55B951C43}"/>
                      </a:ext>
                    </a:extLst>
                  </p:cNvPr>
                  <p:cNvCxnSpPr>
                    <a:stCxn id="99" idx="6"/>
                  </p:cNvCxnSpPr>
                  <p:nvPr/>
                </p:nvCxnSpPr>
                <p:spPr bwMode="auto">
                  <a:xfrm>
                    <a:off x="6780052" y="2385342"/>
                    <a:ext cx="228197" cy="3046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102" name="Oval 55">
                    <a:extLst>
                      <a:ext uri="{FF2B5EF4-FFF2-40B4-BE49-F238E27FC236}">
                        <a16:creationId xmlns:a16="http://schemas.microsoft.com/office/drawing/2014/main" id="{8E84B15C-7F32-7648-BC04-EF7861EB899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043888" y="2327790"/>
                    <a:ext cx="263836" cy="11510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>
                      <a:ln>
                        <a:noFill/>
                      </a:ln>
                      <a:solidFill>
                        <a:schemeClr val="bg2">
                          <a:lumMod val="85000"/>
                        </a:schemeClr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103" name="Straight Arrow Connector 56">
                    <a:extLst>
                      <a:ext uri="{FF2B5EF4-FFF2-40B4-BE49-F238E27FC236}">
                        <a16:creationId xmlns:a16="http://schemas.microsoft.com/office/drawing/2014/main" id="{AF7BBA55-8C89-F842-B814-88C4231241F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7175806" y="2442896"/>
                    <a:ext cx="0" cy="18000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04" name="Straight Arrow Connector 57">
                    <a:extLst>
                      <a:ext uri="{FF2B5EF4-FFF2-40B4-BE49-F238E27FC236}">
                        <a16:creationId xmlns:a16="http://schemas.microsoft.com/office/drawing/2014/main" id="{161B224E-BED4-6D4A-B973-3429DEEBF778}"/>
                      </a:ext>
                    </a:extLst>
                  </p:cNvPr>
                  <p:cNvCxnSpPr/>
                  <p:nvPr/>
                </p:nvCxnSpPr>
                <p:spPr bwMode="auto">
                  <a:xfrm flipV="1">
                    <a:off x="7336951" y="2385342"/>
                    <a:ext cx="504843" cy="2657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105" name="TextBox 58">
                    <a:extLst>
                      <a:ext uri="{FF2B5EF4-FFF2-40B4-BE49-F238E27FC236}">
                        <a16:creationId xmlns:a16="http://schemas.microsoft.com/office/drawing/2014/main" id="{CAC7690D-6925-9543-A5DB-831EB9DC33E5}"/>
                      </a:ext>
                    </a:extLst>
                  </p:cNvPr>
                  <p:cNvSpPr txBox="1"/>
                  <p:nvPr/>
                </p:nvSpPr>
                <p:spPr bwMode="white">
                  <a:xfrm>
                    <a:off x="8174179" y="2264826"/>
                    <a:ext cx="439727" cy="32798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GB" sz="1400" baseline="0"/>
                      <a:t>...</a:t>
                    </a:r>
                    <a:endParaRPr lang="en-GB" sz="1400" baseline="0" dirty="0"/>
                  </a:p>
                </p:txBody>
              </p:sp>
              <p:sp>
                <p:nvSpPr>
                  <p:cNvPr id="106" name="Oval 59">
                    <a:extLst>
                      <a:ext uri="{FF2B5EF4-FFF2-40B4-BE49-F238E27FC236}">
                        <a16:creationId xmlns:a16="http://schemas.microsoft.com/office/drawing/2014/main" id="{EE7C3468-116F-4244-BD61-05FC86D78B0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41794" y="2332630"/>
                    <a:ext cx="263836" cy="11026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>
                      <a:ln>
                        <a:noFill/>
                      </a:ln>
                      <a:solidFill>
                        <a:schemeClr val="bg2">
                          <a:lumMod val="85000"/>
                        </a:schemeClr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107" name="Straight Arrow Connector 60">
                    <a:extLst>
                      <a:ext uri="{FF2B5EF4-FFF2-40B4-BE49-F238E27FC236}">
                        <a16:creationId xmlns:a16="http://schemas.microsoft.com/office/drawing/2014/main" id="{B2C82DC3-9AB9-DB4C-A1D5-007FF3582D2F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7974363" y="2442896"/>
                    <a:ext cx="0" cy="18000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sp>
              <p:nvSpPr>
                <p:cNvPr id="93" name="TextBox 46">
                  <a:extLst>
                    <a:ext uri="{FF2B5EF4-FFF2-40B4-BE49-F238E27FC236}">
                      <a16:creationId xmlns:a16="http://schemas.microsoft.com/office/drawing/2014/main" id="{8F1BA5CB-FF26-784E-888A-F59FF00659CD}"/>
                    </a:ext>
                  </a:extLst>
                </p:cNvPr>
                <p:cNvSpPr txBox="1"/>
                <p:nvPr/>
              </p:nvSpPr>
              <p:spPr bwMode="white">
                <a:xfrm>
                  <a:off x="2843808" y="3119139"/>
                  <a:ext cx="1008112" cy="40011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>
                      <a:solidFill>
                        <a:schemeClr val="bg2">
                          <a:lumMod val="85000"/>
                        </a:schemeClr>
                      </a:solidFill>
                    </a:rPr>
                    <a:t>Kurset</a:t>
                  </a:r>
                  <a:endParaRPr lang="en-GB" dirty="0">
                    <a:solidFill>
                      <a:schemeClr val="bg2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94" name="TextBox 47">
                  <a:extLst>
                    <a:ext uri="{FF2B5EF4-FFF2-40B4-BE49-F238E27FC236}">
                      <a16:creationId xmlns:a16="http://schemas.microsoft.com/office/drawing/2014/main" id="{B1A9A556-1890-0544-960C-0E5826D140E7}"/>
                    </a:ext>
                  </a:extLst>
                </p:cNvPr>
                <p:cNvSpPr txBox="1"/>
                <p:nvPr/>
              </p:nvSpPr>
              <p:spPr bwMode="white">
                <a:xfrm>
                  <a:off x="3916066" y="3114306"/>
                  <a:ext cx="439910" cy="40011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>
                      <a:solidFill>
                        <a:schemeClr val="bg2">
                          <a:lumMod val="85000"/>
                        </a:schemeClr>
                      </a:solidFill>
                    </a:rPr>
                    <a:t>er</a:t>
                  </a:r>
                  <a:endParaRPr lang="en-GB" dirty="0">
                    <a:solidFill>
                      <a:schemeClr val="bg2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95" name="TextBox 48">
                  <a:extLst>
                    <a:ext uri="{FF2B5EF4-FFF2-40B4-BE49-F238E27FC236}">
                      <a16:creationId xmlns:a16="http://schemas.microsoft.com/office/drawing/2014/main" id="{9B1CC8CC-CF13-C645-8300-C92030282AA5}"/>
                    </a:ext>
                  </a:extLst>
                </p:cNvPr>
                <p:cNvSpPr txBox="1"/>
                <p:nvPr/>
              </p:nvSpPr>
              <p:spPr bwMode="white">
                <a:xfrm>
                  <a:off x="4420122" y="3110090"/>
                  <a:ext cx="1520676" cy="40011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>
                      <a:solidFill>
                        <a:schemeClr val="bg2">
                          <a:lumMod val="85000"/>
                        </a:schemeClr>
                      </a:solidFill>
                    </a:rPr>
                    <a:t>interessant</a:t>
                  </a:r>
                  <a:endParaRPr lang="en-GB" dirty="0">
                    <a:solidFill>
                      <a:schemeClr val="bg2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96" name="TextBox 49">
                  <a:extLst>
                    <a:ext uri="{FF2B5EF4-FFF2-40B4-BE49-F238E27FC236}">
                      <a16:creationId xmlns:a16="http://schemas.microsoft.com/office/drawing/2014/main" id="{4BF87D6C-B0F6-1A4A-9E18-8884E7B2AF5F}"/>
                    </a:ext>
                  </a:extLst>
                </p:cNvPr>
                <p:cNvSpPr txBox="1"/>
                <p:nvPr/>
              </p:nvSpPr>
              <p:spPr bwMode="white">
                <a:xfrm>
                  <a:off x="2911580" y="2374506"/>
                  <a:ext cx="102726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800">
                      <a:solidFill>
                        <a:schemeClr val="bg2">
                          <a:lumMod val="85000"/>
                        </a:schemeClr>
                      </a:solidFill>
                    </a:rPr>
                    <a:t>NOUN</a:t>
                  </a:r>
                  <a:endParaRPr lang="en-GB" sz="1800" dirty="0">
                    <a:solidFill>
                      <a:schemeClr val="bg2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97" name="TextBox 50">
                  <a:extLst>
                    <a:ext uri="{FF2B5EF4-FFF2-40B4-BE49-F238E27FC236}">
                      <a16:creationId xmlns:a16="http://schemas.microsoft.com/office/drawing/2014/main" id="{10F0AC9B-BB63-D840-90E6-6F6D15AF2A43}"/>
                    </a:ext>
                  </a:extLst>
                </p:cNvPr>
                <p:cNvSpPr txBox="1"/>
                <p:nvPr/>
              </p:nvSpPr>
              <p:spPr bwMode="white">
                <a:xfrm>
                  <a:off x="3722816" y="2374506"/>
                  <a:ext cx="973865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800">
                      <a:solidFill>
                        <a:schemeClr val="bg2">
                          <a:lumMod val="85000"/>
                        </a:schemeClr>
                      </a:solidFill>
                    </a:rPr>
                    <a:t>VERB</a:t>
                  </a:r>
                  <a:endParaRPr lang="en-GB" sz="1800" dirty="0">
                    <a:solidFill>
                      <a:schemeClr val="bg2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98" name="TextBox 51">
                  <a:extLst>
                    <a:ext uri="{FF2B5EF4-FFF2-40B4-BE49-F238E27FC236}">
                      <a16:creationId xmlns:a16="http://schemas.microsoft.com/office/drawing/2014/main" id="{E1E96E70-2C00-BA4B-8208-DDB90CE4CEEA}"/>
                    </a:ext>
                  </a:extLst>
                </p:cNvPr>
                <p:cNvSpPr txBox="1"/>
                <p:nvPr/>
              </p:nvSpPr>
              <p:spPr bwMode="white">
                <a:xfrm>
                  <a:off x="4821872" y="2374506"/>
                  <a:ext cx="701144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800">
                      <a:solidFill>
                        <a:schemeClr val="bg2">
                          <a:lumMod val="85000"/>
                        </a:schemeClr>
                      </a:solidFill>
                    </a:rPr>
                    <a:t>ADJ</a:t>
                  </a:r>
                  <a:endParaRPr lang="en-GB" sz="1800" dirty="0">
                    <a:solidFill>
                      <a:schemeClr val="bg2">
                        <a:lumMod val="85000"/>
                      </a:schemeClr>
                    </a:solidFill>
                  </a:endParaRPr>
                </a:p>
              </p:txBody>
            </p:sp>
          </p:grpSp>
          <p:sp>
            <p:nvSpPr>
              <p:cNvPr id="91" name="Rectangle 6">
                <a:extLst>
                  <a:ext uri="{FF2B5EF4-FFF2-40B4-BE49-F238E27FC236}">
                    <a16:creationId xmlns:a16="http://schemas.microsoft.com/office/drawing/2014/main" id="{3C182743-6F54-D843-96A7-9816BBB11106}"/>
                  </a:ext>
                </a:extLst>
              </p:cNvPr>
              <p:cNvSpPr/>
              <p:nvPr/>
            </p:nvSpPr>
            <p:spPr>
              <a:xfrm>
                <a:off x="4761380" y="3805659"/>
                <a:ext cx="3962997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74663" lvl="1"/>
                <a:r>
                  <a:rPr lang="en-GB" b="1" kern="0" dirty="0" err="1">
                    <a:solidFill>
                      <a:schemeClr val="bg2">
                        <a:lumMod val="85000"/>
                      </a:schemeClr>
                    </a:solidFill>
                  </a:rPr>
                  <a:t>Læring</a:t>
                </a:r>
                <a:r>
                  <a:rPr lang="en-GB" kern="0" dirty="0">
                    <a:solidFill>
                      <a:schemeClr val="bg2">
                        <a:lumMod val="85000"/>
                      </a:schemeClr>
                    </a:solidFill>
                  </a:rPr>
                  <a:t>: </a:t>
                </a:r>
                <a:r>
                  <a:rPr lang="en-GB" kern="0" dirty="0" err="1">
                    <a:solidFill>
                      <a:schemeClr val="bg2">
                        <a:lumMod val="85000"/>
                      </a:schemeClr>
                    </a:solidFill>
                  </a:rPr>
                  <a:t>Hvordan</a:t>
                </a:r>
                <a:r>
                  <a:rPr lang="en-GB" kern="0" dirty="0">
                    <a:solidFill>
                      <a:schemeClr val="bg2">
                        <a:lumMod val="85000"/>
                      </a:schemeClr>
                    </a:solidFill>
                  </a:rPr>
                  <a:t> </a:t>
                </a:r>
                <a:r>
                  <a:rPr lang="en-GB" kern="0" dirty="0" err="1">
                    <a:solidFill>
                      <a:schemeClr val="bg2">
                        <a:lumMod val="85000"/>
                      </a:schemeClr>
                    </a:solidFill>
                  </a:rPr>
                  <a:t>estimerer</a:t>
                </a:r>
                <a:r>
                  <a:rPr lang="en-GB" kern="0" dirty="0">
                    <a:solidFill>
                      <a:schemeClr val="bg2">
                        <a:lumMod val="85000"/>
                      </a:schemeClr>
                    </a:solidFill>
                  </a:rPr>
                  <a:t> vi </a:t>
                </a:r>
                <a:r>
                  <a:rPr lang="en-GB" kern="0" dirty="0" err="1">
                    <a:solidFill>
                      <a:schemeClr val="bg2">
                        <a:lumMod val="85000"/>
                      </a:schemeClr>
                    </a:solidFill>
                  </a:rPr>
                  <a:t>parametrene</a:t>
                </a:r>
                <a:r>
                  <a:rPr lang="en-GB" kern="0" dirty="0">
                    <a:solidFill>
                      <a:schemeClr val="bg2">
                        <a:lumMod val="85000"/>
                      </a:schemeClr>
                    </a:solidFill>
                  </a:rPr>
                  <a:t> i HMMs </a:t>
                </a:r>
                <a:r>
                  <a:rPr lang="en-GB" kern="0" dirty="0" err="1">
                    <a:solidFill>
                      <a:schemeClr val="bg2">
                        <a:lumMod val="85000"/>
                      </a:schemeClr>
                    </a:solidFill>
                  </a:rPr>
                  <a:t>fra</a:t>
                </a:r>
                <a:r>
                  <a:rPr lang="en-GB" kern="0" dirty="0">
                    <a:solidFill>
                      <a:schemeClr val="bg2">
                        <a:lumMod val="85000"/>
                      </a:schemeClr>
                    </a:solidFill>
                  </a:rPr>
                  <a:t> (</a:t>
                </a:r>
                <a:r>
                  <a:rPr lang="en-GB" kern="0" dirty="0" err="1">
                    <a:solidFill>
                      <a:schemeClr val="bg2">
                        <a:lumMod val="85000"/>
                      </a:schemeClr>
                    </a:solidFill>
                  </a:rPr>
                  <a:t>markerte</a:t>
                </a:r>
                <a:r>
                  <a:rPr lang="en-GB" kern="0" dirty="0">
                    <a:solidFill>
                      <a:schemeClr val="bg2">
                        <a:lumMod val="85000"/>
                      </a:schemeClr>
                    </a:solidFill>
                  </a:rPr>
                  <a:t>) data?</a:t>
                </a:r>
              </a:p>
            </p:txBody>
          </p:sp>
        </p:grpSp>
        <p:sp>
          <p:nvSpPr>
            <p:cNvPr id="108" name="Rectangle 64">
              <a:extLst>
                <a:ext uri="{FF2B5EF4-FFF2-40B4-BE49-F238E27FC236}">
                  <a16:creationId xmlns:a16="http://schemas.microsoft.com/office/drawing/2014/main" id="{7D2FD0DD-18FD-4A49-B4A0-5C42FC25C102}"/>
                </a:ext>
              </a:extLst>
            </p:cNvPr>
            <p:cNvSpPr/>
            <p:nvPr/>
          </p:nvSpPr>
          <p:spPr bwMode="auto">
            <a:xfrm>
              <a:off x="4984779" y="3655125"/>
              <a:ext cx="3566873" cy="2996929"/>
            </a:xfrm>
            <a:prstGeom prst="rect">
              <a:avLst/>
            </a:prstGeom>
            <a:noFill/>
            <a:ln w="38100" cap="flat" cmpd="sng" algn="ctr">
              <a:solidFill>
                <a:schemeClr val="tx2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dirty="0">
                <a:ln>
                  <a:noFill/>
                </a:ln>
                <a:solidFill>
                  <a:schemeClr val="tx2">
                    <a:lumMod val="85000"/>
                  </a:schemeClr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6238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Dekoding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24000"/>
            <a:ext cx="8640960" cy="101026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La oss si at vi </a:t>
            </a:r>
            <a:r>
              <a:rPr lang="en-GB" dirty="0" err="1"/>
              <a:t>får</a:t>
            </a:r>
            <a:r>
              <a:rPr lang="en-GB" dirty="0"/>
              <a:t> har </a:t>
            </a:r>
            <a:r>
              <a:rPr lang="en-GB" dirty="0" err="1"/>
              <a:t>utviklet</a:t>
            </a:r>
            <a:r>
              <a:rPr lang="en-GB" dirty="0"/>
              <a:t> en HMM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tagge</a:t>
            </a:r>
            <a:r>
              <a:rPr lang="en-GB" dirty="0"/>
              <a:t> </a:t>
            </a:r>
            <a:r>
              <a:rPr lang="en-GB" dirty="0" err="1"/>
              <a:t>ordklasser</a:t>
            </a:r>
            <a:r>
              <a:rPr lang="en-GB" dirty="0"/>
              <a:t>, </a:t>
            </a:r>
            <a:r>
              <a:rPr lang="en-GB" dirty="0" err="1"/>
              <a:t>og</a:t>
            </a:r>
            <a:r>
              <a:rPr lang="en-GB" dirty="0"/>
              <a:t> vi </a:t>
            </a:r>
            <a:r>
              <a:rPr lang="en-GB" dirty="0" err="1"/>
              <a:t>får</a:t>
            </a:r>
            <a:r>
              <a:rPr lang="en-GB" dirty="0"/>
              <a:t> en </a:t>
            </a:r>
            <a:r>
              <a:rPr lang="en-GB" dirty="0" err="1"/>
              <a:t>setning</a:t>
            </a:r>
            <a:r>
              <a:rPr lang="en-GB" dirty="0"/>
              <a:t> med 10 </a:t>
            </a:r>
            <a:r>
              <a:rPr lang="en-GB" dirty="0" err="1"/>
              <a:t>ord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18</a:t>
            </a:fld>
            <a:endParaRPr lang="en-GB" noProof="0"/>
          </a:p>
        </p:txBody>
      </p:sp>
      <p:sp>
        <p:nvSpPr>
          <p:cNvPr id="6" name="Rectangle 5"/>
          <p:cNvSpPr/>
          <p:nvPr/>
        </p:nvSpPr>
        <p:spPr bwMode="auto">
          <a:xfrm>
            <a:off x="3775201" y="3475834"/>
            <a:ext cx="436061" cy="359532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553729" y="3471896"/>
            <a:ext cx="867603" cy="359531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891073" y="3468714"/>
            <a:ext cx="462602" cy="359532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23463" y="3447423"/>
            <a:ext cx="637346" cy="359532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3653" y="3450603"/>
            <a:ext cx="636955" cy="359532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09616" y="2636912"/>
            <a:ext cx="253838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 bwMode="white">
          <a:xfrm>
            <a:off x="15677" y="3401900"/>
            <a:ext cx="7398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baseline="0"/>
              <a:t>Han</a:t>
            </a:r>
            <a:endParaRPr lang="en-GB" baseline="0" dirty="0"/>
          </a:p>
        </p:txBody>
      </p:sp>
      <p:sp>
        <p:nvSpPr>
          <p:cNvPr id="13" name="Oval 12"/>
          <p:cNvSpPr/>
          <p:nvPr/>
        </p:nvSpPr>
        <p:spPr bwMode="auto">
          <a:xfrm>
            <a:off x="1102536" y="2649843"/>
            <a:ext cx="253838" cy="367574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995455" y="2670393"/>
            <a:ext cx="253838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888376" y="2685843"/>
            <a:ext cx="253838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781296" y="2685843"/>
            <a:ext cx="253838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 bwMode="white">
          <a:xfrm>
            <a:off x="1041939" y="3410124"/>
            <a:ext cx="7019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baseline="0"/>
              <a:t>fant</a:t>
            </a:r>
            <a:endParaRPr lang="en-GB" baseline="0" dirty="0"/>
          </a:p>
        </p:txBody>
      </p:sp>
      <p:sp>
        <p:nvSpPr>
          <p:cNvPr id="18" name="TextBox 17"/>
          <p:cNvSpPr txBox="1"/>
          <p:nvPr/>
        </p:nvSpPr>
        <p:spPr bwMode="white">
          <a:xfrm>
            <a:off x="1884312" y="3429414"/>
            <a:ext cx="5919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baseline="0" dirty="0"/>
              <a:t>en</a:t>
            </a:r>
          </a:p>
        </p:txBody>
      </p:sp>
      <p:sp>
        <p:nvSpPr>
          <p:cNvPr id="19" name="TextBox 18"/>
          <p:cNvSpPr txBox="1"/>
          <p:nvPr/>
        </p:nvSpPr>
        <p:spPr bwMode="white">
          <a:xfrm>
            <a:off x="2564123" y="3424545"/>
            <a:ext cx="85720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baseline="0"/>
              <a:t>maler</a:t>
            </a:r>
            <a:endParaRPr lang="en-GB" baseline="0" dirty="0"/>
          </a:p>
        </p:txBody>
      </p:sp>
      <p:sp>
        <p:nvSpPr>
          <p:cNvPr id="20" name="TextBox 19"/>
          <p:cNvSpPr txBox="1"/>
          <p:nvPr/>
        </p:nvSpPr>
        <p:spPr bwMode="white">
          <a:xfrm>
            <a:off x="3760092" y="3424545"/>
            <a:ext cx="4814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dirty="0" err="1"/>
              <a:t>og</a:t>
            </a:r>
            <a:endParaRPr lang="en-GB" baseline="0" dirty="0"/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491738" y="2810094"/>
            <a:ext cx="580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1398301" y="2819305"/>
            <a:ext cx="580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2268602" y="2833630"/>
            <a:ext cx="580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3175165" y="2844100"/>
            <a:ext cx="580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>
            <a:off x="336535" y="3032206"/>
            <a:ext cx="0" cy="375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Connector 25"/>
          <p:cNvCxnSpPr/>
          <p:nvPr/>
        </p:nvCxnSpPr>
        <p:spPr bwMode="auto">
          <a:xfrm>
            <a:off x="1229455" y="3032400"/>
            <a:ext cx="0" cy="375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/>
          <p:cNvCxnSpPr/>
          <p:nvPr/>
        </p:nvCxnSpPr>
        <p:spPr bwMode="auto">
          <a:xfrm>
            <a:off x="2122374" y="3037770"/>
            <a:ext cx="0" cy="375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/>
          <p:nvPr/>
        </p:nvCxnSpPr>
        <p:spPr bwMode="auto">
          <a:xfrm>
            <a:off x="3015294" y="3074874"/>
            <a:ext cx="0" cy="375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>
            <a:off x="3908214" y="3074874"/>
            <a:ext cx="0" cy="375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Rectangle 34"/>
          <p:cNvSpPr/>
          <p:nvPr/>
        </p:nvSpPr>
        <p:spPr bwMode="auto">
          <a:xfrm>
            <a:off x="8408443" y="3524765"/>
            <a:ext cx="436061" cy="359532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7392719" y="3520827"/>
            <a:ext cx="815136" cy="359531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6422607" y="3517645"/>
            <a:ext cx="848456" cy="355941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5656705" y="3496354"/>
            <a:ext cx="637346" cy="359532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4686895" y="3499534"/>
            <a:ext cx="853647" cy="359532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Oval 39"/>
          <p:cNvSpPr/>
          <p:nvPr/>
        </p:nvSpPr>
        <p:spPr bwMode="auto">
          <a:xfrm>
            <a:off x="4842858" y="2685843"/>
            <a:ext cx="253838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TextBox 40"/>
          <p:cNvSpPr txBox="1"/>
          <p:nvPr/>
        </p:nvSpPr>
        <p:spPr bwMode="white">
          <a:xfrm>
            <a:off x="4609834" y="3449267"/>
            <a:ext cx="12225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baseline="0"/>
              <a:t>betalte</a:t>
            </a:r>
            <a:endParaRPr lang="en-GB" baseline="0" dirty="0"/>
          </a:p>
        </p:txBody>
      </p:sp>
      <p:sp>
        <p:nvSpPr>
          <p:cNvPr id="42" name="Oval 41"/>
          <p:cNvSpPr/>
          <p:nvPr/>
        </p:nvSpPr>
        <p:spPr bwMode="auto">
          <a:xfrm>
            <a:off x="5735778" y="2698774"/>
            <a:ext cx="253838" cy="367574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6628697" y="2719324"/>
            <a:ext cx="253838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7521618" y="2734774"/>
            <a:ext cx="253838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5" name="Oval 44"/>
          <p:cNvSpPr/>
          <p:nvPr/>
        </p:nvSpPr>
        <p:spPr bwMode="auto">
          <a:xfrm>
            <a:off x="8414538" y="2734774"/>
            <a:ext cx="253838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TextBox 45"/>
          <p:cNvSpPr txBox="1"/>
          <p:nvPr/>
        </p:nvSpPr>
        <p:spPr bwMode="white">
          <a:xfrm>
            <a:off x="5675181" y="3459055"/>
            <a:ext cx="7019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baseline="0"/>
              <a:t>ham</a:t>
            </a:r>
            <a:endParaRPr lang="en-GB" baseline="0" dirty="0"/>
          </a:p>
        </p:txBody>
      </p:sp>
      <p:sp>
        <p:nvSpPr>
          <p:cNvPr id="47" name="TextBox 46"/>
          <p:cNvSpPr txBox="1"/>
          <p:nvPr/>
        </p:nvSpPr>
        <p:spPr bwMode="white">
          <a:xfrm>
            <a:off x="6375175" y="3478345"/>
            <a:ext cx="8503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baseline="0"/>
              <a:t>veldig</a:t>
            </a:r>
            <a:endParaRPr lang="en-GB" baseline="0" dirty="0"/>
          </a:p>
        </p:txBody>
      </p:sp>
      <p:sp>
        <p:nvSpPr>
          <p:cNvPr id="48" name="TextBox 47"/>
          <p:cNvSpPr txBox="1"/>
          <p:nvPr/>
        </p:nvSpPr>
        <p:spPr bwMode="white">
          <a:xfrm>
            <a:off x="7359398" y="3473324"/>
            <a:ext cx="7590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raskt</a:t>
            </a:r>
            <a:endParaRPr lang="en-GB" baseline="0" dirty="0"/>
          </a:p>
        </p:txBody>
      </p:sp>
      <p:sp>
        <p:nvSpPr>
          <p:cNvPr id="49" name="TextBox 48"/>
          <p:cNvSpPr txBox="1"/>
          <p:nvPr/>
        </p:nvSpPr>
        <p:spPr bwMode="white">
          <a:xfrm>
            <a:off x="8393334" y="3473476"/>
            <a:ext cx="14812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.</a:t>
            </a:r>
            <a:endParaRPr lang="en-GB" baseline="0" dirty="0"/>
          </a:p>
        </p:txBody>
      </p:sp>
      <p:cxnSp>
        <p:nvCxnSpPr>
          <p:cNvPr id="50" name="Straight Arrow Connector 49"/>
          <p:cNvCxnSpPr/>
          <p:nvPr/>
        </p:nvCxnSpPr>
        <p:spPr bwMode="auto">
          <a:xfrm>
            <a:off x="5124980" y="2859025"/>
            <a:ext cx="580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/>
          <p:cNvCxnSpPr/>
          <p:nvPr/>
        </p:nvCxnSpPr>
        <p:spPr bwMode="auto">
          <a:xfrm>
            <a:off x="6031543" y="2868236"/>
            <a:ext cx="580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/>
          <p:cNvCxnSpPr/>
          <p:nvPr/>
        </p:nvCxnSpPr>
        <p:spPr bwMode="auto">
          <a:xfrm>
            <a:off x="6901844" y="2882561"/>
            <a:ext cx="580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7808407" y="2893031"/>
            <a:ext cx="580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Connector 53"/>
          <p:cNvCxnSpPr/>
          <p:nvPr/>
        </p:nvCxnSpPr>
        <p:spPr bwMode="auto">
          <a:xfrm>
            <a:off x="4969777" y="3081137"/>
            <a:ext cx="0" cy="375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/>
          <p:cNvCxnSpPr/>
          <p:nvPr/>
        </p:nvCxnSpPr>
        <p:spPr bwMode="auto">
          <a:xfrm>
            <a:off x="5862697" y="3081331"/>
            <a:ext cx="0" cy="375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Connector 55"/>
          <p:cNvCxnSpPr/>
          <p:nvPr/>
        </p:nvCxnSpPr>
        <p:spPr bwMode="auto">
          <a:xfrm>
            <a:off x="6755616" y="3086701"/>
            <a:ext cx="0" cy="375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Connector 56"/>
          <p:cNvCxnSpPr/>
          <p:nvPr/>
        </p:nvCxnSpPr>
        <p:spPr bwMode="auto">
          <a:xfrm>
            <a:off x="7648536" y="3123805"/>
            <a:ext cx="0" cy="375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/>
          <p:cNvCxnSpPr/>
          <p:nvPr/>
        </p:nvCxnSpPr>
        <p:spPr bwMode="auto">
          <a:xfrm>
            <a:off x="8541456" y="3123805"/>
            <a:ext cx="0" cy="375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Arrow Connector 58"/>
          <p:cNvCxnSpPr/>
          <p:nvPr/>
        </p:nvCxnSpPr>
        <p:spPr bwMode="auto">
          <a:xfrm>
            <a:off x="4106695" y="2844100"/>
            <a:ext cx="580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0" name="TextBox 59"/>
          <p:cNvSpPr txBox="1"/>
          <p:nvPr/>
        </p:nvSpPr>
        <p:spPr bwMode="white">
          <a:xfrm>
            <a:off x="225198" y="4170140"/>
            <a:ext cx="80354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400" baseline="0"/>
              <a:t>Hvordan</a:t>
            </a:r>
            <a:r>
              <a:rPr lang="en-GB" sz="2400"/>
              <a:t> kan vi finne den meste sansynnlige sekvensen over ordklassene?</a:t>
            </a:r>
          </a:p>
          <a:p>
            <a:endParaRPr lang="en-GB" sz="1200"/>
          </a:p>
        </p:txBody>
      </p:sp>
      <p:grpSp>
        <p:nvGrpSpPr>
          <p:cNvPr id="67" name="Group 66"/>
          <p:cNvGrpSpPr/>
          <p:nvPr/>
        </p:nvGrpSpPr>
        <p:grpSpPr>
          <a:xfrm>
            <a:off x="336535" y="5054355"/>
            <a:ext cx="8434120" cy="1752924"/>
            <a:chOff x="336535" y="5054355"/>
            <a:chExt cx="8434120" cy="1752924"/>
          </a:xfrm>
        </p:grpSpPr>
        <p:cxnSp>
          <p:nvCxnSpPr>
            <p:cNvPr id="62" name="Straight Arrow Connector 61"/>
            <p:cNvCxnSpPr/>
            <p:nvPr/>
          </p:nvCxnSpPr>
          <p:spPr bwMode="auto">
            <a:xfrm>
              <a:off x="2122374" y="5726080"/>
              <a:ext cx="231301" cy="37331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3" name="TextBox 62"/>
            <p:cNvSpPr txBox="1"/>
            <p:nvPr/>
          </p:nvSpPr>
          <p:spPr bwMode="white">
            <a:xfrm>
              <a:off x="1679050" y="6099393"/>
              <a:ext cx="6377227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Hvis </a:t>
              </a:r>
              <a:r>
                <a:rPr lang="en-GB" i="1"/>
                <a:t>k</a:t>
              </a:r>
              <a:r>
                <a:rPr lang="en-GB"/>
                <a:t>=19 (som i Universal Dependencies) er det altså 6 131 milliarder mulige sekvenser!</a:t>
              </a:r>
              <a:endParaRPr lang="en-GB" baseline="0" dirty="0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36535" y="5054355"/>
              <a:ext cx="8434120" cy="70788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GB" dirty="0">
                  <a:sym typeface="Wingdings" panose="05000000000000000000" pitchFamily="2" charset="2"/>
                </a:rPr>
                <a:t> Vi </a:t>
              </a:r>
              <a:r>
                <a:rPr lang="en-GB" dirty="0" err="1">
                  <a:sym typeface="Wingdings" panose="05000000000000000000" pitchFamily="2" charset="2"/>
                </a:rPr>
                <a:t>kan</a:t>
              </a:r>
              <a:r>
                <a:rPr lang="en-GB" dirty="0">
                  <a:sym typeface="Wingdings" panose="05000000000000000000" pitchFamily="2" charset="2"/>
                </a:rPr>
                <a:t> </a:t>
              </a:r>
              <a:r>
                <a:rPr lang="en-GB" dirty="0" err="1">
                  <a:sym typeface="Wingdings" panose="05000000000000000000" pitchFamily="2" charset="2"/>
                </a:rPr>
                <a:t>beregne</a:t>
              </a:r>
              <a:r>
                <a:rPr lang="en-GB" dirty="0">
                  <a:sym typeface="Wingdings" panose="05000000000000000000" pitchFamily="2" charset="2"/>
                </a:rPr>
                <a:t> </a:t>
              </a:r>
              <a:r>
                <a:rPr lang="en-GB" dirty="0" err="1">
                  <a:sym typeface="Wingdings" panose="05000000000000000000" pitchFamily="2" charset="2"/>
                </a:rPr>
                <a:t>sannsynligheten</a:t>
              </a:r>
              <a:r>
                <a:rPr lang="en-GB" dirty="0">
                  <a:sym typeface="Wingdings" panose="05000000000000000000" pitchFamily="2" charset="2"/>
                </a:rPr>
                <a:t> for </a:t>
              </a:r>
              <a:r>
                <a:rPr lang="en-GB" dirty="0" err="1">
                  <a:sym typeface="Wingdings" panose="05000000000000000000" pitchFamily="2" charset="2"/>
                </a:rPr>
                <a:t>hver</a:t>
              </a:r>
              <a:r>
                <a:rPr lang="en-GB" dirty="0">
                  <a:sym typeface="Wingdings" panose="05000000000000000000" pitchFamily="2" charset="2"/>
                </a:rPr>
                <a:t> </a:t>
              </a:r>
              <a:r>
                <a:rPr lang="en-GB" dirty="0" err="1">
                  <a:sym typeface="Wingdings" panose="05000000000000000000" pitchFamily="2" charset="2"/>
                </a:rPr>
                <a:t>mulig</a:t>
              </a:r>
              <a:r>
                <a:rPr lang="en-GB" dirty="0">
                  <a:sym typeface="Wingdings" panose="05000000000000000000" pitchFamily="2" charset="2"/>
                </a:rPr>
                <a:t> </a:t>
              </a:r>
              <a:r>
                <a:rPr lang="en-GB" dirty="0" err="1">
                  <a:sym typeface="Wingdings" panose="05000000000000000000" pitchFamily="2" charset="2"/>
                </a:rPr>
                <a:t>sekvens</a:t>
              </a:r>
              <a:r>
                <a:rPr lang="en-GB" dirty="0">
                  <a:sym typeface="Wingdings" panose="05000000000000000000" pitchFamily="2" charset="2"/>
                </a:rPr>
                <a:t> en </a:t>
              </a:r>
              <a:r>
                <a:rPr lang="en-GB" dirty="0" err="1">
                  <a:sym typeface="Wingdings" panose="05000000000000000000" pitchFamily="2" charset="2"/>
                </a:rPr>
                <a:t>etter</a:t>
              </a:r>
              <a:r>
                <a:rPr lang="en-GB" dirty="0">
                  <a:sym typeface="Wingdings" panose="05000000000000000000" pitchFamily="2" charset="2"/>
                </a:rPr>
                <a:t> en  … men det er </a:t>
              </a:r>
              <a:r>
                <a:rPr lang="en-GB" i="1" dirty="0">
                  <a:sym typeface="Wingdings" panose="05000000000000000000" pitchFamily="2" charset="2"/>
                </a:rPr>
                <a:t>k</a:t>
              </a:r>
              <a:r>
                <a:rPr lang="en-GB" baseline="30000" dirty="0">
                  <a:sym typeface="Wingdings" panose="05000000000000000000" pitchFamily="2" charset="2"/>
                </a:rPr>
                <a:t>10</a:t>
              </a:r>
              <a:r>
                <a:rPr lang="en-GB" dirty="0">
                  <a:sym typeface="Wingdings" panose="05000000000000000000" pitchFamily="2" charset="2"/>
                </a:rPr>
                <a:t> </a:t>
              </a:r>
              <a:r>
                <a:rPr lang="en-GB" dirty="0" err="1">
                  <a:sym typeface="Wingdings" panose="05000000000000000000" pitchFamily="2" charset="2"/>
                </a:rPr>
                <a:t>kombinasjoner</a:t>
              </a:r>
              <a:r>
                <a:rPr lang="en-GB" dirty="0">
                  <a:sym typeface="Wingdings" panose="05000000000000000000" pitchFamily="2" charset="2"/>
                </a:rPr>
                <a:t>, </a:t>
              </a:r>
              <a:r>
                <a:rPr lang="en-GB" dirty="0" err="1">
                  <a:sym typeface="Wingdings" panose="05000000000000000000" pitchFamily="2" charset="2"/>
                </a:rPr>
                <a:t>hvor</a:t>
              </a:r>
              <a:r>
                <a:rPr lang="en-GB" dirty="0">
                  <a:sym typeface="Wingdings" panose="05000000000000000000" pitchFamily="2" charset="2"/>
                </a:rPr>
                <a:t> </a:t>
              </a:r>
              <a:r>
                <a:rPr lang="en-GB" i="1" dirty="0">
                  <a:sym typeface="Wingdings" panose="05000000000000000000" pitchFamily="2" charset="2"/>
                </a:rPr>
                <a:t>k</a:t>
              </a:r>
              <a:r>
                <a:rPr lang="en-GB" dirty="0">
                  <a:sym typeface="Wingdings" panose="05000000000000000000" pitchFamily="2" charset="2"/>
                </a:rPr>
                <a:t> er </a:t>
              </a:r>
              <a:r>
                <a:rPr lang="en-GB" dirty="0" err="1">
                  <a:sym typeface="Wingdings" panose="05000000000000000000" pitchFamily="2" charset="2"/>
                </a:rPr>
                <a:t>antall</a:t>
              </a:r>
              <a:r>
                <a:rPr lang="en-GB" dirty="0">
                  <a:sym typeface="Wingdings" panose="05000000000000000000" pitchFamily="2" charset="2"/>
                </a:rPr>
                <a:t> </a:t>
              </a:r>
              <a:r>
                <a:rPr lang="en-GB" dirty="0" err="1">
                  <a:sym typeface="Wingdings" panose="05000000000000000000" pitchFamily="2" charset="2"/>
                </a:rPr>
                <a:t>ordklassene</a:t>
              </a:r>
              <a:r>
                <a:rPr lang="en-GB" dirty="0">
                  <a:sym typeface="Wingdings" panose="05000000000000000000" pitchFamily="2" charset="2"/>
                </a:rPr>
                <a:t>!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35138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230EC-7E33-0615-11D0-63FBEC618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Dekoding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CA17A-1908-3594-CF90-34D197F0E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Heldigvis</a:t>
            </a:r>
            <a:r>
              <a:rPr lang="en-US" dirty="0"/>
              <a:t> </a:t>
            </a:r>
            <a:r>
              <a:rPr lang="en-US" dirty="0" err="1"/>
              <a:t>finnes</a:t>
            </a:r>
            <a:r>
              <a:rPr lang="en-US" dirty="0"/>
              <a:t> det </a:t>
            </a:r>
            <a:r>
              <a:rPr lang="en-US" dirty="0" err="1"/>
              <a:t>bedre</a:t>
            </a:r>
            <a:r>
              <a:rPr lang="en-US" dirty="0"/>
              <a:t> </a:t>
            </a:r>
            <a:r>
              <a:rPr lang="en-US" dirty="0" err="1"/>
              <a:t>løsninger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er </a:t>
            </a:r>
            <a:r>
              <a:rPr lang="en-US" i="1" dirty="0" err="1"/>
              <a:t>linære</a:t>
            </a:r>
            <a:r>
              <a:rPr lang="en-US" dirty="0"/>
              <a:t> i forhold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tekstlengde</a:t>
            </a:r>
            <a:r>
              <a:rPr lang="en-US" dirty="0"/>
              <a:t>!</a:t>
            </a:r>
          </a:p>
          <a:p>
            <a:r>
              <a:rPr lang="en-US" dirty="0"/>
              <a:t>En god </a:t>
            </a:r>
            <a:r>
              <a:rPr lang="en-US" dirty="0" err="1"/>
              <a:t>løsning</a:t>
            </a:r>
            <a:r>
              <a:rPr lang="en-US" dirty="0"/>
              <a:t> for HMMs er </a:t>
            </a:r>
            <a:r>
              <a:rPr lang="en-US" i="1" dirty="0"/>
              <a:t>Viterbi-</a:t>
            </a:r>
            <a:r>
              <a:rPr lang="en-US" i="1" dirty="0" err="1"/>
              <a:t>algoritmen</a:t>
            </a:r>
            <a:endParaRPr lang="en-US" i="1" dirty="0"/>
          </a:p>
          <a:p>
            <a:pPr lvl="1"/>
            <a:r>
              <a:rPr lang="en-US" dirty="0"/>
              <a:t>Men Viterbi-</a:t>
            </a:r>
            <a:r>
              <a:rPr lang="en-US" dirty="0" err="1"/>
              <a:t>dekoding</a:t>
            </a:r>
            <a:r>
              <a:rPr lang="en-US" dirty="0"/>
              <a:t> </a:t>
            </a:r>
            <a:r>
              <a:rPr lang="en-US" dirty="0" err="1"/>
              <a:t>fungerer</a:t>
            </a:r>
            <a:r>
              <a:rPr lang="en-US" dirty="0"/>
              <a:t> bare for HMMs og </a:t>
            </a:r>
            <a:r>
              <a:rPr lang="en-US" dirty="0" err="1"/>
              <a:t>lignende</a:t>
            </a:r>
            <a:r>
              <a:rPr lang="en-US" dirty="0"/>
              <a:t> modeler, og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kompliserte</a:t>
            </a:r>
            <a:r>
              <a:rPr lang="en-US" dirty="0"/>
              <a:t> </a:t>
            </a:r>
            <a:r>
              <a:rPr lang="en-US" dirty="0" err="1"/>
              <a:t>systemer</a:t>
            </a:r>
            <a:endParaRPr lang="en-US" dirty="0"/>
          </a:p>
          <a:p>
            <a:r>
              <a:rPr lang="en-US" dirty="0" err="1"/>
              <a:t>Derfor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vi </a:t>
            </a:r>
            <a:r>
              <a:rPr lang="en-US" dirty="0" err="1"/>
              <a:t>fokusere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annen</a:t>
            </a:r>
            <a:r>
              <a:rPr lang="en-US" dirty="0"/>
              <a:t> </a:t>
            </a:r>
            <a:r>
              <a:rPr lang="en-US" dirty="0" err="1"/>
              <a:t>algoritme</a:t>
            </a:r>
            <a:r>
              <a:rPr lang="en-US" dirty="0"/>
              <a:t> for decoding, </a:t>
            </a:r>
            <a:r>
              <a:rPr lang="en-US" dirty="0" err="1"/>
              <a:t>nemlig</a:t>
            </a:r>
            <a:r>
              <a:rPr lang="en-US" dirty="0"/>
              <a:t> </a:t>
            </a:r>
            <a:r>
              <a:rPr lang="en-US" b="1" dirty="0"/>
              <a:t>beam search</a:t>
            </a:r>
          </a:p>
          <a:p>
            <a:pPr lvl="1"/>
            <a:r>
              <a:rPr lang="en-US" dirty="0"/>
              <a:t>Kan </a:t>
            </a:r>
            <a:r>
              <a:rPr lang="en-US" dirty="0" err="1"/>
              <a:t>brukes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mange decoding-</a:t>
            </a:r>
            <a:r>
              <a:rPr lang="en-US" dirty="0" err="1"/>
              <a:t>problemer</a:t>
            </a:r>
            <a:r>
              <a:rPr lang="en-US" dirty="0"/>
              <a:t>, </a:t>
            </a:r>
            <a:r>
              <a:rPr lang="en-US" dirty="0" err="1"/>
              <a:t>også</a:t>
            </a:r>
            <a:r>
              <a:rPr lang="en-US" dirty="0"/>
              <a:t> for </a:t>
            </a:r>
            <a:r>
              <a:rPr lang="en-US" dirty="0" err="1"/>
              <a:t>generering</a:t>
            </a:r>
            <a:r>
              <a:rPr lang="en-US" dirty="0"/>
              <a:t> av output med store </a:t>
            </a:r>
            <a:r>
              <a:rPr lang="en-US" dirty="0" err="1"/>
              <a:t>språkmodeller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367B9-AB77-887B-A62E-8CBB8938F2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19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15045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FDE05-F6DF-4623-E4E6-8C8C53FE8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 search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089E4-6C51-34A8-5DAF-40674074F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Lage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løsning</a:t>
            </a:r>
            <a:r>
              <a:rPr lang="en-US" dirty="0"/>
              <a:t>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ord</a:t>
            </a:r>
            <a:endParaRPr lang="en-US" dirty="0"/>
          </a:p>
          <a:p>
            <a:pPr lvl="1"/>
            <a:r>
              <a:rPr lang="en-US" dirty="0"/>
              <a:t>… </a:t>
            </a:r>
            <a:r>
              <a:rPr lang="en-US" dirty="0" err="1"/>
              <a:t>til</a:t>
            </a:r>
            <a:r>
              <a:rPr lang="en-US" dirty="0"/>
              <a:t> alle </a:t>
            </a:r>
            <a:r>
              <a:rPr lang="en-US" dirty="0" err="1"/>
              <a:t>ordene</a:t>
            </a:r>
            <a:r>
              <a:rPr lang="en-US" dirty="0"/>
              <a:t> er </a:t>
            </a:r>
            <a:r>
              <a:rPr lang="en-US" dirty="0" err="1"/>
              <a:t>behandlet</a:t>
            </a:r>
            <a:endParaRPr lang="en-US" dirty="0"/>
          </a:p>
          <a:p>
            <a:pPr lvl="1"/>
            <a:r>
              <a:rPr lang="en-US" i="1" dirty="0" err="1"/>
              <a:t>Løsning</a:t>
            </a:r>
            <a:r>
              <a:rPr lang="en-US" dirty="0"/>
              <a:t> her =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sekvens</a:t>
            </a:r>
            <a:r>
              <a:rPr lang="en-US" dirty="0"/>
              <a:t> over </a:t>
            </a:r>
            <a:r>
              <a:rPr lang="en-US" dirty="0" err="1"/>
              <a:t>merkelapp</a:t>
            </a:r>
            <a:r>
              <a:rPr lang="en-US" dirty="0"/>
              <a:t> for </a:t>
            </a:r>
            <a:r>
              <a:rPr lang="en-US" dirty="0" err="1"/>
              <a:t>setningen</a:t>
            </a:r>
            <a:endParaRPr lang="en-US" dirty="0"/>
          </a:p>
          <a:p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hvert</a:t>
            </a:r>
            <a:r>
              <a:rPr lang="en-US" dirty="0"/>
              <a:t> </a:t>
            </a:r>
            <a:r>
              <a:rPr lang="en-US" dirty="0" err="1"/>
              <a:t>tidspunkt</a:t>
            </a:r>
            <a:r>
              <a:rPr lang="en-US" dirty="0"/>
              <a:t> </a:t>
            </a:r>
            <a:r>
              <a:rPr lang="en-US" i="1" dirty="0"/>
              <a:t>t</a:t>
            </a:r>
            <a:r>
              <a:rPr lang="en-US" dirty="0"/>
              <a:t> beholder vi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små</a:t>
            </a:r>
            <a:r>
              <a:rPr lang="en-US" dirty="0"/>
              <a:t> </a:t>
            </a:r>
            <a:r>
              <a:rPr lang="en-US" dirty="0" err="1"/>
              <a:t>mengde</a:t>
            </a:r>
            <a:r>
              <a:rPr lang="en-US" dirty="0"/>
              <a:t> </a:t>
            </a:r>
            <a:r>
              <a:rPr lang="en-US" dirty="0" err="1"/>
              <a:t>hypoteser</a:t>
            </a:r>
            <a:r>
              <a:rPr lang="en-US" dirty="0"/>
              <a:t> (=</a:t>
            </a:r>
            <a:r>
              <a:rPr lang="en-US" b="1" dirty="0"/>
              <a:t>beam</a:t>
            </a:r>
            <a:r>
              <a:rPr lang="en-US" dirty="0"/>
              <a:t>) for </a:t>
            </a:r>
            <a:r>
              <a:rPr lang="en-US" dirty="0" err="1"/>
              <a:t>delsekvensen</a:t>
            </a:r>
            <a:r>
              <a:rPr lang="en-US" dirty="0"/>
              <a:t> over </a:t>
            </a:r>
            <a:r>
              <a:rPr lang="en-US" dirty="0" err="1"/>
              <a:t>merkelapp</a:t>
            </a:r>
            <a:r>
              <a:rPr lang="en-US" dirty="0"/>
              <a:t> </a:t>
            </a:r>
            <a:r>
              <a:rPr lang="en-US" dirty="0" err="1"/>
              <a:t>opptil</a:t>
            </a:r>
            <a:r>
              <a:rPr lang="en-US" dirty="0"/>
              <a:t> </a:t>
            </a:r>
            <a:r>
              <a:rPr lang="en-US" i="1" dirty="0"/>
              <a:t>t</a:t>
            </a:r>
          </a:p>
          <a:p>
            <a:r>
              <a:rPr lang="en-GB" dirty="0" err="1"/>
              <a:t>Beamet</a:t>
            </a:r>
            <a:r>
              <a:rPr lang="en-GB" dirty="0"/>
              <a:t> </a:t>
            </a:r>
            <a:r>
              <a:rPr lang="en-GB" dirty="0" err="1"/>
              <a:t>har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makslengde</a:t>
            </a:r>
            <a:r>
              <a:rPr lang="en-GB" dirty="0"/>
              <a:t> </a:t>
            </a:r>
            <a:r>
              <a:rPr lang="en-GB" i="1" dirty="0"/>
              <a:t>k</a:t>
            </a:r>
            <a:r>
              <a:rPr lang="en-GB" dirty="0"/>
              <a:t> og representer de </a:t>
            </a:r>
            <a:r>
              <a:rPr lang="en-GB" i="1" dirty="0"/>
              <a:t>k </a:t>
            </a:r>
            <a:r>
              <a:rPr lang="en-GB" i="1" dirty="0" err="1"/>
              <a:t>beste</a:t>
            </a:r>
            <a:r>
              <a:rPr lang="en-GB" i="1" dirty="0"/>
              <a:t> (=</a:t>
            </a:r>
            <a:r>
              <a:rPr lang="en-GB" i="1" dirty="0" err="1"/>
              <a:t>mest</a:t>
            </a:r>
            <a:r>
              <a:rPr lang="en-GB" i="1" dirty="0"/>
              <a:t> </a:t>
            </a:r>
            <a:r>
              <a:rPr lang="en-GB" i="1" dirty="0" err="1"/>
              <a:t>sannsynlige</a:t>
            </a:r>
            <a:r>
              <a:rPr lang="en-GB" i="1" dirty="0"/>
              <a:t>) </a:t>
            </a:r>
            <a:r>
              <a:rPr lang="en-GB" i="1" dirty="0" err="1"/>
              <a:t>hypoteser</a:t>
            </a:r>
            <a:endParaRPr lang="en-GB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5DAA8-A0B6-9CB2-B57F-C3A0FBC88F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20</a:t>
            </a:fld>
            <a:endParaRPr lang="en-GB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4FB18A-F1EC-BEFA-1799-E398BD032946}"/>
              </a:ext>
            </a:extLst>
          </p:cNvPr>
          <p:cNvSpPr/>
          <p:nvPr/>
        </p:nvSpPr>
        <p:spPr bwMode="auto">
          <a:xfrm>
            <a:off x="6193369" y="6021796"/>
            <a:ext cx="436061" cy="359532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AD93E5-7EE5-2413-E276-EB4A9066ECBA}"/>
              </a:ext>
            </a:extLst>
          </p:cNvPr>
          <p:cNvSpPr/>
          <p:nvPr/>
        </p:nvSpPr>
        <p:spPr bwMode="auto">
          <a:xfrm>
            <a:off x="4971897" y="6017858"/>
            <a:ext cx="867603" cy="359531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38E7E3-5237-FBC1-0654-5A02C6B8BF39}"/>
              </a:ext>
            </a:extLst>
          </p:cNvPr>
          <p:cNvSpPr/>
          <p:nvPr/>
        </p:nvSpPr>
        <p:spPr bwMode="auto">
          <a:xfrm>
            <a:off x="4309241" y="6014676"/>
            <a:ext cx="462602" cy="359532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EDFBE1-3DEF-71DF-21A9-ECBA364D0CE6}"/>
              </a:ext>
            </a:extLst>
          </p:cNvPr>
          <p:cNvSpPr/>
          <p:nvPr/>
        </p:nvSpPr>
        <p:spPr bwMode="auto">
          <a:xfrm>
            <a:off x="3441631" y="5993385"/>
            <a:ext cx="637346" cy="359532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F0DB33-3C1B-7400-C2D5-DB03850D7D85}"/>
              </a:ext>
            </a:extLst>
          </p:cNvPr>
          <p:cNvSpPr/>
          <p:nvPr/>
        </p:nvSpPr>
        <p:spPr bwMode="auto">
          <a:xfrm>
            <a:off x="2471821" y="5996565"/>
            <a:ext cx="636955" cy="359532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9C875B1-899F-86B1-C98E-439F08EA675B}"/>
              </a:ext>
            </a:extLst>
          </p:cNvPr>
          <p:cNvSpPr/>
          <p:nvPr/>
        </p:nvSpPr>
        <p:spPr bwMode="auto">
          <a:xfrm>
            <a:off x="2627784" y="5182874"/>
            <a:ext cx="253838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8002699-5567-1A66-493B-40EA75BD92A7}"/>
              </a:ext>
            </a:extLst>
          </p:cNvPr>
          <p:cNvSpPr/>
          <p:nvPr/>
        </p:nvSpPr>
        <p:spPr bwMode="auto">
          <a:xfrm>
            <a:off x="3520704" y="5195805"/>
            <a:ext cx="253838" cy="367574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F287D2E-C18E-4C8D-1C09-3CEBE0BDAF22}"/>
              </a:ext>
            </a:extLst>
          </p:cNvPr>
          <p:cNvSpPr/>
          <p:nvPr/>
        </p:nvSpPr>
        <p:spPr bwMode="auto">
          <a:xfrm>
            <a:off x="4413623" y="5216355"/>
            <a:ext cx="253838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CB7E193-F7F9-1F3D-EDB5-6CA99AADF77E}"/>
              </a:ext>
            </a:extLst>
          </p:cNvPr>
          <p:cNvSpPr/>
          <p:nvPr/>
        </p:nvSpPr>
        <p:spPr bwMode="auto">
          <a:xfrm>
            <a:off x="5306544" y="5231805"/>
            <a:ext cx="253838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41ECC4A-3A64-0B50-CB15-21EC0008DF64}"/>
              </a:ext>
            </a:extLst>
          </p:cNvPr>
          <p:cNvSpPr/>
          <p:nvPr/>
        </p:nvSpPr>
        <p:spPr bwMode="auto">
          <a:xfrm>
            <a:off x="6199464" y="5231805"/>
            <a:ext cx="253838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F16A87D-A8ED-5133-516B-582278517D4D}"/>
              </a:ext>
            </a:extLst>
          </p:cNvPr>
          <p:cNvCxnSpPr/>
          <p:nvPr/>
        </p:nvCxnSpPr>
        <p:spPr bwMode="auto">
          <a:xfrm>
            <a:off x="2909906" y="5356056"/>
            <a:ext cx="580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EDA9576-15EA-7CF0-1C4F-14901AC61495}"/>
              </a:ext>
            </a:extLst>
          </p:cNvPr>
          <p:cNvCxnSpPr/>
          <p:nvPr/>
        </p:nvCxnSpPr>
        <p:spPr bwMode="auto">
          <a:xfrm>
            <a:off x="3816469" y="5365267"/>
            <a:ext cx="580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809FCA0-25A9-0E76-C17B-F301D8DF7B1A}"/>
              </a:ext>
            </a:extLst>
          </p:cNvPr>
          <p:cNvCxnSpPr/>
          <p:nvPr/>
        </p:nvCxnSpPr>
        <p:spPr bwMode="auto">
          <a:xfrm>
            <a:off x="4686770" y="5379592"/>
            <a:ext cx="580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F6F7FAF-DD9A-34DC-16F4-63A5D26CD3A0}"/>
              </a:ext>
            </a:extLst>
          </p:cNvPr>
          <p:cNvCxnSpPr/>
          <p:nvPr/>
        </p:nvCxnSpPr>
        <p:spPr bwMode="auto">
          <a:xfrm>
            <a:off x="5593333" y="5390062"/>
            <a:ext cx="580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E18C820-6D3A-ECBF-D3E7-E8F2C7BD5D3C}"/>
              </a:ext>
            </a:extLst>
          </p:cNvPr>
          <p:cNvCxnSpPr/>
          <p:nvPr/>
        </p:nvCxnSpPr>
        <p:spPr bwMode="auto">
          <a:xfrm>
            <a:off x="2754703" y="5578168"/>
            <a:ext cx="0" cy="375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F256A41-3BB0-8B42-A3F8-EC73DAB8BF4A}"/>
              </a:ext>
            </a:extLst>
          </p:cNvPr>
          <p:cNvCxnSpPr/>
          <p:nvPr/>
        </p:nvCxnSpPr>
        <p:spPr bwMode="auto">
          <a:xfrm>
            <a:off x="3647623" y="5578362"/>
            <a:ext cx="0" cy="375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35A7C13-8291-5E6E-A7D0-EFF6766D0A1C}"/>
              </a:ext>
            </a:extLst>
          </p:cNvPr>
          <p:cNvCxnSpPr/>
          <p:nvPr/>
        </p:nvCxnSpPr>
        <p:spPr bwMode="auto">
          <a:xfrm>
            <a:off x="4540542" y="5583732"/>
            <a:ext cx="0" cy="375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007602D-28A6-6857-C7B2-3DF1EBED1C3C}"/>
              </a:ext>
            </a:extLst>
          </p:cNvPr>
          <p:cNvCxnSpPr/>
          <p:nvPr/>
        </p:nvCxnSpPr>
        <p:spPr bwMode="auto">
          <a:xfrm>
            <a:off x="5433462" y="5620836"/>
            <a:ext cx="0" cy="375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84583C5-0F5C-51AB-D04D-DA0414DCEC17}"/>
              </a:ext>
            </a:extLst>
          </p:cNvPr>
          <p:cNvCxnSpPr/>
          <p:nvPr/>
        </p:nvCxnSpPr>
        <p:spPr bwMode="auto">
          <a:xfrm>
            <a:off x="6326382" y="5620836"/>
            <a:ext cx="0" cy="375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BC36EA6-8FF5-8D19-DFCB-5D07FDC03FF0}"/>
              </a:ext>
            </a:extLst>
          </p:cNvPr>
          <p:cNvSpPr txBox="1"/>
          <p:nvPr/>
        </p:nvSpPr>
        <p:spPr bwMode="white">
          <a:xfrm>
            <a:off x="4627887" y="5398898"/>
            <a:ext cx="3044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/>
              <a:t>t</a:t>
            </a:r>
            <a:endParaRPr lang="nb-NO" baseline="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78C2BF-13F7-004B-042C-5583D57F0BE6}"/>
              </a:ext>
            </a:extLst>
          </p:cNvPr>
          <p:cNvSpPr txBox="1"/>
          <p:nvPr/>
        </p:nvSpPr>
        <p:spPr bwMode="white">
          <a:xfrm>
            <a:off x="3687198" y="5372289"/>
            <a:ext cx="7406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/>
              <a:t>t-1</a:t>
            </a:r>
            <a:endParaRPr lang="nb-NO" baseline="0" dirty="0"/>
          </a:p>
        </p:txBody>
      </p:sp>
    </p:spTree>
    <p:extLst>
      <p:ext uri="{BB962C8B-B14F-4D97-AF65-F5344CB8AC3E}">
        <p14:creationId xmlns:p14="http://schemas.microsoft.com/office/powerpoint/2010/main" val="3582761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FDE21-992E-C0F1-D634-FAC7B6BB9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 starter med et beam </a:t>
            </a:r>
            <a:r>
              <a:rPr lang="en-US" b="1" dirty="0"/>
              <a:t>B</a:t>
            </a:r>
            <a:r>
              <a:rPr lang="en-US" dirty="0"/>
              <a:t> med </a:t>
            </a:r>
            <a:r>
              <a:rPr lang="en-US" dirty="0" err="1"/>
              <a:t>kun</a:t>
            </a:r>
            <a:r>
              <a:rPr lang="en-US" dirty="0"/>
              <a:t> </a:t>
            </a:r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hypotese</a:t>
            </a:r>
            <a:r>
              <a:rPr lang="en-US" dirty="0"/>
              <a:t>, </a:t>
            </a:r>
            <a:r>
              <a:rPr lang="en-US" dirty="0" err="1"/>
              <a:t>nemlig</a:t>
            </a:r>
            <a:r>
              <a:rPr lang="en-US" dirty="0"/>
              <a:t> </a:t>
            </a:r>
            <a:r>
              <a:rPr lang="en-GB" sz="2400" dirty="0"/>
              <a:t>tag</a:t>
            </a:r>
            <a:r>
              <a:rPr lang="en-GB" sz="2400" baseline="-25000" dirty="0"/>
              <a:t>0 </a:t>
            </a:r>
            <a:r>
              <a:rPr lang="en-US" dirty="0"/>
              <a:t>= &lt;s&gt; med </a:t>
            </a:r>
            <a:r>
              <a:rPr lang="en-US" dirty="0" err="1"/>
              <a:t>sannsynlighet</a:t>
            </a:r>
            <a:r>
              <a:rPr lang="en-US" dirty="0"/>
              <a:t> 1.0: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b="1" dirty="0"/>
              <a:t>B</a:t>
            </a:r>
            <a:r>
              <a:rPr lang="en-GB" sz="2400" b="1" baseline="-25000" dirty="0"/>
              <a:t>0</a:t>
            </a:r>
            <a:r>
              <a:rPr lang="en-US" dirty="0"/>
              <a:t> ={ (&lt;s&gt; → 1.0) }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7E0155-7CC9-60C5-B721-AF00FEF745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21</a:t>
            </a:fld>
            <a:endParaRPr lang="en-GB" noProof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1F67228-CCE4-6D48-9C44-1A076BE844EE}"/>
              </a:ext>
            </a:extLst>
          </p:cNvPr>
          <p:cNvSpPr/>
          <p:nvPr/>
        </p:nvSpPr>
        <p:spPr bwMode="auto">
          <a:xfrm>
            <a:off x="808341" y="4725144"/>
            <a:ext cx="354881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A2CB8BC-EC9A-C91A-445C-D1E1CD7202DD}"/>
              </a:ext>
            </a:extLst>
          </p:cNvPr>
          <p:cNvCxnSpPr/>
          <p:nvPr/>
        </p:nvCxnSpPr>
        <p:spPr bwMode="auto">
          <a:xfrm>
            <a:off x="1293659" y="4907537"/>
            <a:ext cx="8111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1BC2ECC-C31C-D0E0-4C6D-1BE22B57575F}"/>
              </a:ext>
            </a:extLst>
          </p:cNvPr>
          <p:cNvSpPr txBox="1"/>
          <p:nvPr/>
        </p:nvSpPr>
        <p:spPr bwMode="white">
          <a:xfrm>
            <a:off x="539552" y="4123626"/>
            <a:ext cx="10801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&lt;s&gt;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4872C7C-4D73-C38B-1C9B-642870F2F32F}"/>
              </a:ext>
            </a:extLst>
          </p:cNvPr>
          <p:cNvGrpSpPr/>
          <p:nvPr/>
        </p:nvGrpSpPr>
        <p:grpSpPr>
          <a:xfrm>
            <a:off x="2051720" y="4725144"/>
            <a:ext cx="6530643" cy="1198454"/>
            <a:chOff x="57581" y="4725144"/>
            <a:chExt cx="4671218" cy="11984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FBF6BEF-0FAE-9302-3623-2C399550EA70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5B312D9-8CD0-B4B6-23FA-EE86CF0DC71B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0C33338-BECE-FE40-2771-3445A3888E7E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FF990D8-3114-30F9-B31C-E96350E4271A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FAD0B7F-B1EE-6D2C-B5E2-78F1A44BD1E5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61BE127-BFA7-94C5-891D-A24C47B7FCD8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AC4D77B-85B2-4B34-1BFF-9AF6DF957447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Han</a:t>
              </a:r>
              <a:endParaRPr lang="en-GB" baseline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0A243B8-B5C7-ACA7-F442-2288532EB7FD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044F37F-EFC7-F376-5334-567A5871CA72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170F52C-A73F-9974-C3E4-A2B112642E99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A7EFE3D-BD6B-CD71-F4B8-7CD4B34406B8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D9BE105-3533-CB41-8C68-102637E19B26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fant</a:t>
              </a:r>
              <a:endParaRPr lang="en-GB" baseline="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A145B5F-EC85-004E-3329-7D5035CAAFC2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 dirty="0"/>
                <a:t>en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3241A94-87DE-7609-F80C-C2F009251053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maler</a:t>
              </a:r>
              <a:endParaRPr lang="en-GB" baseline="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BD7F4DB-3BF6-7AF7-63FE-244FE5F66436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…</a:t>
              </a:r>
              <a:endParaRPr lang="en-GB" baseline="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001827D-7415-216A-B9B3-CF42285C26E6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3C3EF2D3-B589-6576-71D8-D16AE5E401D2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C02BDBD-9FC8-3291-93E2-AA2CE6F6E095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9645E500-CFA8-3303-636E-B60FE30D24EE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9816D39-4D90-4240-3A04-410E05FDD7C2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1D94C61-AFCA-A88D-E93F-05F257AE43B0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608EFA4-86D3-8008-9E04-FD813F63A25D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D427B51-E065-7A59-F9DE-299693E3F499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AB83A74-6404-A5C2-50DB-4B702F1DA61B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A7CCAD7-51A4-7564-6FD2-9454D5E0E884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id="{379A5DC6-C885-770F-FEEC-A933C2FF3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(t=0)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02253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2512D-3DA4-B6F3-973F-27B3CB3C1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(t=1)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BCC96-68BF-9BB2-3F23-3B550B0544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22</a:t>
            </a:fld>
            <a:endParaRPr lang="en-GB" noProof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234F64E-B629-A484-7E7D-0AEB01D358D7}"/>
              </a:ext>
            </a:extLst>
          </p:cNvPr>
          <p:cNvSpPr/>
          <p:nvPr/>
        </p:nvSpPr>
        <p:spPr bwMode="auto">
          <a:xfrm>
            <a:off x="808341" y="4725144"/>
            <a:ext cx="354881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0A0348-F0E4-CC3F-6E17-00B6D4B0785C}"/>
              </a:ext>
            </a:extLst>
          </p:cNvPr>
          <p:cNvCxnSpPr/>
          <p:nvPr/>
        </p:nvCxnSpPr>
        <p:spPr bwMode="auto">
          <a:xfrm>
            <a:off x="1293659" y="4907537"/>
            <a:ext cx="8111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965B370-D23B-6CAD-73CA-9DADB52BD745}"/>
              </a:ext>
            </a:extLst>
          </p:cNvPr>
          <p:cNvSpPr txBox="1"/>
          <p:nvPr/>
        </p:nvSpPr>
        <p:spPr bwMode="white">
          <a:xfrm>
            <a:off x="539552" y="4123626"/>
            <a:ext cx="10801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&lt;s&gt;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897D90-A94A-6E05-AF7D-36665F615086}"/>
              </a:ext>
            </a:extLst>
          </p:cNvPr>
          <p:cNvGrpSpPr/>
          <p:nvPr/>
        </p:nvGrpSpPr>
        <p:grpSpPr>
          <a:xfrm>
            <a:off x="2051720" y="4725144"/>
            <a:ext cx="6530643" cy="1198454"/>
            <a:chOff x="57581" y="4725144"/>
            <a:chExt cx="4671218" cy="11984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220171-CB08-6866-149D-03742AB02353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2DAA59-855C-A00E-2F03-1FFDF20D49E1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E72C252-1D23-A2D8-1A46-27E010E0F86E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F2A1BCD-CB3C-61BD-7792-70846124AB66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B1404D1-6015-45BA-E29B-766C7B383D76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1AA6494-DE77-F5C1-6AD3-7E78434DF2BE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7CB2AAA-251D-F91D-397D-D293B5B96145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Han</a:t>
              </a:r>
              <a:endParaRPr lang="en-GB" baseline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5DFF35C-D9E7-588C-99B4-ADDD65F5990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5B3BFB4-EC3C-B222-2F47-10F844D73C32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E06806-454C-D7B1-32E1-3DF1C8957A77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55CBC6D-1393-E70D-DF94-E767FB0963C6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4C96C0-3D0B-7CC5-687C-10E575BAEF29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fant</a:t>
              </a:r>
              <a:endParaRPr lang="en-GB" baseline="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49AFE8-EBDB-34BC-077C-958181492060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 dirty="0"/>
                <a:t>en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C50521-8C2A-3641-65CC-6145BF2A303D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maler</a:t>
              </a:r>
              <a:endParaRPr lang="en-GB" baseline="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2BD959-706E-C2E9-9A09-930B6650EC84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…</a:t>
              </a:r>
              <a:endParaRPr lang="en-GB" baseline="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2B6979A-5FDF-6019-0421-69C979394877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F936F17-F4F2-F161-8518-02602021D691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22518E3-8173-91B5-ACDA-93238F9A417D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94E92C9-4972-2018-2CCB-E051343C2C96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F4DD520-3AB1-EAD7-3922-15DF04C1648B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1E57AD-F3F5-D479-A198-CB8050EC971A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E86EFCF-0C59-8EED-BCF8-DD0F9E976EA7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E6B3F7F-FEE7-85BB-2FCE-EC98648D5953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CBEA609-7C33-780A-9739-BBAD6DA21222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FA5EEC4-BBB2-2337-D062-28FA70EA4925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BA5AE0A-22B9-94BD-AE4F-1ECAC152E4D8}"/>
              </a:ext>
            </a:extLst>
          </p:cNvPr>
          <p:cNvSpPr txBox="1"/>
          <p:nvPr/>
        </p:nvSpPr>
        <p:spPr bwMode="white">
          <a:xfrm>
            <a:off x="143111" y="2641290"/>
            <a:ext cx="610225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400" baseline="0" dirty="0" err="1"/>
              <a:t>Deretter</a:t>
            </a:r>
            <a:r>
              <a:rPr lang="en-GB" sz="2400" baseline="0" dirty="0"/>
              <a:t> </a:t>
            </a:r>
            <a:r>
              <a:rPr lang="en-GB" sz="2400" baseline="0" dirty="0" err="1"/>
              <a:t>beregner</a:t>
            </a:r>
            <a:r>
              <a:rPr lang="en-GB" sz="2400" baseline="0" dirty="0"/>
              <a:t> vi</a:t>
            </a:r>
          </a:p>
          <a:p>
            <a:r>
              <a:rPr lang="en-GB" sz="2400" baseline="0" dirty="0"/>
              <a:t>P(tag</a:t>
            </a:r>
            <a:r>
              <a:rPr lang="en-GB" sz="2400" baseline="-25000" dirty="0"/>
              <a:t>1</a:t>
            </a:r>
            <a:r>
              <a:rPr lang="en-GB" sz="2400" dirty="0"/>
              <a:t>=</a:t>
            </a:r>
            <a:r>
              <a:rPr lang="en-GB" sz="2400" b="1" u="sng" dirty="0"/>
              <a:t>x</a:t>
            </a:r>
            <a:r>
              <a:rPr lang="en-GB" sz="2400" dirty="0"/>
              <a:t>, tag</a:t>
            </a:r>
            <a:r>
              <a:rPr lang="en-GB" sz="2400" baseline="-25000" dirty="0"/>
              <a:t>0</a:t>
            </a:r>
            <a:r>
              <a:rPr lang="en-GB" sz="2400" dirty="0"/>
              <a:t>=&lt;s&gt;| word</a:t>
            </a:r>
            <a:r>
              <a:rPr lang="en-GB" sz="2400" baseline="-25000" dirty="0"/>
              <a:t>1</a:t>
            </a:r>
            <a:r>
              <a:rPr lang="en-GB" sz="2400" dirty="0"/>
              <a:t>=“</a:t>
            </a:r>
            <a:r>
              <a:rPr lang="en-GB" sz="2400" dirty="0" err="1"/>
              <a:t>han</a:t>
            </a:r>
            <a:r>
              <a:rPr lang="en-GB" sz="2400" dirty="0"/>
              <a:t>”) </a:t>
            </a:r>
          </a:p>
          <a:p>
            <a:r>
              <a:rPr lang="en-GB" sz="2400" dirty="0"/>
              <a:t>for alle </a:t>
            </a:r>
            <a:r>
              <a:rPr lang="en-GB" sz="2400" dirty="0" err="1"/>
              <a:t>mulige</a:t>
            </a:r>
            <a:r>
              <a:rPr lang="en-GB" sz="2400" dirty="0"/>
              <a:t> </a:t>
            </a:r>
            <a:r>
              <a:rPr lang="en-GB" sz="2400" dirty="0" err="1"/>
              <a:t>ordklasser</a:t>
            </a:r>
            <a:r>
              <a:rPr lang="en-GB" sz="2400" dirty="0"/>
              <a:t> </a:t>
            </a:r>
            <a:r>
              <a:rPr lang="en-GB" sz="2400" i="1" dirty="0"/>
              <a:t>x</a:t>
            </a:r>
          </a:p>
        </p:txBody>
      </p:sp>
      <p:grpSp>
        <p:nvGrpSpPr>
          <p:cNvPr id="36" name="Gruppe 5">
            <a:extLst>
              <a:ext uri="{FF2B5EF4-FFF2-40B4-BE49-F238E27FC236}">
                <a16:creationId xmlns:a16="http://schemas.microsoft.com/office/drawing/2014/main" id="{33B28826-0CB9-ABC2-A191-49FCBD5FC298}"/>
              </a:ext>
            </a:extLst>
          </p:cNvPr>
          <p:cNvGrpSpPr/>
          <p:nvPr/>
        </p:nvGrpSpPr>
        <p:grpSpPr>
          <a:xfrm>
            <a:off x="157175" y="1063676"/>
            <a:ext cx="8866783" cy="2364142"/>
            <a:chOff x="143111" y="1064858"/>
            <a:chExt cx="8866783" cy="2364142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7" name="TextBox 60">
                  <a:extLst>
                    <a:ext uri="{FF2B5EF4-FFF2-40B4-BE49-F238E27FC236}">
                      <a16:creationId xmlns:a16="http://schemas.microsoft.com/office/drawing/2014/main" id="{DE4BDF47-DBE6-6EE3-8B59-639664F01E89}"/>
                    </a:ext>
                  </a:extLst>
                </p:cNvPr>
                <p:cNvSpPr txBox="1"/>
                <p:nvPr/>
              </p:nvSpPr>
              <p:spPr bwMode="white">
                <a:xfrm>
                  <a:off x="3970647" y="1064858"/>
                  <a:ext cx="5039247" cy="15696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2400" baseline="0" dirty="0"/>
                    <a:t>P(tag</a:t>
                  </a:r>
                  <a:r>
                    <a:rPr lang="en-GB" sz="2400" baseline="-25000" dirty="0"/>
                    <a:t>1</a:t>
                  </a:r>
                  <a:r>
                    <a:rPr lang="en-GB" sz="2400" dirty="0"/>
                    <a:t>=</a:t>
                  </a:r>
                  <a:r>
                    <a:rPr lang="en-GB" sz="2400" b="1" u="sng" dirty="0"/>
                    <a:t>x</a:t>
                  </a:r>
                  <a:r>
                    <a:rPr lang="en-GB" sz="2400" dirty="0"/>
                    <a:t>, tag</a:t>
                  </a:r>
                  <a:r>
                    <a:rPr lang="en-GB" sz="2400" baseline="-25000" dirty="0"/>
                    <a:t>0</a:t>
                  </a:r>
                  <a:r>
                    <a:rPr lang="en-GB" sz="2400" dirty="0"/>
                    <a:t>=&lt;s&gt;| word</a:t>
                  </a:r>
                  <a:r>
                    <a:rPr lang="en-GB" sz="2400" baseline="-25000" dirty="0"/>
                    <a:t>1</a:t>
                  </a:r>
                  <a:r>
                    <a:rPr lang="en-GB" sz="2400" dirty="0"/>
                    <a:t>=“</a:t>
                  </a:r>
                  <a:r>
                    <a:rPr lang="en-GB" sz="2400" dirty="0" err="1"/>
                    <a:t>han</a:t>
                  </a:r>
                  <a:r>
                    <a:rPr lang="en-GB" sz="2400" dirty="0"/>
                    <a:t>”) </a:t>
                  </a:r>
                </a:p>
                <a:p>
                  <a14:m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</m:oMath>
                  </a14:m>
                  <a:r>
                    <a:rPr lang="en-GB" sz="2400" dirty="0"/>
                    <a:t> P</a:t>
                  </a:r>
                  <a:r>
                    <a:rPr lang="en-GB" sz="2400" i="1" dirty="0"/>
                    <a:t>(</a:t>
                  </a:r>
                  <a:r>
                    <a:rPr lang="en-GB" sz="2400" dirty="0"/>
                    <a:t>tag</a:t>
                  </a:r>
                  <a:r>
                    <a:rPr lang="en-GB" sz="2400" baseline="-25000" dirty="0"/>
                    <a:t>1</a:t>
                  </a:r>
                  <a:r>
                    <a:rPr lang="en-GB" sz="2400" dirty="0"/>
                    <a:t>=</a:t>
                  </a:r>
                  <a:r>
                    <a:rPr lang="en-GB" sz="2400" b="1" u="sng" dirty="0"/>
                    <a:t>x</a:t>
                  </a:r>
                  <a:r>
                    <a:rPr lang="en-GB" sz="2400" i="1" dirty="0"/>
                    <a:t> |</a:t>
                  </a:r>
                  <a:r>
                    <a:rPr lang="en-GB" sz="2400" dirty="0"/>
                    <a:t> tag</a:t>
                  </a:r>
                  <a:r>
                    <a:rPr lang="en-GB" sz="2400" baseline="-25000" dirty="0"/>
                    <a:t>0</a:t>
                  </a:r>
                  <a:r>
                    <a:rPr lang="en-GB" sz="2400" dirty="0"/>
                    <a:t>=</a:t>
                  </a:r>
                  <a:r>
                    <a:rPr lang="en-GB" sz="2400" i="1" dirty="0"/>
                    <a:t>&lt;s&gt;) </a:t>
                  </a:r>
                </a:p>
                <a:p>
                  <a:r>
                    <a:rPr lang="en-GB" sz="2400" i="1" dirty="0"/>
                    <a:t>   </a:t>
                  </a:r>
                  <a14:m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GB" sz="2400" dirty="0"/>
                    <a:t>P</a:t>
                  </a:r>
                  <a:r>
                    <a:rPr lang="en-GB" sz="2400" i="1" dirty="0"/>
                    <a:t>(</a:t>
                  </a:r>
                  <a:r>
                    <a:rPr lang="en-GB" sz="2400" dirty="0"/>
                    <a:t>tag</a:t>
                  </a:r>
                  <a:r>
                    <a:rPr lang="en-GB" sz="2400" baseline="-25000" dirty="0"/>
                    <a:t>0</a:t>
                  </a:r>
                  <a:r>
                    <a:rPr lang="en-GB" sz="2400" dirty="0"/>
                    <a:t>=</a:t>
                  </a:r>
                  <a:r>
                    <a:rPr lang="en-GB" sz="2400" i="1" dirty="0"/>
                    <a:t>&lt;s&gt;)</a:t>
                  </a:r>
                </a:p>
                <a:p>
                  <a:r>
                    <a:rPr lang="en-GB" sz="2400" i="1" dirty="0"/>
                    <a:t>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GB" sz="2400" dirty="0"/>
                    <a:t>P(word</a:t>
                  </a:r>
                  <a:r>
                    <a:rPr lang="en-GB" sz="2400" baseline="-25000" dirty="0"/>
                    <a:t>1</a:t>
                  </a:r>
                  <a:r>
                    <a:rPr lang="en-GB" sz="2400" dirty="0"/>
                    <a:t>=“</a:t>
                  </a:r>
                  <a:r>
                    <a:rPr lang="en-GB" sz="2400" dirty="0" err="1"/>
                    <a:t>han</a:t>
                  </a:r>
                  <a:r>
                    <a:rPr lang="en-GB" sz="2400" dirty="0"/>
                    <a:t>” | tag</a:t>
                  </a:r>
                  <a:r>
                    <a:rPr lang="en-GB" sz="2400" baseline="-25000" dirty="0"/>
                    <a:t>1</a:t>
                  </a:r>
                  <a:r>
                    <a:rPr lang="en-GB" sz="2400" dirty="0"/>
                    <a:t>=</a:t>
                  </a:r>
                  <a:r>
                    <a:rPr lang="en-GB" sz="2400" i="1" u="sng" dirty="0"/>
                    <a:t>x</a:t>
                  </a:r>
                  <a:r>
                    <a:rPr lang="en-GB" sz="2400" i="1" dirty="0"/>
                    <a:t>) </a:t>
                  </a:r>
                </a:p>
              </p:txBody>
            </p:sp>
          </mc:Choice>
          <mc:Fallback>
            <p:sp>
              <p:nvSpPr>
                <p:cNvPr id="37" name="TextBox 60">
                  <a:extLst>
                    <a:ext uri="{FF2B5EF4-FFF2-40B4-BE49-F238E27FC236}">
                      <a16:creationId xmlns:a16="http://schemas.microsoft.com/office/drawing/2014/main" id="{DE4BDF47-DBE6-6EE3-8B59-639664F01E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white">
                <a:xfrm>
                  <a:off x="3970647" y="1064858"/>
                  <a:ext cx="5039247" cy="1569660"/>
                </a:xfrm>
                <a:prstGeom prst="rect">
                  <a:avLst/>
                </a:prstGeom>
                <a:blipFill>
                  <a:blip r:embed="rId2"/>
                  <a:stretch>
                    <a:fillRect l="-1937" t="-2713" b="-814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8" name="Straight Arrow Connector 63">
              <a:extLst>
                <a:ext uri="{FF2B5EF4-FFF2-40B4-BE49-F238E27FC236}">
                  <a16:creationId xmlns:a16="http://schemas.microsoft.com/office/drawing/2014/main" id="{544B215C-BFC7-2C07-26DA-FA87B9DCD97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446601" y="1918062"/>
              <a:ext cx="679287" cy="10080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" name="Avrundet rektangel 4">
              <a:extLst>
                <a:ext uri="{FF2B5EF4-FFF2-40B4-BE49-F238E27FC236}">
                  <a16:creationId xmlns:a16="http://schemas.microsoft.com/office/drawing/2014/main" id="{DFA000E9-F7E1-D1B4-1E1D-B462A7C00D9E}"/>
                </a:ext>
              </a:extLst>
            </p:cNvPr>
            <p:cNvSpPr/>
            <p:nvPr/>
          </p:nvSpPr>
          <p:spPr bwMode="auto">
            <a:xfrm>
              <a:off x="143111" y="3033883"/>
              <a:ext cx="5622067" cy="395117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2647B20-6F1C-8520-736B-70CEB893AFAC}"/>
              </a:ext>
            </a:extLst>
          </p:cNvPr>
          <p:cNvCxnSpPr/>
          <p:nvPr/>
        </p:nvCxnSpPr>
        <p:spPr bwMode="auto">
          <a:xfrm>
            <a:off x="2322858" y="3840182"/>
            <a:ext cx="88902" cy="7311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1092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4F4A72-07DD-BAD8-9FBB-FBADAFA1B9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23</a:t>
            </a:fld>
            <a:endParaRPr lang="en-GB" noProof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60">
                <a:extLst>
                  <a:ext uri="{FF2B5EF4-FFF2-40B4-BE49-F238E27FC236}">
                    <a16:creationId xmlns:a16="http://schemas.microsoft.com/office/drawing/2014/main" id="{3EC3D16B-27D1-2E2E-7FED-69DF0510568A}"/>
                  </a:ext>
                </a:extLst>
              </p:cNvPr>
              <p:cNvSpPr txBox="1"/>
              <p:nvPr/>
            </p:nvSpPr>
            <p:spPr bwMode="white">
              <a:xfrm>
                <a:off x="3984711" y="1063676"/>
                <a:ext cx="5039247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400" baseline="0" dirty="0"/>
                  <a:t>P(tag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=</a:t>
                </a:r>
                <a:r>
                  <a:rPr lang="en-GB" sz="2400" b="1" u="sng" dirty="0"/>
                  <a:t>x</a:t>
                </a:r>
                <a:r>
                  <a:rPr lang="en-GB" sz="2400" dirty="0"/>
                  <a:t>, tag</a:t>
                </a:r>
                <a:r>
                  <a:rPr lang="en-GB" sz="2400" baseline="-25000" dirty="0"/>
                  <a:t>0</a:t>
                </a:r>
                <a:r>
                  <a:rPr lang="en-GB" sz="2400" dirty="0"/>
                  <a:t>=&lt;s&gt;| word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=“</a:t>
                </a:r>
                <a:r>
                  <a:rPr lang="en-GB" sz="2400" dirty="0" err="1"/>
                  <a:t>han</a:t>
                </a:r>
                <a:r>
                  <a:rPr lang="en-GB" sz="2400" dirty="0"/>
                  <a:t>”) </a:t>
                </a:r>
              </a:p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GB" sz="2400" dirty="0"/>
                  <a:t> P</a:t>
                </a:r>
                <a:r>
                  <a:rPr lang="en-GB" sz="2400" i="1" dirty="0"/>
                  <a:t>(</a:t>
                </a:r>
                <a:r>
                  <a:rPr lang="en-GB" sz="2400" dirty="0"/>
                  <a:t>tag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=</a:t>
                </a:r>
                <a:r>
                  <a:rPr lang="en-GB" sz="2400" b="1" u="sng" dirty="0"/>
                  <a:t>x</a:t>
                </a:r>
                <a:r>
                  <a:rPr lang="en-GB" sz="2400" i="1" dirty="0"/>
                  <a:t> |</a:t>
                </a:r>
                <a:r>
                  <a:rPr lang="en-GB" sz="2400" dirty="0"/>
                  <a:t> tag</a:t>
                </a:r>
                <a:r>
                  <a:rPr lang="en-GB" sz="2400" baseline="-25000" dirty="0"/>
                  <a:t>0</a:t>
                </a:r>
                <a:r>
                  <a:rPr lang="en-GB" sz="2400" dirty="0"/>
                  <a:t>=</a:t>
                </a:r>
                <a:r>
                  <a:rPr lang="en-GB" sz="2400" i="1" dirty="0"/>
                  <a:t>&lt;s&gt;) </a:t>
                </a:r>
              </a:p>
              <a:p>
                <a:r>
                  <a:rPr lang="en-GB" sz="2400" i="1" dirty="0"/>
                  <a:t>  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P</a:t>
                </a:r>
                <a:r>
                  <a:rPr lang="en-GB" sz="2400" i="1" dirty="0"/>
                  <a:t>(</a:t>
                </a:r>
                <a:r>
                  <a:rPr lang="en-GB" sz="2400" dirty="0"/>
                  <a:t>tag</a:t>
                </a:r>
                <a:r>
                  <a:rPr lang="en-GB" sz="2400" baseline="-25000" dirty="0"/>
                  <a:t>0</a:t>
                </a:r>
                <a:r>
                  <a:rPr lang="en-GB" sz="2400" dirty="0"/>
                  <a:t>=</a:t>
                </a:r>
                <a:r>
                  <a:rPr lang="en-GB" sz="2400" i="1" dirty="0"/>
                  <a:t>&lt;s&gt;)</a:t>
                </a:r>
              </a:p>
              <a:p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P(word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=“</a:t>
                </a:r>
                <a:r>
                  <a:rPr lang="en-GB" sz="2400" dirty="0" err="1"/>
                  <a:t>han</a:t>
                </a:r>
                <a:r>
                  <a:rPr lang="en-GB" sz="2400" dirty="0"/>
                  <a:t>” | tag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=</a:t>
                </a:r>
                <a:r>
                  <a:rPr lang="en-GB" sz="2400" i="1" u="sng" dirty="0"/>
                  <a:t>x</a:t>
                </a:r>
                <a:r>
                  <a:rPr lang="en-GB" sz="2400" i="1" dirty="0"/>
                  <a:t>) </a:t>
                </a:r>
              </a:p>
            </p:txBody>
          </p:sp>
        </mc:Choice>
        <mc:Fallback>
          <p:sp>
            <p:nvSpPr>
              <p:cNvPr id="5" name="TextBox 60">
                <a:extLst>
                  <a:ext uri="{FF2B5EF4-FFF2-40B4-BE49-F238E27FC236}">
                    <a16:creationId xmlns:a16="http://schemas.microsoft.com/office/drawing/2014/main" id="{3EC3D16B-27D1-2E2E-7FED-69DF05105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984711" y="1063676"/>
                <a:ext cx="5039247" cy="1569660"/>
              </a:xfrm>
              <a:prstGeom prst="rect">
                <a:avLst/>
              </a:prstGeom>
              <a:blipFill>
                <a:blip r:embed="rId2"/>
                <a:stretch>
                  <a:fillRect l="-1937" t="-2713" b="-814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D5624B2-4BA0-B1A0-44ED-EF632F21D09E}"/>
                  </a:ext>
                </a:extLst>
              </p:cNvPr>
              <p:cNvSpPr txBox="1"/>
              <p:nvPr/>
            </p:nvSpPr>
            <p:spPr bwMode="white">
              <a:xfrm>
                <a:off x="251520" y="2668323"/>
                <a:ext cx="8568952" cy="364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800" b="1" baseline="0" dirty="0"/>
                  <a:t>STOP</a:t>
                </a:r>
                <a:r>
                  <a:rPr lang="en-US" sz="2800" baseline="0" dirty="0"/>
                  <a:t>! </a:t>
                </a:r>
                <a:r>
                  <a:rPr lang="en-US" sz="2800" baseline="0" dirty="0" err="1"/>
                  <a:t>Hvor</a:t>
                </a:r>
                <a:r>
                  <a:rPr lang="en-US" sz="2800" baseline="0" dirty="0"/>
                  <a:t> </a:t>
                </a:r>
                <a:r>
                  <a:rPr lang="en-US" sz="2800" baseline="0" dirty="0" err="1"/>
                  <a:t>komme</a:t>
                </a:r>
                <a:r>
                  <a:rPr lang="en-US" sz="2800" baseline="0" dirty="0"/>
                  <a:t> </a:t>
                </a:r>
                <a:r>
                  <a:rPr lang="en-US" sz="2800" baseline="0" dirty="0" err="1"/>
                  <a:t>dette</a:t>
                </a:r>
                <a:r>
                  <a:rPr lang="en-US" sz="2800" baseline="0" dirty="0"/>
                  <a:t> </a:t>
                </a:r>
                <a:r>
                  <a:rPr lang="en-US" sz="2800" baseline="0" dirty="0" err="1"/>
                  <a:t>fra</a:t>
                </a:r>
                <a:r>
                  <a:rPr lang="en-US" sz="2800" baseline="0" dirty="0"/>
                  <a:t>?</a:t>
                </a:r>
              </a:p>
              <a:p>
                <a:r>
                  <a:rPr lang="en-US" sz="2800" dirty="0"/>
                  <a:t>Fra Bayes regel: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2800" b="0" dirty="0"/>
              </a:p>
              <a:p>
                <a:r>
                  <a:rPr lang="en-US" sz="2800" dirty="0"/>
                  <a:t>Og </a:t>
                </a:r>
                <a:r>
                  <a:rPr lang="en-US" sz="2800" dirty="0" err="1"/>
                  <a:t>betingelse</a:t>
                </a:r>
                <a:r>
                  <a:rPr lang="en-US" sz="2800" dirty="0"/>
                  <a:t>: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50" b="0" dirty="0"/>
              </a:p>
              <a:p>
                <a:r>
                  <a:rPr lang="en-GB" sz="2800" dirty="0" err="1"/>
                  <a:t>S</a:t>
                </a:r>
                <a:r>
                  <a:rPr lang="en-GB" sz="2800" baseline="0" dirty="0" err="1"/>
                  <a:t>iden</a:t>
                </a:r>
                <a:r>
                  <a:rPr lang="en-GB" sz="2800" baseline="0" dirty="0"/>
                  <a:t> vi </a:t>
                </a:r>
                <a:r>
                  <a:rPr lang="en-GB" sz="2800" baseline="0" dirty="0" err="1"/>
                  <a:t>ikke</a:t>
                </a:r>
                <a:r>
                  <a:rPr lang="en-GB" sz="2800" baseline="0" dirty="0"/>
                  <a:t> er </a:t>
                </a:r>
                <a:r>
                  <a:rPr lang="en-GB" sz="2800" baseline="0" dirty="0" err="1"/>
                  <a:t>interessert</a:t>
                </a:r>
                <a:r>
                  <a:rPr lang="en-GB" sz="2800" baseline="0" dirty="0"/>
                  <a:t> i </a:t>
                </a:r>
                <a:r>
                  <a:rPr lang="en-GB" sz="2800" baseline="0" dirty="0" err="1"/>
                  <a:t>normaliseringsfaktoren</a:t>
                </a:r>
                <a:r>
                  <a:rPr lang="en-GB" sz="2800" baseline="0" dirty="0"/>
                  <a:t> P(</a:t>
                </a:r>
                <a:r>
                  <a:rPr lang="en-GB" sz="2800" dirty="0"/>
                  <a:t>word</a:t>
                </a:r>
                <a:r>
                  <a:rPr lang="en-GB" sz="2800" baseline="-25000" dirty="0"/>
                  <a:t>1</a:t>
                </a:r>
                <a:r>
                  <a:rPr lang="en-GB" sz="2800" dirty="0"/>
                  <a:t>=“</a:t>
                </a:r>
                <a:r>
                  <a:rPr lang="en-GB" sz="2800" dirty="0" err="1"/>
                  <a:t>han</a:t>
                </a:r>
                <a:r>
                  <a:rPr lang="en-GB" sz="2800" dirty="0"/>
                  <a:t>”), </a:t>
                </a:r>
                <a:r>
                  <a:rPr lang="en-GB" sz="2800" dirty="0" err="1"/>
                  <a:t>som</a:t>
                </a:r>
                <a:r>
                  <a:rPr lang="en-GB" sz="2800" dirty="0"/>
                  <a:t> </a:t>
                </a:r>
                <a:r>
                  <a:rPr lang="en-GB" sz="2800" dirty="0" err="1"/>
                  <a:t>uansett</a:t>
                </a:r>
                <a:r>
                  <a:rPr lang="en-GB" sz="2800" dirty="0"/>
                  <a:t> er </a:t>
                </a:r>
                <a:r>
                  <a:rPr lang="en-GB" sz="2800" dirty="0" err="1"/>
                  <a:t>konstant</a:t>
                </a:r>
                <a:r>
                  <a:rPr lang="en-GB" sz="2800" dirty="0"/>
                  <a:t> for alle </a:t>
                </a:r>
                <a:r>
                  <a:rPr lang="en-GB" sz="2800" dirty="0" err="1"/>
                  <a:t>hypotesene</a:t>
                </a:r>
                <a:r>
                  <a:rPr lang="en-GB" sz="2800" dirty="0"/>
                  <a:t>, lar vi </a:t>
                </a:r>
                <a:r>
                  <a:rPr lang="en-GB" sz="2800" dirty="0" err="1"/>
                  <a:t>være</a:t>
                </a:r>
                <a:r>
                  <a:rPr lang="en-GB" sz="2800" dirty="0"/>
                  <a:t> å </a:t>
                </a:r>
                <a:r>
                  <a:rPr lang="en-GB" sz="2800" dirty="0" err="1"/>
                  <a:t>beregne</a:t>
                </a:r>
                <a:r>
                  <a:rPr lang="en-GB" sz="2800" dirty="0"/>
                  <a:t> den, og </a:t>
                </a:r>
                <a:r>
                  <a:rPr lang="en-GB" sz="2800" dirty="0" err="1"/>
                  <a:t>skriver</a:t>
                </a: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"</m:t>
                    </m:r>
                    <m:r>
                      <a:rPr lang="en-GB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"</m:t>
                    </m:r>
                  </m:oMath>
                </a14:m>
                <a:r>
                  <a:rPr lang="en-GB" sz="2800" baseline="0" dirty="0"/>
                  <a:t> (</a:t>
                </a:r>
                <a:r>
                  <a:rPr lang="en-GB" sz="2800" baseline="0" dirty="0" err="1"/>
                  <a:t>proportionalt</a:t>
                </a:r>
                <a:r>
                  <a:rPr lang="en-GB" sz="2800" baseline="0" dirty="0"/>
                  <a:t>) I </a:t>
                </a:r>
                <a:r>
                  <a:rPr lang="en-GB" sz="2800" baseline="0" dirty="0" err="1"/>
                  <a:t>stedet</a:t>
                </a:r>
                <a:r>
                  <a:rPr lang="en-GB" sz="2800" baseline="0" dirty="0"/>
                  <a:t> for “=“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D5624B2-4BA0-B1A0-44ED-EF632F21D0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251520" y="2668323"/>
                <a:ext cx="8568952" cy="3640997"/>
              </a:xfrm>
              <a:prstGeom prst="rect">
                <a:avLst/>
              </a:prstGeom>
              <a:blipFill>
                <a:blip r:embed="rId3"/>
                <a:stretch>
                  <a:fillRect l="-1422" t="-1843" b="-50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1">
            <a:extLst>
              <a:ext uri="{FF2B5EF4-FFF2-40B4-BE49-F238E27FC236}">
                <a16:creationId xmlns:a16="http://schemas.microsoft.com/office/drawing/2014/main" id="{9A6DD390-6C9F-1F71-E4E1-F105D134E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(t=1)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59422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4F4A72-07DD-BAD8-9FBB-FBADAFA1B9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24</a:t>
            </a:fld>
            <a:endParaRPr lang="en-GB" noProof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60">
                <a:extLst>
                  <a:ext uri="{FF2B5EF4-FFF2-40B4-BE49-F238E27FC236}">
                    <a16:creationId xmlns:a16="http://schemas.microsoft.com/office/drawing/2014/main" id="{3EC3D16B-27D1-2E2E-7FED-69DF0510568A}"/>
                  </a:ext>
                </a:extLst>
              </p:cNvPr>
              <p:cNvSpPr txBox="1"/>
              <p:nvPr/>
            </p:nvSpPr>
            <p:spPr bwMode="white">
              <a:xfrm>
                <a:off x="3984711" y="1063676"/>
                <a:ext cx="5039247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400" baseline="0" dirty="0"/>
                  <a:t>P(tag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=</a:t>
                </a:r>
                <a:r>
                  <a:rPr lang="en-GB" sz="2400" b="1" u="sng" dirty="0"/>
                  <a:t>x</a:t>
                </a:r>
                <a:r>
                  <a:rPr lang="en-GB" sz="2400" dirty="0"/>
                  <a:t>, tag</a:t>
                </a:r>
                <a:r>
                  <a:rPr lang="en-GB" sz="2400" baseline="-25000" dirty="0"/>
                  <a:t>0</a:t>
                </a:r>
                <a:r>
                  <a:rPr lang="en-GB" sz="2400" dirty="0"/>
                  <a:t>=&lt;s&gt;| word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=“</a:t>
                </a:r>
                <a:r>
                  <a:rPr lang="en-GB" sz="2400" dirty="0" err="1"/>
                  <a:t>han</a:t>
                </a:r>
                <a:r>
                  <a:rPr lang="en-GB" sz="2400" dirty="0"/>
                  <a:t>”) </a:t>
                </a:r>
              </a:p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GB" sz="2400" dirty="0"/>
                  <a:t> P</a:t>
                </a:r>
                <a:r>
                  <a:rPr lang="en-GB" sz="2400" i="1" dirty="0"/>
                  <a:t>(</a:t>
                </a:r>
                <a:r>
                  <a:rPr lang="en-GB" sz="2400" dirty="0"/>
                  <a:t>tag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=</a:t>
                </a:r>
                <a:r>
                  <a:rPr lang="en-GB" sz="2400" b="1" u="sng" dirty="0"/>
                  <a:t>x</a:t>
                </a:r>
                <a:r>
                  <a:rPr lang="en-GB" sz="2400" i="1" dirty="0"/>
                  <a:t> |</a:t>
                </a:r>
                <a:r>
                  <a:rPr lang="en-GB" sz="2400" dirty="0"/>
                  <a:t> tag</a:t>
                </a:r>
                <a:r>
                  <a:rPr lang="en-GB" sz="2400" baseline="-25000" dirty="0"/>
                  <a:t>0</a:t>
                </a:r>
                <a:r>
                  <a:rPr lang="en-GB" sz="2400" dirty="0"/>
                  <a:t>=</a:t>
                </a:r>
                <a:r>
                  <a:rPr lang="en-GB" sz="2400" i="1" dirty="0"/>
                  <a:t>&lt;s&gt;) </a:t>
                </a:r>
              </a:p>
              <a:p>
                <a:r>
                  <a:rPr lang="en-GB" sz="2400" i="1" dirty="0"/>
                  <a:t>  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P</a:t>
                </a:r>
                <a:r>
                  <a:rPr lang="en-GB" sz="2400" i="1" dirty="0"/>
                  <a:t>(</a:t>
                </a:r>
                <a:r>
                  <a:rPr lang="en-GB" sz="2400" dirty="0"/>
                  <a:t>tag</a:t>
                </a:r>
                <a:r>
                  <a:rPr lang="en-GB" sz="2400" baseline="-25000" dirty="0"/>
                  <a:t>0</a:t>
                </a:r>
                <a:r>
                  <a:rPr lang="en-GB" sz="2400" dirty="0"/>
                  <a:t>=</a:t>
                </a:r>
                <a:r>
                  <a:rPr lang="en-GB" sz="2400" i="1" dirty="0"/>
                  <a:t>&lt;s&gt;)</a:t>
                </a:r>
              </a:p>
              <a:p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P(word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=“</a:t>
                </a:r>
                <a:r>
                  <a:rPr lang="en-GB" sz="2400" dirty="0" err="1"/>
                  <a:t>han</a:t>
                </a:r>
                <a:r>
                  <a:rPr lang="en-GB" sz="2400" dirty="0"/>
                  <a:t>” | tag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=</a:t>
                </a:r>
                <a:r>
                  <a:rPr lang="en-GB" sz="2400" i="1" u="sng" dirty="0"/>
                  <a:t>x</a:t>
                </a:r>
                <a:r>
                  <a:rPr lang="en-GB" sz="2400" i="1" dirty="0"/>
                  <a:t>) </a:t>
                </a:r>
              </a:p>
            </p:txBody>
          </p:sp>
        </mc:Choice>
        <mc:Fallback>
          <p:sp>
            <p:nvSpPr>
              <p:cNvPr id="5" name="TextBox 60">
                <a:extLst>
                  <a:ext uri="{FF2B5EF4-FFF2-40B4-BE49-F238E27FC236}">
                    <a16:creationId xmlns:a16="http://schemas.microsoft.com/office/drawing/2014/main" id="{3EC3D16B-27D1-2E2E-7FED-69DF05105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984711" y="1063676"/>
                <a:ext cx="5039247" cy="1569660"/>
              </a:xfrm>
              <a:prstGeom prst="rect">
                <a:avLst/>
              </a:prstGeom>
              <a:blipFill>
                <a:blip r:embed="rId2"/>
                <a:stretch>
                  <a:fillRect l="-1937" t="-2713" b="-814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C8F6A11-DE3B-637C-E519-7CFA13691FFC}"/>
              </a:ext>
            </a:extLst>
          </p:cNvPr>
          <p:cNvCxnSpPr>
            <a:cxnSpLocks/>
          </p:cNvCxnSpPr>
          <p:nvPr/>
        </p:nvCxnSpPr>
        <p:spPr bwMode="auto">
          <a:xfrm flipH="1">
            <a:off x="2483768" y="1844824"/>
            <a:ext cx="1728192" cy="2269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E00038B-130E-23BB-115B-7E120713AE7D}"/>
              </a:ext>
            </a:extLst>
          </p:cNvPr>
          <p:cNvSpPr txBox="1"/>
          <p:nvPr/>
        </p:nvSpPr>
        <p:spPr bwMode="white">
          <a:xfrm>
            <a:off x="216815" y="1754813"/>
            <a:ext cx="352839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F</a:t>
            </a:r>
            <a:r>
              <a:rPr lang="en-US" sz="2800" baseline="0" dirty="0"/>
              <a:t>ra </a:t>
            </a:r>
            <a:r>
              <a:rPr lang="en-US" sz="2800" baseline="0" dirty="0" err="1"/>
              <a:t>transisjonsmodellen</a:t>
            </a:r>
            <a:endParaRPr lang="en-GB" sz="2800" baseline="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AA053DF-BD6E-95B9-D14D-5CC9268B80F8}"/>
              </a:ext>
            </a:extLst>
          </p:cNvPr>
          <p:cNvCxnSpPr>
            <a:cxnSpLocks/>
          </p:cNvCxnSpPr>
          <p:nvPr/>
        </p:nvCxnSpPr>
        <p:spPr bwMode="auto">
          <a:xfrm flipH="1">
            <a:off x="2483768" y="2162242"/>
            <a:ext cx="2088232" cy="133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A53E3BD-D50B-62DC-65A0-A53485B6A292}"/>
              </a:ext>
            </a:extLst>
          </p:cNvPr>
          <p:cNvSpPr txBox="1"/>
          <p:nvPr/>
        </p:nvSpPr>
        <p:spPr bwMode="white">
          <a:xfrm>
            <a:off x="719572" y="3526866"/>
            <a:ext cx="34923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= 1.0 (</a:t>
            </a:r>
            <a:r>
              <a:rPr lang="en-US" sz="2800" dirty="0" err="1"/>
              <a:t>fra</a:t>
            </a:r>
            <a:r>
              <a:rPr lang="en-US" sz="2800" dirty="0"/>
              <a:t> beam)</a:t>
            </a:r>
            <a:endParaRPr lang="en-GB" sz="2800" baseline="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5C46B31-9565-245F-052A-FC2690D40170}"/>
              </a:ext>
            </a:extLst>
          </p:cNvPr>
          <p:cNvCxnSpPr>
            <a:cxnSpLocks/>
          </p:cNvCxnSpPr>
          <p:nvPr/>
        </p:nvCxnSpPr>
        <p:spPr bwMode="auto">
          <a:xfrm>
            <a:off x="5148064" y="2655005"/>
            <a:ext cx="98086" cy="156966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5C59CDF-C8B2-0C00-0F8B-693CF6025CD6}"/>
              </a:ext>
            </a:extLst>
          </p:cNvPr>
          <p:cNvSpPr txBox="1"/>
          <p:nvPr/>
        </p:nvSpPr>
        <p:spPr bwMode="white">
          <a:xfrm>
            <a:off x="4283968" y="4204858"/>
            <a:ext cx="352839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F</a:t>
            </a:r>
            <a:r>
              <a:rPr lang="en-US" sz="2800" baseline="0" dirty="0"/>
              <a:t>ra </a:t>
            </a:r>
            <a:r>
              <a:rPr lang="en-US" sz="2800" baseline="0" dirty="0" err="1"/>
              <a:t>emisjonsmodellen</a:t>
            </a:r>
            <a:endParaRPr lang="en-GB" sz="2800" baseline="0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C180F3F3-925D-AE3F-9E01-8D79ED9B1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(t=1)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94901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BCC96-68BF-9BB2-3F23-3B550B0544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25</a:t>
            </a:fld>
            <a:endParaRPr lang="en-GB" noProof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234F64E-B629-A484-7E7D-0AEB01D358D7}"/>
              </a:ext>
            </a:extLst>
          </p:cNvPr>
          <p:cNvSpPr/>
          <p:nvPr/>
        </p:nvSpPr>
        <p:spPr bwMode="auto">
          <a:xfrm>
            <a:off x="808341" y="4725144"/>
            <a:ext cx="354881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0A0348-F0E4-CC3F-6E17-00B6D4B0785C}"/>
              </a:ext>
            </a:extLst>
          </p:cNvPr>
          <p:cNvCxnSpPr/>
          <p:nvPr/>
        </p:nvCxnSpPr>
        <p:spPr bwMode="auto">
          <a:xfrm>
            <a:off x="1293659" y="4907537"/>
            <a:ext cx="8111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965B370-D23B-6CAD-73CA-9DADB52BD745}"/>
              </a:ext>
            </a:extLst>
          </p:cNvPr>
          <p:cNvSpPr txBox="1"/>
          <p:nvPr/>
        </p:nvSpPr>
        <p:spPr bwMode="white">
          <a:xfrm>
            <a:off x="539552" y="4123626"/>
            <a:ext cx="10801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&lt;s&gt;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897D90-A94A-6E05-AF7D-36665F615086}"/>
              </a:ext>
            </a:extLst>
          </p:cNvPr>
          <p:cNvGrpSpPr/>
          <p:nvPr/>
        </p:nvGrpSpPr>
        <p:grpSpPr>
          <a:xfrm>
            <a:off x="2051720" y="4725144"/>
            <a:ext cx="6530643" cy="1198454"/>
            <a:chOff x="57581" y="4725144"/>
            <a:chExt cx="4671218" cy="11984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220171-CB08-6866-149D-03742AB02353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2DAA59-855C-A00E-2F03-1FFDF20D49E1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E72C252-1D23-A2D8-1A46-27E010E0F86E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F2A1BCD-CB3C-61BD-7792-70846124AB66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B1404D1-6015-45BA-E29B-766C7B383D76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1AA6494-DE77-F5C1-6AD3-7E78434DF2BE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7CB2AAA-251D-F91D-397D-D293B5B96145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Han</a:t>
              </a:r>
              <a:endParaRPr lang="en-GB" baseline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5DFF35C-D9E7-588C-99B4-ADDD65F5990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5B3BFB4-EC3C-B222-2F47-10F844D73C32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E06806-454C-D7B1-32E1-3DF1C8957A77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55CBC6D-1393-E70D-DF94-E767FB0963C6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4C96C0-3D0B-7CC5-687C-10E575BAEF29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fant</a:t>
              </a:r>
              <a:endParaRPr lang="en-GB" baseline="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49AFE8-EBDB-34BC-077C-958181492060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 dirty="0"/>
                <a:t>en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C50521-8C2A-3641-65CC-6145BF2A303D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maler</a:t>
              </a:r>
              <a:endParaRPr lang="en-GB" baseline="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2BD959-706E-C2E9-9A09-930B6650EC84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…</a:t>
              </a:r>
              <a:endParaRPr lang="en-GB" baseline="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2B6979A-5FDF-6019-0421-69C979394877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F936F17-F4F2-F161-8518-02602021D691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22518E3-8173-91B5-ACDA-93238F9A417D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94E92C9-4972-2018-2CCB-E051343C2C96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F4DD520-3AB1-EAD7-3922-15DF04C1648B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1E57AD-F3F5-D479-A198-CB8050EC971A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E86EFCF-0C59-8EED-BCF8-DD0F9E976EA7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E6B3F7F-FEE7-85BB-2FCE-EC98648D5953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CBEA609-7C33-780A-9739-BBAD6DA21222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FA5EEC4-BBB2-2337-D062-28FA70EA4925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BA5AE0A-22B9-94BD-AE4F-1ECAC152E4D8}"/>
              </a:ext>
            </a:extLst>
          </p:cNvPr>
          <p:cNvSpPr txBox="1"/>
          <p:nvPr/>
        </p:nvSpPr>
        <p:spPr bwMode="white">
          <a:xfrm>
            <a:off x="143111" y="2641290"/>
            <a:ext cx="610225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400" baseline="0" dirty="0" err="1"/>
              <a:t>Deretter</a:t>
            </a:r>
            <a:r>
              <a:rPr lang="en-GB" sz="2400" baseline="0" dirty="0"/>
              <a:t> </a:t>
            </a:r>
            <a:r>
              <a:rPr lang="en-GB" sz="2400" baseline="0" dirty="0" err="1"/>
              <a:t>beregner</a:t>
            </a:r>
            <a:r>
              <a:rPr lang="en-GB" sz="2400" baseline="0" dirty="0"/>
              <a:t> vi</a:t>
            </a:r>
          </a:p>
          <a:p>
            <a:r>
              <a:rPr lang="en-GB" sz="2400" baseline="0" dirty="0"/>
              <a:t>P(tag</a:t>
            </a:r>
            <a:r>
              <a:rPr lang="en-GB" sz="2400" baseline="-25000" dirty="0"/>
              <a:t>1</a:t>
            </a:r>
            <a:r>
              <a:rPr lang="en-GB" sz="2400" dirty="0"/>
              <a:t>=</a:t>
            </a:r>
            <a:r>
              <a:rPr lang="en-GB" sz="2400" b="1" u="sng" dirty="0"/>
              <a:t>x</a:t>
            </a:r>
            <a:r>
              <a:rPr lang="en-GB" sz="2400" dirty="0"/>
              <a:t>, tag</a:t>
            </a:r>
            <a:r>
              <a:rPr lang="en-GB" sz="2400" baseline="-25000" dirty="0"/>
              <a:t>0</a:t>
            </a:r>
            <a:r>
              <a:rPr lang="en-GB" sz="2400" dirty="0"/>
              <a:t>=&lt;s&gt;| word</a:t>
            </a:r>
            <a:r>
              <a:rPr lang="en-GB" sz="2400" baseline="-25000" dirty="0"/>
              <a:t>1</a:t>
            </a:r>
            <a:r>
              <a:rPr lang="en-GB" sz="2400" dirty="0"/>
              <a:t>=“</a:t>
            </a:r>
            <a:r>
              <a:rPr lang="en-GB" sz="2400" dirty="0" err="1"/>
              <a:t>han</a:t>
            </a:r>
            <a:r>
              <a:rPr lang="en-GB" sz="2400" dirty="0"/>
              <a:t>”) </a:t>
            </a:r>
          </a:p>
          <a:p>
            <a:r>
              <a:rPr lang="en-GB" sz="2400" dirty="0"/>
              <a:t>for alle </a:t>
            </a:r>
            <a:r>
              <a:rPr lang="en-GB" sz="2400" dirty="0" err="1"/>
              <a:t>mulige</a:t>
            </a:r>
            <a:r>
              <a:rPr lang="en-GB" sz="2400" dirty="0"/>
              <a:t> </a:t>
            </a:r>
            <a:r>
              <a:rPr lang="en-GB" sz="2400" dirty="0" err="1"/>
              <a:t>ordklassene</a:t>
            </a:r>
            <a:r>
              <a:rPr lang="en-GB" sz="2400" dirty="0"/>
              <a:t> </a:t>
            </a:r>
            <a:r>
              <a:rPr lang="en-GB" sz="2400" i="1" dirty="0"/>
              <a:t>x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2647B20-6F1C-8520-736B-70CEB893AFAC}"/>
              </a:ext>
            </a:extLst>
          </p:cNvPr>
          <p:cNvCxnSpPr/>
          <p:nvPr/>
        </p:nvCxnSpPr>
        <p:spPr bwMode="auto">
          <a:xfrm>
            <a:off x="2322858" y="3840182"/>
            <a:ext cx="88902" cy="7311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1353BE7-0EF3-800C-3E44-8777A4726286}"/>
              </a:ext>
            </a:extLst>
          </p:cNvPr>
          <p:cNvSpPr txBox="1"/>
          <p:nvPr/>
        </p:nvSpPr>
        <p:spPr bwMode="white">
          <a:xfrm>
            <a:off x="4572000" y="836712"/>
            <a:ext cx="442888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baseline="0" dirty="0"/>
              <a:t>Og vi tar de k </a:t>
            </a:r>
            <a:r>
              <a:rPr lang="en-US" sz="2400" baseline="0" dirty="0" err="1"/>
              <a:t>beste</a:t>
            </a:r>
            <a:r>
              <a:rPr lang="en-US" sz="2400" baseline="0" dirty="0"/>
              <a:t> </a:t>
            </a:r>
            <a:r>
              <a:rPr lang="en-US" sz="2400" baseline="0" dirty="0" err="1"/>
              <a:t>resultatene</a:t>
            </a:r>
            <a:r>
              <a:rPr lang="en-US" sz="2400" baseline="0" dirty="0"/>
              <a:t> (</a:t>
            </a:r>
            <a:r>
              <a:rPr lang="en-US" sz="2400" baseline="0" dirty="0" err="1"/>
              <a:t>verdier</a:t>
            </a:r>
            <a:r>
              <a:rPr lang="en-US" sz="2400" baseline="0" dirty="0"/>
              <a:t> for </a:t>
            </a:r>
            <a:r>
              <a:rPr lang="en-US" sz="2400" b="1" u="sng" baseline="0" dirty="0"/>
              <a:t>x</a:t>
            </a:r>
            <a:r>
              <a:rPr lang="en-US" sz="2400" baseline="0" dirty="0"/>
              <a:t> med </a:t>
            </a:r>
            <a:r>
              <a:rPr lang="en-US" sz="2400" baseline="0" dirty="0" err="1"/>
              <a:t>høyst</a:t>
            </a:r>
            <a:r>
              <a:rPr lang="en-US" sz="2400" baseline="0" dirty="0"/>
              <a:t> </a:t>
            </a:r>
            <a:r>
              <a:rPr lang="en-US" sz="2400" baseline="0" dirty="0" err="1"/>
              <a:t>sannsynlighet</a:t>
            </a:r>
            <a:r>
              <a:rPr lang="en-US" sz="2400" baseline="0" dirty="0"/>
              <a:t>)</a:t>
            </a:r>
            <a:endParaRPr lang="en-GB" sz="2400" baseline="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6B22DEE-AEF5-4D50-515B-AA6E80BC8454}"/>
              </a:ext>
            </a:extLst>
          </p:cNvPr>
          <p:cNvCxnSpPr/>
          <p:nvPr/>
        </p:nvCxnSpPr>
        <p:spPr bwMode="auto">
          <a:xfrm flipV="1">
            <a:off x="3203848" y="1124744"/>
            <a:ext cx="1263987" cy="16561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itle 1">
            <a:extLst>
              <a:ext uri="{FF2B5EF4-FFF2-40B4-BE49-F238E27FC236}">
                <a16:creationId xmlns:a16="http://schemas.microsoft.com/office/drawing/2014/main" id="{3A7B9DB9-6589-E234-6E70-88E767D50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(t=1)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79336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BCC96-68BF-9BB2-3F23-3B550B0544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26</a:t>
            </a:fld>
            <a:endParaRPr lang="en-GB" noProof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234F64E-B629-A484-7E7D-0AEB01D358D7}"/>
              </a:ext>
            </a:extLst>
          </p:cNvPr>
          <p:cNvSpPr/>
          <p:nvPr/>
        </p:nvSpPr>
        <p:spPr bwMode="auto">
          <a:xfrm>
            <a:off x="808341" y="4725144"/>
            <a:ext cx="354881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0A0348-F0E4-CC3F-6E17-00B6D4B0785C}"/>
              </a:ext>
            </a:extLst>
          </p:cNvPr>
          <p:cNvCxnSpPr/>
          <p:nvPr/>
        </p:nvCxnSpPr>
        <p:spPr bwMode="auto">
          <a:xfrm>
            <a:off x="1293659" y="4907537"/>
            <a:ext cx="8111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965B370-D23B-6CAD-73CA-9DADB52BD745}"/>
              </a:ext>
            </a:extLst>
          </p:cNvPr>
          <p:cNvSpPr txBox="1"/>
          <p:nvPr/>
        </p:nvSpPr>
        <p:spPr bwMode="white">
          <a:xfrm>
            <a:off x="539552" y="4123626"/>
            <a:ext cx="10801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&lt;s&gt;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897D90-A94A-6E05-AF7D-36665F615086}"/>
              </a:ext>
            </a:extLst>
          </p:cNvPr>
          <p:cNvGrpSpPr/>
          <p:nvPr/>
        </p:nvGrpSpPr>
        <p:grpSpPr>
          <a:xfrm>
            <a:off x="2051720" y="4725144"/>
            <a:ext cx="6530643" cy="1198454"/>
            <a:chOff x="57581" y="4725144"/>
            <a:chExt cx="4671218" cy="11984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220171-CB08-6866-149D-03742AB02353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2DAA59-855C-A00E-2F03-1FFDF20D49E1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E72C252-1D23-A2D8-1A46-27E010E0F86E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F2A1BCD-CB3C-61BD-7792-70846124AB66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B1404D1-6015-45BA-E29B-766C7B383D76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1AA6494-DE77-F5C1-6AD3-7E78434DF2BE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7CB2AAA-251D-F91D-397D-D293B5B96145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Han</a:t>
              </a:r>
              <a:endParaRPr lang="en-GB" baseline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5DFF35C-D9E7-588C-99B4-ADDD65F5990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5B3BFB4-EC3C-B222-2F47-10F844D73C32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E06806-454C-D7B1-32E1-3DF1C8957A77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55CBC6D-1393-E70D-DF94-E767FB0963C6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4C96C0-3D0B-7CC5-687C-10E575BAEF29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fant</a:t>
              </a:r>
              <a:endParaRPr lang="en-GB" baseline="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49AFE8-EBDB-34BC-077C-958181492060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 dirty="0"/>
                <a:t>en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C50521-8C2A-3641-65CC-6145BF2A303D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maler</a:t>
              </a:r>
              <a:endParaRPr lang="en-GB" baseline="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2BD959-706E-C2E9-9A09-930B6650EC84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…</a:t>
              </a:r>
              <a:endParaRPr lang="en-GB" baseline="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2B6979A-5FDF-6019-0421-69C979394877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F936F17-F4F2-F161-8518-02602021D691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22518E3-8173-91B5-ACDA-93238F9A417D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94E92C9-4972-2018-2CCB-E051343C2C96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F4DD520-3AB1-EAD7-3922-15DF04C1648B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1E57AD-F3F5-D479-A198-CB8050EC971A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E86EFCF-0C59-8EED-BCF8-DD0F9E976EA7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E6B3F7F-FEE7-85BB-2FCE-EC98648D5953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CBEA609-7C33-780A-9739-BBAD6DA21222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FA5EEC4-BBB2-2337-D062-28FA70EA4925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F24A4A-0C22-70E7-8626-AA79DB414B46}"/>
                  </a:ext>
                </a:extLst>
              </p:cNvPr>
              <p:cNvSpPr txBox="1"/>
              <p:nvPr/>
            </p:nvSpPr>
            <p:spPr bwMode="white">
              <a:xfrm>
                <a:off x="611560" y="2303498"/>
                <a:ext cx="7416824" cy="10534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800" b="1" baseline="0" dirty="0"/>
                  <a:t>B</a:t>
                </a:r>
                <a:r>
                  <a:rPr lang="en-US" sz="2800" baseline="-25000" dirty="0"/>
                  <a:t>1</a:t>
                </a:r>
                <a:r>
                  <a:rPr lang="en-US" sz="2800" baseline="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PRON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</m:t>
                              </m:r>
                              <m:r>
                                <m:rPr>
                                  <m:nor/>
                                </m:rPr>
                                <a:rPr lang="en-US" sz="3200" dirty="0"/>
                                <m:t>→ 0.99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NOUN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→ 0.01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3200" dirty="0"/>
                  <a:t>   (med k=2)</a:t>
                </a:r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F24A4A-0C22-70E7-8626-AA79DB414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611560" y="2303498"/>
                <a:ext cx="7416824" cy="1053494"/>
              </a:xfrm>
              <a:prstGeom prst="rect">
                <a:avLst/>
              </a:prstGeom>
              <a:blipFill>
                <a:blip r:embed="rId2"/>
                <a:stretch>
                  <a:fillRect l="-164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E9758B00-44CE-5076-D54F-C141A8BB607E}"/>
              </a:ext>
            </a:extLst>
          </p:cNvPr>
          <p:cNvSpPr txBox="1"/>
          <p:nvPr/>
        </p:nvSpPr>
        <p:spPr bwMode="white">
          <a:xfrm>
            <a:off x="539552" y="1681644"/>
            <a:ext cx="723165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Beam </a:t>
            </a:r>
            <a:r>
              <a:rPr lang="en-US" sz="2800" baseline="0" dirty="0" err="1"/>
              <a:t>på</a:t>
            </a:r>
            <a:r>
              <a:rPr lang="en-US" sz="2800" baseline="0" dirty="0"/>
              <a:t> t =1:</a:t>
            </a:r>
            <a:endParaRPr lang="en-GB" sz="2800" baseline="0" dirty="0"/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826FAB5D-DCCB-4DE6-77FC-2A21371AD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(t=1)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76657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B109B7-AA60-A7D4-E639-2F9AA8A7A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27</a:t>
            </a:fld>
            <a:endParaRPr lang="en-GB" noProof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F2761D-BEBE-37CB-B928-C00BF02AC504}"/>
              </a:ext>
            </a:extLst>
          </p:cNvPr>
          <p:cNvSpPr/>
          <p:nvPr/>
        </p:nvSpPr>
        <p:spPr bwMode="auto">
          <a:xfrm>
            <a:off x="808341" y="4725144"/>
            <a:ext cx="354881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216416-40A7-58F2-8592-39489704ADF6}"/>
              </a:ext>
            </a:extLst>
          </p:cNvPr>
          <p:cNvCxnSpPr/>
          <p:nvPr/>
        </p:nvCxnSpPr>
        <p:spPr bwMode="auto">
          <a:xfrm>
            <a:off x="1293659" y="4907537"/>
            <a:ext cx="8111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1AC766F-B40B-459A-A5A2-99FB3A6F19FE}"/>
              </a:ext>
            </a:extLst>
          </p:cNvPr>
          <p:cNvSpPr txBox="1"/>
          <p:nvPr/>
        </p:nvSpPr>
        <p:spPr bwMode="white">
          <a:xfrm>
            <a:off x="539552" y="4123626"/>
            <a:ext cx="10801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&lt;s&gt;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F6A979-9848-1187-1D94-544AF8A23865}"/>
              </a:ext>
            </a:extLst>
          </p:cNvPr>
          <p:cNvGrpSpPr/>
          <p:nvPr/>
        </p:nvGrpSpPr>
        <p:grpSpPr>
          <a:xfrm>
            <a:off x="2051720" y="4725144"/>
            <a:ext cx="6530643" cy="1198454"/>
            <a:chOff x="57581" y="4725144"/>
            <a:chExt cx="4671218" cy="11984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9F58A2-91E8-01EF-6C2F-128F92CD3510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49C171-A4D7-AD6B-B07B-3D8BB42AB8E2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EEDE51-B75D-6549-EEF5-60640F25AFA0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802394-5579-61A6-F6F9-F1411783B399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0A75C9-AFB4-21CD-A4D8-3F40E2BDB37B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33123CB-BD79-16DB-4518-6CC1E96A60D1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0420C3-C4C4-DA05-9090-82FA871E75AF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Han</a:t>
              </a:r>
              <a:endParaRPr lang="en-GB" baseline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CE5485-F06E-0667-E5D4-53FB0EDBDD8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429C8D-A291-38C9-5B3B-F190198E9CB5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C814706-AD06-67CC-64AA-4B287FF2A6C0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C9CF0AD-0B9E-2A56-61B1-49C2E067374C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9BBF84-5185-A2CF-C694-C5CCE218222F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fant</a:t>
              </a:r>
              <a:endParaRPr lang="en-GB" baseline="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9D359B-3F05-12B1-6553-79AE6163A12C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 dirty="0"/>
                <a:t>en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A7EBEB-726E-A2B8-6969-7337A5DCE942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maler</a:t>
              </a:r>
              <a:endParaRPr lang="en-GB" baseline="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64136C-015A-64A7-F785-192A89D290FF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…</a:t>
              </a:r>
              <a:endParaRPr lang="en-GB" baseline="0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EED18A7-E5B5-12FA-25AE-EC046D743A5E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E71B59F-2A56-C7BE-AEFF-6CD38755E0AA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B2F63C9-233A-FBB6-8F5D-E30176F025DC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D269D0D-6372-4F11-50C1-F7B1B74F5FA2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C95CDD-2679-F46B-4F4A-06CC2221E4F6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61C957C-FCAE-312E-2EE0-9DAE1667BB08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7808F74-A2C5-C0A1-C309-5DDC040D4258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6131245-A760-2B32-416D-5F4E80F0CF0B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BE92855-1939-03C1-31A8-2C946008E60F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8FDE73B-DC2F-8392-8B6B-F2455772C32C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4FBB6E91-1447-CE95-85A9-47A171F3429F}"/>
              </a:ext>
            </a:extLst>
          </p:cNvPr>
          <p:cNvSpPr txBox="1"/>
          <p:nvPr/>
        </p:nvSpPr>
        <p:spPr bwMode="white">
          <a:xfrm>
            <a:off x="408041" y="1742061"/>
            <a:ext cx="788734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Vi </a:t>
            </a:r>
            <a:r>
              <a:rPr lang="en-US" sz="2800" baseline="0" dirty="0" err="1"/>
              <a:t>går</a:t>
            </a:r>
            <a:r>
              <a:rPr lang="en-US" sz="2800" baseline="0" dirty="0"/>
              <a:t> </a:t>
            </a:r>
            <a:r>
              <a:rPr lang="en-US" sz="2800" baseline="0" dirty="0" err="1"/>
              <a:t>til</a:t>
            </a:r>
            <a:r>
              <a:rPr lang="en-US" sz="2800" baseline="0" dirty="0"/>
              <a:t> </a:t>
            </a:r>
            <a:r>
              <a:rPr lang="en-US" sz="2800" baseline="0" dirty="0" err="1"/>
              <a:t>neste</a:t>
            </a:r>
            <a:r>
              <a:rPr lang="en-US" sz="2800" baseline="0" dirty="0"/>
              <a:t> </a:t>
            </a:r>
            <a:r>
              <a:rPr lang="en-US" sz="2800" baseline="0" dirty="0" err="1"/>
              <a:t>ord</a:t>
            </a:r>
            <a:r>
              <a:rPr lang="en-US" sz="2800" baseline="0" dirty="0"/>
              <a:t>, </a:t>
            </a:r>
            <a:r>
              <a:rPr lang="en-US" sz="2800" baseline="0" dirty="0" err="1"/>
              <a:t>basert</a:t>
            </a:r>
            <a:r>
              <a:rPr lang="en-US" sz="2800" baseline="0" dirty="0"/>
              <a:t> </a:t>
            </a:r>
            <a:r>
              <a:rPr lang="en-US" sz="2800" baseline="0" dirty="0" err="1"/>
              <a:t>på</a:t>
            </a:r>
            <a:r>
              <a:rPr lang="en-US" sz="2800" baseline="0" dirty="0"/>
              <a:t> </a:t>
            </a:r>
            <a:r>
              <a:rPr lang="en-US" sz="2800" baseline="0" dirty="0" err="1"/>
              <a:t>hypotesene</a:t>
            </a:r>
            <a:r>
              <a:rPr lang="en-US" sz="2800" baseline="0" dirty="0"/>
              <a:t> vi </a:t>
            </a:r>
            <a:r>
              <a:rPr lang="en-US" sz="2800" baseline="0" dirty="0" err="1"/>
              <a:t>har</a:t>
            </a:r>
            <a:r>
              <a:rPr lang="en-US" sz="2800" baseline="0" dirty="0"/>
              <a:t> </a:t>
            </a:r>
            <a:r>
              <a:rPr lang="en-US" sz="2800" baseline="0" dirty="0" err="1"/>
              <a:t>lagret</a:t>
            </a:r>
            <a:r>
              <a:rPr lang="en-US" sz="2800" baseline="0" dirty="0"/>
              <a:t> i beam </a:t>
            </a:r>
            <a:r>
              <a:rPr lang="en-US" sz="2800" b="1" baseline="0" dirty="0"/>
              <a:t>B</a:t>
            </a:r>
            <a:r>
              <a:rPr lang="en-US" sz="2800" baseline="0" dirty="0"/>
              <a:t> for tag</a:t>
            </a:r>
            <a:r>
              <a:rPr lang="en-US" sz="2800" baseline="-25000" dirty="0"/>
              <a:t>0</a:t>
            </a:r>
            <a:r>
              <a:rPr lang="en-US" sz="2800" baseline="0" dirty="0"/>
              <a:t>, tag</a:t>
            </a:r>
            <a:r>
              <a:rPr lang="en-US" sz="2800" baseline="-25000" dirty="0"/>
              <a:t>1</a:t>
            </a:r>
            <a:endParaRPr lang="en-GB" sz="28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271DE9B-91AC-62B1-637B-5DA1BFA42CA2}"/>
              </a:ext>
            </a:extLst>
          </p:cNvPr>
          <p:cNvSpPr txBox="1"/>
          <p:nvPr/>
        </p:nvSpPr>
        <p:spPr bwMode="white">
          <a:xfrm>
            <a:off x="408041" y="2830788"/>
            <a:ext cx="761181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Vi </a:t>
            </a:r>
            <a:r>
              <a:rPr lang="en-US" sz="2800" baseline="0" dirty="0" err="1"/>
              <a:t>beregner</a:t>
            </a:r>
            <a:r>
              <a:rPr lang="en-US" sz="2800" baseline="0" dirty="0"/>
              <a:t> </a:t>
            </a:r>
            <a:r>
              <a:rPr lang="en-US" sz="2800" baseline="0" dirty="0" err="1"/>
              <a:t>altså</a:t>
            </a:r>
            <a:endParaRPr lang="en-US" sz="2800" baseline="0" dirty="0"/>
          </a:p>
          <a:p>
            <a:r>
              <a:rPr lang="en-US" sz="2800" baseline="0" dirty="0"/>
              <a:t>P(tag</a:t>
            </a:r>
            <a:r>
              <a:rPr lang="en-US" sz="2800" baseline="-25000" dirty="0"/>
              <a:t>2</a:t>
            </a:r>
            <a:r>
              <a:rPr lang="en-US" sz="2800" baseline="0" dirty="0"/>
              <a:t> = </a:t>
            </a:r>
            <a:r>
              <a:rPr lang="en-US" sz="2800" b="1" u="sng" baseline="0" dirty="0"/>
              <a:t>x</a:t>
            </a:r>
            <a:r>
              <a:rPr lang="en-US" sz="2800" baseline="0" dirty="0"/>
              <a:t> | tag</a:t>
            </a:r>
            <a:r>
              <a:rPr lang="en-US" sz="2800" baseline="-25000" dirty="0"/>
              <a:t>1</a:t>
            </a:r>
            <a:r>
              <a:rPr lang="en-US" sz="2800" baseline="0" dirty="0"/>
              <a:t> = y | word</a:t>
            </a:r>
            <a:r>
              <a:rPr lang="en-US" sz="2800" baseline="-25000" dirty="0"/>
              <a:t>2</a:t>
            </a:r>
            <a:r>
              <a:rPr lang="en-US" sz="2800" baseline="0" dirty="0"/>
              <a:t>=“</a:t>
            </a:r>
            <a:r>
              <a:rPr lang="en-US" sz="2800" baseline="0" dirty="0" err="1"/>
              <a:t>fant</a:t>
            </a:r>
            <a:r>
              <a:rPr lang="en-US" sz="2800" baseline="0" dirty="0"/>
              <a:t>”)</a:t>
            </a:r>
            <a:endParaRPr lang="en-GB" sz="2800" baseline="0" dirty="0"/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5BB6935D-CE72-4A9D-307D-843415A9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(t=2)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13201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B109B7-AA60-A7D4-E639-2F9AA8A7A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28</a:t>
            </a:fld>
            <a:endParaRPr lang="en-GB" noProof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F2761D-BEBE-37CB-B928-C00BF02AC504}"/>
              </a:ext>
            </a:extLst>
          </p:cNvPr>
          <p:cNvSpPr/>
          <p:nvPr/>
        </p:nvSpPr>
        <p:spPr bwMode="auto">
          <a:xfrm>
            <a:off x="808341" y="4725144"/>
            <a:ext cx="354881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216416-40A7-58F2-8592-39489704ADF6}"/>
              </a:ext>
            </a:extLst>
          </p:cNvPr>
          <p:cNvCxnSpPr/>
          <p:nvPr/>
        </p:nvCxnSpPr>
        <p:spPr bwMode="auto">
          <a:xfrm>
            <a:off x="1293659" y="4907537"/>
            <a:ext cx="8111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1AC766F-B40B-459A-A5A2-99FB3A6F19FE}"/>
              </a:ext>
            </a:extLst>
          </p:cNvPr>
          <p:cNvSpPr txBox="1"/>
          <p:nvPr/>
        </p:nvSpPr>
        <p:spPr bwMode="white">
          <a:xfrm>
            <a:off x="539552" y="4123626"/>
            <a:ext cx="10801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&lt;s&gt;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F6A979-9848-1187-1D94-544AF8A23865}"/>
              </a:ext>
            </a:extLst>
          </p:cNvPr>
          <p:cNvGrpSpPr/>
          <p:nvPr/>
        </p:nvGrpSpPr>
        <p:grpSpPr>
          <a:xfrm>
            <a:off x="2051720" y="4725144"/>
            <a:ext cx="6530643" cy="1198454"/>
            <a:chOff x="57581" y="4725144"/>
            <a:chExt cx="4671218" cy="11984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9F58A2-91E8-01EF-6C2F-128F92CD3510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49C171-A4D7-AD6B-B07B-3D8BB42AB8E2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EEDE51-B75D-6549-EEF5-60640F25AFA0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802394-5579-61A6-F6F9-F1411783B399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0A75C9-AFB4-21CD-A4D8-3F40E2BDB37B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33123CB-BD79-16DB-4518-6CC1E96A60D1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0420C3-C4C4-DA05-9090-82FA871E75AF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Han</a:t>
              </a:r>
              <a:endParaRPr lang="en-GB" baseline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CE5485-F06E-0667-E5D4-53FB0EDBDD8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429C8D-A291-38C9-5B3B-F190198E9CB5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C814706-AD06-67CC-64AA-4B287FF2A6C0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C9CF0AD-0B9E-2A56-61B1-49C2E067374C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9BBF84-5185-A2CF-C694-C5CCE218222F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fant</a:t>
              </a:r>
              <a:endParaRPr lang="en-GB" baseline="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9D359B-3F05-12B1-6553-79AE6163A12C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 dirty="0"/>
                <a:t>en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A7EBEB-726E-A2B8-6969-7337A5DCE942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maler</a:t>
              </a:r>
              <a:endParaRPr lang="en-GB" baseline="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64136C-015A-64A7-F785-192A89D290FF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…</a:t>
              </a:r>
              <a:endParaRPr lang="en-GB" baseline="0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EED18A7-E5B5-12FA-25AE-EC046D743A5E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E71B59F-2A56-C7BE-AEFF-6CD38755E0AA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B2F63C9-233A-FBB6-8F5D-E30176F025DC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D269D0D-6372-4F11-50C1-F7B1B74F5FA2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C95CDD-2679-F46B-4F4A-06CC2221E4F6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61C957C-FCAE-312E-2EE0-9DAE1667BB08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7808F74-A2C5-C0A1-C309-5DDC040D4258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6131245-A760-2B32-416D-5F4E80F0CF0B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BE92855-1939-03C1-31A8-2C946008E60F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8FDE73B-DC2F-8392-8B6B-F2455772C32C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5271DE9B-91AC-62B1-637B-5DA1BFA42CA2}"/>
              </a:ext>
            </a:extLst>
          </p:cNvPr>
          <p:cNvSpPr txBox="1"/>
          <p:nvPr/>
        </p:nvSpPr>
        <p:spPr bwMode="white">
          <a:xfrm>
            <a:off x="408041" y="2830788"/>
            <a:ext cx="761181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Vi </a:t>
            </a:r>
            <a:r>
              <a:rPr lang="en-US" sz="2800" baseline="0" dirty="0" err="1"/>
              <a:t>beregner</a:t>
            </a:r>
            <a:r>
              <a:rPr lang="en-US" sz="2800" baseline="0" dirty="0"/>
              <a:t> </a:t>
            </a:r>
            <a:r>
              <a:rPr lang="en-US" sz="2800" baseline="0" dirty="0" err="1"/>
              <a:t>altså</a:t>
            </a:r>
            <a:endParaRPr lang="en-US" sz="2800" baseline="0" dirty="0"/>
          </a:p>
          <a:p>
            <a:r>
              <a:rPr lang="en-US" sz="2800" baseline="0" dirty="0"/>
              <a:t>P(tag</a:t>
            </a:r>
            <a:r>
              <a:rPr lang="en-US" sz="2800" baseline="-25000" dirty="0"/>
              <a:t>2</a:t>
            </a:r>
            <a:r>
              <a:rPr lang="en-US" sz="2800" baseline="0" dirty="0"/>
              <a:t> = </a:t>
            </a:r>
            <a:r>
              <a:rPr lang="en-US" sz="2800" b="1" u="sng" baseline="0" dirty="0"/>
              <a:t>x</a:t>
            </a:r>
            <a:r>
              <a:rPr lang="en-US" sz="2800" baseline="0" dirty="0"/>
              <a:t> | tag</a:t>
            </a:r>
            <a:r>
              <a:rPr lang="en-US" sz="2800" baseline="-25000" dirty="0"/>
              <a:t>1</a:t>
            </a:r>
            <a:r>
              <a:rPr lang="en-US" sz="2800" baseline="0" dirty="0"/>
              <a:t> = y | word</a:t>
            </a:r>
            <a:r>
              <a:rPr lang="en-US" sz="2800" baseline="-25000" dirty="0"/>
              <a:t>2</a:t>
            </a:r>
            <a:r>
              <a:rPr lang="en-US" sz="2800" baseline="0" dirty="0"/>
              <a:t>=“</a:t>
            </a:r>
            <a:r>
              <a:rPr lang="en-US" sz="2800" baseline="0" dirty="0" err="1"/>
              <a:t>fant</a:t>
            </a:r>
            <a:r>
              <a:rPr lang="en-US" sz="2800" baseline="0" dirty="0"/>
              <a:t>”)</a:t>
            </a:r>
            <a:endParaRPr lang="en-GB" sz="2800" baseline="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C84CB5A-E755-8A8F-2625-12D536D931AE}"/>
              </a:ext>
            </a:extLst>
          </p:cNvPr>
          <p:cNvCxnSpPr>
            <a:cxnSpLocks/>
          </p:cNvCxnSpPr>
          <p:nvPr/>
        </p:nvCxnSpPr>
        <p:spPr bwMode="auto">
          <a:xfrm flipV="1">
            <a:off x="3460665" y="2132856"/>
            <a:ext cx="1007170" cy="12241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/>
              <p:nvPr/>
            </p:nvSpPr>
            <p:spPr bwMode="white">
              <a:xfrm>
                <a:off x="3640134" y="569920"/>
                <a:ext cx="5503866" cy="19389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 baseline="0" dirty="0"/>
                  <a:t>P(tag</a:t>
                </a:r>
                <a:r>
                  <a:rPr lang="en-US" sz="2400" baseline="-25000" dirty="0"/>
                  <a:t>2</a:t>
                </a:r>
                <a:r>
                  <a:rPr lang="en-US" sz="2400" baseline="0" dirty="0"/>
                  <a:t> = </a:t>
                </a:r>
                <a:r>
                  <a:rPr lang="en-US" sz="2400" b="1" u="sng" baseline="0" dirty="0"/>
                  <a:t>x</a:t>
                </a:r>
                <a:r>
                  <a:rPr lang="en-US" sz="2400" baseline="0" dirty="0"/>
                  <a:t> | tag</a:t>
                </a:r>
                <a:r>
                  <a:rPr lang="en-GB" sz="2400" baseline="-25000" dirty="0"/>
                  <a:t>1</a:t>
                </a:r>
                <a:r>
                  <a:rPr lang="en-US" sz="2400" baseline="0" dirty="0"/>
                  <a:t> = y | word</a:t>
                </a:r>
                <a:r>
                  <a:rPr lang="en-US" sz="2400" baseline="-25000" dirty="0"/>
                  <a:t>2</a:t>
                </a:r>
                <a:r>
                  <a:rPr lang="en-US" sz="2400" baseline="0" dirty="0"/>
                  <a:t>=“</a:t>
                </a:r>
                <a:r>
                  <a:rPr lang="en-US" sz="2400" baseline="0" dirty="0" err="1"/>
                  <a:t>fant</a:t>
                </a:r>
                <a:r>
                  <a:rPr lang="en-US" sz="2400" baseline="0" dirty="0"/>
                  <a:t>”)</a:t>
                </a:r>
              </a:p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GB" sz="2400" dirty="0"/>
                  <a:t>P</a:t>
                </a:r>
                <a:r>
                  <a:rPr lang="en-GB" sz="2400" i="1" dirty="0"/>
                  <a:t>(</a:t>
                </a:r>
                <a:r>
                  <a:rPr lang="en-GB" sz="2400" dirty="0"/>
                  <a:t>tag</a:t>
                </a:r>
                <a:r>
                  <a:rPr lang="en-GB" sz="2400" baseline="-25000" dirty="0"/>
                  <a:t>2</a:t>
                </a:r>
                <a:r>
                  <a:rPr lang="en-GB" sz="2400" dirty="0"/>
                  <a:t>=</a:t>
                </a:r>
                <a:r>
                  <a:rPr lang="en-GB" sz="2400" b="1" u="sng" dirty="0"/>
                  <a:t>x</a:t>
                </a:r>
                <a:r>
                  <a:rPr lang="en-GB" sz="2400" i="1" dirty="0"/>
                  <a:t> |</a:t>
                </a:r>
                <a:r>
                  <a:rPr lang="en-GB" sz="2400" dirty="0"/>
                  <a:t> tag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= y</a:t>
                </a:r>
                <a:r>
                  <a:rPr lang="en-GB" sz="2400" i="1" dirty="0"/>
                  <a:t>) </a:t>
                </a:r>
              </a:p>
              <a:p>
                <a:r>
                  <a:rPr lang="en-GB" sz="2400" i="1" dirty="0"/>
                  <a:t>  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P</a:t>
                </a:r>
                <a:r>
                  <a:rPr lang="en-GB" sz="2400" i="1" dirty="0"/>
                  <a:t>(</a:t>
                </a:r>
                <a:r>
                  <a:rPr lang="en-GB" sz="2400" dirty="0"/>
                  <a:t>tag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= y</a:t>
                </a:r>
                <a:r>
                  <a:rPr lang="en-GB" sz="2400" i="1" dirty="0"/>
                  <a:t>)</a:t>
                </a:r>
              </a:p>
              <a:p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P(word</a:t>
                </a:r>
                <a:r>
                  <a:rPr lang="en-GB" sz="2400" baseline="-25000" dirty="0"/>
                  <a:t>2</a:t>
                </a:r>
                <a:r>
                  <a:rPr lang="en-GB" sz="2400" dirty="0"/>
                  <a:t>=“</a:t>
                </a:r>
                <a:r>
                  <a:rPr lang="en-GB" sz="2400" dirty="0" err="1"/>
                  <a:t>fant</a:t>
                </a:r>
                <a:r>
                  <a:rPr lang="en-GB" sz="2400" dirty="0"/>
                  <a:t>” | tag</a:t>
                </a:r>
                <a:r>
                  <a:rPr lang="en-GB" sz="2400" baseline="-25000" dirty="0"/>
                  <a:t>2</a:t>
                </a:r>
                <a:r>
                  <a:rPr lang="en-GB" sz="2400" dirty="0"/>
                  <a:t>=</a:t>
                </a:r>
                <a:r>
                  <a:rPr lang="en-GB" sz="2400" i="1" u="sng" dirty="0"/>
                  <a:t>x</a:t>
                </a:r>
                <a:r>
                  <a:rPr lang="en-GB" sz="2400" i="1" dirty="0"/>
                  <a:t>) </a:t>
                </a:r>
              </a:p>
              <a:p>
                <a:endParaRPr lang="en-GB" sz="2400" baseline="0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640134" y="569920"/>
                <a:ext cx="5503866" cy="1938992"/>
              </a:xfrm>
              <a:prstGeom prst="rect">
                <a:avLst/>
              </a:prstGeom>
              <a:blipFill>
                <a:blip r:embed="rId2"/>
                <a:stretch>
                  <a:fillRect l="-1661" t="-219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itle 1">
            <a:extLst>
              <a:ext uri="{FF2B5EF4-FFF2-40B4-BE49-F238E27FC236}">
                <a16:creationId xmlns:a16="http://schemas.microsoft.com/office/drawing/2014/main" id="{1A188649-36D4-9F92-9E04-D2FDBA074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(t=2)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08767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B109B7-AA60-A7D4-E639-2F9AA8A7A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29</a:t>
            </a:fld>
            <a:endParaRPr lang="en-GB" noProof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F2761D-BEBE-37CB-B928-C00BF02AC504}"/>
              </a:ext>
            </a:extLst>
          </p:cNvPr>
          <p:cNvSpPr/>
          <p:nvPr/>
        </p:nvSpPr>
        <p:spPr bwMode="auto">
          <a:xfrm>
            <a:off x="808341" y="4725144"/>
            <a:ext cx="354881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216416-40A7-58F2-8592-39489704ADF6}"/>
              </a:ext>
            </a:extLst>
          </p:cNvPr>
          <p:cNvCxnSpPr/>
          <p:nvPr/>
        </p:nvCxnSpPr>
        <p:spPr bwMode="auto">
          <a:xfrm>
            <a:off x="1293659" y="4907537"/>
            <a:ext cx="8111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1AC766F-B40B-459A-A5A2-99FB3A6F19FE}"/>
              </a:ext>
            </a:extLst>
          </p:cNvPr>
          <p:cNvSpPr txBox="1"/>
          <p:nvPr/>
        </p:nvSpPr>
        <p:spPr bwMode="white">
          <a:xfrm>
            <a:off x="539552" y="4123626"/>
            <a:ext cx="10801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&lt;s&gt;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F6A979-9848-1187-1D94-544AF8A23865}"/>
              </a:ext>
            </a:extLst>
          </p:cNvPr>
          <p:cNvGrpSpPr/>
          <p:nvPr/>
        </p:nvGrpSpPr>
        <p:grpSpPr>
          <a:xfrm>
            <a:off x="2051720" y="4725144"/>
            <a:ext cx="6530643" cy="1198454"/>
            <a:chOff x="57581" y="4725144"/>
            <a:chExt cx="4671218" cy="11984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9F58A2-91E8-01EF-6C2F-128F92CD3510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49C171-A4D7-AD6B-B07B-3D8BB42AB8E2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EEDE51-B75D-6549-EEF5-60640F25AFA0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802394-5579-61A6-F6F9-F1411783B399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0A75C9-AFB4-21CD-A4D8-3F40E2BDB37B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33123CB-BD79-16DB-4518-6CC1E96A60D1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0420C3-C4C4-DA05-9090-82FA871E75AF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Han</a:t>
              </a:r>
              <a:endParaRPr lang="en-GB" baseline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CE5485-F06E-0667-E5D4-53FB0EDBDD8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429C8D-A291-38C9-5B3B-F190198E9CB5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C814706-AD06-67CC-64AA-4B287FF2A6C0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C9CF0AD-0B9E-2A56-61B1-49C2E067374C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9BBF84-5185-A2CF-C694-C5CCE218222F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fant</a:t>
              </a:r>
              <a:endParaRPr lang="en-GB" baseline="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9D359B-3F05-12B1-6553-79AE6163A12C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 dirty="0"/>
                <a:t>en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A7EBEB-726E-A2B8-6969-7337A5DCE942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maler</a:t>
              </a:r>
              <a:endParaRPr lang="en-GB" baseline="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64136C-015A-64A7-F785-192A89D290FF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…</a:t>
              </a:r>
              <a:endParaRPr lang="en-GB" baseline="0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EED18A7-E5B5-12FA-25AE-EC046D743A5E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E71B59F-2A56-C7BE-AEFF-6CD38755E0AA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B2F63C9-233A-FBB6-8F5D-E30176F025DC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D269D0D-6372-4F11-50C1-F7B1B74F5FA2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C95CDD-2679-F46B-4F4A-06CC2221E4F6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61C957C-FCAE-312E-2EE0-9DAE1667BB08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7808F74-A2C5-C0A1-C309-5DDC040D4258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6131245-A760-2B32-416D-5F4E80F0CF0B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BE92855-1939-03C1-31A8-2C946008E60F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8FDE73B-DC2F-8392-8B6B-F2455772C32C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/>
              <p:nvPr/>
            </p:nvSpPr>
            <p:spPr bwMode="white">
              <a:xfrm>
                <a:off x="3640134" y="569920"/>
                <a:ext cx="5503866" cy="19389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 baseline="0" dirty="0"/>
                  <a:t>P(tag</a:t>
                </a:r>
                <a:r>
                  <a:rPr lang="en-US" sz="2400" baseline="-25000" dirty="0"/>
                  <a:t>2</a:t>
                </a:r>
                <a:r>
                  <a:rPr lang="en-US" sz="2400" baseline="0" dirty="0"/>
                  <a:t> = </a:t>
                </a:r>
                <a:r>
                  <a:rPr lang="en-US" sz="2400" b="1" u="sng" baseline="0" dirty="0"/>
                  <a:t>x</a:t>
                </a:r>
                <a:r>
                  <a:rPr lang="en-US" sz="2400" baseline="0" dirty="0"/>
                  <a:t> | tag</a:t>
                </a:r>
                <a:r>
                  <a:rPr lang="en-GB" sz="2400" baseline="-25000" dirty="0"/>
                  <a:t>1</a:t>
                </a:r>
                <a:r>
                  <a:rPr lang="en-US" sz="2400" baseline="0" dirty="0"/>
                  <a:t> = y | word</a:t>
                </a:r>
                <a:r>
                  <a:rPr lang="en-US" sz="2400" baseline="-25000" dirty="0"/>
                  <a:t>2</a:t>
                </a:r>
                <a:r>
                  <a:rPr lang="en-US" sz="2400" baseline="0" dirty="0"/>
                  <a:t>=“</a:t>
                </a:r>
                <a:r>
                  <a:rPr lang="en-US" sz="2400" baseline="0" dirty="0" err="1"/>
                  <a:t>fant</a:t>
                </a:r>
                <a:r>
                  <a:rPr lang="en-US" sz="2400" baseline="0" dirty="0"/>
                  <a:t>”)</a:t>
                </a:r>
              </a:p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GB" sz="2400" dirty="0"/>
                  <a:t>P</a:t>
                </a:r>
                <a:r>
                  <a:rPr lang="en-GB" sz="2400" i="1" dirty="0"/>
                  <a:t>(</a:t>
                </a:r>
                <a:r>
                  <a:rPr lang="en-GB" sz="2400" dirty="0"/>
                  <a:t>tag</a:t>
                </a:r>
                <a:r>
                  <a:rPr lang="en-GB" sz="2400" baseline="-25000" dirty="0"/>
                  <a:t>2</a:t>
                </a:r>
                <a:r>
                  <a:rPr lang="en-GB" sz="2400" dirty="0"/>
                  <a:t>=</a:t>
                </a:r>
                <a:r>
                  <a:rPr lang="en-GB" sz="2400" b="1" u="sng" dirty="0"/>
                  <a:t>x</a:t>
                </a:r>
                <a:r>
                  <a:rPr lang="en-GB" sz="2400" i="1" dirty="0"/>
                  <a:t> |</a:t>
                </a:r>
                <a:r>
                  <a:rPr lang="en-GB" sz="2400" dirty="0"/>
                  <a:t> tag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= y</a:t>
                </a:r>
                <a:r>
                  <a:rPr lang="en-GB" sz="2400" i="1" dirty="0"/>
                  <a:t>) </a:t>
                </a:r>
              </a:p>
              <a:p>
                <a:r>
                  <a:rPr lang="en-GB" sz="2400" i="1" dirty="0"/>
                  <a:t>  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P</a:t>
                </a:r>
                <a:r>
                  <a:rPr lang="en-GB" sz="2400" i="1" dirty="0"/>
                  <a:t>(</a:t>
                </a:r>
                <a:r>
                  <a:rPr lang="en-GB" sz="2400" dirty="0"/>
                  <a:t>tag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= y</a:t>
                </a:r>
                <a:r>
                  <a:rPr lang="en-GB" sz="2400" i="1" dirty="0"/>
                  <a:t>)</a:t>
                </a:r>
              </a:p>
              <a:p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P(word</a:t>
                </a:r>
                <a:r>
                  <a:rPr lang="en-GB" sz="2400" baseline="-25000" dirty="0"/>
                  <a:t>2</a:t>
                </a:r>
                <a:r>
                  <a:rPr lang="en-GB" sz="2400" dirty="0"/>
                  <a:t>=“</a:t>
                </a:r>
                <a:r>
                  <a:rPr lang="en-GB" sz="2400" dirty="0" err="1"/>
                  <a:t>fant</a:t>
                </a:r>
                <a:r>
                  <a:rPr lang="en-GB" sz="2400" dirty="0"/>
                  <a:t>” | tag</a:t>
                </a:r>
                <a:r>
                  <a:rPr lang="en-GB" sz="2400" baseline="-25000" dirty="0"/>
                  <a:t>2</a:t>
                </a:r>
                <a:r>
                  <a:rPr lang="en-GB" sz="2400" dirty="0"/>
                  <a:t>=</a:t>
                </a:r>
                <a:r>
                  <a:rPr lang="en-GB" sz="2400" i="1" u="sng" dirty="0"/>
                  <a:t>x</a:t>
                </a:r>
                <a:r>
                  <a:rPr lang="en-GB" sz="2400" i="1" dirty="0"/>
                  <a:t>) </a:t>
                </a:r>
              </a:p>
              <a:p>
                <a:endParaRPr lang="en-GB" sz="2400" baseline="0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640134" y="569920"/>
                <a:ext cx="5503866" cy="1938992"/>
              </a:xfrm>
              <a:prstGeom prst="rect">
                <a:avLst/>
              </a:prstGeom>
              <a:blipFill>
                <a:blip r:embed="rId2"/>
                <a:stretch>
                  <a:fillRect l="-1661" t="-219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69EEAE4-5A1C-E08F-54CA-EA3EDC569DE2}"/>
              </a:ext>
            </a:extLst>
          </p:cNvPr>
          <p:cNvCxnSpPr>
            <a:stCxn id="38" idx="1"/>
          </p:cNvCxnSpPr>
          <p:nvPr/>
        </p:nvCxnSpPr>
        <p:spPr bwMode="auto">
          <a:xfrm flipH="1">
            <a:off x="2717282" y="1539416"/>
            <a:ext cx="922852" cy="10974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C33824A-9A2E-2417-AAB2-B1216A8C24DC}"/>
                  </a:ext>
                </a:extLst>
              </p:cNvPr>
              <p:cNvSpPr txBox="1"/>
              <p:nvPr/>
            </p:nvSpPr>
            <p:spPr bwMode="white">
              <a:xfrm>
                <a:off x="467544" y="2780928"/>
                <a:ext cx="8424936" cy="12003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 dirty="0"/>
                  <a:t>Vi </a:t>
                </a:r>
                <a:r>
                  <a:rPr lang="en-US" sz="2400" dirty="0" err="1"/>
                  <a:t>har</a:t>
                </a:r>
                <a:r>
                  <a:rPr lang="en-US" sz="2400" dirty="0"/>
                  <a:t> k </a:t>
                </a:r>
                <a:r>
                  <a:rPr lang="en-US" sz="2400" dirty="0" err="1"/>
                  <a:t>verdier</a:t>
                </a:r>
                <a:r>
                  <a:rPr lang="en-US" sz="2400" dirty="0"/>
                  <a:t> for </a:t>
                </a:r>
                <a:r>
                  <a:rPr lang="en-US" sz="2400" baseline="0" dirty="0"/>
                  <a:t>tag</a:t>
                </a:r>
                <a:r>
                  <a:rPr lang="en-GB" sz="2400" baseline="-25000" dirty="0"/>
                  <a:t>1 </a:t>
                </a:r>
                <a:r>
                  <a:rPr lang="en-US" sz="2400" dirty="0"/>
                  <a:t>i beam </a:t>
                </a:r>
                <a:r>
                  <a:rPr lang="en-US" sz="2400" b="1" dirty="0"/>
                  <a:t>B</a:t>
                </a:r>
                <a:r>
                  <a:rPr lang="en-US" sz="2400" dirty="0"/>
                  <a:t>: PRON og NOUN</a:t>
                </a:r>
              </a:p>
              <a:p>
                <a:r>
                  <a:rPr lang="en-US" sz="2400" baseline="0" dirty="0"/>
                  <a:t>Vi </a:t>
                </a:r>
                <a:r>
                  <a:rPr lang="en-US" sz="2400" baseline="0" dirty="0" err="1"/>
                  <a:t>må</a:t>
                </a:r>
                <a:r>
                  <a:rPr lang="en-US" sz="2400" baseline="0" dirty="0"/>
                  <a:t> </a:t>
                </a:r>
                <a:r>
                  <a:rPr lang="en-US" sz="2400" baseline="0" dirty="0" err="1"/>
                  <a:t>altså</a:t>
                </a:r>
                <a:r>
                  <a:rPr lang="en-US" sz="2400" baseline="0" dirty="0"/>
                  <a:t> </a:t>
                </a:r>
                <a:r>
                  <a:rPr lang="en-US" sz="2400" baseline="0" dirty="0" err="1"/>
                  <a:t>beregne</a:t>
                </a:r>
                <a:r>
                  <a:rPr lang="en-US" sz="2400" baseline="0" dirty="0"/>
                  <a:t> k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baseline="0" dirty="0"/>
                  <a:t> M </a:t>
                </a:r>
                <a:r>
                  <a:rPr lang="en-US" sz="2400" baseline="0" dirty="0" err="1"/>
                  <a:t>sannsyligheter</a:t>
                </a:r>
                <a:r>
                  <a:rPr lang="en-US" sz="2400" baseline="0" dirty="0"/>
                  <a:t>                             (med M= </a:t>
                </a:r>
                <a:r>
                  <a:rPr lang="en-US" sz="2400" baseline="0" dirty="0" err="1"/>
                  <a:t>antall</a:t>
                </a:r>
                <a:r>
                  <a:rPr lang="en-US" sz="2400" baseline="0" dirty="0"/>
                  <a:t> </a:t>
                </a:r>
                <a:r>
                  <a:rPr lang="en-US" sz="2400" baseline="0" dirty="0" err="1"/>
                  <a:t>ordklasser</a:t>
                </a:r>
                <a:r>
                  <a:rPr lang="en-US" sz="2400" baseline="0" dirty="0"/>
                  <a:t>) </a:t>
                </a:r>
                <a:endParaRPr lang="en-GB" sz="2400" baseline="0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C33824A-9A2E-2417-AAB2-B1216A8C24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467544" y="2780928"/>
                <a:ext cx="8424936" cy="1200329"/>
              </a:xfrm>
              <a:prstGeom prst="rect">
                <a:avLst/>
              </a:prstGeom>
              <a:blipFill>
                <a:blip r:embed="rId3"/>
                <a:stretch>
                  <a:fillRect l="-1158" t="-3553" b="-1116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>
            <a:extLst>
              <a:ext uri="{FF2B5EF4-FFF2-40B4-BE49-F238E27FC236}">
                <a16:creationId xmlns:a16="http://schemas.microsoft.com/office/drawing/2014/main" id="{ADC06B59-F0D4-FFA3-56C1-7727623AD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(t=2)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87781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B109B7-AA60-A7D4-E639-2F9AA8A7A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30</a:t>
            </a:fld>
            <a:endParaRPr lang="en-GB" noProof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F2761D-BEBE-37CB-B928-C00BF02AC504}"/>
              </a:ext>
            </a:extLst>
          </p:cNvPr>
          <p:cNvSpPr/>
          <p:nvPr/>
        </p:nvSpPr>
        <p:spPr bwMode="auto">
          <a:xfrm>
            <a:off x="808341" y="4725144"/>
            <a:ext cx="354881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216416-40A7-58F2-8592-39489704ADF6}"/>
              </a:ext>
            </a:extLst>
          </p:cNvPr>
          <p:cNvCxnSpPr/>
          <p:nvPr/>
        </p:nvCxnSpPr>
        <p:spPr bwMode="auto">
          <a:xfrm>
            <a:off x="1293659" y="4907537"/>
            <a:ext cx="8111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1AC766F-B40B-459A-A5A2-99FB3A6F19FE}"/>
              </a:ext>
            </a:extLst>
          </p:cNvPr>
          <p:cNvSpPr txBox="1"/>
          <p:nvPr/>
        </p:nvSpPr>
        <p:spPr bwMode="white">
          <a:xfrm>
            <a:off x="539552" y="4123626"/>
            <a:ext cx="10801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&lt;s&gt;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F6A979-9848-1187-1D94-544AF8A23865}"/>
              </a:ext>
            </a:extLst>
          </p:cNvPr>
          <p:cNvGrpSpPr/>
          <p:nvPr/>
        </p:nvGrpSpPr>
        <p:grpSpPr>
          <a:xfrm>
            <a:off x="2051720" y="4725144"/>
            <a:ext cx="6530643" cy="1198454"/>
            <a:chOff x="57581" y="4725144"/>
            <a:chExt cx="4671218" cy="11984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9F58A2-91E8-01EF-6C2F-128F92CD3510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49C171-A4D7-AD6B-B07B-3D8BB42AB8E2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EEDE51-B75D-6549-EEF5-60640F25AFA0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802394-5579-61A6-F6F9-F1411783B399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0A75C9-AFB4-21CD-A4D8-3F40E2BDB37B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33123CB-BD79-16DB-4518-6CC1E96A60D1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0420C3-C4C4-DA05-9090-82FA871E75AF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Han</a:t>
              </a:r>
              <a:endParaRPr lang="en-GB" baseline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CE5485-F06E-0667-E5D4-53FB0EDBDD8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429C8D-A291-38C9-5B3B-F190198E9CB5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C814706-AD06-67CC-64AA-4B287FF2A6C0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C9CF0AD-0B9E-2A56-61B1-49C2E067374C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9BBF84-5185-A2CF-C694-C5CCE218222F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fant</a:t>
              </a:r>
              <a:endParaRPr lang="en-GB" baseline="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9D359B-3F05-12B1-6553-79AE6163A12C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 dirty="0"/>
                <a:t>en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A7EBEB-726E-A2B8-6969-7337A5DCE942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maler</a:t>
              </a:r>
              <a:endParaRPr lang="en-GB" baseline="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64136C-015A-64A7-F785-192A89D290FF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…</a:t>
              </a:r>
              <a:endParaRPr lang="en-GB" baseline="0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EED18A7-E5B5-12FA-25AE-EC046D743A5E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E71B59F-2A56-C7BE-AEFF-6CD38755E0AA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B2F63C9-233A-FBB6-8F5D-E30176F025DC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D269D0D-6372-4F11-50C1-F7B1B74F5FA2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C95CDD-2679-F46B-4F4A-06CC2221E4F6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61C957C-FCAE-312E-2EE0-9DAE1667BB08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7808F74-A2C5-C0A1-C309-5DDC040D4258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6131245-A760-2B32-416D-5F4E80F0CF0B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BE92855-1939-03C1-31A8-2C946008E60F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8FDE73B-DC2F-8392-8B6B-F2455772C32C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/>
              <p:nvPr/>
            </p:nvSpPr>
            <p:spPr bwMode="white">
              <a:xfrm>
                <a:off x="3640134" y="569920"/>
                <a:ext cx="5503866" cy="19389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 baseline="0" dirty="0"/>
                  <a:t>P(tag</a:t>
                </a:r>
                <a:r>
                  <a:rPr lang="en-US" sz="2400" baseline="-25000" dirty="0"/>
                  <a:t>2</a:t>
                </a:r>
                <a:r>
                  <a:rPr lang="en-US" sz="2400" baseline="0" dirty="0"/>
                  <a:t> = </a:t>
                </a:r>
                <a:r>
                  <a:rPr lang="en-US" sz="2400" b="1" u="sng" baseline="0" dirty="0"/>
                  <a:t>x</a:t>
                </a:r>
                <a:r>
                  <a:rPr lang="en-US" sz="2400" baseline="0" dirty="0"/>
                  <a:t> | tag</a:t>
                </a:r>
                <a:r>
                  <a:rPr lang="en-GB" sz="2400" baseline="-25000" dirty="0"/>
                  <a:t>1</a:t>
                </a:r>
                <a:r>
                  <a:rPr lang="en-US" sz="2400" baseline="0" dirty="0"/>
                  <a:t> = y | word</a:t>
                </a:r>
                <a:r>
                  <a:rPr lang="en-US" sz="2400" baseline="-25000" dirty="0"/>
                  <a:t>2</a:t>
                </a:r>
                <a:r>
                  <a:rPr lang="en-US" sz="2400" baseline="0" dirty="0"/>
                  <a:t>=“</a:t>
                </a:r>
                <a:r>
                  <a:rPr lang="en-US" sz="2400" baseline="0" dirty="0" err="1"/>
                  <a:t>fant</a:t>
                </a:r>
                <a:r>
                  <a:rPr lang="en-US" sz="2400" baseline="0" dirty="0"/>
                  <a:t>”)</a:t>
                </a:r>
              </a:p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GB" sz="2400" dirty="0"/>
                  <a:t>P</a:t>
                </a:r>
                <a:r>
                  <a:rPr lang="en-GB" sz="2400" i="1" dirty="0"/>
                  <a:t>(</a:t>
                </a:r>
                <a:r>
                  <a:rPr lang="en-GB" sz="2400" dirty="0"/>
                  <a:t>tag</a:t>
                </a:r>
                <a:r>
                  <a:rPr lang="en-GB" sz="2400" baseline="-25000" dirty="0"/>
                  <a:t>2</a:t>
                </a:r>
                <a:r>
                  <a:rPr lang="en-GB" sz="2400" dirty="0"/>
                  <a:t>=</a:t>
                </a:r>
                <a:r>
                  <a:rPr lang="en-GB" sz="2400" b="1" u="sng" dirty="0"/>
                  <a:t>x</a:t>
                </a:r>
                <a:r>
                  <a:rPr lang="en-GB" sz="2400" i="1" dirty="0"/>
                  <a:t> |</a:t>
                </a:r>
                <a:r>
                  <a:rPr lang="en-GB" sz="2400" dirty="0"/>
                  <a:t> tag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= y</a:t>
                </a:r>
                <a:r>
                  <a:rPr lang="en-GB" sz="2400" i="1" dirty="0"/>
                  <a:t>) </a:t>
                </a:r>
              </a:p>
              <a:p>
                <a:r>
                  <a:rPr lang="en-GB" sz="2400" i="1" dirty="0"/>
                  <a:t>  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P</a:t>
                </a:r>
                <a:r>
                  <a:rPr lang="en-GB" sz="2400" i="1" dirty="0"/>
                  <a:t>(</a:t>
                </a:r>
                <a:r>
                  <a:rPr lang="en-GB" sz="2400" dirty="0"/>
                  <a:t>tag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= y</a:t>
                </a:r>
                <a:r>
                  <a:rPr lang="en-GB" sz="2400" i="1" dirty="0"/>
                  <a:t>)</a:t>
                </a:r>
              </a:p>
              <a:p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P(word</a:t>
                </a:r>
                <a:r>
                  <a:rPr lang="en-GB" sz="2400" baseline="-25000" dirty="0"/>
                  <a:t>2</a:t>
                </a:r>
                <a:r>
                  <a:rPr lang="en-GB" sz="2400" dirty="0"/>
                  <a:t>=“</a:t>
                </a:r>
                <a:r>
                  <a:rPr lang="en-GB" sz="2400" dirty="0" err="1"/>
                  <a:t>fant</a:t>
                </a:r>
                <a:r>
                  <a:rPr lang="en-GB" sz="2400" dirty="0"/>
                  <a:t>” | tag</a:t>
                </a:r>
                <a:r>
                  <a:rPr lang="en-GB" sz="2400" baseline="-25000" dirty="0"/>
                  <a:t>2</a:t>
                </a:r>
                <a:r>
                  <a:rPr lang="en-GB" sz="2400" dirty="0"/>
                  <a:t>=</a:t>
                </a:r>
                <a:r>
                  <a:rPr lang="en-GB" sz="2400" i="1" u="sng" dirty="0"/>
                  <a:t>x</a:t>
                </a:r>
                <a:r>
                  <a:rPr lang="en-GB" sz="2400" i="1" dirty="0"/>
                  <a:t>) </a:t>
                </a:r>
              </a:p>
              <a:p>
                <a:endParaRPr lang="en-GB" sz="2400" baseline="0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640134" y="569920"/>
                <a:ext cx="5503866" cy="1938992"/>
              </a:xfrm>
              <a:prstGeom prst="rect">
                <a:avLst/>
              </a:prstGeom>
              <a:blipFill>
                <a:blip r:embed="rId2"/>
                <a:stretch>
                  <a:fillRect l="-1661" t="-219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939171A-5FE4-D145-68B5-A28977C030E4}"/>
              </a:ext>
            </a:extLst>
          </p:cNvPr>
          <p:cNvCxnSpPr>
            <a:cxnSpLocks/>
          </p:cNvCxnSpPr>
          <p:nvPr/>
        </p:nvCxnSpPr>
        <p:spPr bwMode="auto">
          <a:xfrm flipH="1">
            <a:off x="2843808" y="1539416"/>
            <a:ext cx="796326" cy="9694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157B8B1-E9C9-906D-94C4-1BF58B973E6C}"/>
              </a:ext>
            </a:extLst>
          </p:cNvPr>
          <p:cNvSpPr txBox="1"/>
          <p:nvPr/>
        </p:nvSpPr>
        <p:spPr bwMode="white">
          <a:xfrm>
            <a:off x="539552" y="2564904"/>
            <a:ext cx="742024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Vi tar </a:t>
            </a:r>
            <a:r>
              <a:rPr lang="en-US" sz="2800" baseline="0" dirty="0" err="1"/>
              <a:t>igjen</a:t>
            </a:r>
            <a:r>
              <a:rPr lang="en-US" sz="2800" baseline="0" dirty="0"/>
              <a:t> de </a:t>
            </a:r>
            <a:r>
              <a:rPr lang="en-US" sz="2800" i="1" baseline="0" dirty="0"/>
              <a:t>k</a:t>
            </a:r>
            <a:r>
              <a:rPr lang="en-US" sz="2800" baseline="0" dirty="0"/>
              <a:t> </a:t>
            </a:r>
            <a:r>
              <a:rPr lang="en-US" sz="2800" baseline="0" dirty="0" err="1"/>
              <a:t>beste</a:t>
            </a:r>
            <a:r>
              <a:rPr lang="en-US" sz="2800" baseline="0" dirty="0"/>
              <a:t> </a:t>
            </a:r>
            <a:r>
              <a:rPr lang="en-US" sz="2800" baseline="0" dirty="0" err="1"/>
              <a:t>resultatene</a:t>
            </a:r>
            <a:r>
              <a:rPr lang="en-US" sz="2800" baseline="0" dirty="0"/>
              <a:t>, og lager </a:t>
            </a:r>
            <a:r>
              <a:rPr lang="en-US" sz="2800" baseline="0" dirty="0" err="1"/>
              <a:t>disse</a:t>
            </a:r>
            <a:r>
              <a:rPr lang="en-US" sz="2800" baseline="0" dirty="0"/>
              <a:t> i beam </a:t>
            </a:r>
            <a:r>
              <a:rPr lang="en-US" sz="2800" b="1" baseline="0" dirty="0"/>
              <a:t>B</a:t>
            </a:r>
            <a:endParaRPr lang="en-GB" sz="2800" b="1" baseline="0" dirty="0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4619D315-B2A2-2ACF-C5AA-0E862867D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(t=2)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51890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BCC96-68BF-9BB2-3F23-3B550B0544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31</a:t>
            </a:fld>
            <a:endParaRPr lang="en-GB" noProof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234F64E-B629-A484-7E7D-0AEB01D358D7}"/>
              </a:ext>
            </a:extLst>
          </p:cNvPr>
          <p:cNvSpPr/>
          <p:nvPr/>
        </p:nvSpPr>
        <p:spPr bwMode="auto">
          <a:xfrm>
            <a:off x="808341" y="4725144"/>
            <a:ext cx="354881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0A0348-F0E4-CC3F-6E17-00B6D4B0785C}"/>
              </a:ext>
            </a:extLst>
          </p:cNvPr>
          <p:cNvCxnSpPr/>
          <p:nvPr/>
        </p:nvCxnSpPr>
        <p:spPr bwMode="auto">
          <a:xfrm>
            <a:off x="1293659" y="4907537"/>
            <a:ext cx="8111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965B370-D23B-6CAD-73CA-9DADB52BD745}"/>
              </a:ext>
            </a:extLst>
          </p:cNvPr>
          <p:cNvSpPr txBox="1"/>
          <p:nvPr/>
        </p:nvSpPr>
        <p:spPr bwMode="white">
          <a:xfrm>
            <a:off x="539552" y="4123626"/>
            <a:ext cx="10801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&lt;s&gt;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897D90-A94A-6E05-AF7D-36665F615086}"/>
              </a:ext>
            </a:extLst>
          </p:cNvPr>
          <p:cNvGrpSpPr/>
          <p:nvPr/>
        </p:nvGrpSpPr>
        <p:grpSpPr>
          <a:xfrm>
            <a:off x="2051720" y="4725144"/>
            <a:ext cx="6530643" cy="1198454"/>
            <a:chOff x="57581" y="4725144"/>
            <a:chExt cx="4671218" cy="11984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220171-CB08-6866-149D-03742AB02353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2DAA59-855C-A00E-2F03-1FFDF20D49E1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E72C252-1D23-A2D8-1A46-27E010E0F86E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F2A1BCD-CB3C-61BD-7792-70846124AB66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B1404D1-6015-45BA-E29B-766C7B383D76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1AA6494-DE77-F5C1-6AD3-7E78434DF2BE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7CB2AAA-251D-F91D-397D-D293B5B96145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Han</a:t>
              </a:r>
              <a:endParaRPr lang="en-GB" baseline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5DFF35C-D9E7-588C-99B4-ADDD65F5990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5B3BFB4-EC3C-B222-2F47-10F844D73C32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E06806-454C-D7B1-32E1-3DF1C8957A77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55CBC6D-1393-E70D-DF94-E767FB0963C6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4C96C0-3D0B-7CC5-687C-10E575BAEF29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fant</a:t>
              </a:r>
              <a:endParaRPr lang="en-GB" baseline="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49AFE8-EBDB-34BC-077C-958181492060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 dirty="0"/>
                <a:t>en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C50521-8C2A-3641-65CC-6145BF2A303D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maler</a:t>
              </a:r>
              <a:endParaRPr lang="en-GB" baseline="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2BD959-706E-C2E9-9A09-930B6650EC84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…</a:t>
              </a:r>
              <a:endParaRPr lang="en-GB" baseline="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2B6979A-5FDF-6019-0421-69C979394877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F936F17-F4F2-F161-8518-02602021D691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22518E3-8173-91B5-ACDA-93238F9A417D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94E92C9-4972-2018-2CCB-E051343C2C96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F4DD520-3AB1-EAD7-3922-15DF04C1648B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1E57AD-F3F5-D479-A198-CB8050EC971A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E86EFCF-0C59-8EED-BCF8-DD0F9E976EA7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E6B3F7F-FEE7-85BB-2FCE-EC98648D5953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CBEA609-7C33-780A-9739-BBAD6DA21222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FA5EEC4-BBB2-2337-D062-28FA70EA4925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F24A4A-0C22-70E7-8626-AA79DB414B46}"/>
                  </a:ext>
                </a:extLst>
              </p:cNvPr>
              <p:cNvSpPr txBox="1"/>
              <p:nvPr/>
            </p:nvSpPr>
            <p:spPr bwMode="white">
              <a:xfrm>
                <a:off x="611560" y="2447514"/>
                <a:ext cx="7416824" cy="10534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800" b="1" baseline="0" dirty="0"/>
                  <a:t>B</a:t>
                </a:r>
                <a:r>
                  <a:rPr lang="en-US" sz="2800" baseline="-25000" dirty="0"/>
                  <a:t>2</a:t>
                </a:r>
                <a:r>
                  <a:rPr lang="en-US" sz="2800" baseline="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PRON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</m:t>
                              </m:r>
                              <m:r>
                                <m:rPr>
                                  <m:nor/>
                                </m:rPr>
                                <a:rPr lang="en-US" sz="3200" dirty="0"/>
                                <m:t>→ 0.9</m:t>
                              </m:r>
                              <m:r>
                                <a:rPr lang="en-US" sz="3200" b="0" i="1" dirty="0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NOUN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→ 0.0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3200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F24A4A-0C22-70E7-8626-AA79DB414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611560" y="2447514"/>
                <a:ext cx="7416824" cy="1053494"/>
              </a:xfrm>
              <a:prstGeom prst="rect">
                <a:avLst/>
              </a:prstGeom>
              <a:blipFill>
                <a:blip r:embed="rId2"/>
                <a:stretch>
                  <a:fillRect l="-164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E9758B00-44CE-5076-D54F-C141A8BB607E}"/>
              </a:ext>
            </a:extLst>
          </p:cNvPr>
          <p:cNvSpPr txBox="1"/>
          <p:nvPr/>
        </p:nvSpPr>
        <p:spPr bwMode="white">
          <a:xfrm>
            <a:off x="539552" y="1753652"/>
            <a:ext cx="723165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Beam </a:t>
            </a:r>
            <a:r>
              <a:rPr lang="en-US" sz="2800" baseline="0" dirty="0" err="1"/>
              <a:t>på</a:t>
            </a:r>
            <a:r>
              <a:rPr lang="en-US" sz="2800" baseline="0" dirty="0"/>
              <a:t> t =2:</a:t>
            </a:r>
            <a:endParaRPr lang="en-GB" sz="2800" baseline="0" dirty="0"/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8C93DAEA-1A94-E378-8742-2A7E88B2E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(t=2)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85975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B109B7-AA60-A7D4-E639-2F9AA8A7A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32</a:t>
            </a:fld>
            <a:endParaRPr lang="en-GB" noProof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F2761D-BEBE-37CB-B928-C00BF02AC504}"/>
              </a:ext>
            </a:extLst>
          </p:cNvPr>
          <p:cNvSpPr/>
          <p:nvPr/>
        </p:nvSpPr>
        <p:spPr bwMode="auto">
          <a:xfrm>
            <a:off x="808341" y="4725144"/>
            <a:ext cx="354881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216416-40A7-58F2-8592-39489704ADF6}"/>
              </a:ext>
            </a:extLst>
          </p:cNvPr>
          <p:cNvCxnSpPr/>
          <p:nvPr/>
        </p:nvCxnSpPr>
        <p:spPr bwMode="auto">
          <a:xfrm>
            <a:off x="1293659" y="4907537"/>
            <a:ext cx="8111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1AC766F-B40B-459A-A5A2-99FB3A6F19FE}"/>
              </a:ext>
            </a:extLst>
          </p:cNvPr>
          <p:cNvSpPr txBox="1"/>
          <p:nvPr/>
        </p:nvSpPr>
        <p:spPr bwMode="white">
          <a:xfrm>
            <a:off x="539552" y="4123626"/>
            <a:ext cx="10801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&lt;s&gt;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F6A979-9848-1187-1D94-544AF8A23865}"/>
              </a:ext>
            </a:extLst>
          </p:cNvPr>
          <p:cNvGrpSpPr/>
          <p:nvPr/>
        </p:nvGrpSpPr>
        <p:grpSpPr>
          <a:xfrm>
            <a:off x="2051720" y="4725144"/>
            <a:ext cx="6530643" cy="1198454"/>
            <a:chOff x="57581" y="4725144"/>
            <a:chExt cx="4671218" cy="11984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9F58A2-91E8-01EF-6C2F-128F92CD3510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49C171-A4D7-AD6B-B07B-3D8BB42AB8E2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EEDE51-B75D-6549-EEF5-60640F25AFA0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802394-5579-61A6-F6F9-F1411783B399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0A75C9-AFB4-21CD-A4D8-3F40E2BDB37B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33123CB-BD79-16DB-4518-6CC1E96A60D1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0420C3-C4C4-DA05-9090-82FA871E75AF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Han</a:t>
              </a:r>
              <a:endParaRPr lang="en-GB" baseline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CE5485-F06E-0667-E5D4-53FB0EDBDD8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429C8D-A291-38C9-5B3B-F190198E9CB5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C814706-AD06-67CC-64AA-4B287FF2A6C0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C9CF0AD-0B9E-2A56-61B1-49C2E067374C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9BBF84-5185-A2CF-C694-C5CCE218222F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fant</a:t>
              </a:r>
              <a:endParaRPr lang="en-GB" baseline="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9D359B-3F05-12B1-6553-79AE6163A12C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 dirty="0"/>
                <a:t>en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A7EBEB-726E-A2B8-6969-7337A5DCE942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maler</a:t>
              </a:r>
              <a:endParaRPr lang="en-GB" baseline="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64136C-015A-64A7-F785-192A89D290FF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…</a:t>
              </a:r>
              <a:endParaRPr lang="en-GB" baseline="0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EED18A7-E5B5-12FA-25AE-EC046D743A5E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E71B59F-2A56-C7BE-AEFF-6CD38755E0AA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B2F63C9-233A-FBB6-8F5D-E30176F025DC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D269D0D-6372-4F11-50C1-F7B1B74F5FA2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C95CDD-2679-F46B-4F4A-06CC2221E4F6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61C957C-FCAE-312E-2EE0-9DAE1667BB08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7808F74-A2C5-C0A1-C309-5DDC040D4258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6131245-A760-2B32-416D-5F4E80F0CF0B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BE92855-1939-03C1-31A8-2C946008E60F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8FDE73B-DC2F-8392-8B6B-F2455772C32C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5271DE9B-91AC-62B1-637B-5DA1BFA42CA2}"/>
              </a:ext>
            </a:extLst>
          </p:cNvPr>
          <p:cNvSpPr txBox="1"/>
          <p:nvPr/>
        </p:nvSpPr>
        <p:spPr bwMode="white">
          <a:xfrm>
            <a:off x="408041" y="2830788"/>
            <a:ext cx="761181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Vi </a:t>
            </a:r>
            <a:r>
              <a:rPr lang="en-US" sz="2800" baseline="0" dirty="0" err="1"/>
              <a:t>forsette</a:t>
            </a:r>
            <a:r>
              <a:rPr lang="en-US" sz="2800" dirty="0" err="1"/>
              <a:t>r</a:t>
            </a:r>
            <a:r>
              <a:rPr lang="en-US" sz="2800" dirty="0"/>
              <a:t> </a:t>
            </a:r>
            <a:r>
              <a:rPr lang="en-US" sz="2800" dirty="0" err="1"/>
              <a:t>til</a:t>
            </a:r>
            <a:r>
              <a:rPr lang="en-US" sz="2800" dirty="0"/>
              <a:t> </a:t>
            </a:r>
            <a:r>
              <a:rPr lang="en-US" sz="2800" dirty="0" err="1"/>
              <a:t>ord</a:t>
            </a:r>
            <a:r>
              <a:rPr lang="en-US" sz="2800" dirty="0"/>
              <a:t> 3:</a:t>
            </a:r>
            <a:endParaRPr lang="en-US" sz="2800" baseline="0" dirty="0"/>
          </a:p>
          <a:p>
            <a:r>
              <a:rPr lang="en-US" sz="2800" baseline="0" dirty="0"/>
              <a:t>P(tag</a:t>
            </a:r>
            <a:r>
              <a:rPr lang="en-US" sz="2800" baseline="-25000" dirty="0"/>
              <a:t>3</a:t>
            </a:r>
            <a:r>
              <a:rPr lang="en-US" sz="2800" baseline="0" dirty="0"/>
              <a:t> = </a:t>
            </a:r>
            <a:r>
              <a:rPr lang="en-US" sz="2800" b="1" u="sng" baseline="0" dirty="0"/>
              <a:t>x</a:t>
            </a:r>
            <a:r>
              <a:rPr lang="en-US" sz="2800" baseline="0" dirty="0"/>
              <a:t> | tag</a:t>
            </a:r>
            <a:r>
              <a:rPr lang="en-US" sz="2800" baseline="-25000" dirty="0"/>
              <a:t>2</a:t>
            </a:r>
            <a:r>
              <a:rPr lang="en-US" sz="2800" baseline="0" dirty="0"/>
              <a:t> = y | word</a:t>
            </a:r>
            <a:r>
              <a:rPr lang="en-US" sz="2800" baseline="-25000" dirty="0"/>
              <a:t>3</a:t>
            </a:r>
            <a:r>
              <a:rPr lang="en-US" sz="2800" baseline="0" dirty="0"/>
              <a:t>=“</a:t>
            </a:r>
            <a:r>
              <a:rPr lang="en-US" sz="2800" baseline="0" dirty="0" err="1"/>
              <a:t>en</a:t>
            </a:r>
            <a:r>
              <a:rPr lang="en-US" sz="2800" baseline="0" dirty="0"/>
              <a:t>”)</a:t>
            </a:r>
            <a:endParaRPr lang="en-GB" sz="2800" baseline="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C84CB5A-E755-8A8F-2625-12D536D931AE}"/>
              </a:ext>
            </a:extLst>
          </p:cNvPr>
          <p:cNvCxnSpPr>
            <a:cxnSpLocks/>
          </p:cNvCxnSpPr>
          <p:nvPr/>
        </p:nvCxnSpPr>
        <p:spPr bwMode="auto">
          <a:xfrm flipV="1">
            <a:off x="3460665" y="2132856"/>
            <a:ext cx="1007170" cy="12241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/>
              <p:nvPr/>
            </p:nvSpPr>
            <p:spPr bwMode="white">
              <a:xfrm>
                <a:off x="3640134" y="569920"/>
                <a:ext cx="5503866" cy="19389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 baseline="0" dirty="0"/>
                  <a:t>P(tag</a:t>
                </a:r>
                <a:r>
                  <a:rPr lang="en-US" sz="2400" baseline="-25000" dirty="0"/>
                  <a:t>3</a:t>
                </a:r>
                <a:r>
                  <a:rPr lang="en-US" sz="2400" baseline="0" dirty="0"/>
                  <a:t> = </a:t>
                </a:r>
                <a:r>
                  <a:rPr lang="en-US" sz="2400" b="1" u="sng" baseline="0" dirty="0"/>
                  <a:t>x</a:t>
                </a:r>
                <a:r>
                  <a:rPr lang="en-US" sz="2400" baseline="0" dirty="0"/>
                  <a:t> | tag</a:t>
                </a:r>
                <a:r>
                  <a:rPr lang="en-GB" sz="2400" baseline="-25000" dirty="0"/>
                  <a:t>2</a:t>
                </a:r>
                <a:r>
                  <a:rPr lang="en-US" sz="2400" baseline="0" dirty="0"/>
                  <a:t> = y | word</a:t>
                </a:r>
                <a:r>
                  <a:rPr lang="en-US" sz="2400" baseline="-25000" dirty="0"/>
                  <a:t>3</a:t>
                </a:r>
                <a:r>
                  <a:rPr lang="en-US" sz="2400" baseline="0" dirty="0"/>
                  <a:t>=“</a:t>
                </a:r>
                <a:r>
                  <a:rPr lang="en-US" sz="2400" baseline="0" dirty="0" err="1"/>
                  <a:t>en</a:t>
                </a:r>
                <a:r>
                  <a:rPr lang="en-US" sz="2400" baseline="0" dirty="0"/>
                  <a:t>”)</a:t>
                </a:r>
              </a:p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GB" sz="2400" dirty="0"/>
                  <a:t>P</a:t>
                </a:r>
                <a:r>
                  <a:rPr lang="en-GB" sz="2400" i="1" dirty="0"/>
                  <a:t>(</a:t>
                </a:r>
                <a:r>
                  <a:rPr lang="en-GB" sz="2400" dirty="0"/>
                  <a:t>tag</a:t>
                </a:r>
                <a:r>
                  <a:rPr lang="en-GB" sz="2400" baseline="-25000" dirty="0"/>
                  <a:t>3</a:t>
                </a:r>
                <a:r>
                  <a:rPr lang="en-GB" sz="2400" dirty="0"/>
                  <a:t>=</a:t>
                </a:r>
                <a:r>
                  <a:rPr lang="en-GB" sz="2400" b="1" u="sng" dirty="0"/>
                  <a:t>x</a:t>
                </a:r>
                <a:r>
                  <a:rPr lang="en-GB" sz="2400" i="1" dirty="0"/>
                  <a:t> |</a:t>
                </a:r>
                <a:r>
                  <a:rPr lang="en-GB" sz="2400" dirty="0"/>
                  <a:t> tag</a:t>
                </a:r>
                <a:r>
                  <a:rPr lang="en-GB" sz="2400" baseline="-25000" dirty="0"/>
                  <a:t>2</a:t>
                </a:r>
                <a:r>
                  <a:rPr lang="en-GB" sz="2400" dirty="0"/>
                  <a:t>= y</a:t>
                </a:r>
                <a:r>
                  <a:rPr lang="en-GB" sz="2400" i="1" dirty="0"/>
                  <a:t>) </a:t>
                </a:r>
              </a:p>
              <a:p>
                <a:r>
                  <a:rPr lang="en-GB" sz="2400" i="1" dirty="0"/>
                  <a:t>  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P</a:t>
                </a:r>
                <a:r>
                  <a:rPr lang="en-GB" sz="2400" i="1" dirty="0"/>
                  <a:t>(</a:t>
                </a:r>
                <a:r>
                  <a:rPr lang="en-GB" sz="2400" dirty="0"/>
                  <a:t>tag</a:t>
                </a:r>
                <a:r>
                  <a:rPr lang="en-GB" sz="2400" baseline="-25000" dirty="0"/>
                  <a:t>2</a:t>
                </a:r>
                <a:r>
                  <a:rPr lang="en-GB" sz="2400" dirty="0"/>
                  <a:t>= y</a:t>
                </a:r>
                <a:r>
                  <a:rPr lang="en-GB" sz="2400" i="1" dirty="0"/>
                  <a:t>)</a:t>
                </a:r>
              </a:p>
              <a:p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P(word</a:t>
                </a:r>
                <a:r>
                  <a:rPr lang="en-GB" sz="2400" baseline="-25000" dirty="0"/>
                  <a:t>3</a:t>
                </a:r>
                <a:r>
                  <a:rPr lang="en-GB" sz="2400" dirty="0"/>
                  <a:t>=“</a:t>
                </a:r>
                <a:r>
                  <a:rPr lang="en-GB" sz="2400" dirty="0" err="1"/>
                  <a:t>en</a:t>
                </a:r>
                <a:r>
                  <a:rPr lang="en-GB" sz="2400" dirty="0"/>
                  <a:t>” | tag</a:t>
                </a:r>
                <a:r>
                  <a:rPr lang="en-GB" sz="2400" baseline="-25000" dirty="0"/>
                  <a:t>3</a:t>
                </a:r>
                <a:r>
                  <a:rPr lang="en-GB" sz="2400" dirty="0"/>
                  <a:t>=</a:t>
                </a:r>
                <a:r>
                  <a:rPr lang="en-GB" sz="2400" i="1" u="sng" dirty="0"/>
                  <a:t>x</a:t>
                </a:r>
                <a:r>
                  <a:rPr lang="en-GB" sz="2400" i="1" dirty="0"/>
                  <a:t>) </a:t>
                </a:r>
              </a:p>
              <a:p>
                <a:endParaRPr lang="en-GB" sz="2400" baseline="0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640134" y="569920"/>
                <a:ext cx="5503866" cy="1938992"/>
              </a:xfrm>
              <a:prstGeom prst="rect">
                <a:avLst/>
              </a:prstGeom>
              <a:blipFill>
                <a:blip r:embed="rId2"/>
                <a:stretch>
                  <a:fillRect l="-1661" t="-219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itle 1">
            <a:extLst>
              <a:ext uri="{FF2B5EF4-FFF2-40B4-BE49-F238E27FC236}">
                <a16:creationId xmlns:a16="http://schemas.microsoft.com/office/drawing/2014/main" id="{516D2139-4432-F936-24D6-31D9876D5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27985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B109B7-AA60-A7D4-E639-2F9AA8A7A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33</a:t>
            </a:fld>
            <a:endParaRPr lang="en-GB" noProof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F2761D-BEBE-37CB-B928-C00BF02AC504}"/>
              </a:ext>
            </a:extLst>
          </p:cNvPr>
          <p:cNvSpPr/>
          <p:nvPr/>
        </p:nvSpPr>
        <p:spPr bwMode="auto">
          <a:xfrm>
            <a:off x="808341" y="4725144"/>
            <a:ext cx="354881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216416-40A7-58F2-8592-39489704ADF6}"/>
              </a:ext>
            </a:extLst>
          </p:cNvPr>
          <p:cNvCxnSpPr/>
          <p:nvPr/>
        </p:nvCxnSpPr>
        <p:spPr bwMode="auto">
          <a:xfrm>
            <a:off x="1293659" y="4907537"/>
            <a:ext cx="8111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1AC766F-B40B-459A-A5A2-99FB3A6F19FE}"/>
              </a:ext>
            </a:extLst>
          </p:cNvPr>
          <p:cNvSpPr txBox="1"/>
          <p:nvPr/>
        </p:nvSpPr>
        <p:spPr bwMode="white">
          <a:xfrm>
            <a:off x="539552" y="4123626"/>
            <a:ext cx="10801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&lt;s&gt;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F6A979-9848-1187-1D94-544AF8A23865}"/>
              </a:ext>
            </a:extLst>
          </p:cNvPr>
          <p:cNvGrpSpPr/>
          <p:nvPr/>
        </p:nvGrpSpPr>
        <p:grpSpPr>
          <a:xfrm>
            <a:off x="2051720" y="4725144"/>
            <a:ext cx="6530643" cy="1198454"/>
            <a:chOff x="57581" y="4725144"/>
            <a:chExt cx="4671218" cy="11984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9F58A2-91E8-01EF-6C2F-128F92CD3510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49C171-A4D7-AD6B-B07B-3D8BB42AB8E2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EEDE51-B75D-6549-EEF5-60640F25AFA0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802394-5579-61A6-F6F9-F1411783B399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0A75C9-AFB4-21CD-A4D8-3F40E2BDB37B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33123CB-BD79-16DB-4518-6CC1E96A60D1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0420C3-C4C4-DA05-9090-82FA871E75AF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Han</a:t>
              </a:r>
              <a:endParaRPr lang="en-GB" baseline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CE5485-F06E-0667-E5D4-53FB0EDBDD8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429C8D-A291-38C9-5B3B-F190198E9CB5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C814706-AD06-67CC-64AA-4B287FF2A6C0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C9CF0AD-0B9E-2A56-61B1-49C2E067374C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9BBF84-5185-A2CF-C694-C5CCE218222F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fant</a:t>
              </a:r>
              <a:endParaRPr lang="en-GB" baseline="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9D359B-3F05-12B1-6553-79AE6163A12C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 dirty="0"/>
                <a:t>en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A7EBEB-726E-A2B8-6969-7337A5DCE942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maler</a:t>
              </a:r>
              <a:endParaRPr lang="en-GB" baseline="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64136C-015A-64A7-F785-192A89D290FF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…</a:t>
              </a:r>
              <a:endParaRPr lang="en-GB" baseline="0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EED18A7-E5B5-12FA-25AE-EC046D743A5E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E71B59F-2A56-C7BE-AEFF-6CD38755E0AA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B2F63C9-233A-FBB6-8F5D-E30176F025DC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D269D0D-6372-4F11-50C1-F7B1B74F5FA2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C95CDD-2679-F46B-4F4A-06CC2221E4F6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61C957C-FCAE-312E-2EE0-9DAE1667BB08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7808F74-A2C5-C0A1-C309-5DDC040D4258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6131245-A760-2B32-416D-5F4E80F0CF0B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BE92855-1939-03C1-31A8-2C946008E60F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8FDE73B-DC2F-8392-8B6B-F2455772C32C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C84CB5A-E755-8A8F-2625-12D536D931AE}"/>
              </a:ext>
            </a:extLst>
          </p:cNvPr>
          <p:cNvCxnSpPr>
            <a:cxnSpLocks/>
          </p:cNvCxnSpPr>
          <p:nvPr/>
        </p:nvCxnSpPr>
        <p:spPr bwMode="auto">
          <a:xfrm flipH="1">
            <a:off x="3086023" y="1556792"/>
            <a:ext cx="662631" cy="9521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/>
              <p:nvPr/>
            </p:nvSpPr>
            <p:spPr bwMode="white">
              <a:xfrm>
                <a:off x="3640134" y="569920"/>
                <a:ext cx="5503866" cy="19389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 baseline="0" dirty="0"/>
                  <a:t>P(tag</a:t>
                </a:r>
                <a:r>
                  <a:rPr lang="en-US" sz="2400" baseline="-25000" dirty="0"/>
                  <a:t>3</a:t>
                </a:r>
                <a:r>
                  <a:rPr lang="en-US" sz="2400" baseline="0" dirty="0"/>
                  <a:t> = </a:t>
                </a:r>
                <a:r>
                  <a:rPr lang="en-US" sz="2400" b="1" u="sng" baseline="0" dirty="0"/>
                  <a:t>x</a:t>
                </a:r>
                <a:r>
                  <a:rPr lang="en-US" sz="2400" baseline="0" dirty="0"/>
                  <a:t> | tag</a:t>
                </a:r>
                <a:r>
                  <a:rPr lang="en-GB" sz="2400" baseline="-25000" dirty="0"/>
                  <a:t>2</a:t>
                </a:r>
                <a:r>
                  <a:rPr lang="en-US" sz="2400" baseline="0" dirty="0"/>
                  <a:t> = y | word</a:t>
                </a:r>
                <a:r>
                  <a:rPr lang="en-US" sz="2400" baseline="-25000" dirty="0"/>
                  <a:t>3</a:t>
                </a:r>
                <a:r>
                  <a:rPr lang="en-US" sz="2400" baseline="0" dirty="0"/>
                  <a:t>=“</a:t>
                </a:r>
                <a:r>
                  <a:rPr lang="en-US" sz="2400" baseline="0" dirty="0" err="1"/>
                  <a:t>en</a:t>
                </a:r>
                <a:r>
                  <a:rPr lang="en-US" sz="2400" baseline="0" dirty="0"/>
                  <a:t>”)</a:t>
                </a:r>
              </a:p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GB" sz="2400" dirty="0"/>
                  <a:t>P</a:t>
                </a:r>
                <a:r>
                  <a:rPr lang="en-GB" sz="2400" i="1" dirty="0"/>
                  <a:t>(</a:t>
                </a:r>
                <a:r>
                  <a:rPr lang="en-GB" sz="2400" dirty="0"/>
                  <a:t>tag</a:t>
                </a:r>
                <a:r>
                  <a:rPr lang="en-GB" sz="2400" baseline="-25000" dirty="0"/>
                  <a:t>3</a:t>
                </a:r>
                <a:r>
                  <a:rPr lang="en-GB" sz="2400" dirty="0"/>
                  <a:t>=</a:t>
                </a:r>
                <a:r>
                  <a:rPr lang="en-GB" sz="2400" b="1" u="sng" dirty="0"/>
                  <a:t>x</a:t>
                </a:r>
                <a:r>
                  <a:rPr lang="en-GB" sz="2400" i="1" dirty="0"/>
                  <a:t> |</a:t>
                </a:r>
                <a:r>
                  <a:rPr lang="en-GB" sz="2400" dirty="0"/>
                  <a:t> tag</a:t>
                </a:r>
                <a:r>
                  <a:rPr lang="en-GB" sz="2400" baseline="-25000" dirty="0"/>
                  <a:t>2</a:t>
                </a:r>
                <a:r>
                  <a:rPr lang="en-GB" sz="2400" dirty="0"/>
                  <a:t>= y</a:t>
                </a:r>
                <a:r>
                  <a:rPr lang="en-GB" sz="2400" i="1" dirty="0"/>
                  <a:t>) </a:t>
                </a:r>
              </a:p>
              <a:p>
                <a:r>
                  <a:rPr lang="en-GB" sz="2400" i="1" dirty="0"/>
                  <a:t>  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P</a:t>
                </a:r>
                <a:r>
                  <a:rPr lang="en-GB" sz="2400" i="1" dirty="0"/>
                  <a:t>(</a:t>
                </a:r>
                <a:r>
                  <a:rPr lang="en-GB" sz="2400" dirty="0"/>
                  <a:t>tag</a:t>
                </a:r>
                <a:r>
                  <a:rPr lang="en-GB" sz="2400" baseline="-25000" dirty="0"/>
                  <a:t>2</a:t>
                </a:r>
                <a:r>
                  <a:rPr lang="en-GB" sz="2400" dirty="0"/>
                  <a:t>= y</a:t>
                </a:r>
                <a:r>
                  <a:rPr lang="en-GB" sz="2400" i="1" dirty="0"/>
                  <a:t>)</a:t>
                </a:r>
              </a:p>
              <a:p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P(word</a:t>
                </a:r>
                <a:r>
                  <a:rPr lang="en-GB" sz="2400" baseline="-25000" dirty="0"/>
                  <a:t>3</a:t>
                </a:r>
                <a:r>
                  <a:rPr lang="en-GB" sz="2400" dirty="0"/>
                  <a:t>=“</a:t>
                </a:r>
                <a:r>
                  <a:rPr lang="en-GB" sz="2400" dirty="0" err="1"/>
                  <a:t>en</a:t>
                </a:r>
                <a:r>
                  <a:rPr lang="en-GB" sz="2400" dirty="0"/>
                  <a:t>” | tag</a:t>
                </a:r>
                <a:r>
                  <a:rPr lang="en-GB" sz="2400" baseline="-25000" dirty="0"/>
                  <a:t>3</a:t>
                </a:r>
                <a:r>
                  <a:rPr lang="en-GB" sz="2400" dirty="0"/>
                  <a:t>=</a:t>
                </a:r>
                <a:r>
                  <a:rPr lang="en-GB" sz="2400" i="1" u="sng" dirty="0"/>
                  <a:t>x</a:t>
                </a:r>
                <a:r>
                  <a:rPr lang="en-GB" sz="2400" i="1" dirty="0"/>
                  <a:t>) </a:t>
                </a:r>
              </a:p>
              <a:p>
                <a:endParaRPr lang="en-GB" sz="2400" baseline="0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640134" y="569920"/>
                <a:ext cx="5503866" cy="1938992"/>
              </a:xfrm>
              <a:prstGeom prst="rect">
                <a:avLst/>
              </a:prstGeom>
              <a:blipFill>
                <a:blip r:embed="rId2"/>
                <a:stretch>
                  <a:fillRect l="-1661" t="-219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FAC81D6A-9AAF-C468-7C3A-17CDEFD76C84}"/>
              </a:ext>
            </a:extLst>
          </p:cNvPr>
          <p:cNvSpPr txBox="1"/>
          <p:nvPr/>
        </p:nvSpPr>
        <p:spPr bwMode="white">
          <a:xfrm>
            <a:off x="539552" y="2564904"/>
            <a:ext cx="7776864" cy="1369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baseline="0" dirty="0" err="1"/>
              <a:t>Igjen</a:t>
            </a:r>
            <a:r>
              <a:rPr lang="en-US" sz="2400" baseline="0" dirty="0"/>
              <a:t> </a:t>
            </a:r>
            <a:r>
              <a:rPr lang="en-US" sz="2400" baseline="0" dirty="0" err="1"/>
              <a:t>bruker</a:t>
            </a:r>
            <a:r>
              <a:rPr lang="en-US" sz="2400" baseline="0" dirty="0"/>
              <a:t> vi </a:t>
            </a:r>
            <a:r>
              <a:rPr lang="en-US" sz="2400" baseline="0" dirty="0" err="1"/>
              <a:t>verdiene</a:t>
            </a:r>
            <a:r>
              <a:rPr lang="en-US" sz="2400" baseline="0" dirty="0"/>
              <a:t> for </a:t>
            </a:r>
            <a:r>
              <a:rPr lang="en-GB" sz="2400" dirty="0"/>
              <a:t>tag</a:t>
            </a:r>
            <a:r>
              <a:rPr lang="en-GB" sz="2400" baseline="-25000" dirty="0"/>
              <a:t>2 </a:t>
            </a:r>
            <a:r>
              <a:rPr lang="en-US" sz="2400" baseline="0" dirty="0"/>
              <a:t>i beam </a:t>
            </a:r>
            <a:r>
              <a:rPr lang="en-US" sz="2400" b="1" baseline="0" dirty="0"/>
              <a:t>B</a:t>
            </a:r>
            <a:r>
              <a:rPr lang="en-US" sz="2400" baseline="0" dirty="0"/>
              <a:t>, og vi </a:t>
            </a:r>
            <a:r>
              <a:rPr lang="en-US" sz="2400" baseline="0" dirty="0" err="1"/>
              <a:t>beregner</a:t>
            </a:r>
            <a:r>
              <a:rPr lang="en-US" sz="2400" baseline="0" dirty="0"/>
              <a:t> </a:t>
            </a:r>
            <a:r>
              <a:rPr lang="en-US" sz="2400" baseline="0" dirty="0" err="1"/>
              <a:t>sannsynlighetene</a:t>
            </a:r>
            <a:r>
              <a:rPr lang="en-US" sz="2400" baseline="0" dirty="0"/>
              <a:t> for alle </a:t>
            </a:r>
            <a:r>
              <a:rPr lang="en-US" sz="2400" baseline="0" dirty="0" err="1"/>
              <a:t>ordklassene</a:t>
            </a:r>
            <a:r>
              <a:rPr lang="en-US" sz="2400" baseline="0" dirty="0"/>
              <a:t> </a:t>
            </a:r>
            <a:r>
              <a:rPr lang="en-US" sz="2400" b="1" u="sng" baseline="0" dirty="0"/>
              <a:t>x</a:t>
            </a:r>
          </a:p>
          <a:p>
            <a:endParaRPr lang="en-US" sz="1100" b="1" u="sng" baseline="0" dirty="0"/>
          </a:p>
          <a:p>
            <a:r>
              <a:rPr lang="en-US" sz="2400" baseline="0" dirty="0"/>
              <a:t>Vi </a:t>
            </a:r>
            <a:r>
              <a:rPr lang="en-US" sz="2400" dirty="0"/>
              <a:t>beholder </a:t>
            </a:r>
            <a:r>
              <a:rPr lang="en-US" sz="2400" dirty="0" err="1"/>
              <a:t>deretter</a:t>
            </a:r>
            <a:r>
              <a:rPr lang="en-US" sz="2400" dirty="0"/>
              <a:t> </a:t>
            </a:r>
            <a:r>
              <a:rPr lang="en-US" sz="2400" dirty="0" err="1"/>
              <a:t>kun</a:t>
            </a:r>
            <a:r>
              <a:rPr lang="en-US" sz="2400" baseline="0" dirty="0"/>
              <a:t> de </a:t>
            </a:r>
            <a:r>
              <a:rPr lang="en-US" sz="2400" i="1" baseline="0" dirty="0"/>
              <a:t>k</a:t>
            </a:r>
            <a:r>
              <a:rPr lang="en-US" sz="2400" baseline="0" dirty="0"/>
              <a:t> </a:t>
            </a:r>
            <a:r>
              <a:rPr lang="en-US" sz="2400" baseline="0" dirty="0" err="1"/>
              <a:t>beste</a:t>
            </a:r>
            <a:r>
              <a:rPr lang="en-US" sz="2400" baseline="0" dirty="0"/>
              <a:t> </a:t>
            </a:r>
            <a:r>
              <a:rPr lang="en-US" sz="2400" baseline="0" dirty="0" err="1"/>
              <a:t>resultatene</a:t>
            </a:r>
            <a:endParaRPr lang="en-GB" sz="2400" baseline="0" dirty="0"/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770FF6B8-47D5-52CB-E459-807A7205F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40208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BCC96-68BF-9BB2-3F23-3B550B0544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34</a:t>
            </a:fld>
            <a:endParaRPr lang="en-GB" noProof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234F64E-B629-A484-7E7D-0AEB01D358D7}"/>
              </a:ext>
            </a:extLst>
          </p:cNvPr>
          <p:cNvSpPr/>
          <p:nvPr/>
        </p:nvSpPr>
        <p:spPr bwMode="auto">
          <a:xfrm>
            <a:off x="808341" y="4725144"/>
            <a:ext cx="354881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0A0348-F0E4-CC3F-6E17-00B6D4B0785C}"/>
              </a:ext>
            </a:extLst>
          </p:cNvPr>
          <p:cNvCxnSpPr/>
          <p:nvPr/>
        </p:nvCxnSpPr>
        <p:spPr bwMode="auto">
          <a:xfrm>
            <a:off x="1293659" y="4907537"/>
            <a:ext cx="8111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965B370-D23B-6CAD-73CA-9DADB52BD745}"/>
              </a:ext>
            </a:extLst>
          </p:cNvPr>
          <p:cNvSpPr txBox="1"/>
          <p:nvPr/>
        </p:nvSpPr>
        <p:spPr bwMode="white">
          <a:xfrm>
            <a:off x="539552" y="4123626"/>
            <a:ext cx="10801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&lt;s&gt;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897D90-A94A-6E05-AF7D-36665F615086}"/>
              </a:ext>
            </a:extLst>
          </p:cNvPr>
          <p:cNvGrpSpPr/>
          <p:nvPr/>
        </p:nvGrpSpPr>
        <p:grpSpPr>
          <a:xfrm>
            <a:off x="2051720" y="4725144"/>
            <a:ext cx="6530643" cy="1198454"/>
            <a:chOff x="57581" y="4725144"/>
            <a:chExt cx="4671218" cy="11984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220171-CB08-6866-149D-03742AB02353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2DAA59-855C-A00E-2F03-1FFDF20D49E1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E72C252-1D23-A2D8-1A46-27E010E0F86E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F2A1BCD-CB3C-61BD-7792-70846124AB66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B1404D1-6015-45BA-E29B-766C7B383D76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1AA6494-DE77-F5C1-6AD3-7E78434DF2BE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7CB2AAA-251D-F91D-397D-D293B5B96145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Han</a:t>
              </a:r>
              <a:endParaRPr lang="en-GB" baseline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5DFF35C-D9E7-588C-99B4-ADDD65F5990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5B3BFB4-EC3C-B222-2F47-10F844D73C32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E06806-454C-D7B1-32E1-3DF1C8957A77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55CBC6D-1393-E70D-DF94-E767FB0963C6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4C96C0-3D0B-7CC5-687C-10E575BAEF29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fant</a:t>
              </a:r>
              <a:endParaRPr lang="en-GB" baseline="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49AFE8-EBDB-34BC-077C-958181492060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 dirty="0"/>
                <a:t>en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C50521-8C2A-3641-65CC-6145BF2A303D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maler</a:t>
              </a:r>
              <a:endParaRPr lang="en-GB" baseline="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2BD959-706E-C2E9-9A09-930B6650EC84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…</a:t>
              </a:r>
              <a:endParaRPr lang="en-GB" baseline="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2B6979A-5FDF-6019-0421-69C979394877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F936F17-F4F2-F161-8518-02602021D691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22518E3-8173-91B5-ACDA-93238F9A417D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94E92C9-4972-2018-2CCB-E051343C2C96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F4DD520-3AB1-EAD7-3922-15DF04C1648B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1E57AD-F3F5-D479-A198-CB8050EC971A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E86EFCF-0C59-8EED-BCF8-DD0F9E976EA7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E6B3F7F-FEE7-85BB-2FCE-EC98648D5953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CBEA609-7C33-780A-9739-BBAD6DA21222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FA5EEC4-BBB2-2337-D062-28FA70EA4925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F24A4A-0C22-70E7-8626-AA79DB414B46}"/>
                  </a:ext>
                </a:extLst>
              </p:cNvPr>
              <p:cNvSpPr txBox="1"/>
              <p:nvPr/>
            </p:nvSpPr>
            <p:spPr bwMode="white">
              <a:xfrm>
                <a:off x="611560" y="2663538"/>
                <a:ext cx="7416824" cy="10534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800" b="1" baseline="0" dirty="0"/>
                  <a:t>B</a:t>
                </a:r>
                <a:r>
                  <a:rPr lang="en-US" sz="2800" baseline="-25000" dirty="0"/>
                  <a:t>2</a:t>
                </a:r>
                <a:r>
                  <a:rPr lang="en-US" sz="2800" baseline="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PRON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</m:t>
                              </m:r>
                              <m:r>
                                <m:rPr>
                                  <m:nor/>
                                </m:rPr>
                                <a:rPr lang="en-US" sz="3200" dirty="0"/>
                                <m:t>→ 0.9</m:t>
                              </m:r>
                              <m:r>
                                <a:rPr lang="en-US" sz="3200" b="0" i="1" dirty="0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NOUN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→ 0.0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3200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F24A4A-0C22-70E7-8626-AA79DB414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611560" y="2663538"/>
                <a:ext cx="7416824" cy="1053494"/>
              </a:xfrm>
              <a:prstGeom prst="rect">
                <a:avLst/>
              </a:prstGeom>
              <a:blipFill>
                <a:blip r:embed="rId2"/>
                <a:stretch>
                  <a:fillRect l="-164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E9758B00-44CE-5076-D54F-C141A8BB607E}"/>
              </a:ext>
            </a:extLst>
          </p:cNvPr>
          <p:cNvSpPr txBox="1"/>
          <p:nvPr/>
        </p:nvSpPr>
        <p:spPr bwMode="white">
          <a:xfrm>
            <a:off x="539552" y="1969676"/>
            <a:ext cx="723165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Beam </a:t>
            </a:r>
            <a:r>
              <a:rPr lang="en-US" sz="2800" baseline="0" dirty="0" err="1"/>
              <a:t>på</a:t>
            </a:r>
            <a:r>
              <a:rPr lang="en-US" sz="2800" baseline="0" dirty="0"/>
              <a:t> t =3:</a:t>
            </a:r>
            <a:endParaRPr lang="en-GB" sz="2800" baseline="0" dirty="0"/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05092568-754B-6CAC-58D2-35515D9E5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45167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B109B7-AA60-A7D4-E639-2F9AA8A7A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35</a:t>
            </a:fld>
            <a:endParaRPr lang="en-GB" noProof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F2761D-BEBE-37CB-B928-C00BF02AC504}"/>
              </a:ext>
            </a:extLst>
          </p:cNvPr>
          <p:cNvSpPr/>
          <p:nvPr/>
        </p:nvSpPr>
        <p:spPr bwMode="auto">
          <a:xfrm>
            <a:off x="808341" y="4725144"/>
            <a:ext cx="354881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216416-40A7-58F2-8592-39489704ADF6}"/>
              </a:ext>
            </a:extLst>
          </p:cNvPr>
          <p:cNvCxnSpPr/>
          <p:nvPr/>
        </p:nvCxnSpPr>
        <p:spPr bwMode="auto">
          <a:xfrm>
            <a:off x="1293659" y="4907537"/>
            <a:ext cx="8111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1AC766F-B40B-459A-A5A2-99FB3A6F19FE}"/>
              </a:ext>
            </a:extLst>
          </p:cNvPr>
          <p:cNvSpPr txBox="1"/>
          <p:nvPr/>
        </p:nvSpPr>
        <p:spPr bwMode="white">
          <a:xfrm>
            <a:off x="539552" y="4123626"/>
            <a:ext cx="10801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&lt;s&gt;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F6A979-9848-1187-1D94-544AF8A23865}"/>
              </a:ext>
            </a:extLst>
          </p:cNvPr>
          <p:cNvGrpSpPr/>
          <p:nvPr/>
        </p:nvGrpSpPr>
        <p:grpSpPr>
          <a:xfrm>
            <a:off x="2051720" y="4725144"/>
            <a:ext cx="6530643" cy="1198454"/>
            <a:chOff x="57581" y="4725144"/>
            <a:chExt cx="4671218" cy="11984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9F58A2-91E8-01EF-6C2F-128F92CD3510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49C171-A4D7-AD6B-B07B-3D8BB42AB8E2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EEDE51-B75D-6549-EEF5-60640F25AFA0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802394-5579-61A6-F6F9-F1411783B399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0A75C9-AFB4-21CD-A4D8-3F40E2BDB37B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33123CB-BD79-16DB-4518-6CC1E96A60D1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0420C3-C4C4-DA05-9090-82FA871E75AF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Han</a:t>
              </a:r>
              <a:endParaRPr lang="en-GB" baseline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CE5485-F06E-0667-E5D4-53FB0EDBDD8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429C8D-A291-38C9-5B3B-F190198E9CB5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C814706-AD06-67CC-64AA-4B287FF2A6C0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C9CF0AD-0B9E-2A56-61B1-49C2E067374C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9BBF84-5185-A2CF-C694-C5CCE218222F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fant</a:t>
              </a:r>
              <a:endParaRPr lang="en-GB" baseline="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9D359B-3F05-12B1-6553-79AE6163A12C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 dirty="0"/>
                <a:t>en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A7EBEB-726E-A2B8-6969-7337A5DCE942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maler</a:t>
              </a:r>
              <a:endParaRPr lang="en-GB" baseline="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64136C-015A-64A7-F785-192A89D290FF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…</a:t>
              </a:r>
              <a:endParaRPr lang="en-GB" baseline="0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EED18A7-E5B5-12FA-25AE-EC046D743A5E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E71B59F-2A56-C7BE-AEFF-6CD38755E0AA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B2F63C9-233A-FBB6-8F5D-E30176F025DC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D269D0D-6372-4F11-50C1-F7B1B74F5FA2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C95CDD-2679-F46B-4F4A-06CC2221E4F6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61C957C-FCAE-312E-2EE0-9DAE1667BB08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7808F74-A2C5-C0A1-C309-5DDC040D4258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6131245-A760-2B32-416D-5F4E80F0CF0B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BE92855-1939-03C1-31A8-2C946008E60F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8FDE73B-DC2F-8392-8B6B-F2455772C32C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/>
              <p:nvPr/>
            </p:nvSpPr>
            <p:spPr bwMode="white">
              <a:xfrm>
                <a:off x="3640134" y="569920"/>
                <a:ext cx="5503866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 baseline="0" dirty="0"/>
                  <a:t>P(tag</a:t>
                </a:r>
                <a:r>
                  <a:rPr lang="en-US" sz="2400" baseline="-25000" dirty="0"/>
                  <a:t>4</a:t>
                </a:r>
                <a:r>
                  <a:rPr lang="en-US" sz="2400" baseline="0" dirty="0"/>
                  <a:t> = </a:t>
                </a:r>
                <a:r>
                  <a:rPr lang="en-US" sz="2400" b="1" u="sng" baseline="0" dirty="0"/>
                  <a:t>x</a:t>
                </a:r>
                <a:r>
                  <a:rPr lang="en-US" sz="2400" baseline="0" dirty="0"/>
                  <a:t> | tag</a:t>
                </a:r>
                <a:r>
                  <a:rPr lang="en-GB" sz="2400" baseline="-25000" dirty="0"/>
                  <a:t>3</a:t>
                </a:r>
                <a:r>
                  <a:rPr lang="en-US" sz="2400" baseline="0" dirty="0"/>
                  <a:t> = y | word</a:t>
                </a:r>
                <a:r>
                  <a:rPr lang="en-US" sz="2400" baseline="-25000" dirty="0"/>
                  <a:t>4</a:t>
                </a:r>
                <a:r>
                  <a:rPr lang="en-US" sz="2400" baseline="0" dirty="0"/>
                  <a:t>=“</a:t>
                </a:r>
                <a:r>
                  <a:rPr lang="en-US" sz="2400" baseline="0" dirty="0" err="1"/>
                  <a:t>maler</a:t>
                </a:r>
                <a:r>
                  <a:rPr lang="en-US" sz="2400" baseline="0" dirty="0"/>
                  <a:t>”)</a:t>
                </a:r>
              </a:p>
              <a:p>
                <a:r>
                  <a:rPr lang="en-US" sz="2400" dirty="0"/>
                  <a:t>= </a:t>
                </a:r>
                <a:r>
                  <a:rPr lang="en-GB" sz="2400" dirty="0"/>
                  <a:t>P</a:t>
                </a:r>
                <a:r>
                  <a:rPr lang="en-GB" sz="2400" i="1" dirty="0"/>
                  <a:t>(</a:t>
                </a:r>
                <a:r>
                  <a:rPr lang="en-GB" sz="2400" dirty="0"/>
                  <a:t>tag</a:t>
                </a:r>
                <a:r>
                  <a:rPr lang="en-GB" sz="2400" baseline="-25000" dirty="0"/>
                  <a:t>4</a:t>
                </a:r>
                <a:r>
                  <a:rPr lang="en-GB" sz="2400" dirty="0"/>
                  <a:t>=</a:t>
                </a:r>
                <a:r>
                  <a:rPr lang="en-GB" sz="2400" b="1" u="sng" dirty="0"/>
                  <a:t>x</a:t>
                </a:r>
                <a:r>
                  <a:rPr lang="en-GB" sz="2400" i="1" dirty="0"/>
                  <a:t> |</a:t>
                </a:r>
                <a:r>
                  <a:rPr lang="en-GB" sz="2400" dirty="0"/>
                  <a:t> tag</a:t>
                </a:r>
                <a:r>
                  <a:rPr lang="en-GB" sz="2400" baseline="-25000" dirty="0"/>
                  <a:t>3</a:t>
                </a:r>
                <a:r>
                  <a:rPr lang="en-GB" sz="2400" dirty="0"/>
                  <a:t>= y</a:t>
                </a:r>
                <a:r>
                  <a:rPr lang="en-GB" sz="2400" i="1" dirty="0"/>
                  <a:t>) </a:t>
                </a:r>
              </a:p>
              <a:p>
                <a:r>
                  <a:rPr lang="en-GB" sz="2400" i="1" dirty="0"/>
                  <a:t>  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P</a:t>
                </a:r>
                <a:r>
                  <a:rPr lang="en-GB" sz="2400" i="1" dirty="0"/>
                  <a:t>(</a:t>
                </a:r>
                <a:r>
                  <a:rPr lang="en-GB" sz="2400" dirty="0"/>
                  <a:t>tag</a:t>
                </a:r>
                <a:r>
                  <a:rPr lang="en-GB" sz="2400" baseline="-25000" dirty="0"/>
                  <a:t>3</a:t>
                </a:r>
                <a:r>
                  <a:rPr lang="en-GB" sz="2400" dirty="0"/>
                  <a:t>= y</a:t>
                </a:r>
                <a:r>
                  <a:rPr lang="en-GB" sz="2400" i="1" dirty="0"/>
                  <a:t>)</a:t>
                </a:r>
              </a:p>
              <a:p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P(word</a:t>
                </a:r>
                <a:r>
                  <a:rPr lang="en-GB" sz="2400" baseline="-25000" dirty="0"/>
                  <a:t>4</a:t>
                </a:r>
                <a:r>
                  <a:rPr lang="en-GB" sz="2400" dirty="0"/>
                  <a:t>=“</a:t>
                </a:r>
                <a:r>
                  <a:rPr lang="en-GB" sz="2400" dirty="0" err="1"/>
                  <a:t>maler</a:t>
                </a:r>
                <a:r>
                  <a:rPr lang="en-GB" sz="2400" dirty="0"/>
                  <a:t>” | tag</a:t>
                </a:r>
                <a:r>
                  <a:rPr lang="en-GB" sz="2400" baseline="-25000" dirty="0"/>
                  <a:t>4</a:t>
                </a:r>
                <a:r>
                  <a:rPr lang="en-GB" sz="2400" dirty="0"/>
                  <a:t>=</a:t>
                </a:r>
                <a:r>
                  <a:rPr lang="en-GB" sz="2400" i="1" u="sng" dirty="0"/>
                  <a:t>x</a:t>
                </a:r>
                <a:r>
                  <a:rPr lang="en-GB" sz="2400" i="1" dirty="0"/>
                  <a:t>) </a:t>
                </a:r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2B00FA-7836-3E4F-7712-B33DDDC66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640134" y="569920"/>
                <a:ext cx="5503866" cy="1569660"/>
              </a:xfrm>
              <a:prstGeom prst="rect">
                <a:avLst/>
              </a:prstGeom>
              <a:blipFill>
                <a:blip r:embed="rId2"/>
                <a:stretch>
                  <a:fillRect l="-1661" t="-2713" b="-814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939171A-5FE4-D145-68B5-A28977C030E4}"/>
              </a:ext>
            </a:extLst>
          </p:cNvPr>
          <p:cNvCxnSpPr>
            <a:cxnSpLocks/>
          </p:cNvCxnSpPr>
          <p:nvPr/>
        </p:nvCxnSpPr>
        <p:spPr bwMode="auto">
          <a:xfrm flipH="1">
            <a:off x="3086023" y="1539416"/>
            <a:ext cx="554111" cy="8034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157B8B1-E9C9-906D-94C4-1BF58B973E6C}"/>
              </a:ext>
            </a:extLst>
          </p:cNvPr>
          <p:cNvSpPr txBox="1"/>
          <p:nvPr/>
        </p:nvSpPr>
        <p:spPr bwMode="white">
          <a:xfrm>
            <a:off x="251520" y="2424923"/>
            <a:ext cx="849694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baseline="0" dirty="0"/>
              <a:t>Vi tar </a:t>
            </a:r>
            <a:r>
              <a:rPr lang="en-US" sz="2400" baseline="0" dirty="0" err="1"/>
              <a:t>igjen</a:t>
            </a:r>
            <a:r>
              <a:rPr lang="en-US" sz="2400" baseline="0" dirty="0"/>
              <a:t> de </a:t>
            </a:r>
            <a:r>
              <a:rPr lang="en-US" sz="2400" i="1" baseline="0" dirty="0"/>
              <a:t>k</a:t>
            </a:r>
            <a:r>
              <a:rPr lang="en-US" sz="2400" baseline="0" dirty="0"/>
              <a:t> </a:t>
            </a:r>
            <a:r>
              <a:rPr lang="en-US" sz="2400" baseline="0" dirty="0" err="1"/>
              <a:t>beste</a:t>
            </a:r>
            <a:r>
              <a:rPr lang="en-US" sz="2400" baseline="0" dirty="0"/>
              <a:t> </a:t>
            </a:r>
            <a:r>
              <a:rPr lang="en-US" sz="2400" baseline="0" dirty="0" err="1"/>
              <a:t>resultatene</a:t>
            </a:r>
            <a:r>
              <a:rPr lang="en-US" sz="2400" baseline="0" dirty="0"/>
              <a:t>, og lager </a:t>
            </a:r>
            <a:r>
              <a:rPr lang="en-US" sz="2400" baseline="0" dirty="0" err="1"/>
              <a:t>disse</a:t>
            </a:r>
            <a:r>
              <a:rPr lang="en-US" sz="2400" baseline="0" dirty="0"/>
              <a:t> i beam </a:t>
            </a:r>
            <a:r>
              <a:rPr lang="en-US" sz="2400" b="1" baseline="0" dirty="0"/>
              <a:t>B:</a:t>
            </a:r>
            <a:endParaRPr lang="en-GB" sz="2400" b="1" baseline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6DCE3C3-6DC0-B8ED-CEBE-1F5500E9F5CE}"/>
                  </a:ext>
                </a:extLst>
              </p:cNvPr>
              <p:cNvSpPr txBox="1"/>
              <p:nvPr/>
            </p:nvSpPr>
            <p:spPr bwMode="white">
              <a:xfrm>
                <a:off x="432048" y="2996952"/>
                <a:ext cx="8604448" cy="10534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800" b="1" baseline="0" dirty="0"/>
                  <a:t>B</a:t>
                </a:r>
                <a:r>
                  <a:rPr lang="en-US" sz="2800" baseline="-25000" dirty="0"/>
                  <a:t>4</a:t>
                </a:r>
                <a:r>
                  <a:rPr lang="en-US" sz="2800" baseline="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PRON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DET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NOUN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</m:t>
                              </m:r>
                              <m:r>
                                <m:rPr>
                                  <m:nor/>
                                </m:rPr>
                                <a:rPr lang="en-US" sz="3200" dirty="0"/>
                                <m:t>→ 0.9</m:t>
                              </m:r>
                              <m:r>
                                <a:rPr lang="en-US" sz="32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PRON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DET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→ 0.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02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3200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6DCE3C3-6DC0-B8ED-CEBE-1F5500E9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432048" y="2996952"/>
                <a:ext cx="8604448" cy="1053494"/>
              </a:xfrm>
              <a:prstGeom prst="rect">
                <a:avLst/>
              </a:prstGeom>
              <a:blipFill>
                <a:blip r:embed="rId3"/>
                <a:stretch>
                  <a:fillRect l="-148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itle 1">
            <a:extLst>
              <a:ext uri="{FF2B5EF4-FFF2-40B4-BE49-F238E27FC236}">
                <a16:creationId xmlns:a16="http://schemas.microsoft.com/office/drawing/2014/main" id="{FBD68938-50F8-A21C-1581-29B78D501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(t=4)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784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49562FD-CED8-C7CE-C408-A8B589EDF47E}"/>
              </a:ext>
            </a:extLst>
          </p:cNvPr>
          <p:cNvSpPr/>
          <p:nvPr/>
        </p:nvSpPr>
        <p:spPr bwMode="auto">
          <a:xfrm>
            <a:off x="1475656" y="3033215"/>
            <a:ext cx="5472608" cy="54703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B109B7-AA60-A7D4-E639-2F9AA8A7A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36</a:t>
            </a:fld>
            <a:endParaRPr lang="en-GB" noProof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F2761D-BEBE-37CB-B928-C00BF02AC504}"/>
              </a:ext>
            </a:extLst>
          </p:cNvPr>
          <p:cNvSpPr/>
          <p:nvPr/>
        </p:nvSpPr>
        <p:spPr bwMode="auto">
          <a:xfrm>
            <a:off x="808341" y="4725144"/>
            <a:ext cx="354881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216416-40A7-58F2-8592-39489704ADF6}"/>
              </a:ext>
            </a:extLst>
          </p:cNvPr>
          <p:cNvCxnSpPr/>
          <p:nvPr/>
        </p:nvCxnSpPr>
        <p:spPr bwMode="auto">
          <a:xfrm>
            <a:off x="1293659" y="4907537"/>
            <a:ext cx="8111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1AC766F-B40B-459A-A5A2-99FB3A6F19FE}"/>
              </a:ext>
            </a:extLst>
          </p:cNvPr>
          <p:cNvSpPr txBox="1"/>
          <p:nvPr/>
        </p:nvSpPr>
        <p:spPr bwMode="white">
          <a:xfrm>
            <a:off x="539552" y="4123626"/>
            <a:ext cx="10801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&lt;s&gt;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F6A979-9848-1187-1D94-544AF8A23865}"/>
              </a:ext>
            </a:extLst>
          </p:cNvPr>
          <p:cNvGrpSpPr/>
          <p:nvPr/>
        </p:nvGrpSpPr>
        <p:grpSpPr>
          <a:xfrm>
            <a:off x="2051720" y="4725144"/>
            <a:ext cx="6530643" cy="1198454"/>
            <a:chOff x="57581" y="4725144"/>
            <a:chExt cx="4671218" cy="11984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9F58A2-91E8-01EF-6C2F-128F92CD3510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49C171-A4D7-AD6B-B07B-3D8BB42AB8E2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EEDE51-B75D-6549-EEF5-60640F25AFA0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802394-5579-61A6-F6F9-F1411783B399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0A75C9-AFB4-21CD-A4D8-3F40E2BDB37B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33123CB-BD79-16DB-4518-6CC1E96A60D1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0420C3-C4C4-DA05-9090-82FA871E75AF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Han</a:t>
              </a:r>
              <a:endParaRPr lang="en-GB" baseline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CE5485-F06E-0667-E5D4-53FB0EDBDD8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429C8D-A291-38C9-5B3B-F190198E9CB5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C814706-AD06-67CC-64AA-4B287FF2A6C0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C9CF0AD-0B9E-2A56-61B1-49C2E067374C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9BBF84-5185-A2CF-C694-C5CCE218222F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fant</a:t>
              </a:r>
              <a:endParaRPr lang="en-GB" baseline="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9D359B-3F05-12B1-6553-79AE6163A12C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 dirty="0"/>
                <a:t>en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A7EBEB-726E-A2B8-6969-7337A5DCE942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maler</a:t>
              </a:r>
              <a:endParaRPr lang="en-GB" baseline="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64136C-015A-64A7-F785-192A89D290FF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…</a:t>
              </a:r>
              <a:endParaRPr lang="en-GB" baseline="0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EED18A7-E5B5-12FA-25AE-EC046D743A5E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E71B59F-2A56-C7BE-AEFF-6CD38755E0AA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B2F63C9-233A-FBB6-8F5D-E30176F025DC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D269D0D-6372-4F11-50C1-F7B1B74F5FA2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C95CDD-2679-F46B-4F4A-06CC2221E4F6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61C957C-FCAE-312E-2EE0-9DAE1667BB08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7808F74-A2C5-C0A1-C309-5DDC040D4258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6131245-A760-2B32-416D-5F4E80F0CF0B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BE92855-1939-03C1-31A8-2C946008E60F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8FDE73B-DC2F-8392-8B6B-F2455772C32C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6DCE3C3-6DC0-B8ED-CEBE-1F5500E9F5CE}"/>
                  </a:ext>
                </a:extLst>
              </p:cNvPr>
              <p:cNvSpPr txBox="1"/>
              <p:nvPr/>
            </p:nvSpPr>
            <p:spPr bwMode="white">
              <a:xfrm>
                <a:off x="467544" y="2982031"/>
                <a:ext cx="8604448" cy="10534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800" b="1" baseline="0" dirty="0"/>
                  <a:t>B</a:t>
                </a:r>
                <a:r>
                  <a:rPr lang="en-US" sz="2800" baseline="-25000" dirty="0"/>
                  <a:t>4</a:t>
                </a:r>
                <a:r>
                  <a:rPr lang="en-US" sz="2800" baseline="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PRON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DET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NOUN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</m:t>
                              </m:r>
                              <m:r>
                                <m:rPr>
                                  <m:nor/>
                                </m:rPr>
                                <a:rPr lang="en-US" sz="3200" dirty="0"/>
                                <m:t>→ 0.9</m:t>
                              </m:r>
                              <m:r>
                                <a:rPr lang="en-US" sz="32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PRON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DET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→ 0.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02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3200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6DCE3C3-6DC0-B8ED-CEBE-1F5500E9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467544" y="2982031"/>
                <a:ext cx="8604448" cy="1053494"/>
              </a:xfrm>
              <a:prstGeom prst="rect">
                <a:avLst/>
              </a:prstGeom>
              <a:blipFill>
                <a:blip r:embed="rId2"/>
                <a:stretch>
                  <a:fillRect l="-148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itle 1">
            <a:extLst>
              <a:ext uri="{FF2B5EF4-FFF2-40B4-BE49-F238E27FC236}">
                <a16:creationId xmlns:a16="http://schemas.microsoft.com/office/drawing/2014/main" id="{FBD68938-50F8-A21C-1581-29B78D501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(t=4)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BDEC12-D382-A363-A570-734D93233C50}"/>
              </a:ext>
            </a:extLst>
          </p:cNvPr>
          <p:cNvSpPr txBox="1"/>
          <p:nvPr/>
        </p:nvSpPr>
        <p:spPr bwMode="white">
          <a:xfrm>
            <a:off x="478846" y="2246647"/>
            <a:ext cx="681755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Det </a:t>
            </a:r>
            <a:r>
              <a:rPr lang="en-US" sz="2800" dirty="0" err="1"/>
              <a:t>beste</a:t>
            </a:r>
            <a:r>
              <a:rPr lang="en-US" sz="2800" dirty="0"/>
              <a:t> </a:t>
            </a:r>
            <a:r>
              <a:rPr lang="en-US" sz="2800" dirty="0" err="1"/>
              <a:t>resultatet</a:t>
            </a:r>
            <a:r>
              <a:rPr lang="en-US" sz="2800" dirty="0"/>
              <a:t> er </a:t>
            </a:r>
            <a:r>
              <a:rPr lang="en-US" sz="2800" dirty="0" err="1"/>
              <a:t>altså</a:t>
            </a:r>
            <a:r>
              <a:rPr lang="en-US" sz="2800" dirty="0"/>
              <a:t> her:</a:t>
            </a:r>
            <a:endParaRPr lang="en-GB" sz="2800" baseline="0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7E33F50-DBD0-5DB9-44E9-8D7D0CEC0598}"/>
              </a:ext>
            </a:extLst>
          </p:cNvPr>
          <p:cNvCxnSpPr/>
          <p:nvPr/>
        </p:nvCxnSpPr>
        <p:spPr bwMode="auto">
          <a:xfrm flipH="1">
            <a:off x="5174449" y="2734345"/>
            <a:ext cx="117631" cy="2847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9DD9C50-EF5E-9707-C42E-B8E12DD9F709}"/>
              </a:ext>
            </a:extLst>
          </p:cNvPr>
          <p:cNvGrpSpPr/>
          <p:nvPr/>
        </p:nvGrpSpPr>
        <p:grpSpPr>
          <a:xfrm>
            <a:off x="3951424" y="349401"/>
            <a:ext cx="5220028" cy="2632630"/>
            <a:chOff x="3951424" y="349401"/>
            <a:chExt cx="5220028" cy="2632630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7D3B53A-9AF2-3E4B-F596-3847506F9FD4}"/>
                </a:ext>
              </a:extLst>
            </p:cNvPr>
            <p:cNvSpPr txBox="1"/>
            <p:nvPr/>
          </p:nvSpPr>
          <p:spPr bwMode="white">
            <a:xfrm>
              <a:off x="3951424" y="349401"/>
              <a:ext cx="5220028" cy="15696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400" baseline="0" dirty="0"/>
                <a:t>NB: </a:t>
              </a:r>
              <a:r>
                <a:rPr lang="en-US" sz="2400" baseline="0" dirty="0" err="1"/>
                <a:t>disse</a:t>
              </a:r>
              <a:r>
                <a:rPr lang="en-US" sz="2400" baseline="0" dirty="0"/>
                <a:t> er </a:t>
              </a:r>
              <a:r>
                <a:rPr lang="en-US" sz="2400" baseline="0" dirty="0" err="1"/>
                <a:t>ikke</a:t>
              </a:r>
              <a:r>
                <a:rPr lang="en-US" sz="2400" baseline="0" dirty="0"/>
                <a:t> </a:t>
              </a:r>
              <a:r>
                <a:rPr lang="en-US" sz="2400" i="1" baseline="0" dirty="0" err="1"/>
                <a:t>ordentlige</a:t>
              </a:r>
              <a:r>
                <a:rPr lang="en-US" sz="2400" baseline="0" dirty="0"/>
                <a:t> </a:t>
              </a:r>
              <a:r>
                <a:rPr lang="en-US" sz="2400" baseline="0" dirty="0" err="1"/>
                <a:t>sannsynligheter</a:t>
              </a:r>
              <a:r>
                <a:rPr lang="en-US" sz="2400" baseline="0" dirty="0"/>
                <a:t> (</a:t>
              </a:r>
              <a:r>
                <a:rPr lang="en-US" sz="2400" baseline="0" dirty="0" err="1"/>
                <a:t>siden</a:t>
              </a:r>
              <a:r>
                <a:rPr lang="en-US" sz="2400" baseline="0" dirty="0"/>
                <a:t> vi </a:t>
              </a:r>
              <a:r>
                <a:rPr lang="en-US" sz="2400" baseline="0" dirty="0" err="1"/>
                <a:t>ignorerte</a:t>
              </a:r>
              <a:r>
                <a:rPr lang="en-US" sz="2400" baseline="0" dirty="0"/>
                <a:t> </a:t>
              </a:r>
              <a:r>
                <a:rPr lang="en-US" sz="2400" baseline="0" dirty="0" err="1"/>
                <a:t>normaliseringsfaktorene</a:t>
              </a:r>
              <a:r>
                <a:rPr lang="en-US" sz="2400" baseline="0" dirty="0"/>
                <a:t>), men </a:t>
              </a:r>
              <a:r>
                <a:rPr lang="en-US" sz="2400" baseline="0" dirty="0" err="1"/>
                <a:t>sluttresultatet</a:t>
              </a:r>
              <a:r>
                <a:rPr lang="en-US" sz="2400" baseline="0" dirty="0"/>
                <a:t> </a:t>
              </a:r>
              <a:r>
                <a:rPr lang="en-US" sz="2400" baseline="0" dirty="0" err="1"/>
                <a:t>blir</a:t>
              </a:r>
              <a:r>
                <a:rPr lang="en-US" sz="2400" baseline="0" dirty="0"/>
                <a:t> det </a:t>
              </a:r>
              <a:r>
                <a:rPr lang="en-US" sz="2400" baseline="0" dirty="0" err="1"/>
                <a:t>samme</a:t>
              </a:r>
              <a:endParaRPr lang="en-GB" sz="2400" baseline="0" dirty="0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E73F7471-A261-0BB2-6D97-F227632E8835}"/>
                </a:ext>
              </a:extLst>
            </p:cNvPr>
            <p:cNvCxnSpPr/>
            <p:nvPr/>
          </p:nvCxnSpPr>
          <p:spPr bwMode="auto">
            <a:xfrm>
              <a:off x="7493720" y="1919061"/>
              <a:ext cx="277489" cy="10629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202888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16">
            <a:extLst>
              <a:ext uri="{FF2B5EF4-FFF2-40B4-BE49-F238E27FC236}">
                <a16:creationId xmlns:a16="http://schemas.microsoft.com/office/drawing/2014/main" id="{12543C17-A7D1-D342-8733-DDDCC9FD46B2}"/>
              </a:ext>
            </a:extLst>
          </p:cNvPr>
          <p:cNvSpPr txBox="1"/>
          <p:nvPr/>
        </p:nvSpPr>
        <p:spPr bwMode="white">
          <a:xfrm>
            <a:off x="6729299" y="3121583"/>
            <a:ext cx="13327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dirty="0"/>
              <a:t>covers</a:t>
            </a:r>
            <a:endParaRPr lang="en-GB" sz="2800" baseline="-25000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671845F-E286-8D4A-A8EA-CD7C30003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Øvelse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CC8065-006F-5649-83EE-B28FAD9D5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Beregn</a:t>
            </a:r>
            <a:r>
              <a:rPr lang="nb-NO" dirty="0"/>
              <a:t> beam B</a:t>
            </a:r>
            <a:r>
              <a:rPr lang="nb-NO" baseline="-25000" dirty="0"/>
              <a:t>1</a:t>
            </a:r>
            <a:r>
              <a:rPr lang="nb-NO" dirty="0"/>
              <a:t> gitt B</a:t>
            </a:r>
            <a:r>
              <a:rPr lang="nb-NO" baseline="-25000" dirty="0"/>
              <a:t>0</a:t>
            </a:r>
            <a:r>
              <a:rPr lang="nb-NO" dirty="0"/>
              <a:t>                                                               og HMM-modellen under: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8E96545-E601-CD40-ACFE-B93CB79D2F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37</a:t>
            </a:fld>
            <a:endParaRPr lang="en-GB" noProof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0195C3A-15AD-8045-9300-8D478C597B80}"/>
              </a:ext>
            </a:extLst>
          </p:cNvPr>
          <p:cNvGraphicFramePr>
            <a:graphicFrameLocks noGrp="1"/>
          </p:cNvGraphicFramePr>
          <p:nvPr/>
        </p:nvGraphicFramePr>
        <p:xfrm>
          <a:off x="242357" y="2777949"/>
          <a:ext cx="3792973" cy="1630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2787">
                  <a:extLst>
                    <a:ext uri="{9D8B030D-6E8A-4147-A177-3AD203B41FA5}">
                      <a16:colId xmlns:a16="http://schemas.microsoft.com/office/drawing/2014/main" val="1587441890"/>
                    </a:ext>
                  </a:extLst>
                </a:gridCol>
                <a:gridCol w="508544">
                  <a:extLst>
                    <a:ext uri="{9D8B030D-6E8A-4147-A177-3AD203B41FA5}">
                      <a16:colId xmlns:a16="http://schemas.microsoft.com/office/drawing/2014/main" val="1085452641"/>
                    </a:ext>
                  </a:extLst>
                </a:gridCol>
                <a:gridCol w="531016">
                  <a:extLst>
                    <a:ext uri="{9D8B030D-6E8A-4147-A177-3AD203B41FA5}">
                      <a16:colId xmlns:a16="http://schemas.microsoft.com/office/drawing/2014/main" val="1061642695"/>
                    </a:ext>
                  </a:extLst>
                </a:gridCol>
                <a:gridCol w="841068">
                  <a:extLst>
                    <a:ext uri="{9D8B030D-6E8A-4147-A177-3AD203B41FA5}">
                      <a16:colId xmlns:a16="http://schemas.microsoft.com/office/drawing/2014/main" val="170567376"/>
                    </a:ext>
                  </a:extLst>
                </a:gridCol>
                <a:gridCol w="533325">
                  <a:extLst>
                    <a:ext uri="{9D8B030D-6E8A-4147-A177-3AD203B41FA5}">
                      <a16:colId xmlns:a16="http://schemas.microsoft.com/office/drawing/2014/main" val="2593964753"/>
                    </a:ext>
                  </a:extLst>
                </a:gridCol>
                <a:gridCol w="446233">
                  <a:extLst>
                    <a:ext uri="{9D8B030D-6E8A-4147-A177-3AD203B41FA5}">
                      <a16:colId xmlns:a16="http://schemas.microsoft.com/office/drawing/2014/main" val="2024703851"/>
                    </a:ext>
                  </a:extLst>
                </a:gridCol>
              </a:tblGrid>
              <a:tr h="156821">
                <a:tc>
                  <a:txBody>
                    <a:bodyPr/>
                    <a:lstStyle/>
                    <a:p>
                      <a:endParaRPr lang="en-GB" sz="11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b="0"/>
                        <a:t>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b="0"/>
                        <a:t>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b="0"/>
                        <a:t>PropNoun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b="0"/>
                        <a:t>Verb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b="0" dirty="0"/>
                        <a:t>&lt;/s&gt;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646744"/>
                  </a:ext>
                </a:extLst>
              </a:tr>
              <a:tr h="166046">
                <a:tc>
                  <a:txBody>
                    <a:bodyPr/>
                    <a:lstStyle/>
                    <a:p>
                      <a:r>
                        <a:rPr lang="en-GB" sz="1100" b="0" dirty="0"/>
                        <a:t>&lt;s&gt;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574334"/>
                  </a:ext>
                </a:extLst>
              </a:tr>
              <a:tr h="199957">
                <a:tc>
                  <a:txBody>
                    <a:bodyPr/>
                    <a:lstStyle/>
                    <a:p>
                      <a:r>
                        <a:rPr lang="en-GB" sz="1100" b="0"/>
                        <a:t>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805497"/>
                  </a:ext>
                </a:extLst>
              </a:tr>
              <a:tr h="199957">
                <a:tc>
                  <a:txBody>
                    <a:bodyPr/>
                    <a:lstStyle/>
                    <a:p>
                      <a:r>
                        <a:rPr lang="en-GB" sz="1100" b="0"/>
                        <a:t>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351188"/>
                  </a:ext>
                </a:extLst>
              </a:tr>
              <a:tr h="166046">
                <a:tc>
                  <a:txBody>
                    <a:bodyPr/>
                    <a:lstStyle/>
                    <a:p>
                      <a:r>
                        <a:rPr lang="en-GB" sz="1100" b="0"/>
                        <a:t>PropNoun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400417"/>
                  </a:ext>
                </a:extLst>
              </a:tr>
              <a:tr h="199957">
                <a:tc>
                  <a:txBody>
                    <a:bodyPr/>
                    <a:lstStyle/>
                    <a:p>
                      <a:r>
                        <a:rPr lang="en-GB" sz="1100" b="0"/>
                        <a:t>Verb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313363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9C5C09A-A184-E846-8A85-D293E1A1CB31}"/>
              </a:ext>
            </a:extLst>
          </p:cNvPr>
          <p:cNvGraphicFramePr>
            <a:graphicFrameLocks noGrp="1"/>
          </p:cNvGraphicFramePr>
          <p:nvPr/>
        </p:nvGraphicFramePr>
        <p:xfrm>
          <a:off x="242357" y="4678680"/>
          <a:ext cx="8256547" cy="1920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158744189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08545264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35633241"/>
                    </a:ext>
                  </a:extLst>
                </a:gridCol>
                <a:gridCol w="524252">
                  <a:extLst>
                    <a:ext uri="{9D8B030D-6E8A-4147-A177-3AD203B41FA5}">
                      <a16:colId xmlns:a16="http://schemas.microsoft.com/office/drawing/2014/main" val="1061642695"/>
                    </a:ext>
                  </a:extLst>
                </a:gridCol>
                <a:gridCol w="714061">
                  <a:extLst>
                    <a:ext uri="{9D8B030D-6E8A-4147-A177-3AD203B41FA5}">
                      <a16:colId xmlns:a16="http://schemas.microsoft.com/office/drawing/2014/main" val="170567376"/>
                    </a:ext>
                  </a:extLst>
                </a:gridCol>
                <a:gridCol w="655652">
                  <a:extLst>
                    <a:ext uri="{9D8B030D-6E8A-4147-A177-3AD203B41FA5}">
                      <a16:colId xmlns:a16="http://schemas.microsoft.com/office/drawing/2014/main" val="2593964753"/>
                    </a:ext>
                  </a:extLst>
                </a:gridCol>
                <a:gridCol w="728503">
                  <a:extLst>
                    <a:ext uri="{9D8B030D-6E8A-4147-A177-3AD203B41FA5}">
                      <a16:colId xmlns:a16="http://schemas.microsoft.com/office/drawing/2014/main" val="2024703851"/>
                    </a:ext>
                  </a:extLst>
                </a:gridCol>
                <a:gridCol w="509952">
                  <a:extLst>
                    <a:ext uri="{9D8B030D-6E8A-4147-A177-3AD203B41FA5}">
                      <a16:colId xmlns:a16="http://schemas.microsoft.com/office/drawing/2014/main" val="602337045"/>
                    </a:ext>
                  </a:extLst>
                </a:gridCol>
                <a:gridCol w="655652">
                  <a:extLst>
                    <a:ext uri="{9D8B030D-6E8A-4147-A177-3AD203B41FA5}">
                      <a16:colId xmlns:a16="http://schemas.microsoft.com/office/drawing/2014/main" val="3161356938"/>
                    </a:ext>
                  </a:extLst>
                </a:gridCol>
                <a:gridCol w="655652">
                  <a:extLst>
                    <a:ext uri="{9D8B030D-6E8A-4147-A177-3AD203B41FA5}">
                      <a16:colId xmlns:a16="http://schemas.microsoft.com/office/drawing/2014/main" val="1999574524"/>
                    </a:ext>
                  </a:extLst>
                </a:gridCol>
                <a:gridCol w="526361">
                  <a:extLst>
                    <a:ext uri="{9D8B030D-6E8A-4147-A177-3AD203B41FA5}">
                      <a16:colId xmlns:a16="http://schemas.microsoft.com/office/drawing/2014/main" val="1427815534"/>
                    </a:ext>
                  </a:extLst>
                </a:gridCol>
                <a:gridCol w="635119">
                  <a:extLst>
                    <a:ext uri="{9D8B030D-6E8A-4147-A177-3AD203B41FA5}">
                      <a16:colId xmlns:a16="http://schemas.microsoft.com/office/drawing/2014/main" val="971577229"/>
                    </a:ext>
                  </a:extLst>
                </a:gridCol>
                <a:gridCol w="635119">
                  <a:extLst>
                    <a:ext uri="{9D8B030D-6E8A-4147-A177-3AD203B41FA5}">
                      <a16:colId xmlns:a16="http://schemas.microsoft.com/office/drawing/2014/main" val="2057842601"/>
                    </a:ext>
                  </a:extLst>
                </a:gridCol>
              </a:tblGrid>
              <a:tr h="156821">
                <a:tc>
                  <a:txBody>
                    <a:bodyPr/>
                    <a:lstStyle/>
                    <a:p>
                      <a:endParaRPr lang="en-GB" sz="105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&lt;s&gt;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the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boo</a:t>
                      </a:r>
                      <a:r>
                        <a:rPr lang="en-GB" sz="1200" b="0" baseline="0"/>
                        <a:t>k </a:t>
                      </a:r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books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woman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trip</a:t>
                      </a:r>
                      <a:r>
                        <a:rPr lang="en-GB" sz="1200" b="0" baseline="0"/>
                        <a:t> </a:t>
                      </a:r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covers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&lt;/s&gt;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646744"/>
                  </a:ext>
                </a:extLst>
              </a:tr>
              <a:tr h="166046">
                <a:tc>
                  <a:txBody>
                    <a:bodyPr/>
                    <a:lstStyle/>
                    <a:p>
                      <a:r>
                        <a:rPr lang="en-GB" sz="1100" b="0" dirty="0"/>
                        <a:t>&lt;s&gt;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574334"/>
                  </a:ext>
                </a:extLst>
              </a:tr>
              <a:tr h="199957">
                <a:tc>
                  <a:txBody>
                    <a:bodyPr/>
                    <a:lstStyle/>
                    <a:p>
                      <a:r>
                        <a:rPr lang="en-GB" sz="1100" b="0"/>
                        <a:t>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805497"/>
                  </a:ext>
                </a:extLst>
              </a:tr>
              <a:tr h="199957">
                <a:tc>
                  <a:txBody>
                    <a:bodyPr/>
                    <a:lstStyle/>
                    <a:p>
                      <a:r>
                        <a:rPr lang="en-GB" sz="1100" b="0"/>
                        <a:t>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1E-19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3.2E-5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1E-4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2.3E-5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6E-4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2.3E-7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4E-06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3E-8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351188"/>
                  </a:ext>
                </a:extLst>
              </a:tr>
              <a:tr h="166046">
                <a:tc>
                  <a:txBody>
                    <a:bodyPr/>
                    <a:lstStyle/>
                    <a:p>
                      <a:r>
                        <a:rPr lang="en-GB" sz="1100" b="0"/>
                        <a:t>PropNoun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400417"/>
                  </a:ext>
                </a:extLst>
              </a:tr>
              <a:tr h="199957">
                <a:tc>
                  <a:txBody>
                    <a:bodyPr/>
                    <a:lstStyle/>
                    <a:p>
                      <a:r>
                        <a:rPr lang="en-GB" sz="1100" b="0"/>
                        <a:t>Verb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4E-4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5E-5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1E-9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3E-6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5E-5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313363"/>
                  </a:ext>
                </a:extLst>
              </a:tr>
              <a:tr h="199957">
                <a:tc>
                  <a:txBody>
                    <a:bodyPr/>
                    <a:lstStyle/>
                    <a:p>
                      <a:r>
                        <a:rPr lang="en-GB" sz="1100" b="0" dirty="0"/>
                        <a:t>&lt;/s&gt;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/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745153"/>
                  </a:ext>
                </a:extLst>
              </a:tr>
            </a:tbl>
          </a:graphicData>
        </a:graphic>
      </p:graphicFrame>
      <p:grpSp>
        <p:nvGrpSpPr>
          <p:cNvPr id="8" name="Group 5">
            <a:extLst>
              <a:ext uri="{FF2B5EF4-FFF2-40B4-BE49-F238E27FC236}">
                <a16:creationId xmlns:a16="http://schemas.microsoft.com/office/drawing/2014/main" id="{517C29DB-2F9C-1248-BFFF-9D2E556EFC29}"/>
              </a:ext>
            </a:extLst>
          </p:cNvPr>
          <p:cNvGrpSpPr/>
          <p:nvPr/>
        </p:nvGrpSpPr>
        <p:grpSpPr>
          <a:xfrm>
            <a:off x="4865809" y="2483554"/>
            <a:ext cx="3078802" cy="1190368"/>
            <a:chOff x="3347212" y="5214582"/>
            <a:chExt cx="1633169" cy="914675"/>
          </a:xfrm>
        </p:grpSpPr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1F965444-5BC9-7740-BCF2-A2DE8527F6C9}"/>
                </a:ext>
              </a:extLst>
            </p:cNvPr>
            <p:cNvSpPr/>
            <p:nvPr/>
          </p:nvSpPr>
          <p:spPr bwMode="auto">
            <a:xfrm>
              <a:off x="4354894" y="5752610"/>
              <a:ext cx="594727" cy="3595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A01A85F1-D931-3744-9A91-D714DCE88779}"/>
                </a:ext>
              </a:extLst>
            </p:cNvPr>
            <p:cNvSpPr/>
            <p:nvPr/>
          </p:nvSpPr>
          <p:spPr bwMode="auto">
            <a:xfrm>
              <a:off x="3490696" y="5769725"/>
              <a:ext cx="496514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Oval 8">
              <a:extLst>
                <a:ext uri="{FF2B5EF4-FFF2-40B4-BE49-F238E27FC236}">
                  <a16:creationId xmlns:a16="http://schemas.microsoft.com/office/drawing/2014/main" id="{0199A6F4-1B41-7E44-A942-D052597DE8FD}"/>
                </a:ext>
              </a:extLst>
            </p:cNvPr>
            <p:cNvSpPr/>
            <p:nvPr/>
          </p:nvSpPr>
          <p:spPr bwMode="auto">
            <a:xfrm>
              <a:off x="3592712" y="5214582"/>
              <a:ext cx="339403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Oval 9">
              <a:extLst>
                <a:ext uri="{FF2B5EF4-FFF2-40B4-BE49-F238E27FC236}">
                  <a16:creationId xmlns:a16="http://schemas.microsoft.com/office/drawing/2014/main" id="{4195006D-0BBE-CF45-A9A5-D530E3ECACA4}"/>
                </a:ext>
              </a:extLst>
            </p:cNvPr>
            <p:cNvSpPr/>
            <p:nvPr/>
          </p:nvSpPr>
          <p:spPr bwMode="auto">
            <a:xfrm>
              <a:off x="4485631" y="5235132"/>
              <a:ext cx="289750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3" name="Straight Arrow Connector 10">
              <a:extLst>
                <a:ext uri="{FF2B5EF4-FFF2-40B4-BE49-F238E27FC236}">
                  <a16:creationId xmlns:a16="http://schemas.microsoft.com/office/drawing/2014/main" id="{AC3C9549-0B99-8242-BB7C-F9E99684806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347212" y="5391206"/>
              <a:ext cx="222729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1">
              <a:extLst>
                <a:ext uri="{FF2B5EF4-FFF2-40B4-BE49-F238E27FC236}">
                  <a16:creationId xmlns:a16="http://schemas.microsoft.com/office/drawing/2014/main" id="{62023790-8D75-9640-91B5-3E7CAF711324}"/>
                </a:ext>
              </a:extLst>
            </p:cNvPr>
            <p:cNvCxnSpPr/>
            <p:nvPr/>
          </p:nvCxnSpPr>
          <p:spPr bwMode="auto">
            <a:xfrm flipV="1">
              <a:off x="3932115" y="5384044"/>
              <a:ext cx="536561" cy="143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2">
              <a:extLst>
                <a:ext uri="{FF2B5EF4-FFF2-40B4-BE49-F238E27FC236}">
                  <a16:creationId xmlns:a16="http://schemas.microsoft.com/office/drawing/2014/main" id="{C76B3197-068A-2343-AF29-CC256355EE85}"/>
                </a:ext>
              </a:extLst>
            </p:cNvPr>
            <p:cNvCxnSpPr/>
            <p:nvPr/>
          </p:nvCxnSpPr>
          <p:spPr bwMode="auto">
            <a:xfrm>
              <a:off x="4789537" y="5398369"/>
              <a:ext cx="190844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3">
              <a:extLst>
                <a:ext uri="{FF2B5EF4-FFF2-40B4-BE49-F238E27FC236}">
                  <a16:creationId xmlns:a16="http://schemas.microsoft.com/office/drawing/2014/main" id="{4FF40E4B-D55D-8648-8AEE-3731672405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61165" y="5588824"/>
              <a:ext cx="1248" cy="16563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4">
              <a:extLst>
                <a:ext uri="{FF2B5EF4-FFF2-40B4-BE49-F238E27FC236}">
                  <a16:creationId xmlns:a16="http://schemas.microsoft.com/office/drawing/2014/main" id="{FBDE16F3-1D56-BB46-B410-D123206E75B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30506" y="5599527"/>
              <a:ext cx="0" cy="1459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8" name="TextBox 15">
            <a:extLst>
              <a:ext uri="{FF2B5EF4-FFF2-40B4-BE49-F238E27FC236}">
                <a16:creationId xmlns:a16="http://schemas.microsoft.com/office/drawing/2014/main" id="{4A593BA7-CE34-FD43-8DB3-729A8810488B}"/>
              </a:ext>
            </a:extLst>
          </p:cNvPr>
          <p:cNvSpPr txBox="1"/>
          <p:nvPr/>
        </p:nvSpPr>
        <p:spPr bwMode="white">
          <a:xfrm>
            <a:off x="7012264" y="2442484"/>
            <a:ext cx="51458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dirty="0"/>
              <a:t>s</a:t>
            </a:r>
            <a:r>
              <a:rPr lang="en-GB" sz="2800" baseline="-25000" dirty="0"/>
              <a:t>2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07933708-7BAB-7B45-B75B-AABA7A1C7C03}"/>
              </a:ext>
            </a:extLst>
          </p:cNvPr>
          <p:cNvSpPr txBox="1"/>
          <p:nvPr/>
        </p:nvSpPr>
        <p:spPr bwMode="white">
          <a:xfrm>
            <a:off x="5136301" y="3144332"/>
            <a:ext cx="11614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dirty="0"/>
              <a:t>book</a:t>
            </a:r>
            <a:endParaRPr lang="en-GB" sz="2800" baseline="-25000" dirty="0"/>
          </a:p>
        </p:txBody>
      </p:sp>
      <p:sp>
        <p:nvSpPr>
          <p:cNvPr id="20" name="TextBox 17">
            <a:extLst>
              <a:ext uri="{FF2B5EF4-FFF2-40B4-BE49-F238E27FC236}">
                <a16:creationId xmlns:a16="http://schemas.microsoft.com/office/drawing/2014/main" id="{AFCDF0BA-1D78-BA4D-A888-7AF2EC457089}"/>
              </a:ext>
            </a:extLst>
          </p:cNvPr>
          <p:cNvSpPr txBox="1"/>
          <p:nvPr/>
        </p:nvSpPr>
        <p:spPr bwMode="white">
          <a:xfrm flipH="1">
            <a:off x="5390260" y="2423883"/>
            <a:ext cx="8980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dirty="0"/>
              <a:t>s</a:t>
            </a:r>
            <a:r>
              <a:rPr lang="en-GB" sz="2800" baseline="-25000" dirty="0"/>
              <a:t>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413D30-0B19-C398-5907-A574AB4DA6D3}"/>
                  </a:ext>
                </a:extLst>
              </p:cNvPr>
              <p:cNvSpPr txBox="1"/>
              <p:nvPr/>
            </p:nvSpPr>
            <p:spPr bwMode="white">
              <a:xfrm>
                <a:off x="3108272" y="484973"/>
                <a:ext cx="6264696" cy="10534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800" b="1" baseline="0" dirty="0"/>
                  <a:t>B</a:t>
                </a:r>
                <a:r>
                  <a:rPr lang="en-US" sz="2800" baseline="-25000" dirty="0"/>
                  <a:t>0</a:t>
                </a:r>
                <a:r>
                  <a:rPr lang="en-US" sz="2800" baseline="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NOUN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→ 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1.6 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sz="28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28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−6</m:t>
                                  </m:r>
                                </m:sup>
                              </m:sSup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→ 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4 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sz="28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8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5          </m:t>
                                  </m:r>
                                </m:sup>
                              </m:sSup>
                            </m:e>
                          </m:mr>
                        </m:m>
                      </m:e>
                    </m:d>
                  </m:oMath>
                </a14:m>
                <a:endParaRPr lang="en-GB" sz="2800" baseline="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413D30-0B19-C398-5907-A574AB4DA6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108272" y="484973"/>
                <a:ext cx="6264696" cy="1053494"/>
              </a:xfrm>
              <a:prstGeom prst="rect">
                <a:avLst/>
              </a:prstGeom>
              <a:blipFill>
                <a:blip r:embed="rId2"/>
                <a:stretch>
                  <a:fillRect l="-204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21327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826318-89ED-6743-A48A-FE6D4B9B9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Kommentarer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DDFD3ED5-1796-E14F-B7AD-E1CB086F4FA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Hvis </a:t>
                </a:r>
                <a:r>
                  <a:rPr lang="nb-NO" i="1" dirty="0"/>
                  <a:t>k</a:t>
                </a:r>
                <a:r>
                  <a:rPr lang="nb-NO" dirty="0"/>
                  <a:t> er for liten kan det hende vi går glipp av det som faktisk var den beste hypotesen</a:t>
                </a:r>
              </a:p>
              <a:p>
                <a:pPr lvl="1"/>
                <a:r>
                  <a:rPr lang="nb-NO" dirty="0"/>
                  <a:t>Og hvis k=1 </a:t>
                </a:r>
                <a:r>
                  <a:rPr lang="nb-NO" dirty="0">
                    <a:sym typeface="Wingdings" panose="05000000000000000000" pitchFamily="2" charset="2"/>
                  </a:rPr>
                  <a:t> «</a:t>
                </a:r>
                <a:r>
                  <a:rPr lang="nb-NO" dirty="0" err="1">
                    <a:sym typeface="Wingdings" panose="05000000000000000000" pitchFamily="2" charset="2"/>
                  </a:rPr>
                  <a:t>greedy</a:t>
                </a:r>
                <a:r>
                  <a:rPr lang="nb-NO" dirty="0">
                    <a:sym typeface="Wingdings" panose="05000000000000000000" pitchFamily="2" charset="2"/>
                  </a:rPr>
                  <a:t> </a:t>
                </a:r>
                <a:r>
                  <a:rPr lang="nb-NO" dirty="0" err="1">
                    <a:sym typeface="Wingdings" panose="05000000000000000000" pitchFamily="2" charset="2"/>
                  </a:rPr>
                  <a:t>decoding</a:t>
                </a:r>
                <a:r>
                  <a:rPr lang="nb-NO" dirty="0">
                    <a:sym typeface="Wingdings" panose="05000000000000000000" pitchFamily="2" charset="2"/>
                  </a:rPr>
                  <a:t>»</a:t>
                </a:r>
                <a:endParaRPr lang="nb-NO" dirty="0"/>
              </a:p>
              <a:p>
                <a:r>
                  <a:rPr lang="nb-NO" dirty="0"/>
                  <a:t>Men en større </a:t>
                </a:r>
                <a:r>
                  <a:rPr lang="nb-NO" i="1" dirty="0"/>
                  <a:t>k</a:t>
                </a:r>
                <a:r>
                  <a:rPr lang="nb-NO" dirty="0"/>
                  <a:t> betyr også flere beregninger </a:t>
                </a:r>
              </a:p>
              <a:p>
                <a:pPr lvl="1"/>
                <a:r>
                  <a:rPr lang="nb-NO" dirty="0"/>
                  <a:t>k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nb-NO" dirty="0"/>
                  <a:t> M sannsynligheter å beregne hver gang</a:t>
                </a:r>
              </a:p>
              <a:p>
                <a:r>
                  <a:rPr lang="nb-NO" dirty="0"/>
                  <a:t>Vi kan visualisere beam                                                   </a:t>
                </a:r>
                <a:r>
                  <a:rPr lang="nb-NO" dirty="0" err="1"/>
                  <a:t>search</a:t>
                </a:r>
                <a:r>
                  <a:rPr lang="nb-NO" dirty="0"/>
                  <a:t> som et </a:t>
                </a:r>
                <a:r>
                  <a:rPr lang="nb-NO" i="1" dirty="0"/>
                  <a:t>tre</a:t>
                </a:r>
                <a:r>
                  <a:rPr lang="nb-NO" dirty="0"/>
                  <a:t> hvor vi                                                        bare utdyper noen av                                                   alternativene på hvert                                                              trinn:</a:t>
                </a:r>
              </a:p>
              <a:p>
                <a:endParaRPr lang="nb-NO" dirty="0"/>
              </a:p>
            </p:txBody>
          </p:sp>
        </mc:Choice>
        <mc:Fallback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DDFD3ED5-1796-E14F-B7AD-E1CB086F4F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64" t="-1037" r="-2821" b="-5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0B8E67E-B5E8-3041-B000-6C64D79ADC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38</a:t>
            </a:fld>
            <a:endParaRPr lang="en-GB" noProof="0"/>
          </a:p>
        </p:txBody>
      </p:sp>
      <p:sp>
        <p:nvSpPr>
          <p:cNvPr id="5" name="AutoShape 2" descr="10.8. Beam Search — Dive into Deep Learning 1.0.3 documentation">
            <a:extLst>
              <a:ext uri="{FF2B5EF4-FFF2-40B4-BE49-F238E27FC236}">
                <a16:creationId xmlns:a16="http://schemas.microsoft.com/office/drawing/2014/main" id="{B40F202B-E4F8-1DAA-76C7-9C39F84A02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FD34E42-845F-0510-C5BA-873F5EFD5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11960" y="3861048"/>
            <a:ext cx="4323360" cy="278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7478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573" y="443253"/>
            <a:ext cx="8424936" cy="729033"/>
          </a:xfrm>
        </p:spPr>
        <p:txBody>
          <a:bodyPr/>
          <a:lstStyle/>
          <a:p>
            <a:pPr marL="0" indent="0">
              <a:buNone/>
            </a:pPr>
            <a:r>
              <a:rPr lang="nb-NO" sz="3200" dirty="0"/>
              <a:t>Oppsummering</a:t>
            </a:r>
          </a:p>
          <a:p>
            <a:endParaRPr lang="nb-NO" sz="3200" dirty="0"/>
          </a:p>
          <a:p>
            <a:endParaRPr lang="nb-NO" sz="3200" dirty="0"/>
          </a:p>
          <a:p>
            <a:pPr marL="0" indent="0">
              <a:buNone/>
            </a:pPr>
            <a:endParaRPr lang="nb-NO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39</a:t>
            </a:fld>
            <a:endParaRPr lang="en-GB" noProof="0"/>
          </a:p>
        </p:txBody>
      </p:sp>
      <p:sp>
        <p:nvSpPr>
          <p:cNvPr id="9" name="TextBox 8"/>
          <p:cNvSpPr txBox="1"/>
          <p:nvPr/>
        </p:nvSpPr>
        <p:spPr bwMode="white">
          <a:xfrm>
            <a:off x="501689" y="1374104"/>
            <a:ext cx="542780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="1" baseline="0" dirty="0" err="1"/>
              <a:t>Sekvensmodeller</a:t>
            </a:r>
            <a:r>
              <a:rPr lang="en-GB" sz="2800" baseline="0" dirty="0"/>
              <a:t>, </a:t>
            </a:r>
            <a:r>
              <a:rPr lang="en-GB" sz="2800" baseline="0" dirty="0" err="1"/>
              <a:t>og</a:t>
            </a:r>
            <a:r>
              <a:rPr lang="en-GB" sz="2800" baseline="0" dirty="0"/>
              <a:t> </a:t>
            </a:r>
            <a:r>
              <a:rPr lang="en-GB" sz="2800" baseline="0" dirty="0" err="1"/>
              <a:t>mer</a:t>
            </a:r>
            <a:r>
              <a:rPr lang="en-GB" sz="2800" baseline="0" dirty="0"/>
              <a:t> </a:t>
            </a:r>
            <a:r>
              <a:rPr lang="en-GB" sz="2800" baseline="0" dirty="0" err="1"/>
              <a:t>spesielt</a:t>
            </a:r>
            <a:r>
              <a:rPr lang="en-GB" sz="2800" dirty="0"/>
              <a:t> </a:t>
            </a:r>
            <a:r>
              <a:rPr lang="en-GB" sz="2800" i="1" dirty="0"/>
              <a:t>Hidden Markov Models</a:t>
            </a:r>
            <a:endParaRPr lang="en-GB" sz="2800" i="1" baseline="0" dirty="0"/>
          </a:p>
        </p:txBody>
      </p:sp>
      <p:grpSp>
        <p:nvGrpSpPr>
          <p:cNvPr id="10" name="Group 9"/>
          <p:cNvGrpSpPr/>
          <p:nvPr/>
        </p:nvGrpSpPr>
        <p:grpSpPr>
          <a:xfrm>
            <a:off x="6276187" y="1301653"/>
            <a:ext cx="2340208" cy="1099008"/>
            <a:chOff x="6516216" y="2132856"/>
            <a:chExt cx="1589414" cy="664378"/>
          </a:xfrm>
        </p:grpSpPr>
        <p:sp>
          <p:nvSpPr>
            <p:cNvPr id="11" name="Oval 10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3" name="Straight Arrow Connector 12"/>
            <p:cNvCxnSpPr>
              <a:stCxn id="11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stCxn id="11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Oval 14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TextBox 17"/>
            <p:cNvSpPr txBox="1"/>
            <p:nvPr/>
          </p:nvSpPr>
          <p:spPr bwMode="white">
            <a:xfrm>
              <a:off x="7513105" y="213285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Oval 20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64" name="Rectangle 63"/>
          <p:cNvSpPr/>
          <p:nvPr/>
        </p:nvSpPr>
        <p:spPr>
          <a:xfrm>
            <a:off x="127646" y="2808995"/>
            <a:ext cx="7782273" cy="707886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17463"/>
            <a:r>
              <a:rPr lang="en-GB" b="1" kern="0" dirty="0" err="1">
                <a:solidFill>
                  <a:schemeClr val="bg1"/>
                </a:solidFill>
              </a:rPr>
              <a:t>Modellering</a:t>
            </a:r>
            <a:r>
              <a:rPr lang="en-GB" kern="0" dirty="0">
                <a:solidFill>
                  <a:schemeClr val="bg1"/>
                </a:solidFill>
              </a:rPr>
              <a:t>: </a:t>
            </a:r>
            <a:r>
              <a:rPr lang="en-GB" kern="0" dirty="0" err="1">
                <a:solidFill>
                  <a:schemeClr val="bg1"/>
                </a:solidFill>
              </a:rPr>
              <a:t>hvordan</a:t>
            </a:r>
            <a:r>
              <a:rPr lang="en-GB" kern="0" dirty="0">
                <a:solidFill>
                  <a:schemeClr val="bg1"/>
                </a:solidFill>
              </a:rPr>
              <a:t> </a:t>
            </a:r>
            <a:r>
              <a:rPr lang="en-GB" kern="0" dirty="0" err="1">
                <a:solidFill>
                  <a:schemeClr val="bg1"/>
                </a:solidFill>
              </a:rPr>
              <a:t>behandler</a:t>
            </a:r>
            <a:r>
              <a:rPr lang="en-GB" kern="0" dirty="0">
                <a:solidFill>
                  <a:schemeClr val="bg1"/>
                </a:solidFill>
              </a:rPr>
              <a:t> vi </a:t>
            </a:r>
            <a:r>
              <a:rPr lang="en-GB" kern="0" dirty="0" err="1">
                <a:solidFill>
                  <a:schemeClr val="bg1"/>
                </a:solidFill>
              </a:rPr>
              <a:t>problemer</a:t>
            </a:r>
            <a:r>
              <a:rPr lang="en-GB" kern="0" dirty="0">
                <a:solidFill>
                  <a:schemeClr val="bg1"/>
                </a:solidFill>
              </a:rPr>
              <a:t> </a:t>
            </a:r>
            <a:r>
              <a:rPr lang="en-GB" kern="0" dirty="0" err="1">
                <a:solidFill>
                  <a:schemeClr val="bg1"/>
                </a:solidFill>
              </a:rPr>
              <a:t>som</a:t>
            </a:r>
            <a:r>
              <a:rPr lang="en-GB" kern="0" dirty="0">
                <a:solidFill>
                  <a:schemeClr val="bg1"/>
                </a:solidFill>
              </a:rPr>
              <a:t> tar </a:t>
            </a:r>
            <a:r>
              <a:rPr lang="en-GB" kern="0" dirty="0" err="1">
                <a:solidFill>
                  <a:schemeClr val="bg1"/>
                </a:solidFill>
              </a:rPr>
              <a:t>sekvensdata</a:t>
            </a:r>
            <a:r>
              <a:rPr lang="en-GB" kern="0" dirty="0">
                <a:solidFill>
                  <a:schemeClr val="bg1"/>
                </a:solidFill>
              </a:rPr>
              <a:t> </a:t>
            </a:r>
            <a:r>
              <a:rPr lang="en-GB" kern="0" dirty="0" err="1">
                <a:solidFill>
                  <a:schemeClr val="bg1"/>
                </a:solidFill>
              </a:rPr>
              <a:t>som</a:t>
            </a:r>
            <a:r>
              <a:rPr lang="en-GB" kern="0" dirty="0">
                <a:solidFill>
                  <a:schemeClr val="bg1"/>
                </a:solidFill>
              </a:rPr>
              <a:t> input </a:t>
            </a:r>
            <a:r>
              <a:rPr lang="en-GB" kern="0" dirty="0" err="1">
                <a:solidFill>
                  <a:schemeClr val="bg1"/>
                </a:solidFill>
              </a:rPr>
              <a:t>og</a:t>
            </a:r>
            <a:r>
              <a:rPr lang="en-GB" kern="0" dirty="0">
                <a:solidFill>
                  <a:schemeClr val="bg1"/>
                </a:solidFill>
              </a:rPr>
              <a:t> output?</a:t>
            </a:r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5C96EE2B-9717-7546-A972-7AEA6E073ED0}"/>
              </a:ext>
            </a:extLst>
          </p:cNvPr>
          <p:cNvGrpSpPr/>
          <p:nvPr/>
        </p:nvGrpSpPr>
        <p:grpSpPr>
          <a:xfrm>
            <a:off x="110948" y="3692457"/>
            <a:ext cx="4700764" cy="2996929"/>
            <a:chOff x="110948" y="3692457"/>
            <a:chExt cx="4700764" cy="2996929"/>
          </a:xfrm>
        </p:grpSpPr>
        <p:sp>
          <p:nvSpPr>
            <p:cNvPr id="66" name="Rectangle 7">
              <a:extLst>
                <a:ext uri="{FF2B5EF4-FFF2-40B4-BE49-F238E27FC236}">
                  <a16:creationId xmlns:a16="http://schemas.microsoft.com/office/drawing/2014/main" id="{EEAB60F8-036D-FC40-9312-F0D369C86417}"/>
                </a:ext>
              </a:extLst>
            </p:cNvPr>
            <p:cNvSpPr/>
            <p:nvPr/>
          </p:nvSpPr>
          <p:spPr bwMode="auto">
            <a:xfrm>
              <a:off x="110948" y="5837201"/>
              <a:ext cx="1424959" cy="852185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67" name="Group 61">
              <a:extLst>
                <a:ext uri="{FF2B5EF4-FFF2-40B4-BE49-F238E27FC236}">
                  <a16:creationId xmlns:a16="http://schemas.microsoft.com/office/drawing/2014/main" id="{53A9C78B-8571-4548-8A5F-A24AFC339A5C}"/>
                </a:ext>
              </a:extLst>
            </p:cNvPr>
            <p:cNvGrpSpPr/>
            <p:nvPr/>
          </p:nvGrpSpPr>
          <p:grpSpPr>
            <a:xfrm>
              <a:off x="166564" y="3805285"/>
              <a:ext cx="4645148" cy="2662703"/>
              <a:chOff x="166564" y="3805285"/>
              <a:chExt cx="4645148" cy="2662703"/>
            </a:xfrm>
          </p:grpSpPr>
          <p:sp>
            <p:nvSpPr>
              <p:cNvPr id="68" name="Rectangle 5">
                <a:extLst>
                  <a:ext uri="{FF2B5EF4-FFF2-40B4-BE49-F238E27FC236}">
                    <a16:creationId xmlns:a16="http://schemas.microsoft.com/office/drawing/2014/main" id="{49F6299B-A056-5A4C-8FDF-0D663AEEF99D}"/>
                  </a:ext>
                </a:extLst>
              </p:cNvPr>
              <p:cNvSpPr/>
              <p:nvPr/>
            </p:nvSpPr>
            <p:spPr>
              <a:xfrm>
                <a:off x="166564" y="3805285"/>
                <a:ext cx="4645148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463"/>
                <a:r>
                  <a:rPr lang="en-GB" b="1" kern="0" dirty="0" err="1"/>
                  <a:t>Dekoding</a:t>
                </a:r>
                <a:r>
                  <a:rPr lang="en-GB" kern="0" dirty="0"/>
                  <a:t>: </a:t>
                </a:r>
                <a:r>
                  <a:rPr lang="en-GB" kern="0" dirty="0" err="1"/>
                  <a:t>hvordan</a:t>
                </a:r>
                <a:r>
                  <a:rPr lang="en-GB" kern="0" dirty="0"/>
                  <a:t> </a:t>
                </a:r>
                <a:r>
                  <a:rPr lang="en-GB" kern="0" dirty="0" err="1"/>
                  <a:t>beregner</a:t>
                </a:r>
                <a:r>
                  <a:rPr lang="en-GB" kern="0" dirty="0"/>
                  <a:t> vi den </a:t>
                </a:r>
                <a:r>
                  <a:rPr lang="en-GB" kern="0" dirty="0" err="1"/>
                  <a:t>meste</a:t>
                </a:r>
                <a:r>
                  <a:rPr lang="en-GB" kern="0" dirty="0"/>
                  <a:t> </a:t>
                </a:r>
                <a:r>
                  <a:rPr lang="en-GB" kern="0" dirty="0" err="1"/>
                  <a:t>sannsynlige</a:t>
                </a:r>
                <a:r>
                  <a:rPr lang="en-GB" kern="0" dirty="0"/>
                  <a:t> </a:t>
                </a:r>
                <a:r>
                  <a:rPr lang="en-GB" kern="0" dirty="0" err="1"/>
                  <a:t>sekvensen</a:t>
                </a:r>
                <a:r>
                  <a:rPr lang="en-GB" kern="0" dirty="0"/>
                  <a:t> </a:t>
                </a:r>
                <a:r>
                  <a:rPr lang="en-GB" kern="0" dirty="0" err="1"/>
                  <a:t>av</a:t>
                </a:r>
                <a:r>
                  <a:rPr lang="en-GB" kern="0" dirty="0"/>
                  <a:t> labeller (</a:t>
                </a:r>
                <a:r>
                  <a:rPr lang="en-GB" kern="0" dirty="0" err="1"/>
                  <a:t>f.eks</a:t>
                </a:r>
                <a:r>
                  <a:rPr lang="en-GB" kern="0" dirty="0"/>
                  <a:t>. POS tags) </a:t>
                </a:r>
                <a:r>
                  <a:rPr lang="en-GB" kern="0" dirty="0" err="1"/>
                  <a:t>gitt</a:t>
                </a:r>
                <a:r>
                  <a:rPr lang="en-GB" kern="0" dirty="0"/>
                  <a:t> en </a:t>
                </a:r>
                <a:r>
                  <a:rPr lang="en-GB" kern="0" dirty="0" err="1"/>
                  <a:t>sekvens</a:t>
                </a:r>
                <a:r>
                  <a:rPr lang="en-GB" kern="0" dirty="0"/>
                  <a:t> </a:t>
                </a:r>
                <a:r>
                  <a:rPr lang="en-GB" kern="0" dirty="0" err="1"/>
                  <a:t>av</a:t>
                </a:r>
                <a:r>
                  <a:rPr lang="en-GB" kern="0" dirty="0"/>
                  <a:t> </a:t>
                </a:r>
                <a:r>
                  <a:rPr lang="en-GB" kern="0" dirty="0" err="1"/>
                  <a:t>observasjoner</a:t>
                </a:r>
                <a:r>
                  <a:rPr lang="en-GB" kern="0" dirty="0"/>
                  <a:t> (</a:t>
                </a:r>
                <a:r>
                  <a:rPr lang="en-GB" kern="0" dirty="0" err="1"/>
                  <a:t>f.eks</a:t>
                </a:r>
                <a:r>
                  <a:rPr lang="en-GB" kern="0" dirty="0"/>
                  <a:t>. </a:t>
                </a:r>
                <a:r>
                  <a:rPr lang="en-GB" kern="0" dirty="0" err="1"/>
                  <a:t>ord</a:t>
                </a:r>
                <a:r>
                  <a:rPr lang="en-GB" kern="0" dirty="0"/>
                  <a:t>)?</a:t>
                </a:r>
              </a:p>
            </p:txBody>
          </p:sp>
          <p:grpSp>
            <p:nvGrpSpPr>
              <p:cNvPr id="69" name="Group 24">
                <a:extLst>
                  <a:ext uri="{FF2B5EF4-FFF2-40B4-BE49-F238E27FC236}">
                    <a16:creationId xmlns:a16="http://schemas.microsoft.com/office/drawing/2014/main" id="{7CEAC702-D29F-FB42-AF82-A6B157D5443E}"/>
                  </a:ext>
                </a:extLst>
              </p:cNvPr>
              <p:cNvGrpSpPr/>
              <p:nvPr/>
            </p:nvGrpSpPr>
            <p:grpSpPr>
              <a:xfrm>
                <a:off x="314722" y="5225611"/>
                <a:ext cx="3122976" cy="1242377"/>
                <a:chOff x="2843808" y="2276872"/>
                <a:chExt cx="3122976" cy="1242377"/>
              </a:xfrm>
            </p:grpSpPr>
            <p:grpSp>
              <p:nvGrpSpPr>
                <p:cNvPr id="70" name="Group 25">
                  <a:extLst>
                    <a:ext uri="{FF2B5EF4-FFF2-40B4-BE49-F238E27FC236}">
                      <a16:creationId xmlns:a16="http://schemas.microsoft.com/office/drawing/2014/main" id="{D7E4C550-FB50-AF49-8031-B2F8B7CDC3BA}"/>
                    </a:ext>
                  </a:extLst>
                </p:cNvPr>
                <p:cNvGrpSpPr/>
                <p:nvPr/>
              </p:nvGrpSpPr>
              <p:grpSpPr>
                <a:xfrm>
                  <a:off x="3203847" y="2584997"/>
                  <a:ext cx="2762937" cy="504517"/>
                  <a:chOff x="6516216" y="2264826"/>
                  <a:chExt cx="2097690" cy="358070"/>
                </a:xfrm>
              </p:grpSpPr>
              <p:sp>
                <p:nvSpPr>
                  <p:cNvPr id="77" name="Oval 32">
                    <a:extLst>
                      <a:ext uri="{FF2B5EF4-FFF2-40B4-BE49-F238E27FC236}">
                        <a16:creationId xmlns:a16="http://schemas.microsoft.com/office/drawing/2014/main" id="{3844DCF2-0227-2740-B36A-58CC96F80C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16216" y="2327790"/>
                    <a:ext cx="263836" cy="11510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78" name="Straight Arrow Connector 33">
                    <a:extLst>
                      <a:ext uri="{FF2B5EF4-FFF2-40B4-BE49-F238E27FC236}">
                        <a16:creationId xmlns:a16="http://schemas.microsoft.com/office/drawing/2014/main" id="{6484C298-205B-6649-B510-28CCA24C99C9}"/>
                      </a:ext>
                    </a:extLst>
                  </p:cNvPr>
                  <p:cNvCxnSpPr>
                    <a:stCxn id="77" idx="4"/>
                  </p:cNvCxnSpPr>
                  <p:nvPr/>
                </p:nvCxnSpPr>
                <p:spPr bwMode="auto">
                  <a:xfrm>
                    <a:off x="6648134" y="2442895"/>
                    <a:ext cx="0" cy="180001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79" name="Straight Arrow Connector 34">
                    <a:extLst>
                      <a:ext uri="{FF2B5EF4-FFF2-40B4-BE49-F238E27FC236}">
                        <a16:creationId xmlns:a16="http://schemas.microsoft.com/office/drawing/2014/main" id="{C3B268F0-198F-1F46-824A-5A803C3B943F}"/>
                      </a:ext>
                    </a:extLst>
                  </p:cNvPr>
                  <p:cNvCxnSpPr>
                    <a:stCxn id="77" idx="6"/>
                  </p:cNvCxnSpPr>
                  <p:nvPr/>
                </p:nvCxnSpPr>
                <p:spPr bwMode="auto">
                  <a:xfrm>
                    <a:off x="6780052" y="2385342"/>
                    <a:ext cx="228197" cy="3046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80" name="Oval 35">
                    <a:extLst>
                      <a:ext uri="{FF2B5EF4-FFF2-40B4-BE49-F238E27FC236}">
                        <a16:creationId xmlns:a16="http://schemas.microsoft.com/office/drawing/2014/main" id="{1A86CD35-E109-FD45-AF2E-39AA1A270E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043888" y="2327790"/>
                    <a:ext cx="263836" cy="11510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81" name="Straight Arrow Connector 36">
                    <a:extLst>
                      <a:ext uri="{FF2B5EF4-FFF2-40B4-BE49-F238E27FC236}">
                        <a16:creationId xmlns:a16="http://schemas.microsoft.com/office/drawing/2014/main" id="{54471D11-D605-EA4B-8C98-BF62834D76C8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7175806" y="2442896"/>
                    <a:ext cx="0" cy="18000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2" name="Straight Arrow Connector 37">
                    <a:extLst>
                      <a:ext uri="{FF2B5EF4-FFF2-40B4-BE49-F238E27FC236}">
                        <a16:creationId xmlns:a16="http://schemas.microsoft.com/office/drawing/2014/main" id="{8B0BF616-5A93-804C-9AC9-E0E94A52F19D}"/>
                      </a:ext>
                    </a:extLst>
                  </p:cNvPr>
                  <p:cNvCxnSpPr/>
                  <p:nvPr/>
                </p:nvCxnSpPr>
                <p:spPr bwMode="auto">
                  <a:xfrm flipV="1">
                    <a:off x="7336951" y="2385342"/>
                    <a:ext cx="504843" cy="2657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83" name="TextBox 38">
                    <a:extLst>
                      <a:ext uri="{FF2B5EF4-FFF2-40B4-BE49-F238E27FC236}">
                        <a16:creationId xmlns:a16="http://schemas.microsoft.com/office/drawing/2014/main" id="{E7EA61A9-07E9-7C4C-8FB1-AA5E5328BD60}"/>
                      </a:ext>
                    </a:extLst>
                  </p:cNvPr>
                  <p:cNvSpPr txBox="1"/>
                  <p:nvPr/>
                </p:nvSpPr>
                <p:spPr bwMode="white">
                  <a:xfrm>
                    <a:off x="8174179" y="2264826"/>
                    <a:ext cx="439727" cy="32798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GB" sz="1400" baseline="0"/>
                      <a:t>...</a:t>
                    </a:r>
                    <a:endParaRPr lang="en-GB" sz="1400" baseline="0" dirty="0"/>
                  </a:p>
                </p:txBody>
              </p:sp>
              <p:sp>
                <p:nvSpPr>
                  <p:cNvPr id="84" name="Oval 39">
                    <a:extLst>
                      <a:ext uri="{FF2B5EF4-FFF2-40B4-BE49-F238E27FC236}">
                        <a16:creationId xmlns:a16="http://schemas.microsoft.com/office/drawing/2014/main" id="{925006DD-0E37-5244-BB44-EF713A994DB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41794" y="2332630"/>
                    <a:ext cx="263836" cy="11026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85" name="Straight Arrow Connector 40">
                    <a:extLst>
                      <a:ext uri="{FF2B5EF4-FFF2-40B4-BE49-F238E27FC236}">
                        <a16:creationId xmlns:a16="http://schemas.microsoft.com/office/drawing/2014/main" id="{6C1091FF-F38C-9043-BF42-D843462C183D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7974363" y="2442896"/>
                    <a:ext cx="0" cy="18000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sp>
              <p:nvSpPr>
                <p:cNvPr id="71" name="TextBox 26">
                  <a:extLst>
                    <a:ext uri="{FF2B5EF4-FFF2-40B4-BE49-F238E27FC236}">
                      <a16:creationId xmlns:a16="http://schemas.microsoft.com/office/drawing/2014/main" id="{E0251763-C45A-8642-91DB-3BD3C5FCDDD1}"/>
                    </a:ext>
                  </a:extLst>
                </p:cNvPr>
                <p:cNvSpPr txBox="1"/>
                <p:nvPr/>
              </p:nvSpPr>
              <p:spPr bwMode="white">
                <a:xfrm>
                  <a:off x="2843808" y="3119139"/>
                  <a:ext cx="1008112" cy="40011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baseline="0"/>
                    <a:t>Kurset</a:t>
                  </a:r>
                  <a:endParaRPr lang="en-GB" baseline="0" dirty="0"/>
                </a:p>
              </p:txBody>
            </p:sp>
            <p:sp>
              <p:nvSpPr>
                <p:cNvPr id="72" name="TextBox 27">
                  <a:extLst>
                    <a:ext uri="{FF2B5EF4-FFF2-40B4-BE49-F238E27FC236}">
                      <a16:creationId xmlns:a16="http://schemas.microsoft.com/office/drawing/2014/main" id="{F6349D24-887D-5441-8663-C84F93669B5E}"/>
                    </a:ext>
                  </a:extLst>
                </p:cNvPr>
                <p:cNvSpPr txBox="1"/>
                <p:nvPr/>
              </p:nvSpPr>
              <p:spPr bwMode="white">
                <a:xfrm>
                  <a:off x="3916066" y="3114306"/>
                  <a:ext cx="439910" cy="40011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baseline="0"/>
                    <a:t>er</a:t>
                  </a:r>
                  <a:endParaRPr lang="en-GB" baseline="0" dirty="0"/>
                </a:p>
              </p:txBody>
            </p:sp>
            <p:sp>
              <p:nvSpPr>
                <p:cNvPr id="73" name="TextBox 28">
                  <a:extLst>
                    <a:ext uri="{FF2B5EF4-FFF2-40B4-BE49-F238E27FC236}">
                      <a16:creationId xmlns:a16="http://schemas.microsoft.com/office/drawing/2014/main" id="{925141AD-4C4C-E548-B610-E697ED7AF887}"/>
                    </a:ext>
                  </a:extLst>
                </p:cNvPr>
                <p:cNvSpPr txBox="1"/>
                <p:nvPr/>
              </p:nvSpPr>
              <p:spPr bwMode="white">
                <a:xfrm>
                  <a:off x="4420122" y="3110090"/>
                  <a:ext cx="1520676" cy="40011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baseline="0"/>
                    <a:t>interessant</a:t>
                  </a:r>
                  <a:endParaRPr lang="en-GB" baseline="0" dirty="0"/>
                </a:p>
              </p:txBody>
            </p:sp>
            <p:sp>
              <p:nvSpPr>
                <p:cNvPr id="74" name="TextBox 29">
                  <a:extLst>
                    <a:ext uri="{FF2B5EF4-FFF2-40B4-BE49-F238E27FC236}">
                      <a16:creationId xmlns:a16="http://schemas.microsoft.com/office/drawing/2014/main" id="{B86CA39D-BAB9-B347-A56F-2C50216C8516}"/>
                    </a:ext>
                  </a:extLst>
                </p:cNvPr>
                <p:cNvSpPr txBox="1"/>
                <p:nvPr/>
              </p:nvSpPr>
              <p:spPr bwMode="white">
                <a:xfrm>
                  <a:off x="3204283" y="2276872"/>
                  <a:ext cx="42449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2400" baseline="0">
                      <a:solidFill>
                        <a:schemeClr val="accent2"/>
                      </a:solidFill>
                    </a:rPr>
                    <a:t>?</a:t>
                  </a:r>
                  <a:endParaRPr lang="en-GB" sz="2400" baseline="0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75" name="TextBox 30">
                  <a:extLst>
                    <a:ext uri="{FF2B5EF4-FFF2-40B4-BE49-F238E27FC236}">
                      <a16:creationId xmlns:a16="http://schemas.microsoft.com/office/drawing/2014/main" id="{31898D0A-2BCF-BB40-A9E4-386438837258}"/>
                    </a:ext>
                  </a:extLst>
                </p:cNvPr>
                <p:cNvSpPr txBox="1"/>
                <p:nvPr/>
              </p:nvSpPr>
              <p:spPr bwMode="white">
                <a:xfrm>
                  <a:off x="3885657" y="2297434"/>
                  <a:ext cx="42449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2400" baseline="0">
                      <a:solidFill>
                        <a:schemeClr val="accent2"/>
                      </a:solidFill>
                    </a:rPr>
                    <a:t>?</a:t>
                  </a:r>
                  <a:endParaRPr lang="en-GB" sz="2400" baseline="0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76" name="TextBox 31">
                  <a:extLst>
                    <a:ext uri="{FF2B5EF4-FFF2-40B4-BE49-F238E27FC236}">
                      <a16:creationId xmlns:a16="http://schemas.microsoft.com/office/drawing/2014/main" id="{43FB5AB4-1093-3348-8C84-5E3F57D0A721}"/>
                    </a:ext>
                  </a:extLst>
                </p:cNvPr>
                <p:cNvSpPr txBox="1"/>
                <p:nvPr/>
              </p:nvSpPr>
              <p:spPr bwMode="white">
                <a:xfrm>
                  <a:off x="4939589" y="2297434"/>
                  <a:ext cx="42449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2400" baseline="0">
                      <a:solidFill>
                        <a:schemeClr val="accent2"/>
                      </a:solidFill>
                    </a:rPr>
                    <a:t>?</a:t>
                  </a:r>
                  <a:endParaRPr lang="en-GB" sz="2400" baseline="0" dirty="0">
                    <a:solidFill>
                      <a:schemeClr val="accent2"/>
                    </a:solidFill>
                  </a:endParaRPr>
                </a:p>
              </p:txBody>
            </p:sp>
          </p:grpSp>
        </p:grpSp>
        <p:sp>
          <p:nvSpPr>
            <p:cNvPr id="86" name="Rectangle 64">
              <a:extLst>
                <a:ext uri="{FF2B5EF4-FFF2-40B4-BE49-F238E27FC236}">
                  <a16:creationId xmlns:a16="http://schemas.microsoft.com/office/drawing/2014/main" id="{B049D524-B3C9-1649-9C05-CC41A02C4009}"/>
                </a:ext>
              </a:extLst>
            </p:cNvPr>
            <p:cNvSpPr/>
            <p:nvPr/>
          </p:nvSpPr>
          <p:spPr bwMode="auto">
            <a:xfrm>
              <a:off x="127646" y="3692457"/>
              <a:ext cx="4608183" cy="2996929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5" name="Gruppe 4">
            <a:extLst>
              <a:ext uri="{FF2B5EF4-FFF2-40B4-BE49-F238E27FC236}">
                <a16:creationId xmlns:a16="http://schemas.microsoft.com/office/drawing/2014/main" id="{85DD846E-C80E-8B4B-8B8D-FDB1A0E73846}"/>
              </a:ext>
            </a:extLst>
          </p:cNvPr>
          <p:cNvGrpSpPr/>
          <p:nvPr/>
        </p:nvGrpSpPr>
        <p:grpSpPr>
          <a:xfrm>
            <a:off x="4761380" y="3655125"/>
            <a:ext cx="3962997" cy="2996929"/>
            <a:chOff x="4761380" y="3655125"/>
            <a:chExt cx="3962997" cy="2996929"/>
          </a:xfrm>
        </p:grpSpPr>
        <p:grpSp>
          <p:nvGrpSpPr>
            <p:cNvPr id="89" name="Group 62">
              <a:extLst>
                <a:ext uri="{FF2B5EF4-FFF2-40B4-BE49-F238E27FC236}">
                  <a16:creationId xmlns:a16="http://schemas.microsoft.com/office/drawing/2014/main" id="{C6FB6A3B-4291-CD44-A0E1-D59FDA9614A8}"/>
                </a:ext>
              </a:extLst>
            </p:cNvPr>
            <p:cNvGrpSpPr/>
            <p:nvPr/>
          </p:nvGrpSpPr>
          <p:grpSpPr>
            <a:xfrm>
              <a:off x="4761380" y="3805659"/>
              <a:ext cx="3962997" cy="2637768"/>
              <a:chOff x="4761380" y="3805659"/>
              <a:chExt cx="3962997" cy="2637768"/>
            </a:xfrm>
          </p:grpSpPr>
          <p:grpSp>
            <p:nvGrpSpPr>
              <p:cNvPr id="90" name="Group 42">
                <a:extLst>
                  <a:ext uri="{FF2B5EF4-FFF2-40B4-BE49-F238E27FC236}">
                    <a16:creationId xmlns:a16="http://schemas.microsoft.com/office/drawing/2014/main" id="{F49074DA-FD91-6F42-9304-9DCF2FCED5BE}"/>
                  </a:ext>
                </a:extLst>
              </p:cNvPr>
              <p:cNvGrpSpPr/>
              <p:nvPr/>
            </p:nvGrpSpPr>
            <p:grpSpPr>
              <a:xfrm>
                <a:off x="5230711" y="5298684"/>
                <a:ext cx="3122976" cy="1144743"/>
                <a:chOff x="2843808" y="2374506"/>
                <a:chExt cx="3122976" cy="1144743"/>
              </a:xfrm>
            </p:grpSpPr>
            <p:grpSp>
              <p:nvGrpSpPr>
                <p:cNvPr id="92" name="Group 45">
                  <a:extLst>
                    <a:ext uri="{FF2B5EF4-FFF2-40B4-BE49-F238E27FC236}">
                      <a16:creationId xmlns:a16="http://schemas.microsoft.com/office/drawing/2014/main" id="{CACBC43F-C030-7740-836A-5F9A9FB4752D}"/>
                    </a:ext>
                  </a:extLst>
                </p:cNvPr>
                <p:cNvGrpSpPr/>
                <p:nvPr/>
              </p:nvGrpSpPr>
              <p:grpSpPr>
                <a:xfrm>
                  <a:off x="3203847" y="2584997"/>
                  <a:ext cx="2762937" cy="504517"/>
                  <a:chOff x="6516216" y="2264826"/>
                  <a:chExt cx="2097690" cy="358070"/>
                </a:xfrm>
              </p:grpSpPr>
              <p:sp>
                <p:nvSpPr>
                  <p:cNvPr id="99" name="Oval 52">
                    <a:extLst>
                      <a:ext uri="{FF2B5EF4-FFF2-40B4-BE49-F238E27FC236}">
                        <a16:creationId xmlns:a16="http://schemas.microsoft.com/office/drawing/2014/main" id="{C2E3D320-F055-2640-95A4-8EC598E9D35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16216" y="2327790"/>
                    <a:ext cx="263836" cy="11510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100" name="Straight Arrow Connector 53">
                    <a:extLst>
                      <a:ext uri="{FF2B5EF4-FFF2-40B4-BE49-F238E27FC236}">
                        <a16:creationId xmlns:a16="http://schemas.microsoft.com/office/drawing/2014/main" id="{D269B17A-AE29-B747-9B75-C8F710D207F2}"/>
                      </a:ext>
                    </a:extLst>
                  </p:cNvPr>
                  <p:cNvCxnSpPr>
                    <a:stCxn id="99" idx="4"/>
                  </p:cNvCxnSpPr>
                  <p:nvPr/>
                </p:nvCxnSpPr>
                <p:spPr bwMode="auto">
                  <a:xfrm>
                    <a:off x="6648134" y="2442895"/>
                    <a:ext cx="0" cy="180001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01" name="Straight Arrow Connector 54">
                    <a:extLst>
                      <a:ext uri="{FF2B5EF4-FFF2-40B4-BE49-F238E27FC236}">
                        <a16:creationId xmlns:a16="http://schemas.microsoft.com/office/drawing/2014/main" id="{3ED6858A-2C57-2D41-82B9-31B55B951C43}"/>
                      </a:ext>
                    </a:extLst>
                  </p:cNvPr>
                  <p:cNvCxnSpPr>
                    <a:stCxn id="99" idx="6"/>
                  </p:cNvCxnSpPr>
                  <p:nvPr/>
                </p:nvCxnSpPr>
                <p:spPr bwMode="auto">
                  <a:xfrm>
                    <a:off x="6780052" y="2385342"/>
                    <a:ext cx="228197" cy="3046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102" name="Oval 55">
                    <a:extLst>
                      <a:ext uri="{FF2B5EF4-FFF2-40B4-BE49-F238E27FC236}">
                        <a16:creationId xmlns:a16="http://schemas.microsoft.com/office/drawing/2014/main" id="{8E84B15C-7F32-7648-BC04-EF7861EB899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043888" y="2327790"/>
                    <a:ext cx="263836" cy="11510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103" name="Straight Arrow Connector 56">
                    <a:extLst>
                      <a:ext uri="{FF2B5EF4-FFF2-40B4-BE49-F238E27FC236}">
                        <a16:creationId xmlns:a16="http://schemas.microsoft.com/office/drawing/2014/main" id="{AF7BBA55-8C89-F842-B814-88C4231241F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7175806" y="2442896"/>
                    <a:ext cx="0" cy="18000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04" name="Straight Arrow Connector 57">
                    <a:extLst>
                      <a:ext uri="{FF2B5EF4-FFF2-40B4-BE49-F238E27FC236}">
                        <a16:creationId xmlns:a16="http://schemas.microsoft.com/office/drawing/2014/main" id="{161B224E-BED4-6D4A-B973-3429DEEBF778}"/>
                      </a:ext>
                    </a:extLst>
                  </p:cNvPr>
                  <p:cNvCxnSpPr/>
                  <p:nvPr/>
                </p:nvCxnSpPr>
                <p:spPr bwMode="auto">
                  <a:xfrm flipV="1">
                    <a:off x="7336951" y="2385342"/>
                    <a:ext cx="504843" cy="2657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105" name="TextBox 58">
                    <a:extLst>
                      <a:ext uri="{FF2B5EF4-FFF2-40B4-BE49-F238E27FC236}">
                        <a16:creationId xmlns:a16="http://schemas.microsoft.com/office/drawing/2014/main" id="{CAC7690D-6925-9543-A5DB-831EB9DC33E5}"/>
                      </a:ext>
                    </a:extLst>
                  </p:cNvPr>
                  <p:cNvSpPr txBox="1"/>
                  <p:nvPr/>
                </p:nvSpPr>
                <p:spPr bwMode="white">
                  <a:xfrm>
                    <a:off x="8174179" y="2264826"/>
                    <a:ext cx="439727" cy="32798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GB" sz="1400" baseline="0"/>
                      <a:t>...</a:t>
                    </a:r>
                    <a:endParaRPr lang="en-GB" sz="1400" baseline="0" dirty="0"/>
                  </a:p>
                </p:txBody>
              </p:sp>
              <p:sp>
                <p:nvSpPr>
                  <p:cNvPr id="106" name="Oval 59">
                    <a:extLst>
                      <a:ext uri="{FF2B5EF4-FFF2-40B4-BE49-F238E27FC236}">
                        <a16:creationId xmlns:a16="http://schemas.microsoft.com/office/drawing/2014/main" id="{EE7C3468-116F-4244-BD61-05FC86D78B0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41794" y="2332630"/>
                    <a:ext cx="263836" cy="11026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107" name="Straight Arrow Connector 60">
                    <a:extLst>
                      <a:ext uri="{FF2B5EF4-FFF2-40B4-BE49-F238E27FC236}">
                        <a16:creationId xmlns:a16="http://schemas.microsoft.com/office/drawing/2014/main" id="{B2C82DC3-9AB9-DB4C-A1D5-007FF3582D2F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7974363" y="2442896"/>
                    <a:ext cx="0" cy="18000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sp>
              <p:nvSpPr>
                <p:cNvPr id="93" name="TextBox 46">
                  <a:extLst>
                    <a:ext uri="{FF2B5EF4-FFF2-40B4-BE49-F238E27FC236}">
                      <a16:creationId xmlns:a16="http://schemas.microsoft.com/office/drawing/2014/main" id="{8F1BA5CB-FF26-784E-888A-F59FF00659CD}"/>
                    </a:ext>
                  </a:extLst>
                </p:cNvPr>
                <p:cNvSpPr txBox="1"/>
                <p:nvPr/>
              </p:nvSpPr>
              <p:spPr bwMode="white">
                <a:xfrm>
                  <a:off x="2843808" y="3119139"/>
                  <a:ext cx="1008112" cy="40011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baseline="0"/>
                    <a:t>Kurset</a:t>
                  </a:r>
                  <a:endParaRPr lang="en-GB" baseline="0" dirty="0"/>
                </a:p>
              </p:txBody>
            </p:sp>
            <p:sp>
              <p:nvSpPr>
                <p:cNvPr id="94" name="TextBox 47">
                  <a:extLst>
                    <a:ext uri="{FF2B5EF4-FFF2-40B4-BE49-F238E27FC236}">
                      <a16:creationId xmlns:a16="http://schemas.microsoft.com/office/drawing/2014/main" id="{B1A9A556-1890-0544-960C-0E5826D140E7}"/>
                    </a:ext>
                  </a:extLst>
                </p:cNvPr>
                <p:cNvSpPr txBox="1"/>
                <p:nvPr/>
              </p:nvSpPr>
              <p:spPr bwMode="white">
                <a:xfrm>
                  <a:off x="3916066" y="3114306"/>
                  <a:ext cx="439910" cy="40011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baseline="0"/>
                    <a:t>er</a:t>
                  </a:r>
                  <a:endParaRPr lang="en-GB" baseline="0" dirty="0"/>
                </a:p>
              </p:txBody>
            </p:sp>
            <p:sp>
              <p:nvSpPr>
                <p:cNvPr id="95" name="TextBox 48">
                  <a:extLst>
                    <a:ext uri="{FF2B5EF4-FFF2-40B4-BE49-F238E27FC236}">
                      <a16:creationId xmlns:a16="http://schemas.microsoft.com/office/drawing/2014/main" id="{9B1CC8CC-CF13-C645-8300-C92030282AA5}"/>
                    </a:ext>
                  </a:extLst>
                </p:cNvPr>
                <p:cNvSpPr txBox="1"/>
                <p:nvPr/>
              </p:nvSpPr>
              <p:spPr bwMode="white">
                <a:xfrm>
                  <a:off x="4420122" y="3110090"/>
                  <a:ext cx="1520676" cy="40011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baseline="0"/>
                    <a:t>interessant</a:t>
                  </a:r>
                  <a:endParaRPr lang="en-GB" baseline="0" dirty="0"/>
                </a:p>
              </p:txBody>
            </p:sp>
            <p:sp>
              <p:nvSpPr>
                <p:cNvPr id="96" name="TextBox 49">
                  <a:extLst>
                    <a:ext uri="{FF2B5EF4-FFF2-40B4-BE49-F238E27FC236}">
                      <a16:creationId xmlns:a16="http://schemas.microsoft.com/office/drawing/2014/main" id="{4BF87D6C-B0F6-1A4A-9E18-8884E7B2AF5F}"/>
                    </a:ext>
                  </a:extLst>
                </p:cNvPr>
                <p:cNvSpPr txBox="1"/>
                <p:nvPr/>
              </p:nvSpPr>
              <p:spPr bwMode="white">
                <a:xfrm>
                  <a:off x="2911580" y="2374506"/>
                  <a:ext cx="102726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800" baseline="0">
                      <a:solidFill>
                        <a:schemeClr val="bg1"/>
                      </a:solidFill>
                    </a:rPr>
                    <a:t>NOUN</a:t>
                  </a:r>
                  <a:endParaRPr lang="en-GB" sz="1800" baseline="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7" name="TextBox 50">
                  <a:extLst>
                    <a:ext uri="{FF2B5EF4-FFF2-40B4-BE49-F238E27FC236}">
                      <a16:creationId xmlns:a16="http://schemas.microsoft.com/office/drawing/2014/main" id="{10F0AC9B-BB63-D840-90E6-6F6D15AF2A43}"/>
                    </a:ext>
                  </a:extLst>
                </p:cNvPr>
                <p:cNvSpPr txBox="1"/>
                <p:nvPr/>
              </p:nvSpPr>
              <p:spPr bwMode="white">
                <a:xfrm>
                  <a:off x="3722816" y="2374506"/>
                  <a:ext cx="973865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800" baseline="0">
                      <a:solidFill>
                        <a:schemeClr val="bg1"/>
                      </a:solidFill>
                    </a:rPr>
                    <a:t>VERB</a:t>
                  </a:r>
                  <a:endParaRPr lang="en-GB" sz="1800" baseline="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8" name="TextBox 51">
                  <a:extLst>
                    <a:ext uri="{FF2B5EF4-FFF2-40B4-BE49-F238E27FC236}">
                      <a16:creationId xmlns:a16="http://schemas.microsoft.com/office/drawing/2014/main" id="{E1E96E70-2C00-BA4B-8208-DDB90CE4CEEA}"/>
                    </a:ext>
                  </a:extLst>
                </p:cNvPr>
                <p:cNvSpPr txBox="1"/>
                <p:nvPr/>
              </p:nvSpPr>
              <p:spPr bwMode="white">
                <a:xfrm>
                  <a:off x="4821872" y="2374506"/>
                  <a:ext cx="701144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800" baseline="0">
                      <a:solidFill>
                        <a:schemeClr val="bg1"/>
                      </a:solidFill>
                    </a:rPr>
                    <a:t>ADJ</a:t>
                  </a:r>
                  <a:endParaRPr lang="en-GB" sz="1800" baseline="0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91" name="Rectangle 6">
                <a:extLst>
                  <a:ext uri="{FF2B5EF4-FFF2-40B4-BE49-F238E27FC236}">
                    <a16:creationId xmlns:a16="http://schemas.microsoft.com/office/drawing/2014/main" id="{3C182743-6F54-D843-96A7-9816BBB11106}"/>
                  </a:ext>
                </a:extLst>
              </p:cNvPr>
              <p:cNvSpPr/>
              <p:nvPr/>
            </p:nvSpPr>
            <p:spPr>
              <a:xfrm>
                <a:off x="4761380" y="3805659"/>
                <a:ext cx="3962997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74663" lvl="1"/>
                <a:r>
                  <a:rPr lang="en-GB" b="1" kern="0" dirty="0">
                    <a:solidFill>
                      <a:srgbClr val="00B050"/>
                    </a:solidFill>
                  </a:rPr>
                  <a:t>NESTE UKE: </a:t>
                </a:r>
              </a:p>
              <a:p>
                <a:pPr marL="474663" lvl="1"/>
                <a:r>
                  <a:rPr lang="en-GB" b="1" kern="0" dirty="0" err="1"/>
                  <a:t>Læring</a:t>
                </a:r>
                <a:r>
                  <a:rPr lang="en-GB" kern="0" dirty="0"/>
                  <a:t>: </a:t>
                </a:r>
                <a:r>
                  <a:rPr lang="en-GB" kern="0" dirty="0" err="1"/>
                  <a:t>Hvordan</a:t>
                </a:r>
                <a:r>
                  <a:rPr lang="en-GB" kern="0" dirty="0"/>
                  <a:t> </a:t>
                </a:r>
                <a:r>
                  <a:rPr lang="en-GB" kern="0" dirty="0" err="1"/>
                  <a:t>estimerer</a:t>
                </a:r>
                <a:r>
                  <a:rPr lang="en-GB" kern="0" dirty="0"/>
                  <a:t> vi </a:t>
                </a:r>
                <a:r>
                  <a:rPr lang="en-GB" kern="0" dirty="0" err="1"/>
                  <a:t>parametrene</a:t>
                </a:r>
                <a:r>
                  <a:rPr lang="en-GB" kern="0" dirty="0"/>
                  <a:t> i HMMs </a:t>
                </a:r>
                <a:r>
                  <a:rPr lang="en-GB" kern="0" dirty="0" err="1"/>
                  <a:t>fra</a:t>
                </a:r>
                <a:r>
                  <a:rPr lang="en-GB" kern="0" dirty="0"/>
                  <a:t> (</a:t>
                </a:r>
                <a:r>
                  <a:rPr lang="en-GB" kern="0" dirty="0" err="1"/>
                  <a:t>markerte</a:t>
                </a:r>
                <a:r>
                  <a:rPr lang="en-GB" kern="0" dirty="0"/>
                  <a:t>) data?</a:t>
                </a:r>
              </a:p>
            </p:txBody>
          </p:sp>
        </p:grpSp>
        <p:sp>
          <p:nvSpPr>
            <p:cNvPr id="108" name="Rectangle 64">
              <a:extLst>
                <a:ext uri="{FF2B5EF4-FFF2-40B4-BE49-F238E27FC236}">
                  <a16:creationId xmlns:a16="http://schemas.microsoft.com/office/drawing/2014/main" id="{7D2FD0DD-18FD-4A49-B4A0-5C42FC25C102}"/>
                </a:ext>
              </a:extLst>
            </p:cNvPr>
            <p:cNvSpPr/>
            <p:nvPr/>
          </p:nvSpPr>
          <p:spPr bwMode="auto">
            <a:xfrm>
              <a:off x="4984779" y="3655125"/>
              <a:ext cx="3566873" cy="2996929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1215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theme/theme1.xml><?xml version="1.0" encoding="utf-8"?>
<a:theme xmlns:a="http://schemas.openxmlformats.org/drawingml/2006/main" name="mal-2010">
  <a:themeElements>
    <a:clrScheme name="Custom 1">
      <a:dk1>
        <a:srgbClr val="000000"/>
      </a:dk1>
      <a:lt1>
        <a:srgbClr val="000000"/>
      </a:lt1>
      <a:dk2>
        <a:srgbClr val="FFFFFF"/>
      </a:dk2>
      <a:lt2>
        <a:srgbClr val="FFFFFF"/>
      </a:lt2>
      <a:accent1>
        <a:srgbClr val="8396CC"/>
      </a:accent1>
      <a:accent2>
        <a:srgbClr val="4662B3"/>
      </a:accent2>
      <a:accent3>
        <a:srgbClr val="4662B3"/>
      </a:accent3>
      <a:accent4>
        <a:srgbClr val="000000"/>
      </a:accent4>
      <a:accent5>
        <a:srgbClr val="C1C9E2"/>
      </a:accent5>
      <a:accent6>
        <a:srgbClr val="3F58A2"/>
      </a:accent6>
      <a:hlink>
        <a:srgbClr val="082E9A"/>
      </a:hlink>
      <a:folHlink>
        <a:srgbClr val="C1CBE6"/>
      </a:folHlink>
    </a:clrScheme>
    <a:fontScheme name="NR-slides-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white"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2800" baseline="0" dirty="0" smtClean="0"/>
        </a:defPPr>
      </a:lstStyle>
    </a:txDef>
  </a:objectDefaults>
  <a:extraClrSchemeLst>
    <a:extraClrScheme>
      <a:clrScheme name="NR-slides-white 1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8396CC"/>
        </a:accent1>
        <a:accent2>
          <a:srgbClr val="4662B3"/>
        </a:accent2>
        <a:accent3>
          <a:srgbClr val="DCDCDC"/>
        </a:accent3>
        <a:accent4>
          <a:srgbClr val="000000"/>
        </a:accent4>
        <a:accent5>
          <a:srgbClr val="C1C9E2"/>
        </a:accent5>
        <a:accent6>
          <a:srgbClr val="3F58A2"/>
        </a:accent6>
        <a:hlink>
          <a:srgbClr val="082E9A"/>
        </a:hlink>
        <a:folHlink>
          <a:srgbClr val="C1CB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2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1ECDFF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BE3FF"/>
        </a:accent5>
        <a:accent6>
          <a:srgbClr val="919191"/>
        </a:accent6>
        <a:hlink>
          <a:srgbClr val="C2F1F6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3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F0B400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F6D6AA"/>
        </a:accent5>
        <a:accent6>
          <a:srgbClr val="919191"/>
        </a:accent6>
        <a:hlink>
          <a:srgbClr val="FFE69F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4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00C832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AE0AD"/>
        </a:accent5>
        <a:accent6>
          <a:srgbClr val="919191"/>
        </a:accent6>
        <a:hlink>
          <a:srgbClr val="9BFFB3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TM10001103[[fn=Headlines]]</Template>
  <TotalTime>0</TotalTime>
  <Words>2878</Words>
  <Application>Microsoft Office PowerPoint</Application>
  <PresentationFormat>On-screen Show (4:3)</PresentationFormat>
  <Paragraphs>815</Paragraphs>
  <Slides>39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Cambria Math</vt:lpstr>
      <vt:lpstr>Palatino</vt:lpstr>
      <vt:lpstr>Times New Roman</vt:lpstr>
      <vt:lpstr>mal-2010</vt:lpstr>
      <vt:lpstr>Modellering av sekvenser</vt:lpstr>
      <vt:lpstr>PowerPoint Presentation</vt:lpstr>
      <vt:lpstr>Modellering av sekvenser</vt:lpstr>
      <vt:lpstr>Eksempel: Tagging av ordklasser</vt:lpstr>
      <vt:lpstr>Eksempel: Gjenkjenning av navngitte entiteter (named entity recognition)</vt:lpstr>
      <vt:lpstr>Spørsmål</vt:lpstr>
      <vt:lpstr>Eksempel: talegjenkjenning</vt:lpstr>
      <vt:lpstr>PowerPoint Presentation</vt:lpstr>
      <vt:lpstr>Sekvensmodeller</vt:lpstr>
      <vt:lpstr>Markovkjeder</vt:lpstr>
      <vt:lpstr>Transisjonsmodell</vt:lpstr>
      <vt:lpstr>Markovkjeder</vt:lpstr>
      <vt:lpstr>Markovskjeder</vt:lpstr>
      <vt:lpstr>Hidden Markov Models</vt:lpstr>
      <vt:lpstr>Hidden Markov Models</vt:lpstr>
      <vt:lpstr>Eksempel</vt:lpstr>
      <vt:lpstr>PowerPoint Presentation</vt:lpstr>
      <vt:lpstr>Dekoding</vt:lpstr>
      <vt:lpstr>Dekoding</vt:lpstr>
      <vt:lpstr>Beam search</vt:lpstr>
      <vt:lpstr>Beam search (t=0)</vt:lpstr>
      <vt:lpstr>Beam search (t=1)</vt:lpstr>
      <vt:lpstr>Beam search (t=1)</vt:lpstr>
      <vt:lpstr>Beam search (t=1)</vt:lpstr>
      <vt:lpstr>Beam search (t=1)</vt:lpstr>
      <vt:lpstr>Beam search (t=1)</vt:lpstr>
      <vt:lpstr>Beam search (t=2)</vt:lpstr>
      <vt:lpstr>Beam search (t=2)</vt:lpstr>
      <vt:lpstr>Beam search (t=2)</vt:lpstr>
      <vt:lpstr>Beam search (t=2)</vt:lpstr>
      <vt:lpstr>Beam search (t=2)</vt:lpstr>
      <vt:lpstr>Beam search (t=3)</vt:lpstr>
      <vt:lpstr>Beam search (t=3)</vt:lpstr>
      <vt:lpstr>Beam search (t=3)</vt:lpstr>
      <vt:lpstr>Beam search (t=4)</vt:lpstr>
      <vt:lpstr>Beam search (t=4)</vt:lpstr>
      <vt:lpstr>Øvelse</vt:lpstr>
      <vt:lpstr>Kommentarer</vt:lpstr>
      <vt:lpstr>PowerPoint Presentation</vt:lpstr>
    </vt:vector>
  </TitlesOfParts>
  <Company>Norsk Regnesentral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BalPrice Update</dc:title>
  <dc:creator>Annabelle Redelmeier</dc:creator>
  <cp:lastModifiedBy>Pierre Lison</cp:lastModifiedBy>
  <cp:revision>465</cp:revision>
  <cp:lastPrinted>2019-02-12T08:32:36Z</cp:lastPrinted>
  <dcterms:created xsi:type="dcterms:W3CDTF">2019-02-04T08:36:45Z</dcterms:created>
  <dcterms:modified xsi:type="dcterms:W3CDTF">2024-03-05T14:05:52Z</dcterms:modified>
</cp:coreProperties>
</file>