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83" r:id="rId3"/>
    <p:sldId id="322" r:id="rId4"/>
    <p:sldId id="323" r:id="rId5"/>
    <p:sldId id="324" r:id="rId6"/>
    <p:sldId id="325" r:id="rId7"/>
    <p:sldId id="326" r:id="rId8"/>
    <p:sldId id="327" r:id="rId9"/>
    <p:sldId id="321" r:id="rId10"/>
    <p:sldId id="328" r:id="rId11"/>
    <p:sldId id="329" r:id="rId12"/>
    <p:sldId id="330" r:id="rId13"/>
    <p:sldId id="331" r:id="rId14"/>
    <p:sldId id="312" r:id="rId15"/>
    <p:sldId id="304" r:id="rId16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81754" autoAdjust="0"/>
  </p:normalViewPr>
  <p:slideViewPr>
    <p:cSldViewPr snapToGrid="0">
      <p:cViewPr>
        <p:scale>
          <a:sx n="100" d="100"/>
          <a:sy n="100" d="100"/>
        </p:scale>
        <p:origin x="6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78986-153D-4B86-A14F-BFB031FA9213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0D028-B7C6-4B5D-8E52-8C2AF2F91F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132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04EC0-FD53-4A63-8C47-2DC7CA31B46D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99050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Mange av dere gjorde også masse fotarbeid for å finne en kandidatnøkkel dere mer eller mindre fikk gratis i b) </a:t>
            </a:r>
          </a:p>
          <a:p>
            <a:r>
              <a:rPr lang="nb-NO" dirty="0"/>
              <a:t>For å unngå å oppfinne hjulet på nytt så prøver man å utvide slik at man ikke finner tilbake til kandidatnøkkelen. </a:t>
            </a:r>
          </a:p>
          <a:p>
            <a:r>
              <a:rPr lang="nb-NO" dirty="0"/>
              <a:t>Husk igjen forskjell på kandidatnøkkel og supernøkkel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0D028-B7C6-4B5D-8E52-8C2AF2F91F9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270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2E378-496E-BBC1-3F3D-522EFC48F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7EFFF0-A0AB-385C-BAE1-80DAF19C2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DAE64-4568-427B-4A2F-15E98FC0B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Viktig å holde tunga rett i munnen når du sjekker normalform – Overraskende mange som gjorde ganske enkle slurvefeil på disse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B8E3C-7242-116D-0856-FB23F9D2A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0D028-B7C6-4B5D-8E52-8C2AF2F91F9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8663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29F82-F61E-5A60-286F-7E085DD44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CE26A-F3D0-AF21-9A5A-ED607338A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1E937-252D-2911-CBC5-3F8505D71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Overraskende mange som regnet ut kandidatnøklene på nytt selv om de ble oppgitt. </a:t>
            </a:r>
          </a:p>
          <a:p>
            <a:r>
              <a:rPr lang="nb-NO" dirty="0"/>
              <a:t>Husk at når dere får disse så vil dere alltid få kandidatnøklene oppgitt, hvis dere får en «finn kandidatnøkler»-oppgave vil det være en egen da du er avhengig av disse for å få til dekomponering. </a:t>
            </a:r>
          </a:p>
          <a:p>
            <a:r>
              <a:rPr lang="nb-NO" dirty="0"/>
              <a:t>Kun når dere går videre i dekomponeringsstegene vil dere måtte finne kandidatnøkkel på nytt, men det er som regel veldig enkelt. 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3D604-13A7-31ED-4FB1-E9906A0EF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0D028-B7C6-4B5D-8E52-8C2AF2F91F9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101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Bryter opp FD-er slik at det kun står en attributt på høyre side</a:t>
            </a:r>
          </a:p>
          <a:p>
            <a:r>
              <a:rPr lang="nb-NO" dirty="0"/>
              <a:t>Ser at 1 bryter med en gang</a:t>
            </a:r>
          </a:p>
          <a:p>
            <a:r>
              <a:rPr lang="nb-NO" dirty="0"/>
              <a:t>Følgende FD-er gjelder, må  beregne nye kandidatnøkler,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0D028-B7C6-4B5D-8E52-8C2AF2F91F9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27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0D028-B7C6-4B5D-8E52-8C2AF2F91F9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18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gjøre</a:t>
            </a:r>
            <a:r>
              <a:rPr lang="en-US" dirty="0"/>
              <a:t> det </a:t>
            </a:r>
            <a:r>
              <a:rPr lang="en-US" dirty="0" err="1"/>
              <a:t>sykt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enklere</a:t>
            </a:r>
            <a:r>
              <a:rPr lang="en-US" dirty="0"/>
              <a:t> for deg </a:t>
            </a:r>
            <a:r>
              <a:rPr lang="en-US" dirty="0" err="1"/>
              <a:t>selv</a:t>
            </a:r>
            <a:r>
              <a:rPr lang="en-US" dirty="0"/>
              <a:t> om du </a:t>
            </a:r>
            <a:r>
              <a:rPr lang="en-US" dirty="0" err="1"/>
              <a:t>kjører</a:t>
            </a:r>
            <a:r>
              <a:rPr lang="en-US" dirty="0"/>
              <a:t> via </a:t>
            </a:r>
            <a:r>
              <a:rPr lang="en-US" dirty="0" err="1"/>
              <a:t>UiO</a:t>
            </a:r>
            <a:r>
              <a:rPr lang="en-US" dirty="0"/>
              <a:t> sin proxy, da slipper du å </a:t>
            </a:r>
            <a:r>
              <a:rPr lang="en-US" dirty="0" err="1"/>
              <a:t>logge</a:t>
            </a:r>
            <a:r>
              <a:rPr lang="en-US" dirty="0"/>
              <a:t> inn/</a:t>
            </a:r>
            <a:r>
              <a:rPr lang="en-US" dirty="0" err="1"/>
              <a:t>verifisere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gang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281695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logoen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postgresql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elefant</a:t>
            </a:r>
            <a:r>
              <a:rPr lang="en-US" dirty="0"/>
              <a:t>)</a:t>
            </a:r>
          </a:p>
          <a:p>
            <a:r>
              <a:rPr lang="en-US" dirty="0" err="1"/>
              <a:t>Kommer</a:t>
            </a:r>
            <a:r>
              <a:rPr lang="en-US" dirty="0"/>
              <a:t> inn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ifimaskin</a:t>
            </a:r>
            <a:r>
              <a:rPr lang="en-US" dirty="0"/>
              <a:t> med </a:t>
            </a:r>
            <a:r>
              <a:rPr lang="en-US" dirty="0" err="1"/>
              <a:t>postgre</a:t>
            </a:r>
            <a:r>
              <a:rPr lang="en-US" dirty="0"/>
              <a:t> </a:t>
            </a:r>
            <a:r>
              <a:rPr lang="en-US" dirty="0" err="1"/>
              <a:t>installert</a:t>
            </a:r>
            <a:endParaRPr lang="en-US" dirty="0"/>
          </a:p>
          <a:p>
            <a:endParaRPr lang="nb-NO" dirty="0"/>
          </a:p>
          <a:p>
            <a:r>
              <a:rPr lang="nb-NO" dirty="0"/>
              <a:t>husk \</a:t>
            </a:r>
            <a:r>
              <a:rPr lang="nb-NO" dirty="0" err="1"/>
              <a:t>dt</a:t>
            </a:r>
            <a:r>
              <a:rPr lang="nb-NO" dirty="0"/>
              <a:t> for tabeller du kan </a:t>
            </a:r>
            <a:r>
              <a:rPr lang="nb-NO" dirty="0" err="1"/>
              <a:t>kuke</a:t>
            </a:r>
            <a:r>
              <a:rPr lang="nb-NO" dirty="0"/>
              <a:t> med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23864-3E8D-4C87-B80B-1DC3CC870EB4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3924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830C9-9010-6B78-697C-B289F9C1A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63504-3725-DFCE-7D8B-8B1C291044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E9132-D4E8-2DCB-52A6-F53DA0466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7626C-779E-9D98-8404-0E1188EB8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BB97D-E00F-BC72-9B63-95F9F2C6E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233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C84F-8724-ED6C-58E1-687EE21E1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9A906-4FA2-B600-5CB0-208FF9EF6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05247-40AE-B7B7-6D30-A3784DD1A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C1AC7-4EC7-2643-0FBE-DBFAB928B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90BAC-19BE-9D9A-0B08-C6389193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803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3514-35B9-E17E-0B50-5AD5C8579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FA762-C8B0-FAC5-B62F-6B19845B2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31631-D7C3-E01D-9106-58BDA682A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39FBF-B947-8986-5EEE-5F593E631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CFC38-AF32-50AC-8958-8E67B00B8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007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F56B6-3D10-0B18-780E-BE5564AC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7229B-BB57-DA71-F858-251A39A8B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4BA2A3-6C0F-133D-A765-2F7DABF7F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1556EE-ECFA-DB9D-05FB-12F799A7B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6534-133E-471B-2242-25664A58B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18104-A366-827C-497C-55D6F39F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815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21AE9-95EC-1059-8388-C36872430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8AB85-6A59-DD64-BD29-3C5D141EA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A8C3AE-CECE-5D79-9B5F-B75D993BF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585D37-5442-2310-9B8F-3FF4A103E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EF0BA2-AE57-05C0-A1F4-286B01691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461581-1393-FAE1-E87C-B91845E6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21453E-4BE9-DFA5-E1C6-D7AC67BE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0F2BF3-D5BF-210E-BCA0-719814130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62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7ABE8-9FC7-D5F7-6F8D-E3F3D5F7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632138-6202-6559-21E6-14EEDBAC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944C09-B2B3-370F-5566-DC8303AA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1C7EF-9621-2A15-ADB1-377D7913C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678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4EF258-586A-484F-16D5-AC6A81D1A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789F3E-0AEF-E670-9B19-121019EF9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B62D2-F681-DC94-86AC-36823CF0E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448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EEA7-5A5B-EB88-2722-919C0D99B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3193F-D0E9-C18F-3E46-AC79B6A30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174BE-60FC-7056-A8B7-D15E851F9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A75F79-DBED-2D5B-7A9D-34D4842B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BC44E-AA6B-0280-747C-8CC43A28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1DEAB-7A05-53D9-E8BF-1087BA376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680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286A-3696-5B97-22ED-29CB164B7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D6C68-05D9-CAF7-C647-716F6EAFA1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74949-6530-AA1D-9C15-1ADF6A19B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4356D-B870-93A3-D573-FD5896A75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C0776-FD0B-5EA6-3DCF-0DE270F5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6FC55-A358-8F93-C584-1E0F2173B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9805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5014E-A6E6-D518-A981-DD2BEAB5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194AED-3B4D-AEBE-F6F0-55DC13F8E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5B6D-B648-B8E5-B121-1D6C7054C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90280-7F27-C576-721D-1B0A11B6C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99B6A-68FD-2789-A04C-48B6495CB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15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B84578-E270-6F19-185E-650241372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0BE83-E8F9-68D1-FFFF-216204E0F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B3AEE-0E62-6975-A7FB-C69BF5EB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472A-D6A9-F7A5-4F66-2D400D682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2E7A6-A771-65D6-A699-49986A9A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334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89EABE-F21F-403E-1F70-D0C578950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94A42-ECA0-5E17-713F-1509D0F02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F421C-69C3-2750-F04B-AFB16B21B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303BAE-43D9-48D7-A75E-69ED53BE322D}" type="datetimeFigureOut">
              <a:rPr lang="nb-NO" smtClean="0"/>
              <a:t>02.11.2024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A316C-1898-57F1-3366-900560F06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0511D-8E9E-E404-CDE2-7B415F253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243DF0-DD51-4C10-A85D-C0E463AABD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8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viljardh@ifi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viljardh@ifi.uio.no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8AF545-77B8-A8F5-A227-492F35D3D438}"/>
              </a:ext>
            </a:extLst>
          </p:cNvPr>
          <p:cNvSpPr txBox="1">
            <a:spLocks/>
          </p:cNvSpPr>
          <p:nvPr/>
        </p:nvSpPr>
        <p:spPr>
          <a:xfrm>
            <a:off x="1243791" y="692408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600" dirty="0"/>
              <a:t>IN2090 – </a:t>
            </a:r>
            <a:r>
              <a:rPr lang="en-US" sz="3600" dirty="0" err="1"/>
              <a:t>Databaser</a:t>
            </a:r>
            <a:r>
              <a:rPr lang="en-US" sz="3600" dirty="0"/>
              <a:t> og </a:t>
            </a:r>
            <a:r>
              <a:rPr lang="en-US" sz="3600" dirty="0" err="1"/>
              <a:t>datamodellering</a:t>
            </a:r>
            <a:endParaRPr lang="en-US" sz="36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239D4E2-4019-A101-D5B1-5818E04EB752}"/>
              </a:ext>
            </a:extLst>
          </p:cNvPr>
          <p:cNvSpPr txBox="1">
            <a:spLocks/>
          </p:cNvSpPr>
          <p:nvPr/>
        </p:nvSpPr>
        <p:spPr>
          <a:xfrm>
            <a:off x="1243791" y="3624748"/>
            <a:ext cx="3527201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Gruppe 3</a:t>
            </a:r>
          </a:p>
          <a:p>
            <a:pPr algn="l"/>
            <a:r>
              <a:rPr lang="en-US" sz="1800" dirty="0">
                <a:hlinkClick r:id="rId2"/>
              </a:rPr>
              <a:t>viljardh@ifi.uio.no</a:t>
            </a:r>
            <a:endParaRPr lang="en-US" sz="1800" dirty="0"/>
          </a:p>
          <a:p>
            <a:pPr algn="l"/>
            <a:r>
              <a:rPr lang="en-US" sz="3200" dirty="0" err="1"/>
              <a:t>Dekomponering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6F39C1-1010-D565-4657-416858742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446" y="615291"/>
            <a:ext cx="3290887" cy="562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3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5D870-FC11-34FA-20BF-9FAFF1EA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022" y="58069"/>
            <a:ext cx="2278585" cy="1325563"/>
          </a:xfrm>
        </p:spPr>
        <p:txBody>
          <a:bodyPr/>
          <a:lstStyle/>
          <a:p>
            <a:pPr algn="ctr"/>
            <a:r>
              <a:rPr lang="en-US" dirty="0" err="1"/>
              <a:t>Ukens</a:t>
            </a:r>
            <a:r>
              <a:rPr lang="en-US" dirty="0"/>
              <a:t> </a:t>
            </a:r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4DC22-3758-9C28-5AAF-260372792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998" y="58069"/>
            <a:ext cx="1535062" cy="1092589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747433F-54B5-618C-3DA9-3BA9E4BE1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176" y="1383632"/>
            <a:ext cx="4273647" cy="517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2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DDA6-BCA5-D328-901F-94C6C6AC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Ting fra forrige innlevering: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D0202-F820-AE0E-EB86-0F469AA48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45" y="1867189"/>
            <a:ext cx="4870945" cy="4351338"/>
          </a:xfrm>
        </p:spPr>
        <p:txBody>
          <a:bodyPr/>
          <a:lstStyle/>
          <a:p>
            <a:r>
              <a:rPr lang="nb-NO" dirty="0"/>
              <a:t>I søken etter kandidatnøkler: Utvid med attributter i annen retning av eksisterende kandidatnøkler.</a:t>
            </a:r>
          </a:p>
          <a:p>
            <a:r>
              <a:rPr lang="nb-NO" dirty="0"/>
              <a:t>Mange av dere gav opp å utvide NAG og NAF</a:t>
            </a:r>
          </a:p>
          <a:p>
            <a:r>
              <a:rPr lang="nb-NO" dirty="0"/>
              <a:t>Husk forskjell på kandidat- og supernøkkel!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7EFA3-54BC-6358-C479-5AAA99F1C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458" y="2822351"/>
            <a:ext cx="4485897" cy="2579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2A4D1E-FB9A-A70E-90F5-2E659C440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393" y="2162145"/>
            <a:ext cx="2948699" cy="39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0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05AA3-482B-7C4D-7C47-F421D07F5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3010-CFB9-E595-297C-62997895A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Ting fra forrige innlevering: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A4F25-6104-0D04-7436-0F23AB9AE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45" y="1867189"/>
            <a:ext cx="4990528" cy="4351338"/>
          </a:xfrm>
        </p:spPr>
        <p:txBody>
          <a:bodyPr/>
          <a:lstStyle/>
          <a:p>
            <a:r>
              <a:rPr lang="nb-NO" dirty="0"/>
              <a:t>Jobb mer med normalformer!</a:t>
            </a:r>
          </a:p>
          <a:p>
            <a:r>
              <a:rPr lang="nb-NO" dirty="0"/>
              <a:t>Vit hva de forskjellige bruddene betyr!</a:t>
            </a:r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1EA6DF-DF95-AA3D-72CF-38808ECE4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407" y="2376344"/>
            <a:ext cx="4504330" cy="27462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65072C-22A5-7096-79D5-0DEB9DB94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45" y="3368267"/>
            <a:ext cx="6195419" cy="333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9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32868-0DC9-FF9C-0CD1-82C16E992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A6B06-D329-C061-F496-C099655BF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Ting fra forrige innlevering: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F3E51-EDF3-1A5E-7F5B-B160CE72E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45" y="1867189"/>
            <a:ext cx="5104828" cy="4351338"/>
          </a:xfrm>
        </p:spPr>
        <p:txBody>
          <a:bodyPr/>
          <a:lstStyle/>
          <a:p>
            <a:r>
              <a:rPr lang="nb-NO" dirty="0"/>
              <a:t>Fikk oppgitt kandidatnøkler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Første steg i dekomponering (inkludert gjeldende FD-er og kandidatnøkler) er 5/10 poeng!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0F2E8-FBD7-554A-703F-301E0A358992}"/>
              </a:ext>
            </a:extLst>
          </p:cNvPr>
          <p:cNvSpPr txBox="1"/>
          <p:nvPr/>
        </p:nvSpPr>
        <p:spPr>
          <a:xfrm>
            <a:off x="7096991" y="1825624"/>
            <a:ext cx="466898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R(A, B, C, D, E, F)</a:t>
            </a:r>
          </a:p>
          <a:p>
            <a:pPr marL="342900" indent="-342900">
              <a:buAutoNum type="arabicPeriod"/>
            </a:pPr>
            <a:r>
              <a:rPr lang="nb-NO" sz="2800" dirty="0"/>
              <a:t>A </a:t>
            </a:r>
            <a:r>
              <a:rPr lang="en-150" sz="2800" dirty="0"/>
              <a:t>→</a:t>
            </a:r>
            <a:r>
              <a:rPr lang="nb-NO" sz="2800" dirty="0"/>
              <a:t> B</a:t>
            </a:r>
            <a:r>
              <a:rPr lang="en-US" sz="2800" dirty="0"/>
              <a:t>C</a:t>
            </a:r>
            <a:endParaRPr lang="nb-NO" sz="2800" dirty="0"/>
          </a:p>
          <a:p>
            <a:pPr marL="342900" indent="-342900">
              <a:buAutoNum type="arabicPeriod"/>
            </a:pPr>
            <a:r>
              <a:rPr lang="nb-NO" sz="2800" dirty="0"/>
              <a:t>BC </a:t>
            </a:r>
            <a:r>
              <a:rPr lang="en-150" sz="2800" dirty="0"/>
              <a:t>→</a:t>
            </a:r>
            <a:r>
              <a:rPr lang="nb-NO" sz="2800" dirty="0"/>
              <a:t> A</a:t>
            </a:r>
          </a:p>
          <a:p>
            <a:pPr marL="342900" indent="-342900">
              <a:buAutoNum type="arabicPeriod"/>
            </a:pPr>
            <a:r>
              <a:rPr lang="nb-NO" sz="2800" dirty="0"/>
              <a:t>D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</a:p>
          <a:p>
            <a:pPr marL="342900" indent="-342900">
              <a:buAutoNum type="arabicPeriod"/>
            </a:pPr>
            <a:r>
              <a:rPr lang="nb-NO" sz="2800" dirty="0"/>
              <a:t>AD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pPr marL="342900" indent="-342900">
              <a:buAutoNum type="arabicPeriod"/>
            </a:pPr>
            <a:r>
              <a:rPr lang="nb-NO" sz="2800" dirty="0"/>
              <a:t>E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endParaRPr lang="nb-NO" sz="2800" dirty="0"/>
          </a:p>
          <a:p>
            <a:r>
              <a:rPr lang="nb-NO" sz="2800" dirty="0"/>
              <a:t>Kandidatnøkler AD og BCD</a:t>
            </a:r>
          </a:p>
        </p:txBody>
      </p:sp>
    </p:spTree>
    <p:extLst>
      <p:ext uri="{BB962C8B-B14F-4D97-AF65-F5344CB8AC3E}">
        <p14:creationId xmlns:p14="http://schemas.microsoft.com/office/powerpoint/2010/main" val="3277340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29142-0716-34A2-14D3-A88BBCF7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Dekomponering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283FE-628F-93C8-9128-699C488F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115791" cy="5032375"/>
          </a:xfrm>
        </p:spPr>
        <p:txBody>
          <a:bodyPr>
            <a:normAutofit/>
          </a:bodyPr>
          <a:lstStyle/>
          <a:p>
            <a:r>
              <a:rPr lang="nb-NO" dirty="0"/>
              <a:t>FD1 bryter, dekomponerer: </a:t>
            </a:r>
          </a:p>
          <a:p>
            <a:pPr lvl="1"/>
            <a:r>
              <a:rPr lang="nb-NO" dirty="0"/>
              <a:t>S1 = A+ = ABC</a:t>
            </a:r>
          </a:p>
          <a:p>
            <a:pPr lvl="2"/>
            <a:r>
              <a:rPr lang="nb-NO" dirty="0"/>
              <a:t>1, 2 og 3 gjelder</a:t>
            </a:r>
          </a:p>
          <a:p>
            <a:pPr lvl="2"/>
            <a:r>
              <a:rPr lang="nb-NO" dirty="0"/>
              <a:t>Kandidatnøkkel A og BC</a:t>
            </a:r>
          </a:p>
          <a:p>
            <a:pPr lvl="2"/>
            <a:r>
              <a:rPr lang="nb-NO" dirty="0"/>
              <a:t>BCNF!</a:t>
            </a:r>
          </a:p>
          <a:p>
            <a:pPr lvl="1"/>
            <a:r>
              <a:rPr lang="nb-NO" dirty="0"/>
              <a:t>S2 = ADEF</a:t>
            </a:r>
          </a:p>
          <a:p>
            <a:pPr lvl="2"/>
            <a:r>
              <a:rPr lang="nb-NO" dirty="0"/>
              <a:t>4, 5 og 6 gjelder</a:t>
            </a:r>
          </a:p>
          <a:p>
            <a:pPr lvl="2"/>
            <a:r>
              <a:rPr lang="nb-NO" dirty="0"/>
              <a:t>Kandidatnøkkel AD</a:t>
            </a:r>
          </a:p>
          <a:p>
            <a:pPr lvl="2"/>
            <a:r>
              <a:rPr lang="nb-NO" dirty="0"/>
              <a:t>4 bryter, vi må dekomponere</a:t>
            </a:r>
          </a:p>
          <a:p>
            <a:r>
              <a:rPr lang="nb-NO" dirty="0"/>
              <a:t>Når vi tar S2 videre nå tar vi kun attributter ADEF og kandidatnøkkel 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3E0132-550F-A981-9CB3-D9FD0888A877}"/>
              </a:ext>
            </a:extLst>
          </p:cNvPr>
          <p:cNvSpPr txBox="1"/>
          <p:nvPr/>
        </p:nvSpPr>
        <p:spPr>
          <a:xfrm>
            <a:off x="7096991" y="1825624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R(A, B, C, D, E, F)</a:t>
            </a:r>
          </a:p>
          <a:p>
            <a:pPr marL="342900" indent="-342900">
              <a:buAutoNum type="arabicPeriod"/>
            </a:pPr>
            <a:r>
              <a:rPr lang="nb-NO" sz="2800" dirty="0"/>
              <a:t>A </a:t>
            </a:r>
            <a:r>
              <a:rPr lang="en-150" sz="2800" dirty="0"/>
              <a:t>→</a:t>
            </a:r>
            <a:r>
              <a:rPr lang="nb-NO" sz="2800" dirty="0"/>
              <a:t> B</a:t>
            </a:r>
          </a:p>
          <a:p>
            <a:pPr marL="342900" indent="-342900">
              <a:buAutoNum type="arabicPeriod"/>
            </a:pPr>
            <a:r>
              <a:rPr lang="nb-NO" sz="2800" dirty="0"/>
              <a:t>A </a:t>
            </a:r>
            <a:r>
              <a:rPr lang="en-150" sz="2800" dirty="0"/>
              <a:t>→</a:t>
            </a:r>
            <a:r>
              <a:rPr lang="nb-NO" sz="2800" dirty="0"/>
              <a:t> C</a:t>
            </a:r>
          </a:p>
          <a:p>
            <a:pPr marL="342900" indent="-342900">
              <a:buAutoNum type="arabicPeriod"/>
            </a:pPr>
            <a:r>
              <a:rPr lang="nb-NO" sz="2800" dirty="0"/>
              <a:t>BC </a:t>
            </a:r>
            <a:r>
              <a:rPr lang="en-150" sz="2800" dirty="0"/>
              <a:t>→</a:t>
            </a:r>
            <a:r>
              <a:rPr lang="nb-NO" sz="2800" dirty="0"/>
              <a:t> A</a:t>
            </a:r>
          </a:p>
          <a:p>
            <a:pPr marL="342900" indent="-342900">
              <a:buAutoNum type="arabicPeriod"/>
            </a:pPr>
            <a:r>
              <a:rPr lang="nb-NO" sz="2800" dirty="0"/>
              <a:t>D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</a:p>
          <a:p>
            <a:pPr marL="342900" indent="-342900">
              <a:buAutoNum type="arabicPeriod"/>
            </a:pPr>
            <a:r>
              <a:rPr lang="nb-NO" sz="2800" dirty="0"/>
              <a:t>AD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pPr marL="342900" indent="-342900">
              <a:buAutoNum type="arabicPeriod"/>
            </a:pPr>
            <a:r>
              <a:rPr lang="nb-NO" sz="2800" dirty="0"/>
              <a:t>E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endParaRPr lang="nb-NO" sz="2800" dirty="0"/>
          </a:p>
          <a:p>
            <a:r>
              <a:rPr lang="nb-NO" sz="2800" dirty="0"/>
              <a:t>Kandidatnøkler AD og BCD</a:t>
            </a:r>
          </a:p>
        </p:txBody>
      </p:sp>
    </p:spTree>
    <p:extLst>
      <p:ext uri="{BB962C8B-B14F-4D97-AF65-F5344CB8AC3E}">
        <p14:creationId xmlns:p14="http://schemas.microsoft.com/office/powerpoint/2010/main" val="156040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09792-3C97-B9EC-3669-F9F1E42F8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9B8AF-1721-0832-516E-E68254F26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Dekomponering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2DA9D-194F-19C2-3C8E-79CB47CD9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115791" cy="5032375"/>
          </a:xfrm>
        </p:spPr>
        <p:txBody>
          <a:bodyPr>
            <a:normAutofit/>
          </a:bodyPr>
          <a:lstStyle/>
          <a:p>
            <a:r>
              <a:rPr lang="nb-NO" dirty="0"/>
              <a:t>Dekomponere ADEF med kandidatnøkkel AD over FD 4</a:t>
            </a:r>
          </a:p>
          <a:p>
            <a:pPr lvl="1"/>
            <a:r>
              <a:rPr lang="nb-NO" dirty="0"/>
              <a:t>S21 = D+ = DEF</a:t>
            </a:r>
          </a:p>
          <a:p>
            <a:pPr lvl="2"/>
            <a:r>
              <a:rPr lang="nb-NO" dirty="0"/>
              <a:t>4 og 6 gjelder</a:t>
            </a:r>
          </a:p>
          <a:p>
            <a:pPr lvl="2"/>
            <a:r>
              <a:rPr lang="nb-NO" dirty="0"/>
              <a:t>Kandidatnøkkel D</a:t>
            </a:r>
          </a:p>
          <a:p>
            <a:pPr lvl="2"/>
            <a:r>
              <a:rPr lang="nb-NO" dirty="0"/>
              <a:t>FD6 bryter!</a:t>
            </a:r>
          </a:p>
          <a:p>
            <a:pPr lvl="1"/>
            <a:r>
              <a:rPr lang="nb-NO" dirty="0"/>
              <a:t>S22 = AD</a:t>
            </a:r>
          </a:p>
          <a:p>
            <a:pPr lvl="2"/>
            <a:r>
              <a:rPr lang="nb-NO" dirty="0"/>
              <a:t>Ingen FD gjelder</a:t>
            </a:r>
          </a:p>
          <a:p>
            <a:pPr lvl="2"/>
            <a:r>
              <a:rPr lang="nb-NO" dirty="0"/>
              <a:t>Ingen kandidatnøkkel</a:t>
            </a:r>
          </a:p>
          <a:p>
            <a:pPr lvl="2"/>
            <a:r>
              <a:rPr lang="nb-NO" dirty="0"/>
              <a:t>BCNF!</a:t>
            </a:r>
          </a:p>
          <a:p>
            <a:r>
              <a:rPr lang="nb-NO" dirty="0"/>
              <a:t>Når vi tar S21 videre nå tar vi kun attributter DEF og kandidatnøkkel 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04B558-791F-113C-1EF1-9B2CDDE54D5F}"/>
              </a:ext>
            </a:extLst>
          </p:cNvPr>
          <p:cNvSpPr txBox="1"/>
          <p:nvPr/>
        </p:nvSpPr>
        <p:spPr>
          <a:xfrm>
            <a:off x="7096991" y="1825624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S2(A, D, E, F)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B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C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BC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A</a:t>
            </a:r>
          </a:p>
          <a:p>
            <a:pPr marL="342900" indent="-342900">
              <a:buAutoNum type="arabicPeriod"/>
            </a:pPr>
            <a:r>
              <a:rPr lang="nb-NO" sz="2800" dirty="0"/>
              <a:t>D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</a:p>
          <a:p>
            <a:pPr marL="342900" indent="-342900">
              <a:buAutoNum type="arabicPeriod"/>
            </a:pPr>
            <a:r>
              <a:rPr lang="nb-NO" sz="2800" dirty="0"/>
              <a:t>AD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pPr marL="342900" indent="-342900">
              <a:buAutoNum type="arabicPeriod"/>
            </a:pPr>
            <a:r>
              <a:rPr lang="nb-NO" sz="2800" dirty="0"/>
              <a:t>E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endParaRPr lang="nb-NO" sz="2800" dirty="0"/>
          </a:p>
          <a:p>
            <a:r>
              <a:rPr lang="nb-NO" sz="2800" dirty="0"/>
              <a:t>Kandidatnøkkel AD</a:t>
            </a:r>
          </a:p>
        </p:txBody>
      </p:sp>
    </p:spTree>
    <p:extLst>
      <p:ext uri="{BB962C8B-B14F-4D97-AF65-F5344CB8AC3E}">
        <p14:creationId xmlns:p14="http://schemas.microsoft.com/office/powerpoint/2010/main" val="15251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A14E8-97C4-5299-D6BA-025BDFB9B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C79EC-8D85-6A67-8050-A33488AA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Dekomponering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C7B8A-4E95-E46A-7816-A5F108865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115791" cy="5032375"/>
          </a:xfrm>
        </p:spPr>
        <p:txBody>
          <a:bodyPr>
            <a:normAutofit/>
          </a:bodyPr>
          <a:lstStyle/>
          <a:p>
            <a:r>
              <a:rPr lang="nb-NO" dirty="0"/>
              <a:t>Dekomponere DEF med kandidatnøkkel A over FD 6</a:t>
            </a:r>
          </a:p>
          <a:p>
            <a:pPr lvl="1"/>
            <a:r>
              <a:rPr lang="nb-NO" dirty="0"/>
              <a:t>S211 = E+ = EF</a:t>
            </a:r>
          </a:p>
          <a:p>
            <a:pPr lvl="2"/>
            <a:r>
              <a:rPr lang="nb-NO" dirty="0"/>
              <a:t>6 gjelder</a:t>
            </a:r>
          </a:p>
          <a:p>
            <a:pPr lvl="2"/>
            <a:r>
              <a:rPr lang="nb-NO" dirty="0"/>
              <a:t>Kandidatnøkkel E</a:t>
            </a:r>
          </a:p>
          <a:p>
            <a:pPr lvl="2"/>
            <a:r>
              <a:rPr lang="nb-NO" dirty="0"/>
              <a:t>BCNF!</a:t>
            </a:r>
          </a:p>
          <a:p>
            <a:pPr lvl="1"/>
            <a:r>
              <a:rPr lang="nb-NO" dirty="0"/>
              <a:t>S212 = DE</a:t>
            </a:r>
          </a:p>
          <a:p>
            <a:pPr lvl="2"/>
            <a:r>
              <a:rPr lang="nb-NO" dirty="0"/>
              <a:t>4 gjelder</a:t>
            </a:r>
          </a:p>
          <a:p>
            <a:pPr lvl="2"/>
            <a:r>
              <a:rPr lang="nb-NO" dirty="0"/>
              <a:t>Kandidatnøkkel D</a:t>
            </a:r>
          </a:p>
          <a:p>
            <a:pPr lvl="2"/>
            <a:r>
              <a:rPr lang="nb-NO" dirty="0"/>
              <a:t>BCNF!</a:t>
            </a:r>
          </a:p>
          <a:p>
            <a:r>
              <a:rPr lang="nb-NO" dirty="0" err="1"/>
              <a:t>Finito</a:t>
            </a:r>
            <a:r>
              <a:rPr lang="nb-NO" dirty="0"/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9A8098-ABD8-D676-D3D7-708B6CEFDCE9}"/>
              </a:ext>
            </a:extLst>
          </p:cNvPr>
          <p:cNvSpPr txBox="1"/>
          <p:nvPr/>
        </p:nvSpPr>
        <p:spPr>
          <a:xfrm>
            <a:off x="7096991" y="1825624"/>
            <a:ext cx="4668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S21(D, E, F)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B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C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BC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A</a:t>
            </a:r>
          </a:p>
          <a:p>
            <a:pPr marL="342900" indent="-342900">
              <a:buAutoNum type="arabicPeriod"/>
            </a:pPr>
            <a:r>
              <a:rPr lang="nb-NO" sz="2800" dirty="0"/>
              <a:t>D </a:t>
            </a:r>
            <a:r>
              <a:rPr lang="en-150" sz="2800" dirty="0"/>
              <a:t>→</a:t>
            </a:r>
            <a:r>
              <a:rPr lang="nb-NO" sz="2800" dirty="0"/>
              <a:t> E</a:t>
            </a:r>
          </a:p>
          <a:p>
            <a:pPr marL="342900" indent="-342900">
              <a:buAutoNum type="arabicPeriod"/>
            </a:pP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AD </a:t>
            </a:r>
            <a:r>
              <a:rPr lang="en-150" sz="2800" dirty="0">
                <a:solidFill>
                  <a:schemeClr val="bg2">
                    <a:lumMod val="75000"/>
                  </a:schemeClr>
                </a:solidFill>
              </a:rPr>
              <a:t>→</a:t>
            </a:r>
            <a:r>
              <a:rPr lang="nb-NO" sz="2800" dirty="0">
                <a:solidFill>
                  <a:schemeClr val="bg2">
                    <a:lumMod val="75000"/>
                  </a:schemeClr>
                </a:solidFill>
              </a:rPr>
              <a:t> F</a:t>
            </a:r>
          </a:p>
          <a:p>
            <a:pPr marL="342900" indent="-342900">
              <a:buAutoNum type="arabicPeriod"/>
            </a:pPr>
            <a:r>
              <a:rPr lang="nb-NO" sz="2800" dirty="0"/>
              <a:t>E </a:t>
            </a:r>
            <a:r>
              <a:rPr lang="en-150" sz="2800" dirty="0"/>
              <a:t>→</a:t>
            </a:r>
            <a:r>
              <a:rPr lang="nb-NO" sz="2800" dirty="0"/>
              <a:t> F</a:t>
            </a:r>
          </a:p>
          <a:p>
            <a:endParaRPr lang="nb-NO" sz="2800" dirty="0"/>
          </a:p>
          <a:p>
            <a:r>
              <a:rPr lang="nb-NO" sz="2800" dirty="0"/>
              <a:t>Kandidatnøkkel D</a:t>
            </a:r>
          </a:p>
        </p:txBody>
      </p:sp>
    </p:spTree>
    <p:extLst>
      <p:ext uri="{BB962C8B-B14F-4D97-AF65-F5344CB8AC3E}">
        <p14:creationId xmlns:p14="http://schemas.microsoft.com/office/powerpoint/2010/main" val="324351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016A9-4BEF-699A-D54F-FAEA04B4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/>
              <a:t>Vannpause</a:t>
            </a:r>
            <a:endParaRPr lang="nb-NO" dirty="0"/>
          </a:p>
        </p:txBody>
      </p:sp>
      <p:pic>
        <p:nvPicPr>
          <p:cNvPr id="2050" name="Picture 2" descr="kittyboo (@Booo1998Reyes) / X">
            <a:extLst>
              <a:ext uri="{FF2B5EF4-FFF2-40B4-BE49-F238E27FC236}">
                <a16:creationId xmlns:a16="http://schemas.microsoft.com/office/drawing/2014/main" id="{E5761F52-5BF4-615D-E7FC-2EFABCD504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105" y="1825625"/>
            <a:ext cx="439379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321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89912A-B133-8D50-64A0-ED1118A6B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ow computer security is depicted in movies and TV - The Mac Security Blog">
            <a:extLst>
              <a:ext uri="{FF2B5EF4-FFF2-40B4-BE49-F238E27FC236}">
                <a16:creationId xmlns:a16="http://schemas.microsoft.com/office/drawing/2014/main" id="{5C56C182-488E-9A32-0DC3-F31ADDE4E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D9B8FA-2703-460F-8EA9-7E246C699AA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000"/>
              <a:t>IN2090 – Databaser og datamodellering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A1B7960-361B-17E1-02A9-E0DE21BCEDE0}"/>
              </a:ext>
            </a:extLst>
          </p:cNvPr>
          <p:cNvSpPr txBox="1">
            <a:spLocks/>
          </p:cNvSpPr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Gruppe 3</a:t>
            </a:r>
          </a:p>
          <a:p>
            <a:pPr algn="l"/>
            <a:r>
              <a:rPr lang="en-US" sz="2000" dirty="0">
                <a:hlinkClick r:id="rId4"/>
              </a:rPr>
              <a:t>viljardh@ifi.uio.no</a:t>
            </a:r>
            <a:endParaRPr lang="en-US" sz="2000" dirty="0"/>
          </a:p>
          <a:p>
            <a:pPr algn="l"/>
            <a:r>
              <a:rPr lang="en-US" sz="2000" dirty="0" err="1"/>
              <a:t>Progge</a:t>
            </a:r>
            <a:r>
              <a:rPr lang="en-US" sz="2000" dirty="0"/>
              <a:t> SQL</a:t>
            </a:r>
          </a:p>
        </p:txBody>
      </p:sp>
    </p:spTree>
    <p:extLst>
      <p:ext uri="{BB962C8B-B14F-4D97-AF65-F5344CB8AC3E}">
        <p14:creationId xmlns:p14="http://schemas.microsoft.com/office/powerpoint/2010/main" val="1616379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39F51-1B16-7C17-7F0F-945158D2D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nb-NO" dirty="0"/>
              <a:t>Objektorientert programmering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5042F-E2BE-F5CC-57D4-D5C0FE6F7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36573" cy="4351338"/>
          </a:xfrm>
        </p:spPr>
        <p:txBody>
          <a:bodyPr/>
          <a:lstStyle/>
          <a:p>
            <a:r>
              <a:rPr lang="nb-NO" dirty="0"/>
              <a:t>Lage en </a:t>
            </a:r>
            <a:r>
              <a:rPr lang="nb-NO" dirty="0" err="1"/>
              <a:t>interface</a:t>
            </a:r>
            <a:r>
              <a:rPr lang="nb-NO" dirty="0"/>
              <a:t> i Python/Java som sender en spørring til et «</a:t>
            </a:r>
            <a:r>
              <a:rPr lang="nb-NO" dirty="0" err="1"/>
              <a:t>connection</a:t>
            </a:r>
            <a:r>
              <a:rPr lang="nb-NO" dirty="0"/>
              <a:t>»-objekt via et «</a:t>
            </a:r>
            <a:r>
              <a:rPr lang="nb-NO" dirty="0" err="1"/>
              <a:t>cursor</a:t>
            </a:r>
            <a:r>
              <a:rPr lang="nb-NO" dirty="0"/>
              <a:t>»-objekt</a:t>
            </a:r>
          </a:p>
          <a:p>
            <a:r>
              <a:rPr lang="nb-NO" dirty="0"/>
              <a:t>«</a:t>
            </a:r>
            <a:r>
              <a:rPr lang="nb-NO" dirty="0" err="1"/>
              <a:t>cursor</a:t>
            </a:r>
            <a:r>
              <a:rPr lang="nb-NO" dirty="0"/>
              <a:t>» oppdateres etter spørring til å inneholde svar</a:t>
            </a:r>
          </a:p>
          <a:p>
            <a:r>
              <a:rPr lang="nb-NO" dirty="0"/>
              <a:t>Hentes via </a:t>
            </a:r>
            <a:r>
              <a:rPr lang="nb-NO" dirty="0" err="1"/>
              <a:t>fetchall</a:t>
            </a:r>
            <a:r>
              <a:rPr lang="nb-NO" dirty="0"/>
              <a:t>()</a:t>
            </a:r>
          </a:p>
          <a:p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06A2A1-3920-4D38-D204-517B95469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795" y="1825625"/>
            <a:ext cx="5524180" cy="359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48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B540E-1D77-964C-052E-9E6642178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4A2E-6CDF-CB8C-05BB-5CF26238C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nb-NO" dirty="0"/>
              <a:t>Objektorientert programmering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6A5F9-AC4F-8C51-CE59-463C959C7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01" y="1825625"/>
            <a:ext cx="5136573" cy="4351338"/>
          </a:xfrm>
        </p:spPr>
        <p:txBody>
          <a:bodyPr/>
          <a:lstStyle/>
          <a:p>
            <a:r>
              <a:rPr lang="nb-NO" dirty="0"/>
              <a:t>«</a:t>
            </a:r>
            <a:r>
              <a:rPr lang="nb-NO" dirty="0" err="1"/>
              <a:t>cursor</a:t>
            </a:r>
            <a:r>
              <a:rPr lang="nb-NO" dirty="0"/>
              <a:t>» oppdateres etter spørring til å inneholde svar</a:t>
            </a:r>
          </a:p>
          <a:p>
            <a:r>
              <a:rPr lang="nb-NO" dirty="0"/>
              <a:t>Husk </a:t>
            </a:r>
            <a:r>
              <a:rPr lang="nb-NO" dirty="0" err="1"/>
              <a:t>cursor.execute</a:t>
            </a:r>
            <a:r>
              <a:rPr lang="nb-NO" dirty="0"/>
              <a:t>()!</a:t>
            </a:r>
          </a:p>
          <a:p>
            <a:r>
              <a:rPr lang="nb-NO" dirty="0"/>
              <a:t>Hente svar via for eksempel </a:t>
            </a:r>
            <a:r>
              <a:rPr lang="nb-NO" dirty="0" err="1"/>
              <a:t>fetchone</a:t>
            </a:r>
            <a:r>
              <a:rPr lang="nb-NO" dirty="0"/>
              <a:t>() (rad for rad i svar)</a:t>
            </a:r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93F626-A197-004D-691A-46B96347F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075" y="1685649"/>
            <a:ext cx="6638925" cy="1632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405C9A-F2DE-7107-A73C-800985351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074" y="4177709"/>
            <a:ext cx="6638925" cy="182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98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77FB9-17D6-9856-634F-FF05B4E12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C1FB-4340-94BC-2622-32470020F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nb-NO" dirty="0"/>
              <a:t>Objektorientert programmering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77765-D0FE-4F1D-88B7-65BA23BB1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01" y="1825625"/>
            <a:ext cx="5136573" cy="4351338"/>
          </a:xfrm>
        </p:spPr>
        <p:txBody>
          <a:bodyPr/>
          <a:lstStyle/>
          <a:p>
            <a:r>
              <a:rPr lang="nb-NO" dirty="0"/>
              <a:t>Kjekt om </a:t>
            </a:r>
            <a:r>
              <a:rPr lang="nb-NO" dirty="0" err="1"/>
              <a:t>python</a:t>
            </a:r>
            <a:r>
              <a:rPr lang="nb-NO" dirty="0"/>
              <a:t> vet formatet på databasen fra før</a:t>
            </a:r>
          </a:p>
          <a:p>
            <a:r>
              <a:rPr lang="nb-NO" dirty="0"/>
              <a:t>Kan også ha data lagret fra før</a:t>
            </a:r>
          </a:p>
          <a:p>
            <a:r>
              <a:rPr lang="nb-NO" dirty="0"/>
              <a:t>Det du skriver i </a:t>
            </a:r>
            <a:r>
              <a:rPr lang="nb-NO" dirty="0" err="1"/>
              <a:t>python</a:t>
            </a:r>
            <a:r>
              <a:rPr lang="nb-NO" dirty="0"/>
              <a:t> blir ikke automatisk skrevet til fil</a:t>
            </a:r>
          </a:p>
          <a:p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FB83AD-EEC6-09F7-C8F3-FC304AA6E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8952" y="2283455"/>
            <a:ext cx="3924848" cy="1724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1E9F31-8CA2-28BF-1DC4-FBB592C76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697" y="4829088"/>
            <a:ext cx="8430802" cy="12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215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8269C-CDFC-E8A8-CC23-EF6A54170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 err="1"/>
              <a:t>Ukens</a:t>
            </a:r>
            <a:r>
              <a:rPr lang="en-US" sz="4800" dirty="0"/>
              <a:t> </a:t>
            </a:r>
            <a:r>
              <a:rPr lang="en-US" sz="4800" dirty="0" err="1"/>
              <a:t>cowboytips</a:t>
            </a:r>
            <a:endParaRPr lang="en-150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AE2B4-0C8F-75B8-FC8E-C03A42F3D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2" y="1561553"/>
            <a:ext cx="4784179" cy="5172621"/>
          </a:xfrm>
        </p:spPr>
        <p:txBody>
          <a:bodyPr anchor="ctr">
            <a:normAutofit/>
          </a:bodyPr>
          <a:lstStyle/>
          <a:p>
            <a:r>
              <a:rPr lang="nb-NO" sz="2400" dirty="0"/>
              <a:t>Gjør i hvert fall ukesoppgavene</a:t>
            </a:r>
          </a:p>
          <a:p>
            <a:r>
              <a:rPr lang="nb-NO" sz="2400" dirty="0"/>
              <a:t>Dere *vil få* dette på eksamen!</a:t>
            </a:r>
          </a:p>
          <a:p>
            <a:r>
              <a:rPr lang="nb-NO" sz="2400" dirty="0"/>
              <a:t>(Ganske enkelt </a:t>
            </a:r>
            <a:r>
              <a:rPr lang="nb-NO" sz="2400" dirty="0" err="1"/>
              <a:t>tho</a:t>
            </a:r>
            <a:r>
              <a:rPr lang="nb-NO" sz="2400" dirty="0"/>
              <a:t>)</a:t>
            </a:r>
          </a:p>
          <a:p>
            <a:endParaRPr lang="nb-NO" sz="2400" dirty="0"/>
          </a:p>
          <a:p>
            <a:r>
              <a:rPr lang="nb-NO" sz="2400" dirty="0"/>
              <a:t>Last ned UiO sin </a:t>
            </a:r>
            <a:r>
              <a:rPr lang="nb-NO" sz="2400" dirty="0" err="1"/>
              <a:t>proxy</a:t>
            </a:r>
            <a:r>
              <a:rPr lang="nb-NO" sz="2400" dirty="0"/>
              <a:t>!</a:t>
            </a:r>
          </a:p>
        </p:txBody>
      </p:sp>
      <p:pic>
        <p:nvPicPr>
          <p:cNvPr id="11" name="Picture 10" descr="A white rodent wearing a brown hat&#10;&#10;Description automatically generated">
            <a:extLst>
              <a:ext uri="{FF2B5EF4-FFF2-40B4-BE49-F238E27FC236}">
                <a16:creationId xmlns:a16="http://schemas.microsoft.com/office/drawing/2014/main" id="{05BFACA0-AEFE-7276-A20B-11597BF92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131" y="1685378"/>
            <a:ext cx="3240678" cy="371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by elephant Meme Generator">
            <a:extLst>
              <a:ext uri="{FF2B5EF4-FFF2-40B4-BE49-F238E27FC236}">
                <a16:creationId xmlns:a16="http://schemas.microsoft.com/office/drawing/2014/main" id="{2536BA2F-23E0-4D20-AF5B-EF4D8526B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8" r="-1" b="11323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4F58BE-BE8B-8B0F-9842-74F2AE70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3490" y="804862"/>
            <a:ext cx="14315931" cy="4795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viljardh@ifi.uio.no 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Oblig</a:t>
            </a:r>
            <a:r>
              <a:rPr lang="en-US" sz="3600" dirty="0">
                <a:solidFill>
                  <a:schemeClr val="bg1"/>
                </a:solidFill>
              </a:rPr>
              <a:t> 4 inn </a:t>
            </a:r>
            <a:r>
              <a:rPr lang="en-US" sz="3600" dirty="0" err="1">
                <a:solidFill>
                  <a:schemeClr val="bg1"/>
                </a:solidFill>
              </a:rPr>
              <a:t>fredag</a:t>
            </a:r>
            <a:r>
              <a:rPr lang="en-US" sz="3600" dirty="0">
                <a:solidFill>
                  <a:schemeClr val="bg1"/>
                </a:solidFill>
              </a:rPr>
              <a:t>!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ssh brukernavn@login.ifi.uio.no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err="1">
                <a:solidFill>
                  <a:schemeClr val="bg1"/>
                </a:solidFill>
              </a:rPr>
              <a:t>psql</a:t>
            </a:r>
            <a:r>
              <a:rPr lang="en-US" sz="3600" dirty="0">
                <a:solidFill>
                  <a:schemeClr val="bg1"/>
                </a:solidFill>
              </a:rPr>
              <a:t> -h dbpg-ifi-kurs03 -U </a:t>
            </a:r>
            <a:r>
              <a:rPr lang="en-US" sz="3600" dirty="0" err="1">
                <a:solidFill>
                  <a:schemeClr val="bg1"/>
                </a:solidFill>
              </a:rPr>
              <a:t>brukernavn</a:t>
            </a:r>
            <a:r>
              <a:rPr lang="en-US" sz="3600" dirty="0">
                <a:solidFill>
                  <a:schemeClr val="bg1"/>
                </a:solidFill>
              </a:rPr>
              <a:t> -d </a:t>
            </a:r>
            <a:r>
              <a:rPr lang="en-US" sz="3600" dirty="0" err="1">
                <a:solidFill>
                  <a:schemeClr val="bg1"/>
                </a:solidFill>
              </a:rPr>
              <a:t>brukernavn_priv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Neste uke: </a:t>
            </a:r>
            <a:r>
              <a:rPr lang="en-US" sz="3600" dirty="0" err="1">
                <a:solidFill>
                  <a:schemeClr val="bg1"/>
                </a:solidFill>
              </a:rPr>
              <a:t>Sikkerhet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databaser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6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786</Words>
  <Application>Microsoft Office PowerPoint</Application>
  <PresentationFormat>Widescreen</PresentationFormat>
  <Paragraphs>131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Ukens </vt:lpstr>
      <vt:lpstr>Ting fra forrige innlevering: </vt:lpstr>
      <vt:lpstr>Ting fra forrige innlevering: </vt:lpstr>
      <vt:lpstr>Ting fra forrige innlevering: </vt:lpstr>
      <vt:lpstr>Dekomponering</vt:lpstr>
      <vt:lpstr>Dekomponering</vt:lpstr>
      <vt:lpstr>Dekomponering</vt:lpstr>
      <vt:lpstr>Vannpause</vt:lpstr>
      <vt:lpstr>PowerPoint Presentation</vt:lpstr>
      <vt:lpstr>Objektorientert programmering</vt:lpstr>
      <vt:lpstr>Objektorientert programmering</vt:lpstr>
      <vt:lpstr>Objektorientert programmering</vt:lpstr>
      <vt:lpstr>Ukens cowboytips</vt:lpstr>
      <vt:lpstr>viljardh@ifi.uio.no   Oblig 4 inn fredag!  ssh brukernavn@login.ifi.uio.no psql -h dbpg-ifi-kurs03 -U brukernavn -d brukernavn_priv   Neste uke: Sikkerhet i databaser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Viljar Hardersen</dc:creator>
  <cp:lastModifiedBy>Viljar Hardersen</cp:lastModifiedBy>
  <cp:revision>24</cp:revision>
  <dcterms:created xsi:type="dcterms:W3CDTF">2024-11-02T12:55:18Z</dcterms:created>
  <dcterms:modified xsi:type="dcterms:W3CDTF">2024-11-02T15:10:21Z</dcterms:modified>
</cp:coreProperties>
</file>