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6" r:id="rId2"/>
    <p:sldId id="263" r:id="rId3"/>
    <p:sldId id="270" r:id="rId4"/>
    <p:sldId id="271" r:id="rId5"/>
    <p:sldId id="272" r:id="rId6"/>
    <p:sldId id="273" r:id="rId7"/>
    <p:sldId id="275" r:id="rId8"/>
    <p:sldId id="26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2538" autoAdjust="0"/>
  </p:normalViewPr>
  <p:slideViewPr>
    <p:cSldViewPr snapToGrid="0">
      <p:cViewPr>
        <p:scale>
          <a:sx n="84" d="100"/>
          <a:sy n="84" d="100"/>
        </p:scale>
        <p:origin x="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2A054D-7178-407C-953B-87F7A3FD645F}" type="datetimeFigureOut">
              <a:rPr lang="nb-NO" smtClean="0"/>
              <a:t>24.04.2023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28DF8B-10DB-4403-8376-7DD11C665D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9701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28DF8B-10DB-4403-8376-7DD11C665D3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939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28DF8B-10DB-4403-8376-7DD11C665D3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9007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28DF8B-10DB-4403-8376-7DD11C665D3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0795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28DF8B-10DB-4403-8376-7DD11C665D37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3787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28DF8B-10DB-4403-8376-7DD11C665D37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9343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28DF8B-10DB-4403-8376-7DD11C665D37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9571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28DF8B-10DB-4403-8376-7DD11C665D37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9430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BD64D-0727-4DEB-9494-79C58E4D8741}" type="datetimeFigureOut">
              <a:rPr lang="nb-NO" smtClean="0"/>
              <a:t>24.04.2023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33056-3719-41F0-9612-3ACE93D3D4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6533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BD64D-0727-4DEB-9494-79C58E4D8741}" type="datetimeFigureOut">
              <a:rPr lang="nb-NO" smtClean="0"/>
              <a:t>24.04.2023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33056-3719-41F0-9612-3ACE93D3D4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1487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BD64D-0727-4DEB-9494-79C58E4D8741}" type="datetimeFigureOut">
              <a:rPr lang="nb-NO" smtClean="0"/>
              <a:t>24.04.2023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33056-3719-41F0-9612-3ACE93D3D4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20319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BD64D-0727-4DEB-9494-79C58E4D8741}" type="datetimeFigureOut">
              <a:rPr lang="nb-NO" smtClean="0"/>
              <a:t>24.04.2023</a:t>
            </a:fld>
            <a:endParaRPr lang="nb-NO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33056-3719-41F0-9612-3ACE93D3D4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8356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BD64D-0727-4DEB-9494-79C58E4D8741}" type="datetimeFigureOut">
              <a:rPr lang="nb-NO" smtClean="0"/>
              <a:t>24.04.2023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33056-3719-41F0-9612-3ACE93D3D41B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386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BD64D-0727-4DEB-9494-79C58E4D8741}" type="datetimeFigureOut">
              <a:rPr lang="nb-NO" smtClean="0"/>
              <a:t>24.04.2023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33056-3719-41F0-9612-3ACE93D3D4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0883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BD64D-0727-4DEB-9494-79C58E4D8741}" type="datetimeFigureOut">
              <a:rPr lang="nb-NO" smtClean="0"/>
              <a:t>24.04.2023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33056-3719-41F0-9612-3ACE93D3D4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3485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BD64D-0727-4DEB-9494-79C58E4D8741}" type="datetimeFigureOut">
              <a:rPr lang="nb-NO" smtClean="0"/>
              <a:t>24.04.2023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33056-3719-41F0-9612-3ACE93D3D4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3924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443BD64D-0727-4DEB-9494-79C58E4D8741}" type="datetimeFigureOut">
              <a:rPr lang="nb-NO" smtClean="0"/>
              <a:t>24.04.2023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33056-3719-41F0-9612-3ACE93D3D4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5260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BD64D-0727-4DEB-9494-79C58E4D8741}" type="datetimeFigureOut">
              <a:rPr lang="nb-NO" smtClean="0"/>
              <a:t>24.04.2023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33056-3719-41F0-9612-3ACE93D3D4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6125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BD64D-0727-4DEB-9494-79C58E4D8741}" type="datetimeFigureOut">
              <a:rPr lang="nb-NO" smtClean="0"/>
              <a:t>24.04.2023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33056-3719-41F0-9612-3ACE93D3D4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7112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443BD64D-0727-4DEB-9494-79C58E4D8741}" type="datetimeFigureOut">
              <a:rPr lang="nb-NO" smtClean="0"/>
              <a:t>24.04.2023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6D433056-3719-41F0-9612-3ACE93D3D4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502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32D3DA-E9B5-4952-B0B8-24C07D3165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Velkommen til Gruppetime!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15FDB73-B3E4-39E8-19AB-49A0E1EC8E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IN1150 – Logiske metoder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67704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EB152D-8CD7-9069-4EFB-E5743627A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Kombinatorikk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6FA04D7-527F-CB5B-093A-250C96BBAE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Ordnet utvalg = vi bryr oss om rekkefølge</a:t>
            </a:r>
          </a:p>
          <a:p>
            <a:r>
              <a:rPr lang="nb-NO" dirty="0"/>
              <a:t>Uordnet utvalg = vi bryr oss ikke om rekkefølge</a:t>
            </a:r>
          </a:p>
          <a:p>
            <a:r>
              <a:rPr lang="nb-NO" dirty="0"/>
              <a:t>Med repetisjon = alle elementer «legges tilbake» etter de er valgt, så de kan velges på nytt</a:t>
            </a:r>
          </a:p>
          <a:p>
            <a:r>
              <a:rPr lang="nb-NO" dirty="0"/>
              <a:t>Uten repetisjon = Et element kan ikke velges om igjen når det først er valgt</a:t>
            </a:r>
          </a:p>
        </p:txBody>
      </p:sp>
    </p:spTree>
    <p:extLst>
      <p:ext uri="{BB962C8B-B14F-4D97-AF65-F5344CB8AC3E}">
        <p14:creationId xmlns:p14="http://schemas.microsoft.com/office/powerpoint/2010/main" val="616817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EB152D-8CD7-9069-4EFB-E5743627A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Kombinatorikk</a:t>
            </a:r>
          </a:p>
        </p:txBody>
      </p:sp>
      <p:graphicFrame>
        <p:nvGraphicFramePr>
          <p:cNvPr id="4" name="Tabell 4">
            <a:extLst>
              <a:ext uri="{FF2B5EF4-FFF2-40B4-BE49-F238E27FC236}">
                <a16:creationId xmlns:a16="http://schemas.microsoft.com/office/drawing/2014/main" id="{28394C3B-F3A9-9F32-A93E-2AF9EF8CCE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927776"/>
              </p:ext>
            </p:extLst>
          </p:nvPr>
        </p:nvGraphicFramePr>
        <p:xfrm>
          <a:off x="2230438" y="2638425"/>
          <a:ext cx="7731123" cy="165100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577041">
                  <a:extLst>
                    <a:ext uri="{9D8B030D-6E8A-4147-A177-3AD203B41FA5}">
                      <a16:colId xmlns:a16="http://schemas.microsoft.com/office/drawing/2014/main" val="2655894489"/>
                    </a:ext>
                  </a:extLst>
                </a:gridCol>
                <a:gridCol w="2577041">
                  <a:extLst>
                    <a:ext uri="{9D8B030D-6E8A-4147-A177-3AD203B41FA5}">
                      <a16:colId xmlns:a16="http://schemas.microsoft.com/office/drawing/2014/main" val="256559199"/>
                    </a:ext>
                  </a:extLst>
                </a:gridCol>
                <a:gridCol w="2577041">
                  <a:extLst>
                    <a:ext uri="{9D8B030D-6E8A-4147-A177-3AD203B41FA5}">
                      <a16:colId xmlns:a16="http://schemas.microsoft.com/office/drawing/2014/main" val="3739788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Ordnet utvalg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Uordnet utvalg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749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Med repetisjon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615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Uten repetisjon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318239"/>
                  </a:ext>
                </a:extLst>
              </a:tr>
            </a:tbl>
          </a:graphicData>
        </a:graphic>
      </p:graphicFrame>
      <p:sp>
        <p:nvSpPr>
          <p:cNvPr id="5" name="TekstSylinder 4">
            <a:extLst>
              <a:ext uri="{FF2B5EF4-FFF2-40B4-BE49-F238E27FC236}">
                <a16:creationId xmlns:a16="http://schemas.microsoft.com/office/drawing/2014/main" id="{082324D0-8CE6-ACBD-B54A-90EC24E8A0DE}"/>
              </a:ext>
            </a:extLst>
          </p:cNvPr>
          <p:cNvSpPr txBox="1"/>
          <p:nvPr/>
        </p:nvSpPr>
        <p:spPr>
          <a:xfrm>
            <a:off x="8211844" y="3659158"/>
            <a:ext cx="727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(  )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6BC8D2A-9312-5B14-A55B-B27007055B0C}"/>
              </a:ext>
            </a:extLst>
          </p:cNvPr>
          <p:cNvSpPr txBox="1"/>
          <p:nvPr/>
        </p:nvSpPr>
        <p:spPr>
          <a:xfrm>
            <a:off x="8362763" y="3597602"/>
            <a:ext cx="639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n</a:t>
            </a:r>
          </a:p>
          <a:p>
            <a:r>
              <a:rPr lang="nb-NO" dirty="0"/>
              <a:t>k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728FB00A-2215-01DE-A578-6062E3DE59EC}"/>
              </a:ext>
            </a:extLst>
          </p:cNvPr>
          <p:cNvSpPr txBox="1"/>
          <p:nvPr/>
        </p:nvSpPr>
        <p:spPr>
          <a:xfrm>
            <a:off x="8158577" y="2982049"/>
            <a:ext cx="843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n+k-1</a:t>
            </a:r>
          </a:p>
          <a:p>
            <a:pPr algn="ctr"/>
            <a:r>
              <a:rPr lang="nb-NO" dirty="0"/>
              <a:t>k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2F4B4DF2-4A87-DED7-A6EB-A31F469F3F52}"/>
              </a:ext>
            </a:extLst>
          </p:cNvPr>
          <p:cNvSpPr txBox="1"/>
          <p:nvPr/>
        </p:nvSpPr>
        <p:spPr>
          <a:xfrm>
            <a:off x="7998779" y="2982049"/>
            <a:ext cx="1305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(       )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B9EA9DC9-B110-9A9D-AC09-6161A9EFBAA9}"/>
              </a:ext>
            </a:extLst>
          </p:cNvPr>
          <p:cNvSpPr txBox="1"/>
          <p:nvPr/>
        </p:nvSpPr>
        <p:spPr>
          <a:xfrm>
            <a:off x="5853683" y="3154225"/>
            <a:ext cx="484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kern="1200" dirty="0" err="1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n</a:t>
            </a:r>
            <a:r>
              <a:rPr lang="nb-NO" sz="1800" kern="1200" baseline="30000" dirty="0" err="1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k</a:t>
            </a:r>
            <a:endParaRPr lang="nb-NO" sz="1800" kern="1200" dirty="0">
              <a:solidFill>
                <a:schemeClr val="dk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21C1F5B4-D329-F520-BF28-760B434D9255}"/>
              </a:ext>
            </a:extLst>
          </p:cNvPr>
          <p:cNvSpPr txBox="1"/>
          <p:nvPr/>
        </p:nvSpPr>
        <p:spPr>
          <a:xfrm>
            <a:off x="5853683" y="3736101"/>
            <a:ext cx="605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kern="1200" baseline="30000" dirty="0" err="1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n</a:t>
            </a:r>
            <a:r>
              <a:rPr lang="nb-NO" sz="1800" kern="1200" dirty="0" err="1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nb-NO" sz="1800" kern="1200" baseline="-25000" dirty="0" err="1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k</a:t>
            </a:r>
            <a:endParaRPr lang="nb-NO" sz="1800" kern="1200" dirty="0">
              <a:solidFill>
                <a:schemeClr val="dk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0932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296C47-7719-DDCD-71F5-A626A4664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Noen begreper fra </a:t>
            </a:r>
            <a:br>
              <a:rPr lang="nb-NO" dirty="0"/>
            </a:br>
            <a:r>
              <a:rPr lang="nb-NO" dirty="0"/>
              <a:t>Abstrakt algebra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21D734C-ADCC-7561-6B2F-C9FFD26743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b-NO" sz="1800" dirty="0"/>
              <a:t>Den </a:t>
            </a:r>
            <a:r>
              <a:rPr lang="nb-NO" sz="1800" b="1" dirty="0"/>
              <a:t>inverse relasjonen </a:t>
            </a:r>
            <a:r>
              <a:rPr lang="nb-NO" sz="1800" dirty="0"/>
              <a:t>til en relasjon R fra A til B er en relasjon fra B til A slik at </a:t>
            </a:r>
            <a:r>
              <a:rPr lang="nb-NO" sz="1800" dirty="0" err="1"/>
              <a:t>hvis</a:t>
            </a:r>
            <a:r>
              <a:rPr lang="nb-NO" sz="2000" dirty="0" err="1">
                <a:effectLst/>
              </a:rPr>
              <a:t>〈x</a:t>
            </a:r>
            <a:r>
              <a:rPr lang="nb-NO" sz="2000" dirty="0">
                <a:effectLst/>
              </a:rPr>
              <a:t>, </a:t>
            </a:r>
            <a:r>
              <a:rPr lang="nb-NO" sz="2000" dirty="0" err="1">
                <a:effectLst/>
              </a:rPr>
              <a:t>y〉er</a:t>
            </a:r>
            <a:r>
              <a:rPr lang="nb-NO" sz="2000" dirty="0">
                <a:effectLst/>
              </a:rPr>
              <a:t> en relasjon i R, så </a:t>
            </a:r>
            <a:r>
              <a:rPr lang="nb-NO" sz="2000" dirty="0" err="1">
                <a:effectLst/>
              </a:rPr>
              <a:t>er</a:t>
            </a:r>
            <a:r>
              <a:rPr lang="nb-NO" sz="1800" dirty="0" err="1">
                <a:effectLst/>
              </a:rPr>
              <a:t>〈</a:t>
            </a:r>
            <a:r>
              <a:rPr lang="nb-NO" sz="1800" dirty="0" err="1"/>
              <a:t>y</a:t>
            </a:r>
            <a:r>
              <a:rPr lang="nb-NO" sz="1800" dirty="0"/>
              <a:t>, </a:t>
            </a:r>
            <a:r>
              <a:rPr lang="nb-NO" sz="1800" dirty="0" err="1"/>
              <a:t>x</a:t>
            </a:r>
            <a:r>
              <a:rPr lang="nb-NO" sz="1800" dirty="0" err="1">
                <a:effectLst/>
              </a:rPr>
              <a:t>〉en</a:t>
            </a:r>
            <a:r>
              <a:rPr lang="nb-NO" sz="1800" dirty="0">
                <a:effectLst/>
              </a:rPr>
              <a:t> relasjon i </a:t>
            </a:r>
            <a:r>
              <a:rPr lang="nb-NO" sz="1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nb-NO" sz="1800" b="1" baseline="30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endParaRPr lang="nb-NO" sz="18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nb-NO" sz="1800" dirty="0"/>
              <a:t>Den inverse relasjonen til en </a:t>
            </a:r>
            <a:r>
              <a:rPr lang="nb-NO" sz="1800" dirty="0" err="1"/>
              <a:t>bijektiv</a:t>
            </a:r>
            <a:r>
              <a:rPr lang="nb-NO" sz="1800" dirty="0"/>
              <a:t> funksjon f kalles den </a:t>
            </a:r>
            <a:r>
              <a:rPr lang="nb-NO" sz="1800" b="1" dirty="0"/>
              <a:t>inverse funksjonen </a:t>
            </a:r>
            <a:r>
              <a:rPr lang="nb-NO" sz="1800" dirty="0"/>
              <a:t>til f, </a:t>
            </a:r>
            <a:r>
              <a:rPr lang="nb-NO" sz="1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nb-NO" sz="1800" b="1" baseline="30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endParaRPr lang="nb-NO" sz="18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nb-NO" sz="18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41382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3F813B-3B58-152E-C0C5-C0BEE4D01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Egenskaper ved operasjoner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24C164-7902-2757-28A5-25710E0E7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binær operasjon er </a:t>
            </a:r>
            <a:r>
              <a:rPr lang="nb-NO" b="1" dirty="0"/>
              <a:t>kommutativ</a:t>
            </a:r>
            <a:r>
              <a:rPr lang="nb-NO" dirty="0"/>
              <a:t> hvis rekkefølgen ikke spiller noen rolle</a:t>
            </a:r>
          </a:p>
          <a:p>
            <a:r>
              <a:rPr lang="nb-NO" dirty="0"/>
              <a:t>En binær operasjon er </a:t>
            </a:r>
            <a:r>
              <a:rPr lang="nb-NO" b="1" dirty="0"/>
              <a:t>assosiativ</a:t>
            </a:r>
            <a:r>
              <a:rPr lang="nb-NO" dirty="0"/>
              <a:t> hvis parenteser ikke spiller noen rolle</a:t>
            </a:r>
          </a:p>
          <a:p>
            <a:r>
              <a:rPr lang="nb-NO" dirty="0"/>
              <a:t>En binær operasjon er </a:t>
            </a:r>
            <a:r>
              <a:rPr lang="nb-NO" b="1" dirty="0" err="1"/>
              <a:t>idempotent</a:t>
            </a:r>
            <a:r>
              <a:rPr lang="nb-NO" dirty="0"/>
              <a:t> hvis det ikke påvirker resultatet å utføre samme operasjon flere ganger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32043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209E11-D7E6-8640-B1D5-2E5AFC000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Egenskaper ved noen elementer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113BDA0-6EF5-7906-6B35-3A1437625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Hvis * er en binær operasjon på en mengde S, er </a:t>
            </a:r>
            <a:r>
              <a:rPr lang="nb-NO" i="1" dirty="0"/>
              <a:t>e</a:t>
            </a:r>
            <a:r>
              <a:rPr lang="nb-NO" dirty="0"/>
              <a:t> et </a:t>
            </a:r>
            <a:r>
              <a:rPr lang="nb-NO" b="1" dirty="0"/>
              <a:t>identitetselement</a:t>
            </a:r>
            <a:r>
              <a:rPr lang="nb-NO" dirty="0"/>
              <a:t> hvis x*e = e*x = x for alle elementer i x</a:t>
            </a:r>
          </a:p>
          <a:p>
            <a:pPr lvl="1"/>
            <a:r>
              <a:rPr lang="nb-NO" dirty="0"/>
              <a:t>Det å utføre operasjonen mellom identitetselementet og x, vil alltid gi svaret x</a:t>
            </a:r>
          </a:p>
          <a:p>
            <a:endParaRPr lang="nb-NO" dirty="0"/>
          </a:p>
          <a:p>
            <a:r>
              <a:rPr lang="nb-NO" dirty="0"/>
              <a:t>Hvis a*</a:t>
            </a:r>
            <a:r>
              <a:rPr lang="nb-NO" dirty="0">
                <a:cs typeface="Times New Roman" panose="02020603050405020304" pitchFamily="18" charset="0"/>
              </a:rPr>
              <a:t>a</a:t>
            </a:r>
            <a:r>
              <a:rPr lang="nb-NO" sz="1800" baseline="30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nb-NO" dirty="0"/>
              <a:t> = </a:t>
            </a:r>
            <a:r>
              <a:rPr lang="nb-NO" dirty="0">
                <a:cs typeface="Times New Roman" panose="02020603050405020304" pitchFamily="18" charset="0"/>
              </a:rPr>
              <a:t>a</a:t>
            </a:r>
            <a:r>
              <a:rPr lang="nb-NO" sz="1800" baseline="30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nb-NO" dirty="0"/>
              <a:t>*a = e, så er a og </a:t>
            </a:r>
            <a:r>
              <a:rPr lang="nb-NO" dirty="0">
                <a:cs typeface="Times New Roman" panose="02020603050405020304" pitchFamily="18" charset="0"/>
              </a:rPr>
              <a:t>a</a:t>
            </a:r>
            <a:r>
              <a:rPr lang="nb-NO" sz="1800" baseline="30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nb-NO" dirty="0"/>
              <a:t> </a:t>
            </a:r>
            <a:r>
              <a:rPr lang="nb-NO" b="1" dirty="0"/>
              <a:t>inverse</a:t>
            </a:r>
          </a:p>
          <a:p>
            <a:endParaRPr lang="nb-NO" sz="18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58294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75694D-A99D-AEEE-9B42-85B9BBE8B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gruppe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BD1F4EA-0342-AB3F-F7E1-629375BED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Hvis * er en binær operasjon på en mengde G, så er </a:t>
            </a:r>
            <a:r>
              <a:rPr lang="nb-NO" sz="1800" dirty="0">
                <a:effectLst/>
              </a:rPr>
              <a:t>〈G, *〉en gruppe hvis</a:t>
            </a:r>
          </a:p>
          <a:p>
            <a:pPr lvl="1"/>
            <a:r>
              <a:rPr lang="nb-NO" dirty="0"/>
              <a:t>* er en assosiativ operasjon</a:t>
            </a:r>
          </a:p>
          <a:p>
            <a:pPr lvl="1"/>
            <a:r>
              <a:rPr lang="nb-NO" dirty="0"/>
              <a:t>* har et identitetselement</a:t>
            </a:r>
          </a:p>
          <a:p>
            <a:pPr lvl="1"/>
            <a:r>
              <a:rPr lang="nb-NO" dirty="0"/>
              <a:t>Alle elementene har en invers</a:t>
            </a:r>
          </a:p>
          <a:p>
            <a:pPr lvl="1"/>
            <a:endParaRPr lang="nb-NO" dirty="0"/>
          </a:p>
          <a:p>
            <a:r>
              <a:rPr lang="nb-NO" dirty="0"/>
              <a:t>En gruppe er </a:t>
            </a:r>
            <a:r>
              <a:rPr lang="nb-NO" i="1" dirty="0" err="1"/>
              <a:t>abelsk</a:t>
            </a:r>
            <a:r>
              <a:rPr lang="nb-NO" dirty="0"/>
              <a:t> hvis * også er kommutativ</a:t>
            </a:r>
          </a:p>
        </p:txBody>
      </p:sp>
    </p:spTree>
    <p:extLst>
      <p:ext uri="{BB962C8B-B14F-4D97-AF65-F5344CB8AC3E}">
        <p14:creationId xmlns:p14="http://schemas.microsoft.com/office/powerpoint/2010/main" val="3427598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56AC4E-4320-804A-196B-5DA291F4B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Egen jobbing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C8DAD1D-EFE8-E455-F957-C9F31B35FB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Bruk tida til å jobbe med oppgaver, så skal jeg være tilgjengelig for å prøve å svare på alle spørsmål dere måtte ha :)</a:t>
            </a:r>
          </a:p>
        </p:txBody>
      </p:sp>
    </p:spTree>
    <p:extLst>
      <p:ext uri="{BB962C8B-B14F-4D97-AF65-F5344CB8AC3E}">
        <p14:creationId xmlns:p14="http://schemas.microsoft.com/office/powerpoint/2010/main" val="383443406"/>
      </p:ext>
    </p:extLst>
  </p:cSld>
  <p:clrMapOvr>
    <a:masterClrMapping/>
  </p:clrMapOvr>
</p:sld>
</file>

<file path=ppt/theme/theme1.xml><?xml version="1.0" encoding="utf-8"?>
<a:theme xmlns:a="http://schemas.openxmlformats.org/drawingml/2006/main" name="Pakke">
  <a:themeElements>
    <a:clrScheme name="Egendefinert 1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A6B727"/>
      </a:accent1>
      <a:accent2>
        <a:srgbClr val="306786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Pakke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kk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TM10001115[[fn=Pakke]]</Template>
  <TotalTime>2548</TotalTime>
  <Words>331</Words>
  <Application>Microsoft Office PowerPoint</Application>
  <PresentationFormat>Widescreen</PresentationFormat>
  <Paragraphs>49</Paragraphs>
  <Slides>8</Slides>
  <Notes>7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Gill Sans MT</vt:lpstr>
      <vt:lpstr>Pakke</vt:lpstr>
      <vt:lpstr>Velkommen til Gruppetime!</vt:lpstr>
      <vt:lpstr>Kombinatorikk</vt:lpstr>
      <vt:lpstr>Kombinatorikk</vt:lpstr>
      <vt:lpstr>Noen begreper fra  Abstrakt algebra</vt:lpstr>
      <vt:lpstr>Egenskaper ved operasjoner</vt:lpstr>
      <vt:lpstr>Egenskaper ved noen elementer</vt:lpstr>
      <vt:lpstr>gruppe</vt:lpstr>
      <vt:lpstr>Egen jobbing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Gruppetime!</dc:title>
  <dc:creator>Silje</dc:creator>
  <cp:lastModifiedBy>Silje</cp:lastModifiedBy>
  <cp:revision>14</cp:revision>
  <dcterms:created xsi:type="dcterms:W3CDTF">2023-01-30T13:24:26Z</dcterms:created>
  <dcterms:modified xsi:type="dcterms:W3CDTF">2023-04-24T13:16:35Z</dcterms:modified>
</cp:coreProperties>
</file>