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Raleway"/>
      <p:regular r:id="rId37"/>
      <p:bold r:id="rId38"/>
      <p:italic r:id="rId39"/>
      <p:boldItalic r:id="rId40"/>
    </p:embeddedFont>
    <p:embeddedFont>
      <p:font typeface="Roboto"/>
      <p:regular r:id="rId41"/>
      <p:bold r:id="rId42"/>
      <p:italic r:id="rId43"/>
      <p:boldItalic r:id="rId44"/>
    </p:embeddedFont>
    <p:embeddedFont>
      <p:font typeface="Roboto Light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-boldItalic.fntdata"/><Relationship Id="rId20" Type="http://schemas.openxmlformats.org/officeDocument/2006/relationships/slide" Target="slides/slide15.xml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22" Type="http://schemas.openxmlformats.org/officeDocument/2006/relationships/slide" Target="slides/slide17.xml"/><Relationship Id="rId44" Type="http://schemas.openxmlformats.org/officeDocument/2006/relationships/font" Target="fonts/Roboto-boldItalic.fntdata"/><Relationship Id="rId21" Type="http://schemas.openxmlformats.org/officeDocument/2006/relationships/slide" Target="slides/slide16.xml"/><Relationship Id="rId43" Type="http://schemas.openxmlformats.org/officeDocument/2006/relationships/font" Target="fonts/Roboto-italic.fntdata"/><Relationship Id="rId24" Type="http://schemas.openxmlformats.org/officeDocument/2006/relationships/slide" Target="slides/slide19.xml"/><Relationship Id="rId46" Type="http://schemas.openxmlformats.org/officeDocument/2006/relationships/font" Target="fonts/RobotoLight-bold.fntdata"/><Relationship Id="rId23" Type="http://schemas.openxmlformats.org/officeDocument/2006/relationships/slide" Target="slides/slide18.xml"/><Relationship Id="rId45" Type="http://schemas.openxmlformats.org/officeDocument/2006/relationships/font" Target="fonts/Roboto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RobotoLight-boldItalic.fntdata"/><Relationship Id="rId25" Type="http://schemas.openxmlformats.org/officeDocument/2006/relationships/slide" Target="slides/slide20.xml"/><Relationship Id="rId47" Type="http://schemas.openxmlformats.org/officeDocument/2006/relationships/font" Target="fonts/RobotoLigh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aleway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Raleway-italic.fntdata"/><Relationship Id="rId16" Type="http://schemas.openxmlformats.org/officeDocument/2006/relationships/slide" Target="slides/slide11.xml"/><Relationship Id="rId38" Type="http://schemas.openxmlformats.org/officeDocument/2006/relationships/font" Target="fonts/Raleway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b03368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ab03368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f6cc6b19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11f6cc6b1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8c1786115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8c1786115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ab03368e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ab03368e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7f56279e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7f56279e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b91c245d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b91c245d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Viktig at dere skjønner dette!!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ab03368e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ab03368e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Use Case Diagram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Klassediagram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Sekvensdiagram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Aktivitetsdiagram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ab03368e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ab03368e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ab03368e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ab03368e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ab03368e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ab03368e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8c1786115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8c1786115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f6cc6b19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f6cc6b1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882dd7f4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882dd7f4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 modeller som tar for seg interaksjon, skjønner du hvilke?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882dd7f40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882dd7f4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>
                <a:solidFill>
                  <a:schemeClr val="dk1"/>
                </a:solidFill>
              </a:rPr>
              <a:t>Use case: interaksjon mellom aktører (omgivelsene) og system.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>
                <a:solidFill>
                  <a:schemeClr val="dk1"/>
                </a:solidFill>
              </a:rPr>
              <a:t>Sekvensdiagram: </a:t>
            </a:r>
            <a:r>
              <a:rPr lang="no">
                <a:solidFill>
                  <a:schemeClr val="dk1"/>
                </a:solidFill>
              </a:rPr>
              <a:t>interaksjon</a:t>
            </a:r>
            <a:r>
              <a:rPr lang="no">
                <a:solidFill>
                  <a:schemeClr val="dk1"/>
                </a:solidFill>
              </a:rPr>
              <a:t> mellom de ulike systemene/komponentene internt i systemet.</a:t>
            </a:r>
            <a:endParaRPr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>
                <a:solidFill>
                  <a:schemeClr val="dk1"/>
                </a:solidFill>
              </a:rPr>
              <a:t>Også mellom aktører og </a:t>
            </a:r>
            <a:r>
              <a:rPr lang="no">
                <a:solidFill>
                  <a:schemeClr val="dk1"/>
                </a:solidFill>
              </a:rPr>
              <a:t>systemet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0e16b578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0e16b578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 modeller som tar for seg interaksjon, skjønner du hvilke?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aab03368e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aab03368e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8c178611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8c178611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20e16b578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20e16b578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Her kan man da se på den tekstlige beskrivelsen av use case for hjelp - se sekvensdiagram neste slide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b91c245d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b91c245d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0e16b578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20e16b578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20e16b578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20e16b578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 modeller som tar for seg interaksjon, skjønner du hvilke?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cb91c245d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cb91c245d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8c1786115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8c1786115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78c1786115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78c1786115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Her kan dere gjerne hoppe frem og tilbake mellom denne og neste slide, for å bedre vise forholdet mellom konklusjon og tekstlig beskrivelse av Use Case.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8c1786115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8c1786115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 sekvensdiagram neste slide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b7f56279e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b7f56279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Her kan man da se på den tekstlige beskrivelsen av use case for hjelp - se sekvensdiagram neste slide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8c1786115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8c1786115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Hovedflyt: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Kundebehandler velger tidsintervall (hentedato og returdato)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Systemet returnerer en liste over tilgjengelige biler innenfor de spesifiserte datoene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Kundebehandler velger én av bilene.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 Systemet ber om kundenr og finner kunden i systemet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5. Systemet bekrefter at bilen er reservert for den gitte perioden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aab03368e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aab03368e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1f6cc6b19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1f6cc6b19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1f6cc6b19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1f6cc6b19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1f6cc6b19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1f6cc6b1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no.wikipedia.org/wiki/Object_Management_Group" TargetMode="External"/><Relationship Id="rId4" Type="http://schemas.openxmlformats.org/officeDocument/2006/relationships/hyperlink" Target="https://no.wikipedia.org/wiki/Object_Management_Group" TargetMode="External"/><Relationship Id="rId5" Type="http://schemas.openxmlformats.org/officeDocument/2006/relationships/hyperlink" Target="https://no.wikipedia.org/wiki/Unified_Modeling_Language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youtube.com/watch?v=XFTAIj2N2Lc" TargetMode="External"/><Relationship Id="rId4" Type="http://schemas.openxmlformats.org/officeDocument/2006/relationships/hyperlink" Target="https://www.youtube.com/watch?v=pCK6prSq8aw" TargetMode="External"/><Relationship Id="rId5" Type="http://schemas.openxmlformats.org/officeDocument/2006/relationships/hyperlink" Target="https://www.youtube.com/watch?v=zid-MVo7M-E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130675"/>
            <a:ext cx="9144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 10 - Use-case &amp; Kravhåndtering</a:t>
            </a:r>
            <a:endParaRPr>
              <a:solidFill>
                <a:srgbClr val="DD7E6B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3220225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IN1030 - Gruppe 9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64100" y="1387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UML-diagram &amp; krav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Use case diagram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Ukesoppgaver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0" y="1203925"/>
            <a:ext cx="85206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Hva er UML?</a:t>
            </a:r>
            <a:endParaRPr b="1" sz="4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400">
                <a:solidFill>
                  <a:srgbClr val="666666"/>
                </a:solidFill>
              </a:rPr>
              <a:t>Unified Modeling Language</a:t>
            </a:r>
            <a:r>
              <a:rPr lang="no" sz="1400">
                <a:solidFill>
                  <a:srgbClr val="666666"/>
                </a:solidFill>
              </a:rPr>
              <a:t> (UML) er en industristandard for datarelatert modellering, forvaltet av et internasjonalt konsortium kalt</a:t>
            </a:r>
            <a:r>
              <a:rPr lang="no" sz="1400">
                <a:solidFill>
                  <a:srgbClr val="666666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no" sz="1400" u="sng">
                <a:solidFill>
                  <a:srgbClr val="66666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Object Management Group</a:t>
            </a:r>
            <a:r>
              <a:rPr lang="no" sz="1400">
                <a:solidFill>
                  <a:srgbClr val="666666"/>
                </a:solidFill>
              </a:rPr>
              <a:t> (OMG). </a:t>
            </a:r>
            <a:r>
              <a:rPr lang="no" sz="1400" u="sng">
                <a:solidFill>
                  <a:srgbClr val="666666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(Wikipedia).</a:t>
            </a:r>
            <a:endParaRPr b="1" sz="17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311700" y="855150"/>
            <a:ext cx="8520600" cy="17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Når bruker vi UML?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354825" y="2587725"/>
            <a:ext cx="3510600" cy="16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 kravanalysen</a:t>
            </a:r>
            <a:endParaRPr b="1"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 designprosessen</a:t>
            </a:r>
            <a:endParaRPr b="1"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Etter implementsjon </a:t>
            </a:r>
            <a:endParaRPr b="1"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3403450" y="2221150"/>
            <a:ext cx="5404500" cy="16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Når vi vil:</a:t>
            </a:r>
            <a:endParaRPr b="1" i="1"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24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...h</a:t>
            </a:r>
            <a:r>
              <a:rPr i="1" lang="no" sz="24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felles forståelse</a:t>
            </a:r>
            <a:endParaRPr i="1" sz="24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24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...beskrive tenkt system</a:t>
            </a:r>
            <a:endParaRPr i="1" sz="24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24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...dokumentere eksisterende system</a:t>
            </a:r>
            <a:endParaRPr sz="24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Hvorfor lager vi UML diagram?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Fordi….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8"/>
          <p:cNvSpPr txBox="1"/>
          <p:nvPr>
            <p:ph idx="4294967295" type="body"/>
          </p:nvPr>
        </p:nvSpPr>
        <p:spPr>
          <a:xfrm>
            <a:off x="311700" y="1152475"/>
            <a:ext cx="883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identifisere krav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være enige om hvordan endelig løsning skal bli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</a:t>
            </a:r>
            <a:r>
              <a:rPr lang="no" sz="1500"/>
              <a:t>skal</a:t>
            </a:r>
            <a:r>
              <a:rPr lang="no" sz="1500"/>
              <a:t> kunne vedlikeholde systemet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ønsker at andre skal kunne ta over vedlikehold av systemet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o" sz="1500"/>
              <a:t>...vi skal kunne lage er godt system design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ctrTitle"/>
          </p:nvPr>
        </p:nvSpPr>
        <p:spPr>
          <a:xfrm>
            <a:off x="311700" y="1203925"/>
            <a:ext cx="85206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Hvilke 4 diagram skal dere kunne?</a:t>
            </a:r>
            <a:endParaRPr b="1" sz="4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06625"/>
            <a:ext cx="85206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Hvilke diagram er dette?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20"/>
          <p:cNvSpPr txBox="1"/>
          <p:nvPr/>
        </p:nvSpPr>
        <p:spPr>
          <a:xfrm>
            <a:off x="704075" y="1054625"/>
            <a:ext cx="22770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Use Case-diagram:</a:t>
            </a:r>
            <a:endParaRPr b="1"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100" y="1736325"/>
            <a:ext cx="2383551" cy="238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6947" y="741763"/>
            <a:ext cx="2895950" cy="35556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/>
          <p:nvPr/>
        </p:nvSpPr>
        <p:spPr>
          <a:xfrm>
            <a:off x="6007500" y="1385950"/>
            <a:ext cx="21921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Aktivitetsdiagram:</a:t>
            </a:r>
            <a:endParaRPr b="1"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266575" y="3232425"/>
            <a:ext cx="8847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latin typeface="Roboto"/>
                <a:ea typeface="Roboto"/>
                <a:cs typeface="Roboto"/>
                <a:sym typeface="Roboto"/>
              </a:rPr>
              <a:t>1.</a:t>
            </a:r>
            <a:endParaRPr b="1" sz="6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4129650" y="3232425"/>
            <a:ext cx="8847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latin typeface="Roboto"/>
                <a:ea typeface="Roboto"/>
                <a:cs typeface="Roboto"/>
                <a:sym typeface="Roboto"/>
              </a:rPr>
              <a:t>2.</a:t>
            </a:r>
            <a:endParaRPr b="1" sz="6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026" y="2055925"/>
            <a:ext cx="3406099" cy="238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Hvilke diagram er dette?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1"/>
          <p:cNvSpPr txBox="1"/>
          <p:nvPr/>
        </p:nvSpPr>
        <p:spPr>
          <a:xfrm>
            <a:off x="527325" y="1316775"/>
            <a:ext cx="19662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Sekvensdiagram:</a:t>
            </a:r>
            <a:endParaRPr b="1"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21"/>
          <p:cNvSpPr txBox="1"/>
          <p:nvPr/>
        </p:nvSpPr>
        <p:spPr>
          <a:xfrm>
            <a:off x="4272125" y="1316775"/>
            <a:ext cx="22770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Klassediagram:</a:t>
            </a:r>
            <a:endParaRPr b="1"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DD7E6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21"/>
          <p:cNvSpPr txBox="1"/>
          <p:nvPr/>
        </p:nvSpPr>
        <p:spPr>
          <a:xfrm>
            <a:off x="361300" y="3051875"/>
            <a:ext cx="8847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latin typeface="Roboto"/>
                <a:ea typeface="Roboto"/>
                <a:cs typeface="Roboto"/>
                <a:sym typeface="Roboto"/>
              </a:rPr>
              <a:t>3.</a:t>
            </a:r>
            <a:endParaRPr b="1" sz="6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21"/>
          <p:cNvSpPr txBox="1"/>
          <p:nvPr/>
        </p:nvSpPr>
        <p:spPr>
          <a:xfrm>
            <a:off x="4129650" y="2988675"/>
            <a:ext cx="8847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latin typeface="Roboto"/>
                <a:ea typeface="Roboto"/>
                <a:cs typeface="Roboto"/>
                <a:sym typeface="Roboto"/>
              </a:rPr>
              <a:t>4.</a:t>
            </a:r>
            <a:endParaRPr b="1" sz="6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mariawang: Klassediagram" id="112" name="Google Shape;1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7110" y="1811639"/>
            <a:ext cx="3406101" cy="2757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516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Domenemodell - klassediagram uten metoder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825" y="1338025"/>
            <a:ext cx="4294876" cy="32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/>
        </p:nvSpPr>
        <p:spPr>
          <a:xfrm>
            <a:off x="545675" y="452175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</a:t>
            </a: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ort om “våre” modeller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714925" y="1232625"/>
            <a:ext cx="7513200" cy="3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Use case 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interaksjon mellom et system og omgivelsene. Tar utgangspunkt i primæraktørs mål og hvordan sekundæraktører assisterer dette målet gjennom systemet. </a:t>
            </a:r>
            <a:b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Sekvensdiagram: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interaksjon og informasjonsflyten mellom aktørene og systemet og systemkomponentene i form av objektklasser. 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Klassediagram: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struktur: objektklasser av et system, deres attributter og metoder, og assosiasjonene mellom klassene.</a:t>
            </a: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Aktivitetsdiagram: </a:t>
            </a:r>
            <a:r>
              <a:rPr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Viser aktivitetsflyten i en prosess eller dataprosessering. 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OBS: Det er viktig at alle modeller for et og samme system samsvarer ! </a:t>
            </a:r>
            <a:endParaRPr b="1" i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En metode som blir brukt i et sekvensdiagram må også være med i et klassediagram.  </a:t>
            </a:r>
            <a:endParaRPr b="1" i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0E0E3"/>
              </a:solidFill>
            </a:endParaRPr>
          </a:p>
        </p:txBody>
      </p:sp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b="1" sz="6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type="ctrTitle"/>
          </p:nvPr>
        </p:nvSpPr>
        <p:spPr>
          <a:xfrm>
            <a:off x="0" y="2038800"/>
            <a:ext cx="9144000" cy="10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Interaksjonsmodeller</a:t>
            </a:r>
            <a:endParaRPr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idx="1" type="subTitle"/>
          </p:nvPr>
        </p:nvSpPr>
        <p:spPr>
          <a:xfrm>
            <a:off x="311700" y="4778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Use Case diagram &amp; Sekvensdiagram</a:t>
            </a:r>
            <a:endParaRPr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kjermbilde 2017-04-05 kl. 19.04.33.png" id="141" name="Google Shape;14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9150" y="978415"/>
            <a:ext cx="5701424" cy="2998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kjermbilde 2017-04-05 kl. 15.18.17.png" id="142" name="Google Shape;14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50" y="1582300"/>
            <a:ext cx="3947776" cy="29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ctrTitle"/>
          </p:nvPr>
        </p:nvSpPr>
        <p:spPr>
          <a:xfrm>
            <a:off x="0" y="2038800"/>
            <a:ext cx="9144000" cy="10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Use-case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ctrTitle"/>
          </p:nvPr>
        </p:nvSpPr>
        <p:spPr>
          <a:xfrm>
            <a:off x="311700" y="1203925"/>
            <a:ext cx="8520600" cy="9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Aktør vs. interessent...</a:t>
            </a:r>
            <a:endParaRPr b="1" sz="30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28"/>
          <p:cNvSpPr txBox="1"/>
          <p:nvPr>
            <p:ph type="ctrTitle"/>
          </p:nvPr>
        </p:nvSpPr>
        <p:spPr>
          <a:xfrm>
            <a:off x="311700" y="2163025"/>
            <a:ext cx="7087800" cy="12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Aktør: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aktiv rolle, kommuniserer med systemet.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Interessent: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kommuniserer ikke nødvendigvis med systemet.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7562525" y="4820400"/>
            <a:ext cx="158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>
                <a:solidFill>
                  <a:srgbClr val="45818E"/>
                </a:solidFill>
              </a:rPr>
              <a:t>Oblig 4, oppgave 2a</a:t>
            </a:r>
            <a:endParaRPr sz="900">
              <a:solidFill>
                <a:srgbClr val="45818E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ctrTitle"/>
          </p:nvPr>
        </p:nvSpPr>
        <p:spPr>
          <a:xfrm>
            <a:off x="311700" y="1203925"/>
            <a:ext cx="8520600" cy="9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Primær vs sekundær aktør...</a:t>
            </a:r>
            <a:endParaRPr b="1" sz="30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9"/>
          <p:cNvSpPr txBox="1"/>
          <p:nvPr>
            <p:ph type="ctrTitle"/>
          </p:nvPr>
        </p:nvSpPr>
        <p:spPr>
          <a:xfrm>
            <a:off x="311700" y="2163025"/>
            <a:ext cx="7087800" cy="12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Primær aktør: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eget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no" sz="1800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mål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 kommunikasjonen med systemet.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Sekundær aktør: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trengs for at primær aktøren skal nå målet, kommuniserer også aktivt med systemet.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/>
        </p:nvSpPr>
        <p:spPr>
          <a:xfrm>
            <a:off x="482350" y="197825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Tekstlig beskrivelse av use case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482350" y="733925"/>
            <a:ext cx="7745700" cy="42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Navn: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Reserver bil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Primæraktør: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Kundebehandler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Sekundæraktør: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Prebetingelse: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Ingen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Postbetingelse: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Leiekontrakt for spesifisert bil og kunde med gitte utleiedatoer er opprettet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Hovedflyt: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Kundebehandler velger tidsintervall (hentedato og returdato)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Systemet returnerer en liste over tilgjengelige biler innenfor de spesifiserte datoene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Kundebehandler velger én av bilene.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4.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Systemet ber om kundenr og finner kunden i systemet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5.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Systemet oppretter ny kontrakt med kunde, og gitt periode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6. Systemet bekrefter reservasjonen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Alternativ flyt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punkt 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4.1: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Kunde finnes ikke i systemet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4.2: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Systemet ber om kundeinformasjon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4.3: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Kundebehandler skriver inn kundeinformasjon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4.4: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Systemet oppretter en ny kunde med gitt informasjon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4.5: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Systemet registrerer kunde i kunderegister og returnerer til </a:t>
            </a:r>
            <a:r>
              <a:rPr lang="no" sz="12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steg 5</a:t>
            </a:r>
            <a:endParaRPr sz="12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7953375" y="4820400"/>
            <a:ext cx="119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>
                <a:solidFill>
                  <a:srgbClr val="76A5AF"/>
                </a:solidFill>
              </a:rPr>
              <a:t>Oblig 4, oppgave 5</a:t>
            </a:r>
            <a:endParaRPr sz="9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/>
        </p:nvSpPr>
        <p:spPr>
          <a:xfrm>
            <a:off x="147950" y="437375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Include og extend relasjoner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147950" y="1078650"/>
            <a:ext cx="60369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no"/>
              <a:t>Include relasjonen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</a:t>
            </a:r>
            <a:r>
              <a:rPr lang="no"/>
              <a:t>t use case kan være en del av ett eller flere andre use case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Indikerer at et sub use case inneholder nødvendig </a:t>
            </a:r>
            <a:r>
              <a:rPr lang="no"/>
              <a:t>funksjonalitet</a:t>
            </a:r>
            <a:r>
              <a:rPr lang="no"/>
              <a:t> for gjennomførelsen av et annet basiscase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Holder seg til </a:t>
            </a:r>
            <a:r>
              <a:rPr b="1" lang="no"/>
              <a:t>hovedflyten</a:t>
            </a:r>
            <a:r>
              <a:rPr lang="no"/>
              <a:t>, men er avhengig av et annet use case sin funksjonalitet for å gjennomføre sin egen oppgave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no"/>
              <a:t>Extend relasjonen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</a:t>
            </a:r>
            <a:r>
              <a:rPr lang="no"/>
              <a:t>t use case beskriver tilleggs oppførsel som utføres under gitte omstendigheter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Utvider oppførselen/funksjonaliteten til et basiscase, som utføres under spesielle omstendigheter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no"/>
              <a:t>Tenkes som alternativflyt</a:t>
            </a:r>
            <a:endParaRPr b="1"/>
          </a:p>
        </p:txBody>
      </p:sp>
      <p:sp>
        <p:nvSpPr>
          <p:cNvPr id="174" name="Google Shape;174;p31"/>
          <p:cNvSpPr txBox="1"/>
          <p:nvPr/>
        </p:nvSpPr>
        <p:spPr>
          <a:xfrm>
            <a:off x="-47625" y="4820400"/>
            <a:ext cx="119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>
                <a:solidFill>
                  <a:srgbClr val="76A5AF"/>
                </a:solidFill>
              </a:rPr>
              <a:t>Oblig 4, oppgave 5</a:t>
            </a:r>
            <a:endParaRPr sz="9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kjermbilde 2017-04-05 kl. 15.18.17.png" id="179" name="Google Shape;17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175" y="379713"/>
            <a:ext cx="5943643" cy="438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ctrTitle"/>
          </p:nvPr>
        </p:nvSpPr>
        <p:spPr>
          <a:xfrm>
            <a:off x="0" y="2038800"/>
            <a:ext cx="9144000" cy="10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Sekvensdiagram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/>
        </p:nvSpPr>
        <p:spPr>
          <a:xfrm>
            <a:off x="249000" y="245050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Sekvensdiagram notasjon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4"/>
          <p:cNvSpPr txBox="1"/>
          <p:nvPr/>
        </p:nvSpPr>
        <p:spPr>
          <a:xfrm>
            <a:off x="249000" y="988275"/>
            <a:ext cx="4627800" cy="37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Metodekall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(med parametre)</a:t>
            </a: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heltrukket pil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Returverdi: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stiplet pil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Create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(for å opprette objekter): stiplet pil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Alternativ flyt: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settes i en “boks”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Aktører: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Strekmennesker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b="1"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Klasser/Objekter: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Bokser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1" name="Google Shape;191;p34"/>
          <p:cNvCxnSpPr/>
          <p:nvPr/>
        </p:nvCxnSpPr>
        <p:spPr>
          <a:xfrm>
            <a:off x="4927100" y="1124500"/>
            <a:ext cx="2145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2" name="Google Shape;192;p34"/>
          <p:cNvCxnSpPr/>
          <p:nvPr/>
        </p:nvCxnSpPr>
        <p:spPr>
          <a:xfrm>
            <a:off x="4927100" y="1380475"/>
            <a:ext cx="2145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triangle"/>
            <a:tailEnd len="med" w="med" type="none"/>
          </a:ln>
        </p:spPr>
      </p:cxnSp>
      <p:cxnSp>
        <p:nvCxnSpPr>
          <p:cNvPr id="193" name="Google Shape;193;p34"/>
          <p:cNvCxnSpPr/>
          <p:nvPr/>
        </p:nvCxnSpPr>
        <p:spPr>
          <a:xfrm>
            <a:off x="4927100" y="1726150"/>
            <a:ext cx="2145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94" name="Google Shape;194;p34"/>
          <p:cNvSpPr txBox="1"/>
          <p:nvPr/>
        </p:nvSpPr>
        <p:spPr>
          <a:xfrm>
            <a:off x="5548850" y="1467850"/>
            <a:ext cx="902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"/>
              <a:t>&lt;&lt;create&gt;&gt;</a:t>
            </a:r>
            <a:endParaRPr sz="900"/>
          </a:p>
        </p:txBody>
      </p:sp>
      <p:sp>
        <p:nvSpPr>
          <p:cNvPr id="195" name="Google Shape;195;p34"/>
          <p:cNvSpPr/>
          <p:nvPr/>
        </p:nvSpPr>
        <p:spPr>
          <a:xfrm>
            <a:off x="4955475" y="2177275"/>
            <a:ext cx="2117100" cy="6228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4"/>
          <p:cNvSpPr txBox="1"/>
          <p:nvPr/>
        </p:nvSpPr>
        <p:spPr>
          <a:xfrm>
            <a:off x="4927100" y="2134300"/>
            <a:ext cx="46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/>
              <a:t>ALT</a:t>
            </a:r>
            <a:endParaRPr sz="1000"/>
          </a:p>
        </p:txBody>
      </p:sp>
      <p:cxnSp>
        <p:nvCxnSpPr>
          <p:cNvPr id="197" name="Google Shape;197;p34"/>
          <p:cNvCxnSpPr/>
          <p:nvPr/>
        </p:nvCxnSpPr>
        <p:spPr>
          <a:xfrm>
            <a:off x="5077400" y="3288588"/>
            <a:ext cx="10800" cy="42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34"/>
          <p:cNvCxnSpPr/>
          <p:nvPr/>
        </p:nvCxnSpPr>
        <p:spPr>
          <a:xfrm>
            <a:off x="5088200" y="3710638"/>
            <a:ext cx="204000" cy="13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34"/>
          <p:cNvCxnSpPr/>
          <p:nvPr/>
        </p:nvCxnSpPr>
        <p:spPr>
          <a:xfrm flipH="1">
            <a:off x="4927100" y="3705238"/>
            <a:ext cx="161100" cy="15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34"/>
          <p:cNvCxnSpPr/>
          <p:nvPr/>
        </p:nvCxnSpPr>
        <p:spPr>
          <a:xfrm flipH="1" rot="10800000">
            <a:off x="5087275" y="3331613"/>
            <a:ext cx="142800" cy="10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34"/>
          <p:cNvCxnSpPr/>
          <p:nvPr/>
        </p:nvCxnSpPr>
        <p:spPr>
          <a:xfrm rot="10800000">
            <a:off x="4939650" y="3355313"/>
            <a:ext cx="152400" cy="8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" name="Google Shape;202;p34"/>
          <p:cNvSpPr/>
          <p:nvPr/>
        </p:nvSpPr>
        <p:spPr>
          <a:xfrm>
            <a:off x="5001550" y="3145838"/>
            <a:ext cx="161100" cy="1503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4"/>
          <p:cNvSpPr/>
          <p:nvPr/>
        </p:nvSpPr>
        <p:spPr>
          <a:xfrm>
            <a:off x="5077400" y="4206725"/>
            <a:ext cx="1514400" cy="419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4"/>
          <p:cNvSpPr txBox="1"/>
          <p:nvPr/>
        </p:nvSpPr>
        <p:spPr>
          <a:xfrm>
            <a:off x="5077400" y="4235300"/>
            <a:ext cx="151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Navn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/>
          <p:nvPr>
            <p:ph type="ctrTitle"/>
          </p:nvPr>
        </p:nvSpPr>
        <p:spPr>
          <a:xfrm>
            <a:off x="311700" y="340700"/>
            <a:ext cx="8520600" cy="9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0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Tips til modellering av sekvensdiagram</a:t>
            </a:r>
            <a:endParaRPr b="1" sz="30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35"/>
          <p:cNvSpPr txBox="1"/>
          <p:nvPr>
            <p:ph type="ctrTitle"/>
          </p:nvPr>
        </p:nvSpPr>
        <p:spPr>
          <a:xfrm>
            <a:off x="311700" y="1895475"/>
            <a:ext cx="8092200" cy="17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AutoNum type="arabicPeriod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Identifiser de ulike aktørene/objektene.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AutoNum type="arabicPeriod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Lag et tenkt, tekstlig oppsett basert på hovedflyt.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oboto"/>
              <a:buAutoNum type="alphaLcPeriod"/>
            </a:pPr>
            <a:r>
              <a:rPr lang="no" sz="1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Jo mer detaljert, desto enklere blir det å modellere</a:t>
            </a:r>
            <a:endParaRPr sz="1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AutoNum type="arabicPeriod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Modeller steg for steg, basert på stegene i hovedflyten.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AutoNum type="arabicPeriod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Inkluder alternativ flyt etter at du har laget en modell for hovedflyten.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ctrTitle"/>
          </p:nvPr>
        </p:nvSpPr>
        <p:spPr>
          <a:xfrm>
            <a:off x="311700" y="340700"/>
            <a:ext cx="8520600" cy="9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0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Tips til modellering av sekvensdiagram</a:t>
            </a:r>
            <a:endParaRPr b="1" sz="30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36"/>
          <p:cNvSpPr txBox="1"/>
          <p:nvPr>
            <p:ph type="ctrTitle"/>
          </p:nvPr>
        </p:nvSpPr>
        <p:spPr>
          <a:xfrm>
            <a:off x="311700" y="1023525"/>
            <a:ext cx="8092200" cy="3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1: Identifiser de ulike </a:t>
            </a:r>
            <a:r>
              <a:rPr b="1"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aktørene</a:t>
            </a: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&amp; </a:t>
            </a:r>
            <a:r>
              <a:rPr b="1"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objektene</a:t>
            </a: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Hvilket system er det snakk om? 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Reservasjonssystem 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 biler</a:t>
            </a:r>
            <a:endParaRPr i="1"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Har vi eventuelle undersystemer? 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b="1"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Bilregister/Kunderegister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(avhengig av hvordan systemet er implementert)</a:t>
            </a:r>
            <a:endParaRPr i="1"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Har vi eventuelle objekter? 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Kunde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(objekter for de ulike kundene)</a:t>
            </a:r>
            <a:r>
              <a:rPr b="1"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/Kontrakt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(objekt for utleiekontrakt)</a:t>
            </a:r>
            <a:endParaRPr i="1"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Hvem skal interagere med systemet? </a:t>
            </a:r>
            <a:r>
              <a:rPr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Kundebehandler</a:t>
            </a:r>
            <a:endParaRPr b="1" i="1"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Aktør: </a:t>
            </a:r>
            <a:r>
              <a:rPr b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Kundebehandler. </a:t>
            </a:r>
            <a:endParaRPr b="1"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Klasser/Objekter: </a:t>
            </a:r>
            <a:r>
              <a:rPr b="1"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Reservasjonssystem, Bilregister, Kunderegister, Kunde, Kontrakt</a:t>
            </a:r>
            <a:r>
              <a:rPr lang="no"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>
            <p:ph type="ctrTitle"/>
          </p:nvPr>
        </p:nvSpPr>
        <p:spPr>
          <a:xfrm>
            <a:off x="311700" y="179325"/>
            <a:ext cx="8520600" cy="9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0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Tips til modellering av sekvensdiagram</a:t>
            </a:r>
            <a:endParaRPr b="1" sz="30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37"/>
          <p:cNvSpPr txBox="1"/>
          <p:nvPr>
            <p:ph type="ctrTitle"/>
          </p:nvPr>
        </p:nvSpPr>
        <p:spPr>
          <a:xfrm>
            <a:off x="311700" y="736650"/>
            <a:ext cx="8092200" cy="39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2: Lag et tenkt, tekstlig oppsett basert på hovedflyt: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Aktør (Kundebehandler) 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til venstre.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Interagerer med </a:t>
            </a: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Reservasjonssystemet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når hen velger tidsintervall.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Da interagerer </a:t>
            </a: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Reservasjonssystemet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med Bilregister og henter ut tilgjengelige biler.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«Viser» tilgjengelige biler til </a:t>
            </a: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kunde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Kundebehandler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velger bil og «sender» dette til Reservasjonssystem.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Reservasjonssystem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ber om kundenr. 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Kundebehandler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gir kundenr.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Reservasjonssystem</a:t>
            </a: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finner kunde i Kunderegister.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i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Kundeobjekt</a:t>
            </a:r>
            <a:r>
              <a:rPr b="1" i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på plass eller være med i Sekvensdiagrammet? Må det registreres som alternativ flyt?</a:t>
            </a:r>
            <a:endParaRPr b="1" i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-"/>
            </a:pPr>
            <a:r>
              <a:rPr b="1"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Kontrakt blir laget med metode fra </a:t>
            </a: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Kundeobjekt</a:t>
            </a:r>
            <a:endParaRPr b="1" sz="1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/>
          <p:nvPr/>
        </p:nvSpPr>
        <p:spPr>
          <a:xfrm>
            <a:off x="482350" y="197825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Tekstlig beskrivelse av use case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38"/>
          <p:cNvSpPr txBox="1"/>
          <p:nvPr/>
        </p:nvSpPr>
        <p:spPr>
          <a:xfrm>
            <a:off x="482350" y="733925"/>
            <a:ext cx="7745700" cy="41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Navn: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Reserver bil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Primæraktør: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Kundebehandler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Sekundæraktør: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Prebetingelse: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Ingen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Postbetingelse: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Leiekontrakt for spesifisert bil og kunde med gitte utleiedatoer er opprettet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Hovedflyt: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Kundebehandler velger tidsintervall (hentedato og returdato)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Systemet returnerer en liste over tilgjengelige biler innenfor de spesifiserte datoene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Kundebehandler velger én av bilene.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 Systemet ber om kundenr og finner kunden i systemet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5. Systemet oppretter ny kontrakt med kunde, og gitt periode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6. Systemet bekrefter  reservasjonen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Alternativ flyt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4.1: Kunde finnes ikke i systemet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4.2: Systemet ber om kundeinformasjon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4.3: Kundebehandler 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skriver</a:t>
            </a: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inn kundeinformasjon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4.4: Systemet oppretter en ny kunde med gitt informasjon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4.5: Systemet registrerer kunde i kunderegister og returnerer til steg 5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kjermbilde 2017-04-05 kl. 19.04.33.png" id="233" name="Google Shape;23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425" y="507950"/>
            <a:ext cx="8853150" cy="46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9"/>
          <p:cNvSpPr txBox="1"/>
          <p:nvPr/>
        </p:nvSpPr>
        <p:spPr>
          <a:xfrm>
            <a:off x="145425" y="97100"/>
            <a:ext cx="83124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Sekvensdiagram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/>
          <p:nvPr>
            <p:ph type="ctrTitle"/>
          </p:nvPr>
        </p:nvSpPr>
        <p:spPr>
          <a:xfrm>
            <a:off x="311700" y="1203925"/>
            <a:ext cx="85206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Andre fine videoer: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Aktivitetsdiagram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Sekvensdiagram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 Case-diagram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1"/>
          <p:cNvSpPr txBox="1"/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no" sz="72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Oblig 4</a:t>
            </a:r>
            <a:endParaRPr b="1" sz="72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 txBox="1"/>
          <p:nvPr>
            <p:ph type="ctrTitle"/>
          </p:nvPr>
        </p:nvSpPr>
        <p:spPr>
          <a:xfrm>
            <a:off x="311700" y="949825"/>
            <a:ext cx="8520600" cy="28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3"/>
          <p:cNvSpPr txBox="1"/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krisbald</a:t>
            </a: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