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4"/>
  </p:notesMasterIdLst>
  <p:sldIdLst>
    <p:sldId id="256" r:id="rId2"/>
    <p:sldId id="257" r:id="rId3"/>
    <p:sldId id="259" r:id="rId4"/>
    <p:sldId id="260" r:id="rId5"/>
    <p:sldId id="261" r:id="rId6"/>
    <p:sldId id="262" r:id="rId7"/>
    <p:sldId id="263" r:id="rId8"/>
    <p:sldId id="281" r:id="rId9"/>
    <p:sldId id="286" r:id="rId10"/>
    <p:sldId id="264" r:id="rId11"/>
    <p:sldId id="265" r:id="rId12"/>
    <p:sldId id="266" r:id="rId13"/>
    <p:sldId id="267" r:id="rId14"/>
    <p:sldId id="268" r:id="rId15"/>
    <p:sldId id="269" r:id="rId16"/>
    <p:sldId id="270" r:id="rId17"/>
    <p:sldId id="271" r:id="rId18"/>
    <p:sldId id="272" r:id="rId19"/>
    <p:sldId id="273" r:id="rId20"/>
    <p:sldId id="274" r:id="rId21"/>
    <p:sldId id="285" r:id="rId22"/>
    <p:sldId id="275" r:id="rId23"/>
  </p:sldIdLst>
  <p:sldSz cx="9144000" cy="5143500" type="screen16x9"/>
  <p:notesSz cx="6858000" cy="9144000"/>
  <p:embeddedFontLst>
    <p:embeddedFont>
      <p:font typeface="Calibri" panose="020F0502020204030204" pitchFamily="34" charset="0"/>
      <p:regular r:id="rId25"/>
      <p:bold r:id="rId26"/>
      <p:italic r:id="rId27"/>
      <p:boldItalic r:id="rId28"/>
    </p:embeddedFont>
    <p:embeddedFont>
      <p:font typeface="Raleway" pitchFamily="2" charset="-52"/>
      <p:regular r:id="rId29"/>
      <p:bold r:id="rId30"/>
      <p:italic r:id="rId31"/>
      <p:boldItalic r:id="rId32"/>
    </p:embeddedFont>
    <p:embeddedFont>
      <p:font typeface="Roboto" panose="02000000000000000000" pitchFamily="2" charset="0"/>
      <p:regular r:id="rId33"/>
      <p:bold r:id="rId34"/>
      <p:italic r:id="rId35"/>
      <p:boldItalic r:id="rId36"/>
    </p:embeddedFont>
    <p:embeddedFont>
      <p:font typeface="Roboto Medium"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Tvinnereim"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7019727-4D04-48DE-85FF-8DBD5EA67B72}">
  <a:tblStyle styleId="{B7019727-4D04-48DE-85FF-8DBD5EA67B72}"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94660"/>
  </p:normalViewPr>
  <p:slideViewPr>
    <p:cSldViewPr snapToGrid="0">
      <p:cViewPr varScale="1">
        <p:scale>
          <a:sx n="91" d="100"/>
          <a:sy n="91" d="100"/>
        </p:scale>
        <p:origin x="700"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344d3550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b344d3550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344d3550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b344d35506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344d3550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b344d35506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11d521f00b_0_2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11d521f00b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b344d35506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b344d35506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o"/>
              <a:t>Det er: involvering av brukergruppe eller representanter for brukergruppe for å samle inn data om bruken av et produkt/system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b474164984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b474164984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b474164984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b474164984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b474164984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b47416498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344d35506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gb344d35506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344d35506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gb344d35506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aad0ee4773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aad0ee4773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aad0ee477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aad0ee47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11d521f00b_0_5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 name="Google Shape;136;g111d521f00b_0_5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11d521f00b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111d521f00b_0_3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aad0ee4773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aad0ee4773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11d521f00b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g111d521f00b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11d521f00b_0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11d521f00b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11d521f00b_0_6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11d521f00b_0_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344d35506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b344d35506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815125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fa8e814d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fa8e814d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299200"/>
            <a:ext cx="8520600" cy="1673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sz="6000" b="1">
                <a:solidFill>
                  <a:srgbClr val="DD7E6B"/>
                </a:solidFill>
                <a:latin typeface="Raleway"/>
                <a:ea typeface="Raleway"/>
                <a:cs typeface="Raleway"/>
                <a:sym typeface="Raleway"/>
              </a:rPr>
              <a:t>UKE 3 </a:t>
            </a:r>
            <a:endParaRPr sz="6000" b="1">
              <a:solidFill>
                <a:srgbClr val="DD7E6B"/>
              </a:solidFill>
              <a:latin typeface="Raleway"/>
              <a:ea typeface="Raleway"/>
              <a:cs typeface="Raleway"/>
              <a:sym typeface="Raleway"/>
            </a:endParaRPr>
          </a:p>
          <a:p>
            <a:pPr marL="0" lvl="0" indent="0" algn="ctr" rtl="0">
              <a:lnSpc>
                <a:spcPct val="100000"/>
              </a:lnSpc>
              <a:spcBef>
                <a:spcPts val="0"/>
              </a:spcBef>
              <a:spcAft>
                <a:spcPts val="0"/>
              </a:spcAft>
              <a:buSzPts val="5200"/>
              <a:buNone/>
            </a:pPr>
            <a:r>
              <a:rPr lang="no" sz="4000" b="1">
                <a:solidFill>
                  <a:srgbClr val="DD7E6B"/>
                </a:solidFill>
                <a:latin typeface="Raleway"/>
                <a:ea typeface="Raleway"/>
                <a:cs typeface="Raleway"/>
                <a:sym typeface="Raleway"/>
              </a:rPr>
              <a:t>Undersøkelse av bruk</a:t>
            </a:r>
            <a:endParaRPr sz="4000" b="1">
              <a:solidFill>
                <a:srgbClr val="DD7E6B"/>
              </a:solidFill>
              <a:latin typeface="Raleway"/>
              <a:ea typeface="Raleway"/>
              <a:cs typeface="Raleway"/>
              <a:sym typeface="Raleway"/>
            </a:endParaRPr>
          </a:p>
        </p:txBody>
      </p:sp>
      <p:sp>
        <p:nvSpPr>
          <p:cNvPr id="55" name="Google Shape;55;p13"/>
          <p:cNvSpPr txBox="1">
            <a:spLocks noGrp="1"/>
          </p:cNvSpPr>
          <p:nvPr>
            <p:ph type="subTitle" idx="1"/>
          </p:nvPr>
        </p:nvSpPr>
        <p:spPr>
          <a:xfrm>
            <a:off x="311700" y="2972900"/>
            <a:ext cx="8520600" cy="792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no">
                <a:solidFill>
                  <a:srgbClr val="000000"/>
                </a:solidFill>
                <a:latin typeface="Raleway"/>
                <a:ea typeface="Raleway"/>
                <a:cs typeface="Raleway"/>
                <a:sym typeface="Raleway"/>
              </a:rPr>
              <a:t>IN1030 Gruppe x</a:t>
            </a:r>
            <a:endParaRPr>
              <a:solidFill>
                <a:srgbClr val="000000"/>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64100" y="14135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b="1" dirty="0">
                <a:solidFill>
                  <a:srgbClr val="76A5AF"/>
                </a:solidFill>
                <a:latin typeface="Raleway"/>
                <a:ea typeface="Raleway"/>
                <a:cs typeface="Raleway"/>
                <a:sym typeface="Raleway"/>
              </a:rPr>
              <a:t>Plan for i dag</a:t>
            </a:r>
            <a:endParaRPr b="1" dirty="0">
              <a:solidFill>
                <a:srgbClr val="76A5AF"/>
              </a:solidFill>
              <a:latin typeface="Raleway"/>
              <a:ea typeface="Raleway"/>
              <a:cs typeface="Raleway"/>
              <a:sym typeface="Raleway"/>
            </a:endParaRPr>
          </a:p>
        </p:txBody>
      </p:sp>
      <p:sp>
        <p:nvSpPr>
          <p:cNvPr id="61" name="Google Shape;61;p14"/>
          <p:cNvSpPr txBox="1">
            <a:spLocks noGrp="1"/>
          </p:cNvSpPr>
          <p:nvPr>
            <p:ph type="body" idx="1"/>
          </p:nvPr>
        </p:nvSpPr>
        <p:spPr>
          <a:xfrm>
            <a:off x="464100" y="2057900"/>
            <a:ext cx="8520600" cy="2306400"/>
          </a:xfrm>
          <a:prstGeom prst="rect">
            <a:avLst/>
          </a:prstGeom>
          <a:noFill/>
          <a:ln>
            <a:noFill/>
          </a:ln>
        </p:spPr>
        <p:txBody>
          <a:bodyPr spcFirstLastPara="1" wrap="square" lIns="91425" tIns="91425" rIns="91425" bIns="91425" anchor="t" anchorCtr="0">
            <a:noAutofit/>
          </a:bodyPr>
          <a:lstStyle/>
          <a:p>
            <a:r>
              <a:rPr lang="no" dirty="0">
                <a:latin typeface="Raleway"/>
                <a:ea typeface="Raleway"/>
                <a:cs typeface="Raleway"/>
                <a:sym typeface="Raleway"/>
              </a:rPr>
              <a:t>Bruk og undersøkelser av bruk</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Sekvenstabell</a:t>
            </a:r>
            <a:endParaRPr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dirty="0">
                <a:latin typeface="Raleway"/>
                <a:ea typeface="Raleway"/>
                <a:cs typeface="Raleway"/>
                <a:sym typeface="Raleway"/>
              </a:rPr>
              <a:t>Praktiske oppgaver</a:t>
            </a:r>
            <a:endParaRPr lang="ru-RU"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b-NO" dirty="0">
                <a:latin typeface="Raleway"/>
                <a:ea typeface="Raleway"/>
                <a:cs typeface="Raleway"/>
                <a:sym typeface="Raleway"/>
              </a:rPr>
              <a:t>Hvordan å løse </a:t>
            </a:r>
            <a:r>
              <a:rPr lang="nb-NO" dirty="0" err="1">
                <a:latin typeface="Raleway"/>
                <a:ea typeface="Raleway"/>
                <a:cs typeface="Raleway"/>
                <a:sym typeface="Raleway"/>
              </a:rPr>
              <a:t>obligen</a:t>
            </a:r>
            <a:r>
              <a:rPr lang="nb-NO" dirty="0">
                <a:latin typeface="Raleway"/>
                <a:ea typeface="Raleway"/>
                <a:cs typeface="Raleway"/>
                <a:sym typeface="Raleway"/>
              </a:rPr>
              <a:t> (eksempler)</a:t>
            </a:r>
          </a:p>
          <a:p>
            <a:pPr marL="457200" lvl="0" indent="-342900" algn="l" rtl="0">
              <a:lnSpc>
                <a:spcPct val="115000"/>
              </a:lnSpc>
              <a:spcBef>
                <a:spcPts val="0"/>
              </a:spcBef>
              <a:spcAft>
                <a:spcPts val="0"/>
              </a:spcAft>
              <a:buSzPts val="1800"/>
              <a:buFont typeface="Raleway"/>
              <a:buChar char="●"/>
            </a:pPr>
            <a:r>
              <a:rPr lang="nb-NO" dirty="0">
                <a:latin typeface="Raleway"/>
                <a:ea typeface="Raleway"/>
                <a:cs typeface="Raleway"/>
                <a:sym typeface="Raleway"/>
              </a:rPr>
              <a:t>Plan for neste uke</a:t>
            </a:r>
            <a:endParaRPr dirty="0">
              <a:latin typeface="Raleway"/>
              <a:ea typeface="Raleway"/>
              <a:cs typeface="Raleway"/>
              <a:sym typeface="Raleway"/>
            </a:endParaRPr>
          </a:p>
          <a:p>
            <a:pPr marL="457200" lvl="0" indent="0" algn="l" rtl="0">
              <a:lnSpc>
                <a:spcPct val="115000"/>
              </a:lnSpc>
              <a:spcBef>
                <a:spcPts val="0"/>
              </a:spcBef>
              <a:spcAft>
                <a:spcPts val="0"/>
              </a:spcAft>
              <a:buNone/>
            </a:pPr>
            <a:endParaRPr dirty="0">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body" idx="1"/>
          </p:nvPr>
        </p:nvSpPr>
        <p:spPr>
          <a:xfrm>
            <a:off x="311700" y="1533475"/>
            <a:ext cx="39999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Datainnsamling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Brukerundersøkelse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Direkte observasjon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Samtykkeskjema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Pilotundersøkelse</a:t>
            </a:r>
            <a:endParaRPr sz="2400">
              <a:solidFill>
                <a:schemeClr val="dk1"/>
              </a:solidFill>
              <a:latin typeface="Raleway"/>
              <a:ea typeface="Raleway"/>
              <a:cs typeface="Raleway"/>
              <a:sym typeface="Raleway"/>
            </a:endParaRPr>
          </a:p>
          <a:p>
            <a:pPr marL="0" lvl="0" indent="0" algn="l" rtl="0">
              <a:spcBef>
                <a:spcPts val="1200"/>
              </a:spcBef>
              <a:spcAft>
                <a:spcPts val="0"/>
              </a:spcAft>
              <a:buClr>
                <a:schemeClr val="dk1"/>
              </a:buClr>
              <a:buSzPts val="1100"/>
              <a:buFont typeface="Arial"/>
              <a:buNone/>
            </a:pPr>
            <a:endParaRPr sz="2400">
              <a:solidFill>
                <a:schemeClr val="dk1"/>
              </a:solidFill>
              <a:latin typeface="Raleway"/>
              <a:ea typeface="Raleway"/>
              <a:cs typeface="Raleway"/>
              <a:sym typeface="Raleway"/>
            </a:endParaRPr>
          </a:p>
        </p:txBody>
      </p:sp>
      <p:sp>
        <p:nvSpPr>
          <p:cNvPr id="73" name="Google Shape;73;p16"/>
          <p:cNvSpPr txBox="1">
            <a:spLocks noGrp="1"/>
          </p:cNvSpPr>
          <p:nvPr>
            <p:ph type="body" idx="2"/>
          </p:nvPr>
        </p:nvSpPr>
        <p:spPr>
          <a:xfrm>
            <a:off x="4832400" y="1533475"/>
            <a:ext cx="3999900" cy="34164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Deltakere</a:t>
            </a:r>
            <a:endParaRPr sz="2400">
              <a:solidFill>
                <a:schemeClr val="dk1"/>
              </a:solidFill>
              <a:latin typeface="Raleway"/>
              <a:ea typeface="Raleway"/>
              <a:cs typeface="Raleway"/>
              <a:sym typeface="Raleway"/>
            </a:endParaRPr>
          </a:p>
          <a:p>
            <a:pPr marL="0" lvl="0" indent="0" algn="l" rtl="0">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Brukere</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Målgruppe</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SzPts val="1400"/>
              <a:buNone/>
            </a:pPr>
            <a:r>
              <a:rPr lang="no" sz="2400">
                <a:solidFill>
                  <a:schemeClr val="dk1"/>
                </a:solidFill>
                <a:latin typeface="Raleway"/>
                <a:ea typeface="Raleway"/>
                <a:cs typeface="Raleway"/>
                <a:sym typeface="Raleway"/>
              </a:rPr>
              <a:t>Sekvens av handlinger </a:t>
            </a:r>
            <a:endParaRPr sz="2400">
              <a:solidFill>
                <a:schemeClr val="dk1"/>
              </a:solidFill>
              <a:latin typeface="Raleway"/>
              <a:ea typeface="Raleway"/>
              <a:cs typeface="Raleway"/>
              <a:sym typeface="Raleway"/>
            </a:endParaRPr>
          </a:p>
          <a:p>
            <a:pPr marL="0" lvl="0" indent="0" algn="l" rtl="0">
              <a:lnSpc>
                <a:spcPct val="115000"/>
              </a:lnSpc>
              <a:spcBef>
                <a:spcPts val="1200"/>
              </a:spcBef>
              <a:spcAft>
                <a:spcPts val="0"/>
              </a:spcAft>
              <a:buClr>
                <a:schemeClr val="dk1"/>
              </a:buClr>
              <a:buSzPts val="1100"/>
              <a:buFont typeface="Arial"/>
              <a:buNone/>
            </a:pPr>
            <a:r>
              <a:rPr lang="no" sz="2400">
                <a:solidFill>
                  <a:schemeClr val="dk1"/>
                </a:solidFill>
                <a:latin typeface="Raleway"/>
                <a:ea typeface="Raleway"/>
                <a:cs typeface="Raleway"/>
                <a:sym typeface="Raleway"/>
              </a:rPr>
              <a:t>Situasjonsbestemte handlinger</a:t>
            </a:r>
            <a:endParaRPr/>
          </a:p>
        </p:txBody>
      </p:sp>
      <p:sp>
        <p:nvSpPr>
          <p:cNvPr id="74" name="Google Shape;74;p16"/>
          <p:cNvSpPr txBox="1">
            <a:spLocks noGrp="1"/>
          </p:cNvSpPr>
          <p:nvPr>
            <p:ph type="ctrTitle" idx="4294967295"/>
          </p:nvPr>
        </p:nvSpPr>
        <p:spPr>
          <a:xfrm>
            <a:off x="250175" y="270725"/>
            <a:ext cx="8520600" cy="988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2800"/>
              <a:buFont typeface="Arial"/>
              <a:buNone/>
            </a:pPr>
            <a:r>
              <a:rPr lang="no" sz="3000" b="1" i="0" u="none" strike="noStrike" cap="none">
                <a:solidFill>
                  <a:srgbClr val="76A5AF"/>
                </a:solidFill>
                <a:latin typeface="Raleway"/>
                <a:ea typeface="Raleway"/>
                <a:cs typeface="Raleway"/>
                <a:sym typeface="Raleway"/>
              </a:rPr>
              <a:t>Nøkkelbegreper </a:t>
            </a:r>
            <a:r>
              <a:rPr lang="no" sz="3000" b="1">
                <a:solidFill>
                  <a:srgbClr val="76A5AF"/>
                </a:solidFill>
                <a:latin typeface="Raleway"/>
                <a:ea typeface="Raleway"/>
                <a:cs typeface="Raleway"/>
                <a:sym typeface="Raleway"/>
              </a:rPr>
              <a:t>til læringsmål 2</a:t>
            </a:r>
            <a:endParaRPr sz="3000" b="0" i="0" u="none" strike="noStrike" cap="none">
              <a:solidFill>
                <a:srgbClr val="76A5AF"/>
              </a:solidFill>
              <a:latin typeface="Raleway"/>
              <a:ea typeface="Raleway"/>
              <a:cs typeface="Raleway"/>
              <a:sym typeface="Raleway"/>
            </a:endParaRPr>
          </a:p>
        </p:txBody>
      </p:sp>
      <p:sp>
        <p:nvSpPr>
          <p:cNvPr id="75" name="Google Shape;75;p16"/>
          <p:cNvSpPr txBox="1"/>
          <p:nvPr/>
        </p:nvSpPr>
        <p:spPr>
          <a:xfrm>
            <a:off x="374400" y="979375"/>
            <a:ext cx="83952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400"/>
              <a:buFont typeface="Arial"/>
              <a:buNone/>
            </a:pPr>
            <a:r>
              <a:rPr lang="no" sz="1700" i="1">
                <a:solidFill>
                  <a:schemeClr val="dk2"/>
                </a:solidFill>
                <a:latin typeface="Roboto"/>
                <a:ea typeface="Roboto"/>
                <a:cs typeface="Roboto"/>
                <a:sym typeface="Roboto"/>
              </a:rPr>
              <a:t>Du skal kunne gjennomføre enkle brukerundersøkelser</a:t>
            </a:r>
            <a:endParaRPr sz="700"/>
          </a:p>
        </p:txBody>
      </p:sp>
      <p:sp>
        <p:nvSpPr>
          <p:cNvPr id="76" name="Google Shape;76;p16"/>
          <p:cNvSpPr txBox="1"/>
          <p:nvPr/>
        </p:nvSpPr>
        <p:spPr>
          <a:xfrm>
            <a:off x="7589250" y="4780500"/>
            <a:ext cx="15546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2</a:t>
            </a:r>
            <a:endParaRPr sz="1200">
              <a:solidFill>
                <a:srgbClr val="DD7E6B"/>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a:solidFill>
                  <a:srgbClr val="76A5AF"/>
                </a:solidFill>
                <a:latin typeface="Raleway"/>
                <a:ea typeface="Raleway"/>
                <a:cs typeface="Raleway"/>
                <a:sym typeface="Raleway"/>
              </a:rPr>
              <a:t>Situasjonsbestemte handlinger</a:t>
            </a:r>
            <a:endParaRPr sz="3000" b="1">
              <a:solidFill>
                <a:srgbClr val="76A5AF"/>
              </a:solidFill>
              <a:latin typeface="Raleway"/>
              <a:ea typeface="Raleway"/>
              <a:cs typeface="Raleway"/>
              <a:sym typeface="Raleway"/>
            </a:endParaRPr>
          </a:p>
        </p:txBody>
      </p:sp>
      <p:sp>
        <p:nvSpPr>
          <p:cNvPr id="82" name="Google Shape;82;p17"/>
          <p:cNvSpPr txBox="1">
            <a:spLocks noGrp="1"/>
          </p:cNvSpPr>
          <p:nvPr>
            <p:ph type="body" idx="1"/>
          </p:nvPr>
        </p:nvSpPr>
        <p:spPr>
          <a:xfrm>
            <a:off x="311700" y="1165225"/>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Char char="●"/>
            </a:pPr>
            <a:r>
              <a:rPr lang="no" dirty="0">
                <a:solidFill>
                  <a:srgbClr val="000000"/>
                </a:solidFill>
              </a:rPr>
              <a:t>Notatet om sekvens av handlinger</a:t>
            </a:r>
            <a:endParaRPr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no" dirty="0">
                <a:solidFill>
                  <a:srgbClr val="000000"/>
                </a:solidFill>
              </a:rPr>
              <a:t>Lucy Suchman</a:t>
            </a:r>
            <a:endParaRPr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no" dirty="0">
                <a:solidFill>
                  <a:srgbClr val="000000"/>
                </a:solidFill>
              </a:rPr>
              <a:t>Situated action</a:t>
            </a:r>
            <a:endParaRPr dirty="0">
              <a:solidFill>
                <a:srgbClr val="000000"/>
              </a:solidFill>
            </a:endParaRPr>
          </a:p>
          <a:p>
            <a:pPr marL="457200" lvl="0" indent="-342900" algn="l" rtl="0">
              <a:spcBef>
                <a:spcPts val="0"/>
              </a:spcBef>
              <a:spcAft>
                <a:spcPts val="0"/>
              </a:spcAft>
              <a:buClr>
                <a:srgbClr val="000000"/>
              </a:buClr>
              <a:buSzPts val="1800"/>
              <a:buChar char="●"/>
            </a:pPr>
            <a:r>
              <a:rPr lang="no" dirty="0">
                <a:solidFill>
                  <a:schemeClr val="dk1"/>
                </a:solidFill>
              </a:rPr>
              <a:t>Kopimaskinen endrer seg ikke, men hvordan brukere tolker den vil endre seg i situasjonen</a:t>
            </a:r>
            <a:endParaRPr dirty="0">
              <a:solidFill>
                <a:schemeClr val="dk1"/>
              </a:solidFill>
            </a:endParaRPr>
          </a:p>
          <a:p>
            <a:pPr marL="914400" lvl="1" indent="-317500" algn="l" rtl="0">
              <a:spcBef>
                <a:spcPts val="0"/>
              </a:spcBef>
              <a:spcAft>
                <a:spcPts val="0"/>
              </a:spcAft>
              <a:buClr>
                <a:schemeClr val="dk1"/>
              </a:buClr>
              <a:buSzPts val="1400"/>
              <a:buChar char="○"/>
            </a:pPr>
            <a:r>
              <a:rPr lang="no" dirty="0">
                <a:solidFill>
                  <a:schemeClr val="dk1"/>
                </a:solidFill>
              </a:rPr>
              <a:t>ref. video vist i forelesningen </a:t>
            </a:r>
            <a:endParaRPr dirty="0">
              <a:solidFill>
                <a:schemeClr val="dk1"/>
              </a:solidFill>
            </a:endParaRPr>
          </a:p>
          <a:p>
            <a:pPr marL="0" lvl="0" indent="0" algn="l" rtl="0">
              <a:lnSpc>
                <a:spcPct val="115000"/>
              </a:lnSpc>
              <a:spcBef>
                <a:spcPts val="0"/>
              </a:spcBef>
              <a:spcAft>
                <a:spcPts val="0"/>
              </a:spcAft>
              <a:buNone/>
            </a:pPr>
            <a:endParaRPr dirty="0">
              <a:solidFill>
                <a:srgbClr val="000000"/>
              </a:solidFill>
            </a:endParaRPr>
          </a:p>
        </p:txBody>
      </p:sp>
      <p:sp>
        <p:nvSpPr>
          <p:cNvPr id="83" name="Google Shape;83;p17"/>
          <p:cNvSpPr/>
          <p:nvPr/>
        </p:nvSpPr>
        <p:spPr>
          <a:xfrm rot="10261863">
            <a:off x="2261510" y="3987983"/>
            <a:ext cx="7317916" cy="2958240"/>
          </a:xfrm>
          <a:prstGeom prst="flowChartDocumen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6B8A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299100" y="805550"/>
            <a:ext cx="8545800" cy="376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no" sz="7200" b="1">
                <a:solidFill>
                  <a:srgbClr val="76A5AF"/>
                </a:solidFill>
                <a:latin typeface="Raleway"/>
                <a:ea typeface="Raleway"/>
                <a:cs typeface="Raleway"/>
                <a:sym typeface="Raleway"/>
              </a:rPr>
              <a:t>Hva er undersøkelse av bruk?</a:t>
            </a:r>
            <a:r>
              <a:rPr lang="no" sz="7200" b="1">
                <a:solidFill>
                  <a:schemeClr val="accent5"/>
                </a:solidFill>
                <a:latin typeface="Raleway"/>
                <a:ea typeface="Raleway"/>
                <a:cs typeface="Raleway"/>
                <a:sym typeface="Raleway"/>
              </a:rPr>
              <a:t> </a:t>
            </a:r>
            <a:endParaRPr sz="2400" b="1">
              <a:solidFill>
                <a:schemeClr val="accent5"/>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2800"/>
              <a:buFont typeface="Arial"/>
              <a:buNone/>
            </a:pPr>
            <a:r>
              <a:rPr lang="no" sz="2400" b="1" dirty="0">
                <a:solidFill>
                  <a:srgbClr val="76A5AF"/>
                </a:solidFill>
                <a:latin typeface="Raleway"/>
                <a:ea typeface="Raleway"/>
                <a:cs typeface="Raleway"/>
                <a:sym typeface="Raleway"/>
              </a:rPr>
              <a:t>(og hvorfor gidder vi?)</a:t>
            </a:r>
            <a:endParaRPr sz="2400" b="1" dirty="0">
              <a:solidFill>
                <a:srgbClr val="76A5AF"/>
              </a:solidFill>
              <a:latin typeface="Raleway"/>
              <a:ea typeface="Raleway"/>
              <a:cs typeface="Raleway"/>
              <a:sym typeface="Raleway"/>
            </a:endParaRPr>
          </a:p>
          <a:p>
            <a:pPr marL="0" lvl="0" indent="0" algn="l" rtl="0">
              <a:spcBef>
                <a:spcPts val="0"/>
              </a:spcBef>
              <a:spcAft>
                <a:spcPts val="0"/>
              </a:spcAft>
              <a:buNone/>
            </a:pPr>
            <a:endParaRPr dirty="0"/>
          </a:p>
        </p:txBody>
      </p:sp>
      <p:sp>
        <p:nvSpPr>
          <p:cNvPr id="94" name="Google Shape;94;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Utvikle </a:t>
            </a:r>
            <a:r>
              <a:rPr lang="no" dirty="0">
                <a:solidFill>
                  <a:schemeClr val="dk1"/>
                </a:solidFill>
                <a:latin typeface="Raleway"/>
                <a:ea typeface="Raleway"/>
                <a:cs typeface="Raleway"/>
                <a:sym typeface="Raleway"/>
              </a:rPr>
              <a:t>nye produkter eller tjenester</a:t>
            </a:r>
            <a:endParaRPr dirty="0">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Forbedre</a:t>
            </a:r>
            <a:r>
              <a:rPr lang="no" dirty="0">
                <a:solidFill>
                  <a:schemeClr val="dk1"/>
                </a:solidFill>
                <a:latin typeface="Raleway"/>
                <a:ea typeface="Raleway"/>
                <a:cs typeface="Raleway"/>
                <a:sym typeface="Raleway"/>
              </a:rPr>
              <a:t> noe som allerede eksisterer</a:t>
            </a:r>
            <a:endParaRPr dirty="0">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Evaluere</a:t>
            </a:r>
            <a:r>
              <a:rPr lang="no" dirty="0">
                <a:solidFill>
                  <a:schemeClr val="dk1"/>
                </a:solidFill>
                <a:latin typeface="Raleway"/>
                <a:ea typeface="Raleway"/>
                <a:cs typeface="Raleway"/>
                <a:sym typeface="Raleway"/>
              </a:rPr>
              <a:t> noe, hvordan fungerer det i praksis</a:t>
            </a:r>
            <a:endParaRPr dirty="0">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Forstå</a:t>
            </a:r>
            <a:r>
              <a:rPr lang="no" dirty="0">
                <a:solidFill>
                  <a:schemeClr val="accent5"/>
                </a:solidFill>
                <a:latin typeface="Raleway"/>
                <a:ea typeface="Raleway"/>
                <a:cs typeface="Raleway"/>
                <a:sym typeface="Raleway"/>
              </a:rPr>
              <a:t> </a:t>
            </a:r>
            <a:r>
              <a:rPr lang="no" dirty="0">
                <a:solidFill>
                  <a:schemeClr val="dk1"/>
                </a:solidFill>
                <a:latin typeface="Raleway"/>
                <a:ea typeface="Raleway"/>
                <a:cs typeface="Raleway"/>
                <a:sym typeface="Raleway"/>
              </a:rPr>
              <a:t>noe, utforske, undersøke, etablere kunnskap</a:t>
            </a:r>
            <a:endParaRPr dirty="0">
              <a:solidFill>
                <a:schemeClr val="dk1"/>
              </a:solidFill>
              <a:latin typeface="Raleway"/>
              <a:ea typeface="Raleway"/>
              <a:cs typeface="Raleway"/>
              <a:sym typeface="Raleway"/>
            </a:endParaRPr>
          </a:p>
          <a:p>
            <a:pPr marL="457200" lvl="0" indent="-381000" algn="l" rtl="0">
              <a:spcBef>
                <a:spcPts val="0"/>
              </a:spcBef>
              <a:spcAft>
                <a:spcPts val="0"/>
              </a:spcAft>
              <a:buClr>
                <a:schemeClr val="dk1"/>
              </a:buClr>
              <a:buSzPts val="2400"/>
              <a:buFont typeface="Raleway"/>
              <a:buChar char="●"/>
            </a:pPr>
            <a:r>
              <a:rPr lang="no" dirty="0">
                <a:solidFill>
                  <a:srgbClr val="DD7E6B"/>
                </a:solidFill>
                <a:latin typeface="Raleway"/>
                <a:ea typeface="Raleway"/>
                <a:cs typeface="Raleway"/>
                <a:sym typeface="Raleway"/>
              </a:rPr>
              <a:t>Analysere,</a:t>
            </a:r>
            <a:r>
              <a:rPr lang="no" dirty="0">
                <a:solidFill>
                  <a:schemeClr val="dk1"/>
                </a:solidFill>
                <a:latin typeface="Raleway"/>
                <a:ea typeface="Raleway"/>
                <a:cs typeface="Raleway"/>
                <a:sym typeface="Raleway"/>
              </a:rPr>
              <a:t> kartlegge,teste</a:t>
            </a:r>
            <a:endParaRPr dirty="0">
              <a:solidFill>
                <a:schemeClr val="dk1"/>
              </a:solidFill>
              <a:latin typeface="Raleway"/>
              <a:ea typeface="Raleway"/>
              <a:cs typeface="Raleway"/>
              <a:sym typeface="Raleway"/>
            </a:endParaRPr>
          </a:p>
          <a:p>
            <a:pPr marL="0" lvl="0" indent="0" algn="l" rtl="0">
              <a:spcBef>
                <a:spcPts val="0"/>
              </a:spcBef>
              <a:spcAft>
                <a:spcPts val="0"/>
              </a:spcAft>
              <a:buNone/>
            </a:pPr>
            <a:endParaRPr i="1" dirty="0">
              <a:solidFill>
                <a:schemeClr val="dk1"/>
              </a:solidFill>
              <a:latin typeface="Raleway"/>
              <a:ea typeface="Raleway"/>
              <a:cs typeface="Raleway"/>
              <a:sym typeface="Raleway"/>
            </a:endParaRPr>
          </a:p>
          <a:p>
            <a:pPr marL="0" lvl="0" indent="0" algn="l" rtl="0">
              <a:spcBef>
                <a:spcPts val="0"/>
              </a:spcBef>
              <a:spcAft>
                <a:spcPts val="0"/>
              </a:spcAft>
              <a:buNone/>
            </a:pPr>
            <a:endParaRPr i="1" dirty="0">
              <a:solidFill>
                <a:schemeClr val="dk1"/>
              </a:solidFill>
              <a:latin typeface="Raleway"/>
              <a:ea typeface="Raleway"/>
              <a:cs typeface="Raleway"/>
              <a:sym typeface="Raleway"/>
            </a:endParaRPr>
          </a:p>
          <a:p>
            <a:pPr marL="457200" lvl="0" indent="0" algn="ctr" rtl="0">
              <a:spcBef>
                <a:spcPts val="0"/>
              </a:spcBef>
              <a:spcAft>
                <a:spcPts val="0"/>
              </a:spcAft>
              <a:buNone/>
            </a:pPr>
            <a:r>
              <a:rPr lang="no" sz="1400" i="1" dirty="0">
                <a:solidFill>
                  <a:schemeClr val="dk1"/>
                </a:solidFill>
                <a:latin typeface="Raleway"/>
                <a:ea typeface="Raleway"/>
                <a:cs typeface="Raleway"/>
                <a:sym typeface="Raleway"/>
              </a:rPr>
              <a:t>Vi ønsker å forstå noe som vi lurer på, og gjennom det bringe frem ny kunnskap som skal være til nytte for individer, organisasjoner og kanskje hele samfunnet. </a:t>
            </a:r>
            <a:endParaRPr sz="1400" i="1" dirty="0">
              <a:solidFill>
                <a:schemeClr val="dk1"/>
              </a:solidFill>
              <a:latin typeface="Raleway"/>
              <a:ea typeface="Raleway"/>
              <a:cs typeface="Raleway"/>
              <a:sym typeface="Raleway"/>
            </a:endParaRPr>
          </a:p>
          <a:p>
            <a:pPr marL="0" lvl="0" indent="0" algn="l" rtl="0">
              <a:spcBef>
                <a:spcPts val="0"/>
              </a:spcBef>
              <a:spcAft>
                <a:spcPts val="160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body" idx="1"/>
          </p:nvPr>
        </p:nvSpPr>
        <p:spPr>
          <a:xfrm>
            <a:off x="311700" y="560700"/>
            <a:ext cx="8520600" cy="4022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2800"/>
              <a:buFont typeface="Arial"/>
              <a:buNone/>
            </a:pPr>
            <a:r>
              <a:rPr lang="no" sz="5000" b="1">
                <a:solidFill>
                  <a:srgbClr val="DD7E6B"/>
                </a:solidFill>
                <a:latin typeface="Raleway"/>
                <a:ea typeface="Raleway"/>
                <a:cs typeface="Raleway"/>
                <a:sym typeface="Raleway"/>
              </a:rPr>
              <a:t>“What people say, what they do, and what they say they do are entirely different things”</a:t>
            </a:r>
            <a:endParaRPr sz="100">
              <a:solidFill>
                <a:srgbClr val="DD7E6B"/>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6BBEA-ACD4-CCCE-3F82-E362CA6B7E1A}"/>
              </a:ext>
            </a:extLst>
          </p:cNvPr>
          <p:cNvSpPr>
            <a:spLocks noGrp="1"/>
          </p:cNvSpPr>
          <p:nvPr>
            <p:ph type="title"/>
          </p:nvPr>
        </p:nvSpPr>
        <p:spPr/>
        <p:txBody>
          <a:bodyPr/>
          <a:lstStyle/>
          <a:p>
            <a:endParaRPr lang="ru-RU"/>
          </a:p>
        </p:txBody>
      </p:sp>
      <p:sp>
        <p:nvSpPr>
          <p:cNvPr id="3" name="Text Placeholder 2">
            <a:extLst>
              <a:ext uri="{FF2B5EF4-FFF2-40B4-BE49-F238E27FC236}">
                <a16:creationId xmlns:a16="http://schemas.microsoft.com/office/drawing/2014/main" id="{E426CB4D-BF1E-32D2-9CD3-517619980520}"/>
              </a:ext>
            </a:extLst>
          </p:cNvPr>
          <p:cNvSpPr>
            <a:spLocks noGrp="1"/>
          </p:cNvSpPr>
          <p:nvPr>
            <p:ph type="body" idx="1"/>
          </p:nvPr>
        </p:nvSpPr>
        <p:spPr/>
        <p:txBody>
          <a:bodyPr/>
          <a:lstStyle/>
          <a:p>
            <a:endParaRPr lang="ru-RU" dirty="0"/>
          </a:p>
        </p:txBody>
      </p:sp>
      <p:pic>
        <p:nvPicPr>
          <p:cNvPr id="5" name="Picture 4">
            <a:extLst>
              <a:ext uri="{FF2B5EF4-FFF2-40B4-BE49-F238E27FC236}">
                <a16:creationId xmlns:a16="http://schemas.microsoft.com/office/drawing/2014/main" id="{3AB9967D-D8B1-0823-8559-2CB1286A39FD}"/>
              </a:ext>
            </a:extLst>
          </p:cNvPr>
          <p:cNvPicPr>
            <a:picLocks noChangeAspect="1"/>
          </p:cNvPicPr>
          <p:nvPr/>
        </p:nvPicPr>
        <p:blipFill>
          <a:blip r:embed="rId2"/>
          <a:stretch>
            <a:fillRect/>
          </a:stretch>
        </p:blipFill>
        <p:spPr>
          <a:xfrm>
            <a:off x="-559472" y="-175376"/>
            <a:ext cx="9872051" cy="5318876"/>
          </a:xfrm>
          <a:prstGeom prst="rect">
            <a:avLst/>
          </a:prstGeom>
        </p:spPr>
      </p:pic>
      <p:sp>
        <p:nvSpPr>
          <p:cNvPr id="6" name="TextBox 5">
            <a:extLst>
              <a:ext uri="{FF2B5EF4-FFF2-40B4-BE49-F238E27FC236}">
                <a16:creationId xmlns:a16="http://schemas.microsoft.com/office/drawing/2014/main" id="{027A0238-06FD-EAF0-D50A-8F4E62466E7B}"/>
              </a:ext>
            </a:extLst>
          </p:cNvPr>
          <p:cNvSpPr txBox="1"/>
          <p:nvPr/>
        </p:nvSpPr>
        <p:spPr>
          <a:xfrm>
            <a:off x="6915836" y="4656132"/>
            <a:ext cx="3115364" cy="400110"/>
          </a:xfrm>
          <a:prstGeom prst="rect">
            <a:avLst/>
          </a:prstGeom>
          <a:noFill/>
        </p:spPr>
        <p:txBody>
          <a:bodyPr wrap="square" rtlCol="0">
            <a:spAutoFit/>
          </a:bodyPr>
          <a:lstStyle/>
          <a:p>
            <a:r>
              <a:rPr lang="nb-NO" sz="1000" dirty="0">
                <a:solidFill>
                  <a:schemeClr val="bg1">
                    <a:lumMod val="65000"/>
                  </a:schemeClr>
                </a:solidFill>
              </a:rPr>
              <a:t>Kilde: IN1030,v22, materiale fra gruppetimer/,gruppe3,uke2</a:t>
            </a:r>
            <a:endParaRPr lang="ru-RU" sz="1000" dirty="0">
              <a:solidFill>
                <a:schemeClr val="bg1">
                  <a:lumMod val="65000"/>
                </a:schemeClr>
              </a:solidFill>
            </a:endParaRPr>
          </a:p>
        </p:txBody>
      </p:sp>
    </p:spTree>
    <p:extLst>
      <p:ext uri="{BB962C8B-B14F-4D97-AF65-F5344CB8AC3E}">
        <p14:creationId xmlns:p14="http://schemas.microsoft.com/office/powerpoint/2010/main" val="1169763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7069-9E38-8058-5EA7-8206EC2D13D4}"/>
              </a:ext>
            </a:extLst>
          </p:cNvPr>
          <p:cNvSpPr>
            <a:spLocks noGrp="1"/>
          </p:cNvSpPr>
          <p:nvPr>
            <p:ph type="title"/>
          </p:nvPr>
        </p:nvSpPr>
        <p:spPr/>
        <p:txBody>
          <a:bodyPr/>
          <a:lstStyle/>
          <a:p>
            <a:r>
              <a:rPr lang="nb-NO" sz="3200" dirty="0">
                <a:solidFill>
                  <a:srgbClr val="009999"/>
                </a:solidFill>
                <a:latin typeface="Calibri" panose="020F0502020204030204" pitchFamily="34" charset="0"/>
                <a:cs typeface="Calibri" panose="020F0502020204030204" pitchFamily="34" charset="0"/>
              </a:rPr>
              <a:t>Litt om observasjon</a:t>
            </a:r>
            <a:endParaRPr lang="ru-RU" sz="3200" dirty="0">
              <a:solidFill>
                <a:srgbClr val="009999"/>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5A41C5C2-C482-774B-67DA-9F15913A32A0}"/>
              </a:ext>
            </a:extLst>
          </p:cNvPr>
          <p:cNvSpPr>
            <a:spLocks noGrp="1"/>
          </p:cNvSpPr>
          <p:nvPr>
            <p:ph type="body" idx="1"/>
          </p:nvPr>
        </p:nvSpPr>
        <p:spPr/>
        <p:txBody>
          <a:bodyPr/>
          <a:lstStyle/>
          <a:p>
            <a:r>
              <a:rPr lang="nb-NO" dirty="0"/>
              <a:t>Hovedregel ved observasjon – å være så objektiv som mulig</a:t>
            </a:r>
          </a:p>
          <a:p>
            <a:r>
              <a:rPr lang="nb-NO" dirty="0"/>
              <a:t>Tre typer av observasjon:</a:t>
            </a:r>
          </a:p>
          <a:p>
            <a:endParaRPr lang="nb-NO" dirty="0"/>
          </a:p>
          <a:p>
            <a:pPr marL="114300" indent="0">
              <a:buNone/>
            </a:pPr>
            <a:r>
              <a:rPr lang="nb-NO" dirty="0"/>
              <a:t>	 - Skjult observasjon</a:t>
            </a:r>
          </a:p>
          <a:p>
            <a:pPr marL="114300" indent="0">
              <a:buNone/>
            </a:pPr>
            <a:r>
              <a:rPr lang="nb-NO" dirty="0"/>
              <a:t>	 - Åpen, passiv observasjon</a:t>
            </a:r>
          </a:p>
          <a:p>
            <a:pPr marL="114300" indent="0">
              <a:buNone/>
            </a:pPr>
            <a:r>
              <a:rPr lang="nb-NO" dirty="0"/>
              <a:t>	 - Deltagende observasjon </a:t>
            </a:r>
            <a:endParaRPr lang="ru-RU" dirty="0"/>
          </a:p>
        </p:txBody>
      </p:sp>
    </p:spTree>
    <p:extLst>
      <p:ext uri="{BB962C8B-B14F-4D97-AF65-F5344CB8AC3E}">
        <p14:creationId xmlns:p14="http://schemas.microsoft.com/office/powerpoint/2010/main" val="604760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title"/>
          </p:nvPr>
        </p:nvSpPr>
        <p:spPr>
          <a:xfrm>
            <a:off x="0" y="368825"/>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2800"/>
              <a:buFont typeface="Arial"/>
              <a:buNone/>
            </a:pPr>
            <a:r>
              <a:rPr lang="no" b="1">
                <a:solidFill>
                  <a:srgbClr val="76A5AF"/>
                </a:solidFill>
                <a:latin typeface="Raleway"/>
                <a:ea typeface="Raleway"/>
                <a:cs typeface="Raleway"/>
                <a:sym typeface="Raleway"/>
              </a:rPr>
              <a:t>Alle datainnsamlinger har samme mål:</a:t>
            </a:r>
            <a:endParaRPr b="1">
              <a:solidFill>
                <a:srgbClr val="76A5AF"/>
              </a:solidFill>
              <a:latin typeface="Raleway"/>
              <a:ea typeface="Raleway"/>
              <a:cs typeface="Raleway"/>
              <a:sym typeface="Raleway"/>
            </a:endParaRPr>
          </a:p>
          <a:p>
            <a:pPr marL="0" lvl="0" indent="0" algn="l" rtl="0">
              <a:spcBef>
                <a:spcPts val="0"/>
              </a:spcBef>
              <a:spcAft>
                <a:spcPts val="0"/>
              </a:spcAft>
              <a:buNone/>
            </a:pPr>
            <a:endParaRPr/>
          </a:p>
        </p:txBody>
      </p:sp>
      <p:sp>
        <p:nvSpPr>
          <p:cNvPr id="105" name="Google Shape;105;p21"/>
          <p:cNvSpPr txBox="1">
            <a:spLocks noGrp="1"/>
          </p:cNvSpPr>
          <p:nvPr>
            <p:ph type="body" idx="1"/>
          </p:nvPr>
        </p:nvSpPr>
        <p:spPr>
          <a:xfrm>
            <a:off x="0" y="1597450"/>
            <a:ext cx="9144000" cy="28746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no">
                <a:latin typeface="Raleway"/>
                <a:ea typeface="Raleway"/>
                <a:cs typeface="Raleway"/>
                <a:sym typeface="Raleway"/>
              </a:rPr>
              <a:t>fra</a:t>
            </a:r>
            <a:endParaRPr>
              <a:latin typeface="Raleway"/>
              <a:ea typeface="Raleway"/>
              <a:cs typeface="Raleway"/>
              <a:sym typeface="Raleway"/>
            </a:endParaRPr>
          </a:p>
          <a:p>
            <a:pPr marL="457200" lvl="0" indent="0" algn="ctr" rtl="0">
              <a:spcBef>
                <a:spcPts val="0"/>
              </a:spcBef>
              <a:spcAft>
                <a:spcPts val="0"/>
              </a:spcAft>
              <a:buNone/>
            </a:pPr>
            <a:r>
              <a:rPr lang="no" sz="2800">
                <a:solidFill>
                  <a:srgbClr val="DD7E6B"/>
                </a:solidFill>
                <a:latin typeface="Raleway"/>
                <a:ea typeface="Raleway"/>
                <a:cs typeface="Raleway"/>
                <a:sym typeface="Raleway"/>
              </a:rPr>
              <a:t>rådata</a:t>
            </a:r>
            <a:endParaRPr sz="2800">
              <a:solidFill>
                <a:srgbClr val="DD7E6B"/>
              </a:solidFill>
              <a:latin typeface="Raleway"/>
              <a:ea typeface="Raleway"/>
              <a:cs typeface="Raleway"/>
              <a:sym typeface="Raleway"/>
            </a:endParaRPr>
          </a:p>
          <a:p>
            <a:pPr marL="457200" lvl="0" indent="0" algn="ctr" rtl="0">
              <a:spcBef>
                <a:spcPts val="0"/>
              </a:spcBef>
              <a:spcAft>
                <a:spcPts val="0"/>
              </a:spcAft>
              <a:buNone/>
            </a:pPr>
            <a:r>
              <a:rPr lang="no">
                <a:latin typeface="Raleway"/>
                <a:ea typeface="Raleway"/>
                <a:cs typeface="Raleway"/>
                <a:sym typeface="Raleway"/>
              </a:rPr>
              <a:t>til</a:t>
            </a:r>
            <a:endParaRPr>
              <a:latin typeface="Raleway"/>
              <a:ea typeface="Raleway"/>
              <a:cs typeface="Raleway"/>
              <a:sym typeface="Raleway"/>
            </a:endParaRPr>
          </a:p>
          <a:p>
            <a:pPr marL="457200" lvl="0" indent="0" algn="ctr" rtl="0">
              <a:spcBef>
                <a:spcPts val="0"/>
              </a:spcBef>
              <a:spcAft>
                <a:spcPts val="0"/>
              </a:spcAft>
              <a:buNone/>
            </a:pPr>
            <a:r>
              <a:rPr lang="no" sz="2800">
                <a:solidFill>
                  <a:srgbClr val="DD7E6B"/>
                </a:solidFill>
                <a:latin typeface="Raleway"/>
                <a:ea typeface="Raleway"/>
                <a:cs typeface="Raleway"/>
                <a:sym typeface="Raleway"/>
              </a:rPr>
              <a:t>informasjon </a:t>
            </a:r>
            <a:endParaRPr sz="2800">
              <a:solidFill>
                <a:srgbClr val="DD7E6B"/>
              </a:solidFill>
              <a:latin typeface="Raleway"/>
              <a:ea typeface="Raleway"/>
              <a:cs typeface="Raleway"/>
              <a:sym typeface="Raleway"/>
            </a:endParaRPr>
          </a:p>
          <a:p>
            <a:pPr marL="457200" lvl="0" indent="0" algn="ctr" rtl="0">
              <a:spcBef>
                <a:spcPts val="0"/>
              </a:spcBef>
              <a:spcAft>
                <a:spcPts val="0"/>
              </a:spcAft>
              <a:buNone/>
            </a:pPr>
            <a:r>
              <a:rPr lang="no">
                <a:latin typeface="Raleway"/>
                <a:ea typeface="Raleway"/>
                <a:cs typeface="Raleway"/>
                <a:sym typeface="Raleway"/>
              </a:rPr>
              <a:t>til </a:t>
            </a:r>
            <a:endParaRPr>
              <a:latin typeface="Raleway"/>
              <a:ea typeface="Raleway"/>
              <a:cs typeface="Raleway"/>
              <a:sym typeface="Raleway"/>
            </a:endParaRPr>
          </a:p>
          <a:p>
            <a:pPr marL="457200" lvl="0" indent="0" algn="ctr" rtl="0">
              <a:spcBef>
                <a:spcPts val="0"/>
              </a:spcBef>
              <a:spcAft>
                <a:spcPts val="0"/>
              </a:spcAft>
              <a:buNone/>
            </a:pPr>
            <a:r>
              <a:rPr lang="no" sz="2800">
                <a:solidFill>
                  <a:srgbClr val="DD7E6B"/>
                </a:solidFill>
                <a:latin typeface="Raleway"/>
                <a:ea typeface="Raleway"/>
                <a:cs typeface="Raleway"/>
                <a:sym typeface="Raleway"/>
              </a:rPr>
              <a:t>forståelse/konklusjon</a:t>
            </a:r>
            <a:r>
              <a:rPr lang="no">
                <a:solidFill>
                  <a:srgbClr val="DD7E6B"/>
                </a:solidFill>
                <a:latin typeface="Raleway"/>
                <a:ea typeface="Raleway"/>
                <a:cs typeface="Raleway"/>
                <a:sym typeface="Raleway"/>
              </a:rPr>
              <a:t> </a:t>
            </a:r>
            <a:endParaRPr>
              <a:solidFill>
                <a:srgbClr val="DD7E6B"/>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1950" b="1">
                <a:solidFill>
                  <a:srgbClr val="76A5AF"/>
                </a:solidFill>
                <a:latin typeface="Raleway"/>
                <a:ea typeface="Raleway"/>
                <a:cs typeface="Raleway"/>
                <a:sym typeface="Raleway"/>
              </a:rPr>
              <a:t>Viktige spørsmål å stille seg før, under &amp; etter en brukerundersøkelse</a:t>
            </a:r>
            <a:endParaRPr sz="1950" b="1">
              <a:solidFill>
                <a:srgbClr val="76A5AF"/>
              </a:solidFill>
              <a:latin typeface="Raleway"/>
              <a:ea typeface="Raleway"/>
              <a:cs typeface="Raleway"/>
              <a:sym typeface="Raleway"/>
            </a:endParaRPr>
          </a:p>
        </p:txBody>
      </p:sp>
      <p:sp>
        <p:nvSpPr>
          <p:cNvPr id="111" name="Google Shape;111;p22"/>
          <p:cNvSpPr txBox="1">
            <a:spLocks noGrp="1"/>
          </p:cNvSpPr>
          <p:nvPr>
            <p:ph type="body" idx="1"/>
          </p:nvPr>
        </p:nvSpPr>
        <p:spPr>
          <a:xfrm>
            <a:off x="311700" y="1152475"/>
            <a:ext cx="8520600" cy="36672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Hvem er brukerne mine?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Hva ønsker brukerne min å oppnå (hvilke behov har de)?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kan mitt system best mulig støtte brukerens oppgaver?</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 opplevelser synes brukerne mine er gode og givende?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 funksjoner bør mitt system ha?</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Hvilken utforming bør mitt system ha?</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skal brukerne interagere med produktet?</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kan mitt systems funksjoner best mulig organiseres?</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Hvordan fremstår mitt system for førstegangsbrukere?</a:t>
            </a:r>
            <a:endParaRPr>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a:latin typeface="Raleway"/>
                <a:ea typeface="Raleway"/>
                <a:cs typeface="Raleway"/>
                <a:sym typeface="Raleway"/>
              </a:rPr>
              <a:t>Er mitt system forståelig, tiltrekkende og håndterbart?</a:t>
            </a:r>
            <a:endParaRPr/>
          </a:p>
        </p:txBody>
      </p:sp>
      <p:sp>
        <p:nvSpPr>
          <p:cNvPr id="112" name="Google Shape;112;p22"/>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3"/>
          <p:cNvSpPr txBox="1"/>
          <p:nvPr/>
        </p:nvSpPr>
        <p:spPr>
          <a:xfrm>
            <a:off x="457650" y="1310525"/>
            <a:ext cx="7014000" cy="345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no" sz="2800" b="1" i="0" u="none" strike="noStrike" cap="none">
                <a:solidFill>
                  <a:srgbClr val="DD7E6B"/>
                </a:solidFill>
                <a:latin typeface="Raleway"/>
                <a:ea typeface="Raleway"/>
                <a:cs typeface="Raleway"/>
                <a:sym typeface="Raleway"/>
              </a:rPr>
              <a:t>Å planlegge en datainnsamling</a:t>
            </a:r>
            <a:endParaRPr sz="2800" b="1" i="0" u="none" strike="noStrike" cap="none">
              <a:solidFill>
                <a:srgbClr val="DD7E6B"/>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accent5"/>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Gode datainnsamlinger er utfordrende</a:t>
            </a:r>
            <a:endParaRPr sz="1800" b="0" i="0" u="none" strike="noStrike" cap="none">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Krever mye planlegging</a:t>
            </a:r>
            <a:endParaRPr sz="1800" b="0" i="0" u="none" strike="noStrike" cap="none">
              <a:solidFill>
                <a:schemeClr val="dk2"/>
              </a:solidFill>
              <a:latin typeface="Raleway"/>
              <a:ea typeface="Raleway"/>
              <a:cs typeface="Raleway"/>
              <a:sym typeface="Raleway"/>
            </a:endParaRPr>
          </a:p>
          <a:p>
            <a:pPr marL="914400" marR="0" lvl="1" indent="-342900" algn="l" rtl="0">
              <a:lnSpc>
                <a:spcPct val="115000"/>
              </a:lnSpc>
              <a:spcBef>
                <a:spcPts val="0"/>
              </a:spcBef>
              <a:spcAft>
                <a:spcPts val="0"/>
              </a:spcAft>
              <a:buClr>
                <a:schemeClr val="dk2"/>
              </a:buClr>
              <a:buSzPts val="1800"/>
              <a:buFont typeface="Raleway"/>
              <a:buChar char="○"/>
            </a:pPr>
            <a:r>
              <a:rPr lang="no" sz="1800">
                <a:solidFill>
                  <a:schemeClr val="dk2"/>
                </a:solidFill>
                <a:latin typeface="Raleway"/>
                <a:ea typeface="Raleway"/>
                <a:cs typeface="Raleway"/>
                <a:sym typeface="Raleway"/>
              </a:rPr>
              <a:t>Teoretisk</a:t>
            </a:r>
            <a:endParaRPr sz="1800">
              <a:solidFill>
                <a:schemeClr val="dk2"/>
              </a:solidFill>
              <a:latin typeface="Raleway"/>
              <a:ea typeface="Raleway"/>
              <a:cs typeface="Raleway"/>
              <a:sym typeface="Raleway"/>
            </a:endParaRPr>
          </a:p>
          <a:p>
            <a:pPr marL="914400" marR="0" lvl="1" indent="-342900" algn="l" rtl="0">
              <a:lnSpc>
                <a:spcPct val="115000"/>
              </a:lnSpc>
              <a:spcBef>
                <a:spcPts val="0"/>
              </a:spcBef>
              <a:spcAft>
                <a:spcPts val="0"/>
              </a:spcAft>
              <a:buClr>
                <a:schemeClr val="dk2"/>
              </a:buClr>
              <a:buSzPts val="1800"/>
              <a:buFont typeface="Raleway"/>
              <a:buChar char="○"/>
            </a:pPr>
            <a:r>
              <a:rPr lang="no" sz="1800">
                <a:solidFill>
                  <a:schemeClr val="dk2"/>
                </a:solidFill>
                <a:latin typeface="Raleway"/>
                <a:ea typeface="Raleway"/>
                <a:cs typeface="Raleway"/>
                <a:sym typeface="Raleway"/>
              </a:rPr>
              <a:t>Praktisk</a:t>
            </a:r>
            <a:endParaRPr sz="1800">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b="0" i="0" u="none" strike="noStrike" cap="none">
                <a:solidFill>
                  <a:schemeClr val="dk2"/>
                </a:solidFill>
                <a:latin typeface="Raleway"/>
                <a:ea typeface="Raleway"/>
                <a:cs typeface="Raleway"/>
                <a:sym typeface="Raleway"/>
              </a:rPr>
              <a:t>Pilotundersøkelse</a:t>
            </a:r>
            <a:endParaRPr sz="1800" b="0" i="0" u="none" strike="noStrike" cap="none">
              <a:solidFill>
                <a:schemeClr val="dk2"/>
              </a:solidFill>
              <a:latin typeface="Raleway"/>
              <a:ea typeface="Raleway"/>
              <a:cs typeface="Raleway"/>
              <a:sym typeface="Raleway"/>
            </a:endParaRPr>
          </a:p>
          <a:p>
            <a:pPr marL="457200" marR="0" lvl="0" indent="-342900" algn="l" rtl="0">
              <a:lnSpc>
                <a:spcPct val="115000"/>
              </a:lnSpc>
              <a:spcBef>
                <a:spcPts val="0"/>
              </a:spcBef>
              <a:spcAft>
                <a:spcPts val="0"/>
              </a:spcAft>
              <a:buClr>
                <a:schemeClr val="dk2"/>
              </a:buClr>
              <a:buSzPts val="1800"/>
              <a:buFont typeface="Raleway"/>
              <a:buChar char="●"/>
            </a:pPr>
            <a:r>
              <a:rPr lang="no" sz="1800">
                <a:solidFill>
                  <a:schemeClr val="dk2"/>
                </a:solidFill>
                <a:latin typeface="Raleway"/>
                <a:ea typeface="Raleway"/>
                <a:cs typeface="Raleway"/>
                <a:sym typeface="Raleway"/>
              </a:rPr>
              <a:t>Samtykkeskjema</a:t>
            </a:r>
            <a:endParaRPr sz="1800">
              <a:solidFill>
                <a:schemeClr val="dk2"/>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800"/>
              <a:buFont typeface="Arial"/>
              <a:buNone/>
            </a:pPr>
            <a:endParaRPr sz="1800">
              <a:solidFill>
                <a:schemeClr val="dk2"/>
              </a:solidFill>
              <a:latin typeface="Raleway"/>
              <a:ea typeface="Raleway"/>
              <a:cs typeface="Raleway"/>
              <a:sym typeface="Raleway"/>
            </a:endParaRPr>
          </a:p>
          <a:p>
            <a:pPr marL="0" marR="0" lvl="0" indent="0" algn="l" rtl="0">
              <a:lnSpc>
                <a:spcPct val="115000"/>
              </a:lnSpc>
              <a:spcBef>
                <a:spcPts val="1600"/>
              </a:spcBef>
              <a:spcAft>
                <a:spcPts val="1600"/>
              </a:spcAft>
              <a:buClr>
                <a:srgbClr val="000000"/>
              </a:buClr>
              <a:buSzPts val="2400"/>
              <a:buFont typeface="Arial"/>
              <a:buNone/>
            </a:pPr>
            <a:endParaRPr sz="2400" b="0" i="0" u="none" strike="noStrike" cap="none">
              <a:solidFill>
                <a:schemeClr val="dk1"/>
              </a:solidFill>
              <a:latin typeface="Raleway"/>
              <a:ea typeface="Raleway"/>
              <a:cs typeface="Raleway"/>
              <a:sym typeface="Raleway"/>
            </a:endParaRPr>
          </a:p>
        </p:txBody>
      </p:sp>
      <p:sp>
        <p:nvSpPr>
          <p:cNvPr id="118" name="Google Shape;118;p23"/>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4"/>
          <p:cNvSpPr txBox="1">
            <a:spLocks noGrp="1"/>
          </p:cNvSpPr>
          <p:nvPr>
            <p:ph type="body" idx="1"/>
          </p:nvPr>
        </p:nvSpPr>
        <p:spPr>
          <a:xfrm>
            <a:off x="2775750" y="2043050"/>
            <a:ext cx="5931900" cy="1645200"/>
          </a:xfrm>
          <a:prstGeom prst="rect">
            <a:avLst/>
          </a:prstGeom>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no">
                <a:solidFill>
                  <a:srgbClr val="0C343D"/>
                </a:solidFill>
                <a:latin typeface="Roboto"/>
                <a:ea typeface="Roboto"/>
                <a:cs typeface="Roboto"/>
                <a:sym typeface="Roboto"/>
              </a:rPr>
              <a:t>En testundersøkelse som skal avdekke feil og mangler ved metodebruk før man begynner med hovedstudiet.</a:t>
            </a:r>
            <a:endParaRPr>
              <a:solidFill>
                <a:srgbClr val="0C343D"/>
              </a:solidFill>
              <a:latin typeface="Roboto"/>
              <a:ea typeface="Roboto"/>
              <a:cs typeface="Roboto"/>
              <a:sym typeface="Roboto"/>
            </a:endParaRPr>
          </a:p>
        </p:txBody>
      </p:sp>
      <p:sp>
        <p:nvSpPr>
          <p:cNvPr id="124" name="Google Shape;124;p24"/>
          <p:cNvSpPr txBox="1"/>
          <p:nvPr/>
        </p:nvSpPr>
        <p:spPr>
          <a:xfrm>
            <a:off x="321138" y="1683700"/>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3000">
                <a:solidFill>
                  <a:srgbClr val="76A5AF"/>
                </a:solidFill>
                <a:latin typeface="Roboto Medium"/>
                <a:ea typeface="Roboto Medium"/>
                <a:cs typeface="Roboto Medium"/>
                <a:sym typeface="Roboto Medium"/>
              </a:rPr>
              <a:t>Pilotundersøkelse</a:t>
            </a:r>
            <a:endParaRPr sz="3000">
              <a:solidFill>
                <a:srgbClr val="76A5AF"/>
              </a:solidFill>
              <a:latin typeface="Roboto Medium"/>
              <a:ea typeface="Roboto Medium"/>
              <a:cs typeface="Roboto Medium"/>
              <a:sym typeface="Roboto Medium"/>
            </a:endParaRPr>
          </a:p>
        </p:txBody>
      </p:sp>
      <p:sp>
        <p:nvSpPr>
          <p:cNvPr id="125" name="Google Shape;125;p24"/>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txBox="1">
            <a:spLocks noGrp="1"/>
          </p:cNvSpPr>
          <p:nvPr>
            <p:ph type="body" idx="1"/>
          </p:nvPr>
        </p:nvSpPr>
        <p:spPr>
          <a:xfrm>
            <a:off x="2775750" y="2203775"/>
            <a:ext cx="5931900" cy="1645200"/>
          </a:xfrm>
          <a:prstGeom prst="rect">
            <a:avLst/>
          </a:prstGeom>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no">
                <a:solidFill>
                  <a:srgbClr val="0C343D"/>
                </a:solidFill>
                <a:latin typeface="Roboto"/>
                <a:ea typeface="Roboto"/>
                <a:cs typeface="Roboto"/>
                <a:sym typeface="Roboto"/>
              </a:rPr>
              <a:t>En kontrakt mellom deltaker og systemutviklere over hvilke rettigheter deltaker har i forhold til data som blir samlet inn. Bør og spesifisere hva data skal brukes til, hvordan data skal bli samlet inn, tilgjengeligheten til data, hvordan og hvor lenge data skal lagres.  </a:t>
            </a:r>
            <a:endParaRPr>
              <a:solidFill>
                <a:srgbClr val="0C343D"/>
              </a:solidFill>
              <a:latin typeface="Roboto"/>
              <a:ea typeface="Roboto"/>
              <a:cs typeface="Roboto"/>
              <a:sym typeface="Roboto"/>
            </a:endParaRPr>
          </a:p>
        </p:txBody>
      </p:sp>
      <p:sp>
        <p:nvSpPr>
          <p:cNvPr id="131" name="Google Shape;131;p25"/>
          <p:cNvSpPr txBox="1"/>
          <p:nvPr/>
        </p:nvSpPr>
        <p:spPr>
          <a:xfrm>
            <a:off x="321138" y="1535800"/>
            <a:ext cx="8386500" cy="74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3000">
                <a:solidFill>
                  <a:srgbClr val="76A5AF"/>
                </a:solidFill>
                <a:latin typeface="Roboto Medium"/>
                <a:ea typeface="Roboto Medium"/>
                <a:cs typeface="Roboto Medium"/>
                <a:sym typeface="Roboto Medium"/>
              </a:rPr>
              <a:t>Samtykkeskjema</a:t>
            </a:r>
            <a:endParaRPr sz="3000">
              <a:solidFill>
                <a:srgbClr val="76A5AF"/>
              </a:solidFill>
              <a:latin typeface="Roboto Medium"/>
              <a:ea typeface="Roboto Medium"/>
              <a:cs typeface="Roboto Medium"/>
              <a:sym typeface="Roboto Medium"/>
            </a:endParaRPr>
          </a:p>
        </p:txBody>
      </p:sp>
      <p:sp>
        <p:nvSpPr>
          <p:cNvPr id="132" name="Google Shape;132;p25"/>
          <p:cNvSpPr txBox="1"/>
          <p:nvPr/>
        </p:nvSpPr>
        <p:spPr>
          <a:xfrm>
            <a:off x="491925" y="0"/>
            <a:ext cx="8386500" cy="747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3000">
              <a:solidFill>
                <a:srgbClr val="76A5AF"/>
              </a:solidFill>
              <a:latin typeface="Roboto Medium"/>
              <a:ea typeface="Roboto Medium"/>
              <a:cs typeface="Roboto Medium"/>
              <a:sym typeface="Roboto Medium"/>
            </a:endParaRPr>
          </a:p>
        </p:txBody>
      </p:sp>
      <p:sp>
        <p:nvSpPr>
          <p:cNvPr id="133" name="Google Shape;133;p25"/>
          <p:cNvSpPr txBox="1"/>
          <p:nvPr/>
        </p:nvSpPr>
        <p:spPr>
          <a:xfrm>
            <a:off x="6719650" y="4780500"/>
            <a:ext cx="24240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76A5AF"/>
                </a:solidFill>
              </a:rPr>
              <a:t>Relevant til Oblig 2 (oppgave 1)</a:t>
            </a:r>
            <a:endParaRPr sz="1200">
              <a:solidFill>
                <a:srgbClr val="76A5A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7"/>
        <p:cNvGrpSpPr/>
        <p:nvPr/>
      </p:nvGrpSpPr>
      <p:grpSpPr>
        <a:xfrm>
          <a:off x="0" y="0"/>
          <a:ext cx="0" cy="0"/>
          <a:chOff x="0" y="0"/>
          <a:chExt cx="0" cy="0"/>
        </a:xfrm>
      </p:grpSpPr>
      <p:sp>
        <p:nvSpPr>
          <p:cNvPr id="138" name="Google Shape;138;p26"/>
          <p:cNvSpPr txBox="1">
            <a:spLocks noGrp="1"/>
          </p:cNvSpPr>
          <p:nvPr>
            <p:ph type="title"/>
          </p:nvPr>
        </p:nvSpPr>
        <p:spPr>
          <a:xfrm>
            <a:off x="311700" y="1957725"/>
            <a:ext cx="8520600" cy="841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no" sz="7200" b="1">
                <a:solidFill>
                  <a:srgbClr val="DD7E6B"/>
                </a:solidFill>
                <a:latin typeface="Raleway"/>
                <a:ea typeface="Raleway"/>
                <a:cs typeface="Raleway"/>
                <a:sym typeface="Raleway"/>
              </a:rPr>
              <a:t>Oppgaver</a:t>
            </a:r>
            <a:endParaRPr sz="7200" b="1">
              <a:solidFill>
                <a:srgbClr val="DD7E6B"/>
              </a:solidFill>
              <a:latin typeface="Raleway"/>
              <a:ea typeface="Raleway"/>
              <a:cs typeface="Raleway"/>
              <a:sym typeface="Raleway"/>
            </a:endParaRPr>
          </a:p>
        </p:txBody>
      </p:sp>
      <p:sp>
        <p:nvSpPr>
          <p:cNvPr id="139" name="Google Shape;139;p26"/>
          <p:cNvSpPr/>
          <p:nvPr/>
        </p:nvSpPr>
        <p:spPr>
          <a:xfrm rot="10800000">
            <a:off x="-451362" y="2872648"/>
            <a:ext cx="9745812" cy="2943702"/>
          </a:xfrm>
          <a:prstGeom prst="flowChartDocument">
            <a:avLst/>
          </a:prstGeom>
          <a:solidFill>
            <a:srgbClr val="D0E0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D0E0E3"/>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7"/>
          <p:cNvSpPr txBox="1">
            <a:spLocks noGrp="1"/>
          </p:cNvSpPr>
          <p:nvPr>
            <p:ph type="title"/>
          </p:nvPr>
        </p:nvSpPr>
        <p:spPr>
          <a:xfrm>
            <a:off x="235500" y="634725"/>
            <a:ext cx="8832300" cy="3685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o" sz="3000" b="1" dirty="0">
                <a:solidFill>
                  <a:srgbClr val="DD7E6B"/>
                </a:solidFill>
                <a:latin typeface="Raleway"/>
                <a:ea typeface="Raleway"/>
                <a:cs typeface="Raleway"/>
                <a:sym typeface="Raleway"/>
              </a:rPr>
              <a:t>Planlegg observasjon: finn.no</a:t>
            </a:r>
            <a:endParaRPr sz="3000" b="1" dirty="0">
              <a:solidFill>
                <a:srgbClr val="DD7E6B"/>
              </a:solidFill>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dirty="0">
              <a:solidFill>
                <a:srgbClr val="000000"/>
              </a:solidFill>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Bestem dere for en målgruppe.</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Skriv opp til 5 relevante oppgaver dere vil be deltakeren om å utføre i systemet</a:t>
            </a:r>
            <a:endParaRPr sz="1800" dirty="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Char char="●"/>
            </a:pPr>
            <a:r>
              <a:rPr lang="no" sz="1800" dirty="0">
                <a:latin typeface="Raleway"/>
                <a:ea typeface="Raleway"/>
                <a:cs typeface="Raleway"/>
                <a:sym typeface="Raleway"/>
              </a:rPr>
              <a:t>Skriv ned deres relasjon til deltakeren</a:t>
            </a:r>
            <a:endParaRPr sz="1800" dirty="0">
              <a:latin typeface="Raleway"/>
              <a:ea typeface="Raleway"/>
              <a:cs typeface="Raleway"/>
              <a:sym typeface="Raleway"/>
            </a:endParaRPr>
          </a:p>
          <a:p>
            <a:pPr marL="114300" lvl="0" algn="l" rtl="0">
              <a:lnSpc>
                <a:spcPct val="115000"/>
              </a:lnSpc>
              <a:spcBef>
                <a:spcPts val="0"/>
              </a:spcBef>
              <a:spcAft>
                <a:spcPts val="0"/>
              </a:spcAft>
              <a:buSzPts val="1800"/>
            </a:pPr>
            <a:r>
              <a:rPr lang="ru-RU" sz="1800" dirty="0">
                <a:latin typeface="Raleway"/>
                <a:ea typeface="Raleway"/>
                <a:cs typeface="Raleway"/>
                <a:sym typeface="Raleway"/>
              </a:rPr>
              <a:t>      </a:t>
            </a:r>
            <a:r>
              <a:rPr lang="no" sz="1800" dirty="0">
                <a:latin typeface="Raleway"/>
                <a:ea typeface="Raleway"/>
                <a:cs typeface="Raleway"/>
                <a:sym typeface="Raleway"/>
              </a:rPr>
              <a:t>Skriv ned hvordan dere vil ta opp/samle dataen </a:t>
            </a:r>
            <a:br>
              <a:rPr lang="no" sz="1800" dirty="0">
                <a:latin typeface="Raleway"/>
                <a:ea typeface="Raleway"/>
                <a:cs typeface="Raleway"/>
                <a:sym typeface="Raleway"/>
              </a:rPr>
            </a:br>
            <a:r>
              <a:rPr lang="ru-RU" sz="1800" dirty="0">
                <a:latin typeface="Raleway"/>
                <a:ea typeface="Raleway"/>
                <a:cs typeface="Raleway"/>
                <a:sym typeface="Raleway"/>
              </a:rPr>
              <a:t>      </a:t>
            </a:r>
            <a:r>
              <a:rPr lang="no" sz="1800" dirty="0">
                <a:latin typeface="Raleway"/>
                <a:ea typeface="Raleway"/>
                <a:cs typeface="Raleway"/>
                <a:sym typeface="Raleway"/>
              </a:rPr>
              <a:t>(penn/papir, lyd, fotografier, video, annet)</a:t>
            </a:r>
            <a:br>
              <a:rPr lang="ru-RU" sz="1800" dirty="0">
                <a:latin typeface="Raleway"/>
                <a:ea typeface="Raleway"/>
                <a:cs typeface="Raleway"/>
                <a:sym typeface="Raleway"/>
              </a:rPr>
            </a:br>
            <a:br>
              <a:rPr lang="nb-NO" sz="1800" dirty="0">
                <a:latin typeface="Raleway"/>
                <a:ea typeface="Raleway"/>
                <a:cs typeface="Raleway"/>
                <a:sym typeface="Raleway"/>
              </a:rPr>
            </a:br>
            <a:r>
              <a:rPr lang="nb-NO" sz="1800" dirty="0">
                <a:latin typeface="Raleway"/>
                <a:ea typeface="Raleway"/>
                <a:cs typeface="Raleway"/>
                <a:sym typeface="Raleway"/>
              </a:rPr>
              <a:t>      Lag en samtykke skjema</a:t>
            </a:r>
            <a:endParaRPr sz="1800" dirty="0">
              <a:latin typeface="Raleway"/>
              <a:ea typeface="Raleway"/>
              <a:cs typeface="Raleway"/>
              <a:sym typeface="Raleway"/>
            </a:endParaRPr>
          </a:p>
          <a:p>
            <a:pPr marL="0" lvl="0" indent="0" algn="l" rtl="0">
              <a:lnSpc>
                <a:spcPct val="115000"/>
              </a:lnSpc>
              <a:spcBef>
                <a:spcPts val="0"/>
              </a:spcBef>
              <a:spcAft>
                <a:spcPts val="0"/>
              </a:spcAft>
              <a:buNone/>
            </a:pPr>
            <a:endParaRPr sz="1800" dirty="0">
              <a:latin typeface="Raleway"/>
              <a:ea typeface="Raleway"/>
              <a:cs typeface="Raleway"/>
              <a:sym typeface="Raleway"/>
            </a:endParaRPr>
          </a:p>
          <a:p>
            <a:pPr marL="0" lvl="0" indent="0" algn="l" rtl="0">
              <a:lnSpc>
                <a:spcPct val="115000"/>
              </a:lnSpc>
              <a:spcBef>
                <a:spcPts val="0"/>
              </a:spcBef>
              <a:spcAft>
                <a:spcPts val="0"/>
              </a:spcAft>
              <a:buNone/>
            </a:pPr>
            <a:r>
              <a:rPr lang="no" sz="1800" dirty="0">
                <a:latin typeface="Raleway"/>
                <a:ea typeface="Raleway"/>
                <a:cs typeface="Raleway"/>
                <a:sym typeface="Raleway"/>
              </a:rPr>
              <a:t>20  min</a:t>
            </a:r>
            <a:endParaRPr sz="1800" dirty="0">
              <a:latin typeface="Raleway"/>
              <a:ea typeface="Raleway"/>
              <a:cs typeface="Raleway"/>
              <a:sym typeface="Raleway"/>
            </a:endParaRPr>
          </a:p>
          <a:p>
            <a:pPr marL="0" lvl="0" indent="0" algn="l" rtl="0">
              <a:lnSpc>
                <a:spcPct val="115000"/>
              </a:lnSpc>
              <a:spcBef>
                <a:spcPts val="0"/>
              </a:spcBef>
              <a:spcAft>
                <a:spcPts val="0"/>
              </a:spcAft>
              <a:buSzPts val="2800"/>
              <a:buNone/>
            </a:pPr>
            <a:endParaRPr sz="1800" b="1" dirty="0">
              <a:solidFill>
                <a:srgbClr val="000000"/>
              </a:solidFill>
              <a:latin typeface="Raleway"/>
              <a:ea typeface="Raleway"/>
              <a:cs typeface="Raleway"/>
              <a:sym typeface="Raleway"/>
            </a:endParaRPr>
          </a:p>
          <a:p>
            <a:pPr marL="0" lvl="0" indent="0" algn="l" rtl="0">
              <a:lnSpc>
                <a:spcPct val="115000"/>
              </a:lnSpc>
              <a:spcBef>
                <a:spcPts val="0"/>
              </a:spcBef>
              <a:spcAft>
                <a:spcPts val="0"/>
              </a:spcAft>
              <a:buSzPts val="2800"/>
              <a:buNone/>
            </a:pPr>
            <a:r>
              <a:rPr lang="no" sz="1800" b="1" dirty="0">
                <a:solidFill>
                  <a:srgbClr val="000000"/>
                </a:solidFill>
                <a:latin typeface="Raleway"/>
                <a:ea typeface="Raleway"/>
                <a:cs typeface="Raleway"/>
                <a:sym typeface="Raleway"/>
              </a:rPr>
              <a:t> </a:t>
            </a:r>
            <a:endParaRPr sz="1800" b="1" dirty="0">
              <a:solidFill>
                <a:srgbClr val="000000"/>
              </a:solidFill>
              <a:latin typeface="Raleway"/>
              <a:ea typeface="Raleway"/>
              <a:cs typeface="Raleway"/>
              <a:sym typeface="Ralewa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p28"/>
          <p:cNvSpPr txBox="1">
            <a:spLocks noGrp="1"/>
          </p:cNvSpPr>
          <p:nvPr>
            <p:ph type="body" idx="1"/>
          </p:nvPr>
        </p:nvSpPr>
        <p:spPr>
          <a:xfrm>
            <a:off x="461775" y="1541675"/>
            <a:ext cx="5998800" cy="171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no" sz="2200" b="1">
                <a:solidFill>
                  <a:srgbClr val="DD7E6B"/>
                </a:solidFill>
                <a:latin typeface="Roboto"/>
                <a:ea typeface="Roboto"/>
                <a:cs typeface="Roboto"/>
                <a:sym typeface="Roboto"/>
              </a:rPr>
              <a:t>Diskuter: </a:t>
            </a:r>
            <a:endParaRPr sz="2200" b="1">
              <a:solidFill>
                <a:srgbClr val="DD7E6B"/>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200">
                <a:solidFill>
                  <a:srgbClr val="76A5AF"/>
                </a:solidFill>
                <a:latin typeface="Roboto"/>
                <a:ea typeface="Roboto"/>
                <a:cs typeface="Roboto"/>
                <a:sym typeface="Roboto"/>
              </a:rPr>
              <a:t>Hvorfor er det lurt med en pilotundersøkelse?</a:t>
            </a:r>
            <a:endParaRPr sz="220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220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no" sz="2200">
                <a:solidFill>
                  <a:srgbClr val="76A5AF"/>
                </a:solidFill>
                <a:latin typeface="Roboto"/>
                <a:ea typeface="Roboto"/>
                <a:cs typeface="Roboto"/>
                <a:sym typeface="Roboto"/>
              </a:rPr>
              <a:t>Hva kan gå galt under en observasjon/et intervju?</a:t>
            </a:r>
            <a:endParaRPr sz="2200">
              <a:solidFill>
                <a:srgbClr val="76A5A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a:solidFill>
                <a:srgbClr val="76A5AF"/>
              </a:solidFill>
              <a:latin typeface="Roboto"/>
              <a:ea typeface="Roboto"/>
              <a:cs typeface="Roboto"/>
              <a:sym typeface="Roboto"/>
            </a:endParaRPr>
          </a:p>
          <a:p>
            <a:pPr marL="0" lvl="0" indent="0" algn="l" rtl="0">
              <a:spcBef>
                <a:spcPts val="0"/>
              </a:spcBef>
              <a:spcAft>
                <a:spcPts val="0"/>
              </a:spcAft>
              <a:buNone/>
            </a:pPr>
            <a:endParaRPr>
              <a:solidFill>
                <a:srgbClr val="76A5AF"/>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sp>
        <p:nvSpPr>
          <p:cNvPr id="154" name="Google Shape;154;p29"/>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a:solidFill>
                  <a:srgbClr val="76A5AF"/>
                </a:solidFill>
                <a:latin typeface="Roboto"/>
                <a:ea typeface="Roboto"/>
                <a:cs typeface="Roboto"/>
                <a:sym typeface="Roboto"/>
              </a:rPr>
              <a:t>Sekvenstabell</a:t>
            </a:r>
            <a:endParaRPr>
              <a:solidFill>
                <a:srgbClr val="76A5AF"/>
              </a:solidFill>
              <a:latin typeface="Roboto"/>
              <a:ea typeface="Roboto"/>
              <a:cs typeface="Roboto"/>
              <a:sym typeface="Roboto"/>
            </a:endParaRPr>
          </a:p>
        </p:txBody>
      </p:sp>
      <p:sp>
        <p:nvSpPr>
          <p:cNvPr id="155" name="Google Shape;155;p29"/>
          <p:cNvSpPr/>
          <p:nvPr/>
        </p:nvSpPr>
        <p:spPr>
          <a:xfrm rot="-9374155">
            <a:off x="-916474" y="3249412"/>
            <a:ext cx="7861105" cy="3198205"/>
          </a:xfrm>
          <a:prstGeom prst="flowChartDocument">
            <a:avLst/>
          </a:prstGeom>
          <a:solidFill>
            <a:srgbClr val="E6B8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6B8A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graphicFrame>
        <p:nvGraphicFramePr>
          <p:cNvPr id="160" name="Google Shape;160;p30"/>
          <p:cNvGraphicFramePr/>
          <p:nvPr/>
        </p:nvGraphicFramePr>
        <p:xfrm>
          <a:off x="436550" y="325500"/>
          <a:ext cx="8270900" cy="4545675"/>
        </p:xfrm>
        <a:graphic>
          <a:graphicData uri="http://schemas.openxmlformats.org/drawingml/2006/table">
            <a:tbl>
              <a:tblPr>
                <a:noFill/>
                <a:tableStyleId>{B7019727-4D04-48DE-85FF-8DBD5EA67B72}</a:tableStyleId>
              </a:tblPr>
              <a:tblGrid>
                <a:gridCol w="2067725">
                  <a:extLst>
                    <a:ext uri="{9D8B030D-6E8A-4147-A177-3AD203B41FA5}">
                      <a16:colId xmlns:a16="http://schemas.microsoft.com/office/drawing/2014/main" val="20000"/>
                    </a:ext>
                  </a:extLst>
                </a:gridCol>
                <a:gridCol w="2067725">
                  <a:extLst>
                    <a:ext uri="{9D8B030D-6E8A-4147-A177-3AD203B41FA5}">
                      <a16:colId xmlns:a16="http://schemas.microsoft.com/office/drawing/2014/main" val="20001"/>
                    </a:ext>
                  </a:extLst>
                </a:gridCol>
                <a:gridCol w="2067725">
                  <a:extLst>
                    <a:ext uri="{9D8B030D-6E8A-4147-A177-3AD203B41FA5}">
                      <a16:colId xmlns:a16="http://schemas.microsoft.com/office/drawing/2014/main" val="20002"/>
                    </a:ext>
                  </a:extLst>
                </a:gridCol>
                <a:gridCol w="2067725">
                  <a:extLst>
                    <a:ext uri="{9D8B030D-6E8A-4147-A177-3AD203B41FA5}">
                      <a16:colId xmlns:a16="http://schemas.microsoft.com/office/drawing/2014/main" val="20003"/>
                    </a:ext>
                  </a:extLst>
                </a:gridCol>
              </a:tblGrid>
              <a:tr h="557200">
                <a:tc gridSpan="2">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Bruker</a:t>
                      </a:r>
                      <a:endParaRPr sz="1400" b="1" u="none" strike="noStrike" cap="none"/>
                    </a:p>
                  </a:txBody>
                  <a:tcPr marL="91425" marR="91425" marT="91425" marB="91425"/>
                </a:tc>
                <a:tc hMerge="1">
                  <a:txBody>
                    <a:bodyPr/>
                    <a:lstStyle/>
                    <a:p>
                      <a:endParaRPr lang="ru-RU"/>
                    </a:p>
                  </a:txBody>
                  <a:tcPr/>
                </a:tc>
                <a:tc gridSpan="2">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Maskinen</a:t>
                      </a:r>
                      <a:endParaRPr sz="1400" b="1" u="none" strike="noStrike" cap="none"/>
                    </a:p>
                  </a:txBody>
                  <a:tcPr marL="91425" marR="91425" marT="91425" marB="91425"/>
                </a:tc>
                <a:tc hMerge="1">
                  <a:txBody>
                    <a:bodyPr/>
                    <a:lstStyle/>
                    <a:p>
                      <a:endParaRPr lang="ru-RU"/>
                    </a:p>
                  </a:txBody>
                  <a:tcPr/>
                </a:tc>
                <a:extLst>
                  <a:ext uri="{0D108BD9-81ED-4DB2-BD59-A6C34878D82A}">
                    <a16:rowId xmlns:a16="http://schemas.microsoft.com/office/drawing/2014/main" val="10000"/>
                  </a:ext>
                </a:extLst>
              </a:tr>
              <a:tr h="854750">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Handling ikke synlig for maskinen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Handling synlig for maskinen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Effekt synlig for brukeren</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400" b="1" u="none" strike="noStrike" cap="none"/>
                        <a:t>Design rasjonale</a:t>
                      </a:r>
                      <a:endParaRPr sz="1400" b="1" u="none" strike="noStrike" cap="none"/>
                    </a:p>
                  </a:txBody>
                  <a:tcPr marL="91425" marR="91425" marT="91425" marB="91425"/>
                </a:tc>
                <a:extLst>
                  <a:ext uri="{0D108BD9-81ED-4DB2-BD59-A6C34878D82A}">
                    <a16:rowId xmlns:a16="http://schemas.microsoft.com/office/drawing/2014/main" val="10001"/>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Handling brukeren gjør, men som ikke detekteres av maskinen</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Ofte det vi kaller input. Brukerens direkte interaksjon med systemet. Alt som detekteres av maskinen</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Ofte det vi kaller output, og av og til kaller feedback. </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Informasjon og behandling  som utviklere og designere legger til grunn for hva maskinen gjør “internt”</a:t>
                      </a:r>
                      <a:endParaRPr sz="1200" u="none" strike="noStrike" cap="none"/>
                    </a:p>
                  </a:txBody>
                  <a:tcPr marL="91425" marR="91425" marT="91425" marB="91425"/>
                </a:tc>
                <a:extLst>
                  <a:ext uri="{0D108BD9-81ED-4DB2-BD59-A6C34878D82A}">
                    <a16:rowId xmlns:a16="http://schemas.microsoft.com/office/drawing/2014/main" val="10002"/>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Ta seg i ansiktet, vifting med armer (frustrert)</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Trykke på knapper, swipe, dobbelttrykke</a:t>
                      </a:r>
                      <a:endParaRPr sz="1200" u="none" strike="noStrike" cap="none"/>
                    </a:p>
                  </a:txBody>
                  <a:tcPr marL="91425" marR="91425" marT="162000"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“klikk her for å fortsette”, “tast inn et annet passord”</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Alle algoritmer, bits osv.</a:t>
                      </a:r>
                      <a:endParaRPr sz="1200" u="none" strike="noStrike" cap="none"/>
                    </a:p>
                  </a:txBody>
                  <a:tcPr marL="91425" marR="91425" marT="91425" marB="91425"/>
                </a:tc>
                <a:extLst>
                  <a:ext uri="{0D108BD9-81ED-4DB2-BD59-A6C34878D82A}">
                    <a16:rowId xmlns:a16="http://schemas.microsoft.com/office/drawing/2014/main" val="10003"/>
                  </a:ext>
                </a:extLst>
              </a:tr>
              <a:tr h="541000">
                <a:tc>
                  <a:txBody>
                    <a:bodyPr/>
                    <a:lstStyle/>
                    <a:p>
                      <a:pPr marL="0" marR="0" lvl="0" indent="0" algn="l" rtl="0">
                        <a:lnSpc>
                          <a:spcPct val="100000"/>
                        </a:lnSpc>
                        <a:spcBef>
                          <a:spcPts val="0"/>
                        </a:spcBef>
                        <a:spcAft>
                          <a:spcPts val="0"/>
                        </a:spcAft>
                        <a:buClr>
                          <a:srgbClr val="000000"/>
                        </a:buClr>
                        <a:buSzPts val="1400"/>
                        <a:buFont typeface="Arial"/>
                        <a:buNone/>
                      </a:pPr>
                      <a:r>
                        <a:rPr lang="no" sz="1200"/>
                        <a:t>Venting, prating, himler med øyne</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Markere tekst, tale</a:t>
                      </a:r>
                      <a:endParaRPr sz="1200" u="none" strike="noStrike" cap="none"/>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no" sz="1200">
                          <a:solidFill>
                            <a:schemeClr val="dk1"/>
                          </a:solidFill>
                        </a:rPr>
                        <a:t>Bruker skriver inn et ord og trykker søk – da skal det føres inn hvilke søkeresultater bruker blir presentert for</a:t>
                      </a:r>
                      <a:endParaRPr sz="1200">
                        <a:solidFill>
                          <a:schemeClr val="dk1"/>
                        </a:solidFill>
                      </a:endParaRPr>
                    </a:p>
                    <a:p>
                      <a:pPr marL="0" marR="0" lvl="0" indent="0" algn="l" rtl="0">
                        <a:lnSpc>
                          <a:spcPct val="100000"/>
                        </a:lnSpc>
                        <a:spcBef>
                          <a:spcPts val="0"/>
                        </a:spcBef>
                        <a:spcAft>
                          <a:spcPts val="0"/>
                        </a:spcAft>
                        <a:buClr>
                          <a:srgbClr val="000000"/>
                        </a:buClr>
                        <a:buSzPts val="1400"/>
                        <a:buFont typeface="Arial"/>
                        <a:buNone/>
                      </a:pPr>
                      <a:endParaRPr sz="1200"/>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no" sz="1200"/>
                        <a:t>Alt som skjer som bruker ikke ser</a:t>
                      </a:r>
                      <a:endParaRPr sz="1200" u="none" strike="noStrike" cap="none"/>
                    </a:p>
                  </a:txBody>
                  <a:tcPr marL="91425" marR="91425" marT="91425" marB="91425"/>
                </a:tc>
                <a:extLst>
                  <a:ext uri="{0D108BD9-81ED-4DB2-BD59-A6C34878D82A}">
                    <a16:rowId xmlns:a16="http://schemas.microsoft.com/office/drawing/2014/main" val="10004"/>
                  </a:ext>
                </a:extLst>
              </a:tr>
            </a:tbl>
          </a:graphicData>
        </a:graphic>
      </p:graphicFrame>
      <p:sp>
        <p:nvSpPr>
          <p:cNvPr id="161" name="Google Shape;161;p30"/>
          <p:cNvSpPr txBox="1"/>
          <p:nvPr/>
        </p:nvSpPr>
        <p:spPr>
          <a:xfrm>
            <a:off x="0" y="862475"/>
            <a:ext cx="517200" cy="24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no" sz="1400" b="0" i="0" u="none" strike="noStrike" cap="none">
                <a:solidFill>
                  <a:srgbClr val="000000"/>
                </a:solidFill>
                <a:latin typeface="Arial"/>
                <a:ea typeface="Arial"/>
                <a:cs typeface="Arial"/>
                <a:sym typeface="Arial"/>
              </a:rPr>
              <a:t>Tid</a:t>
            </a:r>
            <a:endParaRPr sz="1500" b="0" i="0" u="none" strike="noStrike" cap="none">
              <a:solidFill>
                <a:srgbClr val="000000"/>
              </a:solidFill>
              <a:latin typeface="Arial"/>
              <a:ea typeface="Arial"/>
              <a:cs typeface="Arial"/>
              <a:sym typeface="Arial"/>
            </a:endParaRPr>
          </a:p>
        </p:txBody>
      </p:sp>
      <p:sp>
        <p:nvSpPr>
          <p:cNvPr id="162" name="Google Shape;162;p30"/>
          <p:cNvSpPr txBox="1"/>
          <p:nvPr/>
        </p:nvSpPr>
        <p:spPr>
          <a:xfrm>
            <a:off x="6745125" y="4780500"/>
            <a:ext cx="23991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2 (oppgave 2)</a:t>
            </a:r>
            <a:endParaRPr sz="1200">
              <a:solidFill>
                <a:srgbClr val="DD7E6B"/>
              </a:solidFill>
            </a:endParaRPr>
          </a:p>
        </p:txBody>
      </p:sp>
      <p:cxnSp>
        <p:nvCxnSpPr>
          <p:cNvPr id="163" name="Google Shape;163;p30"/>
          <p:cNvCxnSpPr/>
          <p:nvPr/>
        </p:nvCxnSpPr>
        <p:spPr>
          <a:xfrm flipH="1">
            <a:off x="235175" y="1353025"/>
            <a:ext cx="3600" cy="3312900"/>
          </a:xfrm>
          <a:prstGeom prst="straightConnector1">
            <a:avLst/>
          </a:prstGeom>
          <a:noFill/>
          <a:ln w="38100" cap="flat" cmpd="sng">
            <a:solidFill>
              <a:schemeClr val="dk2"/>
            </a:solidFill>
            <a:prstDash val="solid"/>
            <a:round/>
            <a:headEnd type="none" w="sm" len="sm"/>
            <a:tailEnd type="triangl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1"/>
          <p:cNvSpPr txBox="1">
            <a:spLocks noGrp="1"/>
          </p:cNvSpPr>
          <p:nvPr>
            <p:ph type="ctrTitle"/>
          </p:nvPr>
        </p:nvSpPr>
        <p:spPr>
          <a:xfrm>
            <a:off x="0" y="519150"/>
            <a:ext cx="91440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o" b="1">
                <a:solidFill>
                  <a:srgbClr val="DD7E6B"/>
                </a:solidFill>
                <a:latin typeface="Roboto"/>
                <a:ea typeface="Roboto"/>
                <a:cs typeface="Roboto"/>
                <a:sym typeface="Roboto"/>
              </a:rPr>
              <a:t>Målet:</a:t>
            </a:r>
            <a:endParaRPr b="1">
              <a:solidFill>
                <a:srgbClr val="DD7E6B"/>
              </a:solidFill>
              <a:latin typeface="Roboto"/>
              <a:ea typeface="Roboto"/>
              <a:cs typeface="Roboto"/>
              <a:sym typeface="Roboto"/>
            </a:endParaRPr>
          </a:p>
        </p:txBody>
      </p:sp>
      <p:sp>
        <p:nvSpPr>
          <p:cNvPr id="169" name="Google Shape;169;p31"/>
          <p:cNvSpPr txBox="1"/>
          <p:nvPr/>
        </p:nvSpPr>
        <p:spPr>
          <a:xfrm>
            <a:off x="0" y="2419350"/>
            <a:ext cx="91440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b="1" dirty="0"/>
              <a:t>Hvordan er flyten i interaksjonen?</a:t>
            </a:r>
            <a:endParaRPr b="1" dirty="0"/>
          </a:p>
          <a:p>
            <a:pPr marL="0" lvl="0" indent="0" algn="ctr" rtl="0">
              <a:spcBef>
                <a:spcPts val="0"/>
              </a:spcBef>
              <a:spcAft>
                <a:spcPts val="0"/>
              </a:spcAft>
              <a:buNone/>
            </a:pPr>
            <a:r>
              <a:rPr lang="no" dirty="0"/>
              <a:t>Hvor stopper det opp?</a:t>
            </a:r>
            <a:endParaRPr dirty="0"/>
          </a:p>
          <a:p>
            <a:pPr marL="0" lvl="0" indent="0" algn="ctr" rtl="0">
              <a:spcBef>
                <a:spcPts val="0"/>
              </a:spcBef>
              <a:spcAft>
                <a:spcPts val="0"/>
              </a:spcAft>
              <a:buNone/>
            </a:pPr>
            <a:r>
              <a:rPr lang="no" dirty="0"/>
              <a:t>Hvor er flyten bra?</a:t>
            </a:r>
            <a:endParaRPr dirty="0"/>
          </a:p>
          <a:p>
            <a:pPr marL="0" lvl="0" indent="0" algn="ctr" rtl="0">
              <a:spcBef>
                <a:spcPts val="0"/>
              </a:spcBef>
              <a:spcAft>
                <a:spcPts val="0"/>
              </a:spcAft>
              <a:buNone/>
            </a:pPr>
            <a:r>
              <a:rPr lang="no" dirty="0"/>
              <a:t>Hvorfor stopper det opp?</a:t>
            </a:r>
            <a:endParaRPr dirty="0"/>
          </a:p>
          <a:p>
            <a:pPr marL="0" lvl="0" indent="0" algn="ctr" rtl="0">
              <a:spcBef>
                <a:spcPts val="0"/>
              </a:spcBef>
              <a:spcAft>
                <a:spcPts val="0"/>
              </a:spcAft>
              <a:buNone/>
            </a:pPr>
            <a:r>
              <a:rPr lang="no" dirty="0"/>
              <a:t>Skjønner ikke maskinen bruker eller omvendt?</a:t>
            </a:r>
            <a:endParaRPr dirty="0"/>
          </a:p>
          <a:p>
            <a:pPr marL="0" lvl="0" indent="0" algn="ctr" rtl="0">
              <a:spcBef>
                <a:spcPts val="0"/>
              </a:spcBef>
              <a:spcAft>
                <a:spcPts val="0"/>
              </a:spcAft>
              <a:buNone/>
            </a:pPr>
            <a:r>
              <a:rPr lang="no" dirty="0"/>
              <a:t>Eller er det noe som skjer internt i maskinen som ikke fungerer optimalt?</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body" idx="1"/>
          </p:nvPr>
        </p:nvSpPr>
        <p:spPr>
          <a:xfrm>
            <a:off x="311700" y="1533475"/>
            <a:ext cx="3999900" cy="3416400"/>
          </a:xfrm>
          <a:prstGeom prst="rect">
            <a:avLst/>
          </a:prstGeom>
          <a:noFill/>
          <a:ln>
            <a:noFill/>
          </a:ln>
        </p:spPr>
        <p:txBody>
          <a:bodyPr spcFirstLastPara="1" wrap="square" lIns="91425" tIns="91425" rIns="91425" bIns="91425" anchor="t" anchorCtr="0">
            <a:noAutofit/>
          </a:bodyPr>
          <a:lstStyle/>
          <a:p>
            <a:pPr marL="342900" indent="-342900">
              <a:spcBef>
                <a:spcPts val="1200"/>
              </a:spcBef>
              <a:buClr>
                <a:schemeClr val="dk1"/>
              </a:buClr>
              <a:buSzPts val="1100"/>
            </a:pPr>
            <a:r>
              <a:rPr lang="nb-NO" sz="1800" dirty="0">
                <a:solidFill>
                  <a:schemeClr val="dk1"/>
                </a:solidFill>
                <a:latin typeface="Raleway"/>
                <a:ea typeface="Raleway"/>
                <a:cs typeface="Raleway"/>
                <a:sym typeface="Raleway"/>
              </a:rPr>
              <a:t>Kort repetisjon (maks 10 min)</a:t>
            </a:r>
          </a:p>
          <a:p>
            <a:pPr marL="342900" indent="-342900">
              <a:spcBef>
                <a:spcPts val="1200"/>
              </a:spcBef>
              <a:buClr>
                <a:schemeClr val="dk1"/>
              </a:buClr>
              <a:buSzPts val="1100"/>
            </a:pPr>
            <a:r>
              <a:rPr lang="nb-NO" sz="1800" dirty="0" err="1">
                <a:solidFill>
                  <a:schemeClr val="dk1"/>
                </a:solidFill>
                <a:latin typeface="Raleway"/>
                <a:ea typeface="Raleway"/>
                <a:cs typeface="Raleway"/>
                <a:sym typeface="Raleway"/>
              </a:rPr>
              <a:t>Oblig</a:t>
            </a:r>
            <a:r>
              <a:rPr lang="nb-NO" sz="1800" dirty="0">
                <a:solidFill>
                  <a:schemeClr val="dk1"/>
                </a:solidFill>
                <a:latin typeface="Raleway"/>
                <a:ea typeface="Raleway"/>
                <a:cs typeface="Raleway"/>
                <a:sym typeface="Raleway"/>
              </a:rPr>
              <a:t> workshop (alt. jobb med det dere vil)</a:t>
            </a:r>
            <a:endParaRPr sz="1800" dirty="0">
              <a:solidFill>
                <a:schemeClr val="dk1"/>
              </a:solidFill>
              <a:latin typeface="Raleway"/>
              <a:ea typeface="Raleway"/>
              <a:cs typeface="Raleway"/>
              <a:sym typeface="Raleway"/>
            </a:endParaRPr>
          </a:p>
        </p:txBody>
      </p:sp>
      <p:sp>
        <p:nvSpPr>
          <p:cNvPr id="74" name="Google Shape;74;p16"/>
          <p:cNvSpPr txBox="1">
            <a:spLocks noGrp="1"/>
          </p:cNvSpPr>
          <p:nvPr>
            <p:ph type="ctrTitle" idx="4294967295"/>
          </p:nvPr>
        </p:nvSpPr>
        <p:spPr>
          <a:xfrm>
            <a:off x="311700" y="574625"/>
            <a:ext cx="8520600" cy="988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2800"/>
              <a:buFont typeface="Arial"/>
              <a:buNone/>
            </a:pPr>
            <a:r>
              <a:rPr lang="no" sz="3000" b="1" i="0" u="none" strike="noStrike" cap="none" dirty="0">
                <a:solidFill>
                  <a:srgbClr val="76A5AF"/>
                </a:solidFill>
                <a:latin typeface="Raleway"/>
                <a:ea typeface="Raleway"/>
                <a:cs typeface="Raleway"/>
                <a:sym typeface="Raleway"/>
              </a:rPr>
              <a:t>Plan for neste uke</a:t>
            </a:r>
            <a:endParaRPr sz="3000" b="0" i="0" u="none" strike="noStrike" cap="none" dirty="0">
              <a:solidFill>
                <a:srgbClr val="76A5AF"/>
              </a:solidFill>
              <a:latin typeface="Raleway"/>
              <a:ea typeface="Raleway"/>
              <a:cs typeface="Raleway"/>
              <a:sym typeface="Raleway"/>
            </a:endParaRPr>
          </a:p>
        </p:txBody>
      </p:sp>
      <p:sp>
        <p:nvSpPr>
          <p:cNvPr id="76" name="Google Shape;76;p16"/>
          <p:cNvSpPr txBox="1"/>
          <p:nvPr/>
        </p:nvSpPr>
        <p:spPr>
          <a:xfrm>
            <a:off x="7589250" y="4780500"/>
            <a:ext cx="1554600" cy="3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200">
                <a:solidFill>
                  <a:srgbClr val="DD7E6B"/>
                </a:solidFill>
              </a:rPr>
              <a:t>Relevant til Oblig 2</a:t>
            </a:r>
            <a:endParaRPr sz="1200">
              <a:solidFill>
                <a:srgbClr val="DD7E6B"/>
              </a:solidFill>
            </a:endParaRPr>
          </a:p>
        </p:txBody>
      </p:sp>
    </p:spTree>
    <p:extLst>
      <p:ext uri="{BB962C8B-B14F-4D97-AF65-F5344CB8AC3E}">
        <p14:creationId xmlns:p14="http://schemas.microsoft.com/office/powerpoint/2010/main" val="3528330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ctrTitle"/>
          </p:nvPr>
        </p:nvSpPr>
        <p:spPr>
          <a:xfrm>
            <a:off x="0" y="1828600"/>
            <a:ext cx="9144000" cy="1046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b="1" i="1" dirty="0">
                <a:solidFill>
                  <a:srgbClr val="DD7E6B"/>
                </a:solidFill>
                <a:latin typeface="Roboto"/>
                <a:ea typeface="Roboto"/>
                <a:cs typeface="Roboto"/>
                <a:sym typeface="Roboto"/>
              </a:rPr>
              <a:t>anastapl</a:t>
            </a:r>
            <a:r>
              <a:rPr lang="no" b="1" dirty="0">
                <a:solidFill>
                  <a:srgbClr val="DD7E6B"/>
                </a:solidFill>
                <a:latin typeface="Roboto"/>
                <a:ea typeface="Roboto"/>
                <a:cs typeface="Roboto"/>
                <a:sym typeface="Roboto"/>
              </a:rPr>
              <a:t>@uio.no</a:t>
            </a:r>
            <a:endParaRPr b="1" dirty="0">
              <a:solidFill>
                <a:srgbClr val="DD7E6B"/>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804</Words>
  <Application>Microsoft Office PowerPoint</Application>
  <PresentationFormat>On-screen Show (16:9)</PresentationFormat>
  <Paragraphs>130</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Roboto</vt:lpstr>
      <vt:lpstr>Calibri</vt:lpstr>
      <vt:lpstr>Raleway</vt:lpstr>
      <vt:lpstr>Arial</vt:lpstr>
      <vt:lpstr>Roboto Medium</vt:lpstr>
      <vt:lpstr>Simple Light</vt:lpstr>
      <vt:lpstr>UKE 3  Undersøkelse av bruk</vt:lpstr>
      <vt:lpstr>Plan for i dag</vt:lpstr>
      <vt:lpstr>Nøkkelbegreper til læringsmål 2</vt:lpstr>
      <vt:lpstr>Situasjonsbestemte handlinger</vt:lpstr>
      <vt:lpstr>Hva er undersøkelse av bruk? </vt:lpstr>
      <vt:lpstr>(og hvorfor gidder vi?) </vt:lpstr>
      <vt:lpstr>PowerPoint Presentation</vt:lpstr>
      <vt:lpstr>PowerPoint Presentation</vt:lpstr>
      <vt:lpstr>Litt om observasjon</vt:lpstr>
      <vt:lpstr>Alle datainnsamlinger har samme mål: </vt:lpstr>
      <vt:lpstr>Viktige spørsmål å stille seg før, under &amp; etter en brukerundersøkelse</vt:lpstr>
      <vt:lpstr>PowerPoint Presentation</vt:lpstr>
      <vt:lpstr>PowerPoint Presentation</vt:lpstr>
      <vt:lpstr>PowerPoint Presentation</vt:lpstr>
      <vt:lpstr>Oppgaver</vt:lpstr>
      <vt:lpstr>Planlegg observasjon: finn.no  Bestem dere for en målgruppe. Skriv opp til 5 relevante oppgaver dere vil be deltakeren om å utføre i systemet Skriv ned deres relasjon til deltakeren       Skriv ned hvordan dere vil ta opp/samle dataen        (penn/papir, lyd, fotografier, video, annet)        Lag en samtykke skjema  20  min   </vt:lpstr>
      <vt:lpstr>PowerPoint Presentation</vt:lpstr>
      <vt:lpstr>Sekvenstabell</vt:lpstr>
      <vt:lpstr>PowerPoint Presentation</vt:lpstr>
      <vt:lpstr>Målet:</vt:lpstr>
      <vt:lpstr>Plan for neste uke</vt:lpstr>
      <vt:lpstr>anastapl@uio.no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UKE 3  Undersøkelse av bruk</dc:title>
  <cp:lastModifiedBy>Anastasia Plotnikova</cp:lastModifiedBy>
  <cp:revision>9</cp:revision>
  <dcterms:modified xsi:type="dcterms:W3CDTF">2023-02-14T08:05:45Z</dcterms:modified>
</cp:coreProperties>
</file>