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1422" autoAdjust="0"/>
  </p:normalViewPr>
  <p:slideViewPr>
    <p:cSldViewPr snapToGrid="0">
      <p:cViewPr>
        <p:scale>
          <a:sx n="71" d="100"/>
          <a:sy n="71" d="100"/>
        </p:scale>
        <p:origin x="2052" y="8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919DC2-4BA8-49E9-9338-8F53F92134DB}" type="datetimeFigureOut">
              <a:rPr lang="nb-NO" smtClean="0"/>
              <a:t>01.11.2021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7B7CE8-1261-4BD4-B340-7121C96CC406}" type="slidenum">
              <a:rPr lang="nb-NO" smtClean="0"/>
              <a:t>‹#›</a:t>
            </a:fld>
            <a:endParaRPr lang="nb-NO"/>
          </a:p>
        </p:txBody>
      </p:sp>
    </p:spTree>
    <p:extLst>
      <p:ext uri="{BB962C8B-B14F-4D97-AF65-F5344CB8AC3E}">
        <p14:creationId xmlns:p14="http://schemas.microsoft.com/office/powerpoint/2010/main" val="3857419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Ip</a:t>
            </a:r>
            <a:r>
              <a:rPr lang="nb-NO" dirty="0"/>
              <a:t> adressen er litt som adressen din i den virkelige verden. Adressen er unik, og det er slik at postmannen kan finne fram for å levere deg pakker. Det brukes or å kunne sende ting mellom datamaskiner gjennom mange mindre nettverk. Pakken din på internett blir sendt til ruteren din hjemme som får ansvar i å gi den videre til riktig enhet på nettverket.</a:t>
            </a:r>
          </a:p>
          <a:p>
            <a:endParaRPr lang="nb-NO" dirty="0"/>
          </a:p>
        </p:txBody>
      </p:sp>
      <p:sp>
        <p:nvSpPr>
          <p:cNvPr id="4" name="Plassholder for lysbildenummer 3"/>
          <p:cNvSpPr>
            <a:spLocks noGrp="1"/>
          </p:cNvSpPr>
          <p:nvPr>
            <p:ph type="sldNum" sz="quarter" idx="5"/>
          </p:nvPr>
        </p:nvSpPr>
        <p:spPr/>
        <p:txBody>
          <a:bodyPr/>
          <a:lstStyle/>
          <a:p>
            <a:fld id="{137B7CE8-1261-4BD4-B340-7121C96CC406}" type="slidenum">
              <a:rPr lang="nb-NO" smtClean="0"/>
              <a:t>2</a:t>
            </a:fld>
            <a:endParaRPr lang="nb-NO"/>
          </a:p>
        </p:txBody>
      </p:sp>
    </p:spTree>
    <p:extLst>
      <p:ext uri="{BB962C8B-B14F-4D97-AF65-F5344CB8AC3E}">
        <p14:creationId xmlns:p14="http://schemas.microsoft.com/office/powerpoint/2010/main" val="3357276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Ipv4 er internettprotokollen som vi bruker i dag. Den er vi på god vei med å bytte ut med den neste standarden som er IPv6. Dette er fordi IPv4 har for få adresser til alle datamaskinene som er på nettverket i dag. Derfor er det gjort en liten </a:t>
            </a:r>
            <a:r>
              <a:rPr lang="nb-NO" dirty="0" err="1"/>
              <a:t>quick</a:t>
            </a:r>
            <a:r>
              <a:rPr lang="nb-NO" dirty="0"/>
              <a:t> fiks og sender pakkene til ruteren som igjen får ansvar om å gi pakkene videre lokalt på nettverket.</a:t>
            </a:r>
          </a:p>
          <a:p>
            <a:r>
              <a:rPr lang="nb-NO" dirty="0"/>
              <a:t>Dette betyr altså at vi skiller mellom private internett adresser og </a:t>
            </a:r>
            <a:r>
              <a:rPr lang="nb-NO" dirty="0" err="1"/>
              <a:t>public</a:t>
            </a:r>
            <a:r>
              <a:rPr lang="nb-NO" dirty="0"/>
              <a:t> adresser. Dette gir muligheter for at på lokale nettverk kan maskiner ha samme navn som andre maskiner på </a:t>
            </a:r>
            <a:r>
              <a:rPr lang="nb-NO" dirty="0" err="1"/>
              <a:t>public</a:t>
            </a:r>
            <a:r>
              <a:rPr lang="nb-NO" dirty="0"/>
              <a:t> nettverket. Det gjør at naboen din kan ha samme </a:t>
            </a:r>
            <a:r>
              <a:rPr lang="nb-NO" dirty="0" err="1"/>
              <a:t>ip</a:t>
            </a:r>
            <a:r>
              <a:rPr lang="nb-NO" dirty="0"/>
              <a:t> adresse på printeren sin, som du har på din. Ulempen med disse adressene er at de ikke kan brukes utenfor det lokale nettverket.</a:t>
            </a:r>
          </a:p>
          <a:p>
            <a:endParaRPr lang="nb-NO" dirty="0"/>
          </a:p>
          <a:p>
            <a:r>
              <a:rPr lang="nb-NO" dirty="0"/>
              <a:t>En IPv4 adresse har 32 bit. Disse er fordelt i 4 byte, eller da 4* (8bit) slik at hver kan ha en verdi mellom 0 og 255.</a:t>
            </a:r>
          </a:p>
          <a:p>
            <a:r>
              <a:rPr lang="nb-NO" dirty="0"/>
              <a:t>I IPv4 har vi 5 forskjellige klasser av adresser, der  A B og C er adresser til </a:t>
            </a:r>
            <a:r>
              <a:rPr lang="nb-NO" dirty="0" err="1"/>
              <a:t>devices</a:t>
            </a:r>
            <a:r>
              <a:rPr lang="nb-NO" dirty="0"/>
              <a:t>, og D E er spesial tilfeller. </a:t>
            </a:r>
          </a:p>
          <a:p>
            <a:r>
              <a:rPr lang="nb-NO" dirty="0"/>
              <a:t>Disse klassene er egentlig ikke så viktige.</a:t>
            </a:r>
          </a:p>
          <a:p>
            <a:endParaRPr lang="nb-NO" dirty="0"/>
          </a:p>
          <a:p>
            <a:r>
              <a:rPr lang="nb-NO" dirty="0"/>
              <a:t>For å se hvilken klasse vi har, så ser vi på de første 8 bitsene. I klasse A er </a:t>
            </a:r>
            <a:r>
              <a:rPr lang="nb-NO" dirty="0" err="1"/>
              <a:t>public</a:t>
            </a:r>
            <a:r>
              <a:rPr lang="nb-NO" dirty="0"/>
              <a:t> adressene mellom 1 og 127, mens den private alltid er 10.</a:t>
            </a:r>
          </a:p>
          <a:p>
            <a:endParaRPr lang="nb-NO" dirty="0"/>
          </a:p>
          <a:p>
            <a:r>
              <a:rPr lang="nb-NO" dirty="0"/>
              <a:t>Klasse b er </a:t>
            </a:r>
            <a:r>
              <a:rPr lang="nb-NO" dirty="0" err="1"/>
              <a:t>public</a:t>
            </a:r>
            <a:r>
              <a:rPr lang="nb-NO" dirty="0"/>
              <a:t> mellom 128 og 191, der den private alltid starter med 172.</a:t>
            </a:r>
          </a:p>
          <a:p>
            <a:endParaRPr lang="nb-NO" dirty="0"/>
          </a:p>
          <a:p>
            <a:r>
              <a:rPr lang="nb-NO" dirty="0"/>
              <a:t>Klasse C er mellom 192 og 223, der private adresser alltid starter med 192.</a:t>
            </a:r>
          </a:p>
          <a:p>
            <a:endParaRPr lang="nb-NO" dirty="0"/>
          </a:p>
          <a:p>
            <a:r>
              <a:rPr lang="nb-NO" dirty="0"/>
              <a:t>Nettverksmasken har alltid noen oktetter med bare 1, og noen med bare 0</a:t>
            </a:r>
          </a:p>
          <a:p>
            <a:r>
              <a:rPr lang="nb-NO" dirty="0"/>
              <a:t>Eks:</a:t>
            </a:r>
          </a:p>
          <a:p>
            <a:r>
              <a:rPr lang="nb-NO" dirty="0"/>
              <a:t>255.255.252.0. som er 11111111. 11111111. 11111100.00000000. Her er </a:t>
            </a:r>
            <a:r>
              <a:rPr lang="nb-NO" dirty="0" err="1"/>
              <a:t>enerene</a:t>
            </a:r>
            <a:r>
              <a:rPr lang="nb-NO" dirty="0"/>
              <a:t> nettverksdelen og nullene er </a:t>
            </a:r>
            <a:r>
              <a:rPr lang="nb-NO" dirty="0" err="1"/>
              <a:t>vertsdelen</a:t>
            </a:r>
            <a:r>
              <a:rPr lang="nb-NO" dirty="0"/>
              <a:t>.</a:t>
            </a:r>
          </a:p>
          <a:p>
            <a:endParaRPr lang="nb-NO" dirty="0"/>
          </a:p>
          <a:p>
            <a:endParaRPr lang="nb-NO" dirty="0"/>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137B7CE8-1261-4BD4-B340-7121C96CC406}" type="slidenum">
              <a:rPr lang="nb-NO" smtClean="0"/>
              <a:t>3</a:t>
            </a:fld>
            <a:endParaRPr lang="nb-NO"/>
          </a:p>
        </p:txBody>
      </p:sp>
    </p:spTree>
    <p:extLst>
      <p:ext uri="{BB962C8B-B14F-4D97-AF65-F5344CB8AC3E}">
        <p14:creationId xmlns:p14="http://schemas.microsoft.com/office/powerpoint/2010/main" val="2352897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CDIR notasjon viser oss hvor  mange bits av nettverksmasken som består av enere. I eksempelet over vil det da være 24 enere på rad.</a:t>
            </a:r>
          </a:p>
          <a:p>
            <a:r>
              <a:rPr lang="nb-NO" dirty="0"/>
              <a:t>Da kan vi tenke at de 24 første tegnene er opptatt, mens de 8 siste kan brukes til </a:t>
            </a:r>
            <a:r>
              <a:rPr lang="nb-NO" dirty="0" err="1"/>
              <a:t>vertsdelen</a:t>
            </a:r>
            <a:r>
              <a:rPr lang="nb-NO" dirty="0"/>
              <a:t>.</a:t>
            </a:r>
          </a:p>
          <a:p>
            <a:r>
              <a:rPr lang="nb-NO" dirty="0"/>
              <a:t>To av disse </a:t>
            </a:r>
            <a:r>
              <a:rPr lang="nb-NO" dirty="0" err="1"/>
              <a:t>ip</a:t>
            </a:r>
            <a:r>
              <a:rPr lang="nb-NO" dirty="0"/>
              <a:t> adressene som vertene har må brukes til </a:t>
            </a:r>
            <a:r>
              <a:rPr lang="nb-NO" dirty="0" err="1"/>
              <a:t>broadcast</a:t>
            </a:r>
            <a:r>
              <a:rPr lang="nb-NO" dirty="0"/>
              <a:t> og nettverks id. Det gjør at vi da sitter igjen med 2^8 -2 =254 forskjellige </a:t>
            </a:r>
            <a:r>
              <a:rPr lang="nb-NO" dirty="0" err="1"/>
              <a:t>ip</a:t>
            </a:r>
            <a:r>
              <a:rPr lang="nb-NO" dirty="0"/>
              <a:t> adresser som verter kan bruke.</a:t>
            </a:r>
          </a:p>
          <a:p>
            <a:r>
              <a:rPr lang="nb-NO" dirty="0"/>
              <a:t>For å finne subnett </a:t>
            </a:r>
            <a:r>
              <a:rPr lang="nb-NO" dirty="0" err="1"/>
              <a:t>ip</a:t>
            </a:r>
            <a:r>
              <a:rPr lang="nb-NO" dirty="0"/>
              <a:t> adressen til en maskin gjør vi en bitvis AND-operasjon mellom </a:t>
            </a:r>
            <a:r>
              <a:rPr lang="nb-NO" dirty="0" err="1"/>
              <a:t>ip</a:t>
            </a:r>
            <a:r>
              <a:rPr lang="nb-NO" dirty="0"/>
              <a:t> adressen </a:t>
            </a:r>
            <a:r>
              <a:rPr lang="nb-NO" dirty="0" err="1"/>
              <a:t>aka</a:t>
            </a:r>
            <a:r>
              <a:rPr lang="nb-NO" dirty="0"/>
              <a:t> 1*1=1, 1*0=0, og 0*0=0. </a:t>
            </a:r>
          </a:p>
          <a:p>
            <a:endParaRPr lang="nb-NO" dirty="0"/>
          </a:p>
          <a:p>
            <a:r>
              <a:rPr lang="nb-NO" dirty="0"/>
              <a:t>For å finne </a:t>
            </a:r>
            <a:r>
              <a:rPr lang="nb-NO" dirty="0" err="1"/>
              <a:t>broadcast</a:t>
            </a:r>
            <a:r>
              <a:rPr lang="nb-NO" dirty="0"/>
              <a:t>-adressen: bitvis OR mellom adressen og den inverterte nettverksmasken. Altså en </a:t>
            </a:r>
            <a:r>
              <a:rPr lang="nb-NO" dirty="0" err="1"/>
              <a:t>alså</a:t>
            </a:r>
            <a:r>
              <a:rPr lang="nb-NO" dirty="0"/>
              <a:t> en </a:t>
            </a:r>
            <a:r>
              <a:rPr lang="nb-NO" dirty="0" err="1"/>
              <a:t>nand</a:t>
            </a:r>
            <a:r>
              <a:rPr lang="nb-NO" dirty="0"/>
              <a:t>.</a:t>
            </a:r>
          </a:p>
          <a:p>
            <a:r>
              <a:rPr lang="nb-NO" dirty="0"/>
              <a:t>Den siste verten i et subnett er gjerne </a:t>
            </a:r>
            <a:r>
              <a:rPr lang="nb-NO" dirty="0" err="1"/>
              <a:t>broadcast</a:t>
            </a:r>
            <a:r>
              <a:rPr lang="nb-NO" dirty="0"/>
              <a:t> </a:t>
            </a:r>
            <a:r>
              <a:rPr lang="nb-NO" dirty="0" err="1"/>
              <a:t>ipen</a:t>
            </a:r>
            <a:r>
              <a:rPr lang="nb-NO" dirty="0"/>
              <a:t>.  Eks: 192.168.1.5 og masken 225.225.225.0 </a:t>
            </a:r>
            <a:r>
              <a:rPr lang="nb-NO" dirty="0">
                <a:sym typeface="Wingdings" panose="05000000000000000000" pitchFamily="2" charset="2"/>
              </a:rPr>
              <a:t> 000.000.000.225</a:t>
            </a:r>
          </a:p>
          <a:p>
            <a:r>
              <a:rPr lang="nb-NO" dirty="0">
                <a:sym typeface="Wingdings" panose="05000000000000000000" pitchFamily="2" charset="2"/>
              </a:rPr>
              <a:t>Orer 192.168.1.5 med 000.000.000.255=192.168.1.255</a:t>
            </a:r>
          </a:p>
          <a:p>
            <a:endParaRPr lang="nb-NO" dirty="0"/>
          </a:p>
        </p:txBody>
      </p:sp>
      <p:sp>
        <p:nvSpPr>
          <p:cNvPr id="4" name="Plassholder for lysbildenummer 3"/>
          <p:cNvSpPr>
            <a:spLocks noGrp="1"/>
          </p:cNvSpPr>
          <p:nvPr>
            <p:ph type="sldNum" sz="quarter" idx="5"/>
          </p:nvPr>
        </p:nvSpPr>
        <p:spPr/>
        <p:txBody>
          <a:bodyPr/>
          <a:lstStyle/>
          <a:p>
            <a:fld id="{137B7CE8-1261-4BD4-B340-7121C96CC406}" type="slidenum">
              <a:rPr lang="nb-NO" smtClean="0"/>
              <a:t>4</a:t>
            </a:fld>
            <a:endParaRPr lang="nb-NO"/>
          </a:p>
        </p:txBody>
      </p:sp>
    </p:spTree>
    <p:extLst>
      <p:ext uri="{BB962C8B-B14F-4D97-AF65-F5344CB8AC3E}">
        <p14:creationId xmlns:p14="http://schemas.microsoft.com/office/powerpoint/2010/main" val="62347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ARP: Tenk deg at du har et LAN med flere maskiner koblet til en </a:t>
            </a:r>
            <a:r>
              <a:rPr lang="nb-NO" dirty="0" err="1"/>
              <a:t>switch</a:t>
            </a:r>
            <a:r>
              <a:rPr lang="nb-NO" dirty="0"/>
              <a:t>. Du ønsker å sende en fil til en av de andre maskinene, men når du skal sende filen blir jo IP-adressen til mottakeren brukt, mens </a:t>
            </a:r>
            <a:r>
              <a:rPr lang="nb-NO" dirty="0" err="1"/>
              <a:t>switchen</a:t>
            </a:r>
            <a:r>
              <a:rPr lang="nb-NO" dirty="0"/>
              <a:t> bruker jo MAC-adresser. Det som skjer nå er at maskinen din </a:t>
            </a:r>
            <a:r>
              <a:rPr lang="nb-NO" dirty="0" err="1"/>
              <a:t>broadcaster</a:t>
            </a:r>
            <a:r>
              <a:rPr lang="nb-NO" dirty="0"/>
              <a:t> hvilken IP den ønsker å sende til. Alle maskinene på LAN-et får IP-en. De som ikke har en matchende adresse kaster meldingen, mens den ene maskinen som har adressen svarer at “ja, det er meg. Her er MAC-adressen min.”. Maskinen din lagrer nå IP-adressen og MAC-adressen til mottakeren i en ARP-tabell (eller ARP </a:t>
            </a:r>
            <a:r>
              <a:rPr lang="nb-NO" dirty="0" err="1"/>
              <a:t>cache</a:t>
            </a:r>
            <a:r>
              <a:rPr lang="nb-NO" dirty="0"/>
              <a:t> som det også heter) og sender ut filen. Nå kan maskin A og B sende data seg imellom uten problemer.</a:t>
            </a:r>
          </a:p>
          <a:p>
            <a:endParaRPr lang="nb-NO" dirty="0"/>
          </a:p>
          <a:p>
            <a:r>
              <a:rPr lang="nb-NO" dirty="0"/>
              <a:t> NAT: Tidligere nevnte jeg at vi har privat og </a:t>
            </a:r>
            <a:r>
              <a:rPr lang="nb-NO" dirty="0" err="1"/>
              <a:t>public</a:t>
            </a:r>
            <a:r>
              <a:rPr lang="nb-NO" dirty="0"/>
              <a:t> IP-er og at de private adressene ikke kan brukes over nettet, men vi trenger jo ofte å bruke internett. Det er her NAT kommer inn. NAT oversetter private IP-er til </a:t>
            </a:r>
            <a:r>
              <a:rPr lang="nb-NO" dirty="0" err="1"/>
              <a:t>public</a:t>
            </a:r>
            <a:r>
              <a:rPr lang="nb-NO" dirty="0"/>
              <a:t> adresser. </a:t>
            </a:r>
          </a:p>
          <a:p>
            <a:endParaRPr lang="nb-NO" dirty="0"/>
          </a:p>
          <a:p>
            <a:r>
              <a:rPr lang="nb-NO" dirty="0"/>
              <a:t>DNS: Eller </a:t>
            </a:r>
            <a:r>
              <a:rPr lang="nb-NO" dirty="0" err="1"/>
              <a:t>domain</a:t>
            </a:r>
            <a:r>
              <a:rPr lang="nb-NO" dirty="0"/>
              <a:t> </a:t>
            </a:r>
            <a:r>
              <a:rPr lang="nb-NO" dirty="0" err="1"/>
              <a:t>name</a:t>
            </a:r>
            <a:r>
              <a:rPr lang="nb-NO" dirty="0"/>
              <a:t> system funker litt som en telefonkatalog. Nettadresser har også IP-er. I teorien kunne man brukt disse adressene for å nå nettsidene man vil til, men det er ikke så lett å huske titalls eller hundretalls med IP-adresser. Løsningen er å bruke en mindre abstrakt representasjon for disse siden, som folk klarer å huske, altså en uniform </a:t>
            </a:r>
            <a:r>
              <a:rPr lang="nb-NO" dirty="0" err="1"/>
              <a:t>resource</a:t>
            </a:r>
            <a:r>
              <a:rPr lang="nb-NO" dirty="0"/>
              <a:t> </a:t>
            </a:r>
            <a:r>
              <a:rPr lang="nb-NO" dirty="0" err="1"/>
              <a:t>locator</a:t>
            </a:r>
            <a:r>
              <a:rPr lang="nb-NO" dirty="0"/>
              <a:t> (URL). Når du skriver inn en URL og IP til denne ikke er i en </a:t>
            </a:r>
            <a:r>
              <a:rPr lang="nb-NO" dirty="0" err="1"/>
              <a:t>cache</a:t>
            </a:r>
            <a:r>
              <a:rPr lang="nb-NO" dirty="0"/>
              <a:t> på maskinen din sendes den til noe som heter en “DNS </a:t>
            </a:r>
            <a:r>
              <a:rPr lang="nb-NO" dirty="0" err="1"/>
              <a:t>recursive</a:t>
            </a:r>
            <a:r>
              <a:rPr lang="nb-NO" dirty="0"/>
              <a:t> resolver”. Dette er en slags server som finner IP-er for oss og er ofte eid av ISP-en din. DNS-en vil sjekke </a:t>
            </a:r>
            <a:r>
              <a:rPr lang="nb-NO" dirty="0" err="1"/>
              <a:t>cachen</a:t>
            </a:r>
            <a:r>
              <a:rPr lang="nb-NO" dirty="0"/>
              <a:t> sin etter IP-en du trenger. Hvis den ikke finner den sender den en forespørsel til en rot-server.</a:t>
            </a:r>
          </a:p>
          <a:p>
            <a:endParaRPr lang="nb-NO" dirty="0"/>
          </a:p>
          <a:p>
            <a:r>
              <a:rPr lang="nb-NO" dirty="0"/>
              <a:t> Rot-servere er på toppen av DNS-hierarkiet og har som jobb å gi info om top-</a:t>
            </a:r>
            <a:r>
              <a:rPr lang="nb-NO" dirty="0" err="1"/>
              <a:t>level</a:t>
            </a:r>
            <a:r>
              <a:rPr lang="nb-NO" dirty="0"/>
              <a:t> </a:t>
            </a:r>
            <a:r>
              <a:rPr lang="nb-NO" dirty="0" err="1"/>
              <a:t>domain</a:t>
            </a:r>
            <a:r>
              <a:rPr lang="nb-NO" dirty="0"/>
              <a:t> </a:t>
            </a:r>
            <a:r>
              <a:rPr lang="nb-NO" dirty="0" err="1"/>
              <a:t>name</a:t>
            </a:r>
            <a:r>
              <a:rPr lang="nb-NO" dirty="0"/>
              <a:t> services. Et top-</a:t>
            </a:r>
            <a:r>
              <a:rPr lang="nb-NO" dirty="0" err="1"/>
              <a:t>level</a:t>
            </a:r>
            <a:r>
              <a:rPr lang="nb-NO" dirty="0"/>
              <a:t> </a:t>
            </a:r>
            <a:r>
              <a:rPr lang="nb-NO" dirty="0" err="1"/>
              <a:t>domain</a:t>
            </a:r>
            <a:r>
              <a:rPr lang="nb-NO" dirty="0"/>
              <a:t> er </a:t>
            </a:r>
            <a:r>
              <a:rPr lang="nb-NO" dirty="0" err="1"/>
              <a:t>f.eks</a:t>
            </a:r>
            <a:r>
              <a:rPr lang="nb-NO" dirty="0"/>
              <a:t> “.com”, “.</a:t>
            </a:r>
            <a:r>
              <a:rPr lang="nb-NO" dirty="0" err="1"/>
              <a:t>no</a:t>
            </a:r>
            <a:r>
              <a:rPr lang="nb-NO" dirty="0"/>
              <a:t>”, “</a:t>
            </a:r>
            <a:r>
              <a:rPr lang="nb-NO" dirty="0" err="1"/>
              <a:t>.net</a:t>
            </a:r>
            <a:r>
              <a:rPr lang="nb-NO" dirty="0"/>
              <a:t>”... osv. Så nå sendes vi videre til en TLD-server (top-</a:t>
            </a:r>
            <a:r>
              <a:rPr lang="nb-NO" dirty="0" err="1"/>
              <a:t>level</a:t>
            </a:r>
            <a:r>
              <a:rPr lang="nb-NO" dirty="0"/>
              <a:t> </a:t>
            </a:r>
            <a:r>
              <a:rPr lang="nb-NO" dirty="0" err="1"/>
              <a:t>domain</a:t>
            </a:r>
            <a:r>
              <a:rPr lang="nb-NO" dirty="0"/>
              <a:t>-server). </a:t>
            </a:r>
          </a:p>
          <a:p>
            <a:endParaRPr lang="nb-NO" dirty="0"/>
          </a:p>
          <a:p>
            <a:r>
              <a:rPr lang="nb-NO" dirty="0"/>
              <a:t>TDL-serveren vet hvilken “</a:t>
            </a:r>
            <a:r>
              <a:rPr lang="nb-NO" dirty="0" err="1"/>
              <a:t>authoritative</a:t>
            </a:r>
            <a:r>
              <a:rPr lang="nb-NO" dirty="0"/>
              <a:t> server” som har IP-en vi trenger og sender en forespørsel til denne. </a:t>
            </a:r>
            <a:r>
              <a:rPr lang="nb-NO" dirty="0" err="1"/>
              <a:t>Authoritative</a:t>
            </a:r>
            <a:r>
              <a:rPr lang="nb-NO" dirty="0"/>
              <a:t> </a:t>
            </a:r>
            <a:r>
              <a:rPr lang="nb-NO" dirty="0" err="1"/>
              <a:t>name</a:t>
            </a:r>
            <a:r>
              <a:rPr lang="nb-NO" dirty="0"/>
              <a:t> server vil kanskje ha IP-en vi er ute etter og sende denne til </a:t>
            </a:r>
            <a:r>
              <a:rPr lang="nb-NO" dirty="0" err="1"/>
              <a:t>DNSresolveren</a:t>
            </a:r>
            <a:r>
              <a:rPr lang="nb-NO" dirty="0"/>
              <a:t>, som sender adressen helt tilbake til oss. Nå kan vi bruke IP-en til å snakke direkte med web-serveren. Hvis vi ikke får IP-en vi trenger etter alt dette kan vi få en DNS-</a:t>
            </a:r>
            <a:r>
              <a:rPr lang="nb-NO" dirty="0" err="1"/>
              <a:t>error</a:t>
            </a:r>
            <a:r>
              <a:rPr lang="nb-NO" dirty="0"/>
              <a:t>. </a:t>
            </a:r>
          </a:p>
          <a:p>
            <a:endParaRPr lang="nb-NO" dirty="0"/>
          </a:p>
          <a:p>
            <a:r>
              <a:rPr lang="nb-NO" dirty="0"/>
              <a:t>ISP: Din </a:t>
            </a:r>
            <a:r>
              <a:rPr lang="nb-NO" dirty="0" err="1"/>
              <a:t>Internet</a:t>
            </a:r>
            <a:r>
              <a:rPr lang="nb-NO" dirty="0"/>
              <a:t> service provider gir deg gjerne én </a:t>
            </a:r>
            <a:r>
              <a:rPr lang="nb-NO" dirty="0" err="1"/>
              <a:t>public</a:t>
            </a:r>
            <a:r>
              <a:rPr lang="nb-NO" dirty="0"/>
              <a:t> IP-adresse, mens de private adressene deles ut av ruteren din, via DHCP. ISP kan også sende datapakker seg imellom. </a:t>
            </a:r>
          </a:p>
          <a:p>
            <a:endParaRPr lang="nb-NO" dirty="0"/>
          </a:p>
          <a:p>
            <a:r>
              <a:rPr lang="nb-NO" dirty="0"/>
              <a:t>DHCP: eller “</a:t>
            </a:r>
            <a:r>
              <a:rPr lang="nb-NO" dirty="0" err="1"/>
              <a:t>Dynamic</a:t>
            </a:r>
            <a:r>
              <a:rPr lang="nb-NO" dirty="0"/>
              <a:t> Host </a:t>
            </a:r>
            <a:r>
              <a:rPr lang="nb-NO" dirty="0" err="1"/>
              <a:t>Configuration</a:t>
            </a:r>
            <a:r>
              <a:rPr lang="nb-NO" dirty="0"/>
              <a:t> </a:t>
            </a:r>
            <a:r>
              <a:rPr lang="nb-NO" dirty="0" err="1"/>
              <a:t>Protocol</a:t>
            </a:r>
            <a:r>
              <a:rPr lang="nb-NO" dirty="0"/>
              <a:t>” er den som deler ut IP-adresser automatisk til </a:t>
            </a:r>
            <a:r>
              <a:rPr lang="nb-NO" dirty="0" err="1"/>
              <a:t>devices</a:t>
            </a:r>
            <a:r>
              <a:rPr lang="nb-NO" dirty="0"/>
              <a:t> som kobler seg på et LAN. Det er praktisk å slippe å gjøre dette manuelt. Det er vanlig at IP-er i et LAN blir “frigitt” etter en stund, siden </a:t>
            </a:r>
            <a:r>
              <a:rPr lang="nb-NO" dirty="0" err="1"/>
              <a:t>devices</a:t>
            </a:r>
            <a:r>
              <a:rPr lang="nb-NO" dirty="0"/>
              <a:t> som regel ikke lever evig eller kanskje har forlatt nettverket for godt. </a:t>
            </a:r>
          </a:p>
          <a:p>
            <a:endParaRPr lang="nb-NO" dirty="0"/>
          </a:p>
          <a:p>
            <a:endParaRPr lang="nb-NO" dirty="0"/>
          </a:p>
        </p:txBody>
      </p:sp>
      <p:sp>
        <p:nvSpPr>
          <p:cNvPr id="4" name="Plassholder for lysbildenummer 3"/>
          <p:cNvSpPr>
            <a:spLocks noGrp="1"/>
          </p:cNvSpPr>
          <p:nvPr>
            <p:ph type="sldNum" sz="quarter" idx="5"/>
          </p:nvPr>
        </p:nvSpPr>
        <p:spPr/>
        <p:txBody>
          <a:bodyPr/>
          <a:lstStyle/>
          <a:p>
            <a:fld id="{137B7CE8-1261-4BD4-B340-7121C96CC406}" type="slidenum">
              <a:rPr lang="nb-NO" smtClean="0"/>
              <a:t>5</a:t>
            </a:fld>
            <a:endParaRPr lang="nb-NO"/>
          </a:p>
        </p:txBody>
      </p:sp>
    </p:spTree>
    <p:extLst>
      <p:ext uri="{BB962C8B-B14F-4D97-AF65-F5344CB8AC3E}">
        <p14:creationId xmlns:p14="http://schemas.microsoft.com/office/powerpoint/2010/main" val="223067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 </a:t>
            </a:r>
            <a:r>
              <a:rPr lang="nb-NO" dirty="0" err="1"/>
              <a:t>oblig</a:t>
            </a:r>
            <a:r>
              <a:rPr lang="nb-NO" dirty="0"/>
              <a:t> 1 a</a:t>
            </a:r>
          </a:p>
          <a:p>
            <a:r>
              <a:rPr lang="nb-NO" dirty="0"/>
              <a:t>Var det ett spørsmål om kryptering hadde noen effekt på ett åpent nettverk mellom lærere og elever, det er vel kanskje først nå vi dere kan gi ett godt svar på den.</a:t>
            </a:r>
          </a:p>
          <a:p>
            <a:endParaRPr lang="nb-NO" dirty="0"/>
          </a:p>
        </p:txBody>
      </p:sp>
      <p:sp>
        <p:nvSpPr>
          <p:cNvPr id="4" name="Plassholder for lysbildenummer 3"/>
          <p:cNvSpPr>
            <a:spLocks noGrp="1"/>
          </p:cNvSpPr>
          <p:nvPr>
            <p:ph type="sldNum" sz="quarter" idx="5"/>
          </p:nvPr>
        </p:nvSpPr>
        <p:spPr/>
        <p:txBody>
          <a:bodyPr/>
          <a:lstStyle/>
          <a:p>
            <a:fld id="{137B7CE8-1261-4BD4-B340-7121C96CC406}" type="slidenum">
              <a:rPr lang="nb-NO" smtClean="0"/>
              <a:t>6</a:t>
            </a:fld>
            <a:endParaRPr lang="nb-NO"/>
          </a:p>
        </p:txBody>
      </p:sp>
    </p:spTree>
    <p:extLst>
      <p:ext uri="{BB962C8B-B14F-4D97-AF65-F5344CB8AC3E}">
        <p14:creationId xmlns:p14="http://schemas.microsoft.com/office/powerpoint/2010/main" val="793969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Broadcasting skjer gjerne gjennom radiobølger (men kan også gjøres koblet). Eksempler er WIFI, 3g/4g/5g og satellitt. Når du bruker et </a:t>
            </a:r>
            <a:r>
              <a:rPr lang="nb-NO" dirty="0" err="1"/>
              <a:t>broadcast</a:t>
            </a:r>
            <a:r>
              <a:rPr lang="nb-NO" dirty="0"/>
              <a:t>-nettverk kan i teorien hvem som helst kunne se hva du gjør på det nettet. Det inkluderer hva slags data du ser på og hvilke brukernavn og passord du bruker. Dette er jo faktisk litt krise, men det finnes ulike løsninger. Flere av disse løsningene innebærer kryptering. Hvis nettverket er kryptert kan ikke folk lenger avlytte det, selv om de også har tilgang på nettet.</a:t>
            </a:r>
          </a:p>
          <a:p>
            <a:endParaRPr lang="nb-NO" dirty="0"/>
          </a:p>
          <a:p>
            <a:r>
              <a:rPr lang="nb-NO" dirty="0"/>
              <a:t> Noen ulike måter trafikk over nettet kan være kryptert:</a:t>
            </a:r>
          </a:p>
          <a:p>
            <a:endParaRPr lang="nb-NO" dirty="0"/>
          </a:p>
          <a:p>
            <a:r>
              <a:rPr lang="nb-NO" dirty="0"/>
              <a:t> HTTPS: Du har nok hørt om http (eller hypertekstoverføringsprotokoll). </a:t>
            </a:r>
            <a:r>
              <a:rPr lang="nb-NO" dirty="0" err="1"/>
              <a:t>Https</a:t>
            </a:r>
            <a:r>
              <a:rPr lang="nb-NO" dirty="0"/>
              <a:t> er en variant av denne protokollen med sikkerhetsprotokoller lagt til. De fleste nettsider som krever innlogging eller annen personlig info bruker </a:t>
            </a:r>
            <a:r>
              <a:rPr lang="nb-NO" dirty="0" err="1"/>
              <a:t>https</a:t>
            </a:r>
            <a:r>
              <a:rPr lang="nb-NO" dirty="0"/>
              <a:t>, men mindre nettsider som kun blir brukt til å leses bruker av og til bare vanlig http eller </a:t>
            </a:r>
            <a:r>
              <a:rPr lang="nb-NO" dirty="0" err="1"/>
              <a:t>https</a:t>
            </a:r>
            <a:r>
              <a:rPr lang="nb-NO" dirty="0"/>
              <a:t>, men med usertifiserte tiltak. </a:t>
            </a:r>
          </a:p>
          <a:p>
            <a:endParaRPr lang="nb-NO" dirty="0"/>
          </a:p>
          <a:p>
            <a:r>
              <a:rPr lang="nb-NO" dirty="0"/>
              <a:t>VPN: Dette har du nok hørt om hvis du ser mye på </a:t>
            </a:r>
            <a:r>
              <a:rPr lang="nb-NO" dirty="0" err="1"/>
              <a:t>Youtube</a:t>
            </a:r>
            <a:r>
              <a:rPr lang="nb-NO" dirty="0"/>
              <a:t>. Et </a:t>
            </a:r>
            <a:r>
              <a:rPr lang="nb-NO" dirty="0" err="1"/>
              <a:t>virtual</a:t>
            </a:r>
            <a:r>
              <a:rPr lang="nb-NO" dirty="0"/>
              <a:t> private </a:t>
            </a:r>
            <a:r>
              <a:rPr lang="nb-NO" dirty="0" err="1"/>
              <a:t>network</a:t>
            </a:r>
            <a:r>
              <a:rPr lang="nb-NO" dirty="0"/>
              <a:t> kan koble ditt nett opp mot et annet, slik at de funker som et LAN, selv om de er fysisk adskilte. En VPN krypterer også trafikken din, slik at ikke en gang ISP-en din kan lese den. Noen VPN-er selger dataene dine videre , men andre reklamerer med at de kun bruker RAM for å behandle data (som betyr at ingen data lagres permanent hos dem). Hvis man bruker en VPN er det i teorien trygt å bruke ukrypterte </a:t>
            </a:r>
            <a:r>
              <a:rPr lang="nb-NO" dirty="0" err="1"/>
              <a:t>broadcastnettverk</a:t>
            </a:r>
            <a:r>
              <a:rPr lang="nb-NO" dirty="0"/>
              <a:t> til sensitive opplysninger. </a:t>
            </a:r>
          </a:p>
          <a:p>
            <a:endParaRPr lang="nb-NO" dirty="0"/>
          </a:p>
          <a:p>
            <a:r>
              <a:rPr lang="nb-NO" dirty="0"/>
              <a:t>WPA og WPA2: Står for </a:t>
            </a:r>
            <a:r>
              <a:rPr lang="nb-NO" dirty="0" err="1"/>
              <a:t>wifi</a:t>
            </a:r>
            <a:r>
              <a:rPr lang="nb-NO" dirty="0"/>
              <a:t> </a:t>
            </a:r>
            <a:r>
              <a:rPr lang="nb-NO" dirty="0" err="1"/>
              <a:t>protected</a:t>
            </a:r>
            <a:r>
              <a:rPr lang="nb-NO" dirty="0"/>
              <a:t> </a:t>
            </a:r>
            <a:r>
              <a:rPr lang="nb-NO" dirty="0" err="1"/>
              <a:t>access</a:t>
            </a:r>
            <a:r>
              <a:rPr lang="nb-NO" dirty="0"/>
              <a:t> er når man krypterer koblingen mellom </a:t>
            </a:r>
            <a:r>
              <a:rPr lang="nb-NO" dirty="0" err="1"/>
              <a:t>devices</a:t>
            </a:r>
            <a:r>
              <a:rPr lang="nb-NO" dirty="0"/>
              <a:t> og </a:t>
            </a:r>
            <a:r>
              <a:rPr lang="nb-NO" dirty="0" err="1"/>
              <a:t>router</a:t>
            </a:r>
            <a:r>
              <a:rPr lang="nb-NO" dirty="0"/>
              <a:t>. Det er tross alt ikke umulig å plukke opp signaler mellom PC-en din og </a:t>
            </a:r>
            <a:r>
              <a:rPr lang="nb-NO" dirty="0" err="1"/>
              <a:t>routeren</a:t>
            </a:r>
            <a:r>
              <a:rPr lang="nb-NO" dirty="0"/>
              <a:t> din, selv om dataen bare reiser noen meter gjennom lufta. Min ruter har WPA2, som er en nyere utgave av WPA. Alle nettverkskort og rutere som er forholdsvis nye støtter WPA2. </a:t>
            </a:r>
          </a:p>
          <a:p>
            <a:endParaRPr lang="nb-NO" dirty="0"/>
          </a:p>
          <a:p>
            <a:r>
              <a:rPr lang="nb-NO" dirty="0"/>
              <a:t>Krypteringsalgoritmer kan både være offentlige og hemmelige. Som oftest er kommersielle algoritmer offentlige, mens militære er hemmelige.</a:t>
            </a:r>
          </a:p>
          <a:p>
            <a:endParaRPr lang="nb-NO" dirty="0"/>
          </a:p>
          <a:p>
            <a:r>
              <a:rPr lang="nb-NO" dirty="0"/>
              <a:t>Hvordan kan andre knekke en kryptering? De kan enten prøve alle forskjellige nøkler til de kommer fram (Brute force)</a:t>
            </a:r>
          </a:p>
          <a:p>
            <a:r>
              <a:rPr lang="nb-NO" dirty="0"/>
              <a:t>Implementasjonssvakheter.</a:t>
            </a:r>
          </a:p>
          <a:p>
            <a:r>
              <a:rPr lang="nb-NO" dirty="0"/>
              <a:t>Hvis vi kjenner </a:t>
            </a:r>
            <a:r>
              <a:rPr lang="nb-NO" dirty="0" err="1"/>
              <a:t>plaintexten</a:t>
            </a:r>
            <a:r>
              <a:rPr lang="nb-NO" dirty="0"/>
              <a:t>, så kan vi ta de som par og se hvordan dataen endrer seg.</a:t>
            </a:r>
          </a:p>
          <a:p>
            <a:r>
              <a:rPr lang="nb-NO" dirty="0"/>
              <a:t>Hvis vi har en del av </a:t>
            </a:r>
            <a:r>
              <a:rPr lang="nb-NO" dirty="0" err="1"/>
              <a:t>plainteksten</a:t>
            </a:r>
            <a:r>
              <a:rPr lang="nb-NO" dirty="0"/>
              <a:t>, så kan vi sammenligne med forventede verdier.</a:t>
            </a:r>
          </a:p>
          <a:p>
            <a:endParaRPr lang="nb-NO" dirty="0"/>
          </a:p>
        </p:txBody>
      </p:sp>
      <p:sp>
        <p:nvSpPr>
          <p:cNvPr id="4" name="Plassholder for lysbildenummer 3"/>
          <p:cNvSpPr>
            <a:spLocks noGrp="1"/>
          </p:cNvSpPr>
          <p:nvPr>
            <p:ph type="sldNum" sz="quarter" idx="5"/>
          </p:nvPr>
        </p:nvSpPr>
        <p:spPr/>
        <p:txBody>
          <a:bodyPr/>
          <a:lstStyle/>
          <a:p>
            <a:fld id="{137B7CE8-1261-4BD4-B340-7121C96CC406}" type="slidenum">
              <a:rPr lang="nb-NO" smtClean="0"/>
              <a:t>7</a:t>
            </a:fld>
            <a:endParaRPr lang="nb-NO"/>
          </a:p>
        </p:txBody>
      </p:sp>
    </p:spTree>
    <p:extLst>
      <p:ext uri="{BB962C8B-B14F-4D97-AF65-F5344CB8AC3E}">
        <p14:creationId xmlns:p14="http://schemas.microsoft.com/office/powerpoint/2010/main" val="17957805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 finnes litt ulike typer kryptering: </a:t>
            </a:r>
          </a:p>
          <a:p>
            <a:endParaRPr lang="nb-NO" dirty="0"/>
          </a:p>
          <a:p>
            <a:r>
              <a:rPr lang="nb-NO" dirty="0"/>
              <a:t>Symmetrisk kryptering: der nøkkelkrypteringen er hemmelig og nøkkel deles mellom sender og mottaker. Dette er den vanligste formen for kryptering. Tenk deg at du skriver en beskjed: “julegaven er et smykke” og du vil ikke at gave-mottakeren skal lese beskjeden, så du krypterer meldingen til “</a:t>
            </a:r>
            <a:r>
              <a:rPr lang="nb-NO" dirty="0" err="1"/>
              <a:t>ozqjlfajs</a:t>
            </a:r>
            <a:r>
              <a:rPr lang="nb-NO" dirty="0"/>
              <a:t> </a:t>
            </a:r>
            <a:r>
              <a:rPr lang="nb-NO" dirty="0" err="1"/>
              <a:t>jw</a:t>
            </a:r>
            <a:r>
              <a:rPr lang="nb-NO" dirty="0"/>
              <a:t> </a:t>
            </a:r>
            <a:r>
              <a:rPr lang="nb-NO" dirty="0" err="1"/>
              <a:t>jy</a:t>
            </a:r>
            <a:r>
              <a:rPr lang="nb-NO" dirty="0"/>
              <a:t> </a:t>
            </a:r>
            <a:r>
              <a:rPr lang="nb-NO" dirty="0" err="1"/>
              <a:t>xrdppj</a:t>
            </a:r>
            <a:r>
              <a:rPr lang="nb-NO" dirty="0"/>
              <a:t>”, via </a:t>
            </a:r>
            <a:r>
              <a:rPr lang="nb-NO" dirty="0" err="1"/>
              <a:t>caesar</a:t>
            </a:r>
            <a:r>
              <a:rPr lang="nb-NO" dirty="0"/>
              <a:t> </a:t>
            </a:r>
            <a:r>
              <a:rPr lang="nb-NO" dirty="0" err="1"/>
              <a:t>cipher</a:t>
            </a:r>
            <a:r>
              <a:rPr lang="nb-NO" dirty="0"/>
              <a:t>, med et hopp på 5. For at personen du gir beskjeden til skal skjønne noe som helst av koden må de også vite at den er skrevet i </a:t>
            </a:r>
            <a:r>
              <a:rPr lang="nb-NO" dirty="0" err="1"/>
              <a:t>caesar</a:t>
            </a:r>
            <a:r>
              <a:rPr lang="nb-NO" dirty="0"/>
              <a:t> </a:t>
            </a:r>
            <a:r>
              <a:rPr lang="nb-NO" dirty="0" err="1"/>
              <a:t>cipher</a:t>
            </a:r>
            <a:r>
              <a:rPr lang="nb-NO" dirty="0"/>
              <a:t>, med et hopp på 5. Så nøkkelkrypteringen er hemmelig og dere må ha samme nøkkel for at beskjeden skal kunne oversettes tilbake riktig.</a:t>
            </a:r>
          </a:p>
          <a:p>
            <a:endParaRPr lang="nb-NO" dirty="0"/>
          </a:p>
          <a:p>
            <a:r>
              <a:rPr lang="nb-NO" dirty="0"/>
              <a:t> Asymmetrisk kryptering: der nøkkelkrypteringen er offentlig og det er to nøkler. En privat og en offentlig. Den offentlige nøkkelen kan bare kryptere data, mens den private kan </a:t>
            </a:r>
            <a:r>
              <a:rPr lang="nb-NO" dirty="0" err="1"/>
              <a:t>dekryptere</a:t>
            </a:r>
            <a:r>
              <a:rPr lang="nb-NO" dirty="0"/>
              <a:t> data. Så den offentlige trenger ikke å være hemmelig, men den private må være, ellers kan hvem som helst </a:t>
            </a:r>
            <a:r>
              <a:rPr lang="nb-NO" dirty="0" err="1"/>
              <a:t>dekryptere</a:t>
            </a:r>
            <a:r>
              <a:rPr lang="nb-NO" dirty="0"/>
              <a:t> dataene og da er vi like langt. Asymmetrisk kryptering er mer sikkert, men også mer tungvint. En digital signatur er en asymmetrisk kryptering, siden den kun kan genereres med en privat nøkkel og verifiseres av alle med en offentlig nøkkel. Digital signatur brukes for å bevare autentisitet og integritet.</a:t>
            </a:r>
          </a:p>
          <a:p>
            <a:endParaRPr lang="nb-NO" dirty="0"/>
          </a:p>
          <a:p>
            <a:r>
              <a:rPr lang="nb-NO" dirty="0"/>
              <a:t> </a:t>
            </a:r>
            <a:r>
              <a:rPr lang="nb-NO" dirty="0" err="1"/>
              <a:t>Hash</a:t>
            </a:r>
            <a:r>
              <a:rPr lang="nb-NO" dirty="0"/>
              <a:t>-algoritmer: som ikke har noen nøkkel, men enveisidentifikasjon. De brukes for å sjekke dataintegritet og er ikke reverserbare. De brukes i ulike sikkerhetstiltak, slik som sjekksumalgoritmer og autentisering. Hvis du mater data inn i </a:t>
            </a:r>
            <a:r>
              <a:rPr lang="nb-NO" dirty="0" err="1"/>
              <a:t>hash</a:t>
            </a:r>
            <a:r>
              <a:rPr lang="nb-NO" dirty="0"/>
              <a:t>-algoritmen får du en blokk med tegn tilbake. Uansett lengden av dataen du gir er det like mange tegn i blokken, så det er nærmest umulig å gjette hva som ble matet inn. Ved å sammenligne </a:t>
            </a:r>
            <a:r>
              <a:rPr lang="nb-NO" dirty="0" err="1"/>
              <a:t>hash</a:t>
            </a:r>
            <a:r>
              <a:rPr lang="nb-NO" dirty="0"/>
              <a:t>-verdier kan man sjekke om to sett med data er like uten å avsløre dataene selv. Dette er nyttig for bl.a. integritet. En </a:t>
            </a:r>
            <a:r>
              <a:rPr lang="nb-NO" dirty="0" err="1"/>
              <a:t>hashkollisjon</a:t>
            </a:r>
            <a:r>
              <a:rPr lang="nb-NO" dirty="0"/>
              <a:t> er når man kan produsere den samme koden med to ulike input. Dette er farlig, siden det for eksempel kan brukes til å forfalske digital signatur. Ingen </a:t>
            </a:r>
            <a:r>
              <a:rPr lang="nb-NO" dirty="0" err="1"/>
              <a:t>hash</a:t>
            </a:r>
            <a:r>
              <a:rPr lang="nb-NO" dirty="0"/>
              <a:t>-algoritme er perfekt og de går som regel ut på dato etter hvert. Så hvis man bruker en </a:t>
            </a:r>
            <a:r>
              <a:rPr lang="nb-NO" dirty="0" err="1"/>
              <a:t>hash-algortime</a:t>
            </a:r>
            <a:r>
              <a:rPr lang="nb-NO" dirty="0"/>
              <a:t> i systemet sitt bør denne byttes ut med jevne mellomrom. Ellers er det bare et spørsmål om tid når kollisjoner begynner å oppstå</a:t>
            </a:r>
          </a:p>
        </p:txBody>
      </p:sp>
      <p:sp>
        <p:nvSpPr>
          <p:cNvPr id="4" name="Plassholder for lysbildenummer 3"/>
          <p:cNvSpPr>
            <a:spLocks noGrp="1"/>
          </p:cNvSpPr>
          <p:nvPr>
            <p:ph type="sldNum" sz="quarter" idx="5"/>
          </p:nvPr>
        </p:nvSpPr>
        <p:spPr/>
        <p:txBody>
          <a:bodyPr/>
          <a:lstStyle/>
          <a:p>
            <a:fld id="{137B7CE8-1261-4BD4-B340-7121C96CC406}" type="slidenum">
              <a:rPr lang="nb-NO" smtClean="0"/>
              <a:t>8</a:t>
            </a:fld>
            <a:endParaRPr lang="nb-NO"/>
          </a:p>
        </p:txBody>
      </p:sp>
    </p:spTree>
    <p:extLst>
      <p:ext uri="{BB962C8B-B14F-4D97-AF65-F5344CB8AC3E}">
        <p14:creationId xmlns:p14="http://schemas.microsoft.com/office/powerpoint/2010/main" val="1814634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137B7CE8-1261-4BD4-B340-7121C96CC406}" type="slidenum">
              <a:rPr lang="nb-NO" smtClean="0"/>
              <a:t>9</a:t>
            </a:fld>
            <a:endParaRPr lang="nb-NO"/>
          </a:p>
        </p:txBody>
      </p:sp>
    </p:spTree>
    <p:extLst>
      <p:ext uri="{BB962C8B-B14F-4D97-AF65-F5344CB8AC3E}">
        <p14:creationId xmlns:p14="http://schemas.microsoft.com/office/powerpoint/2010/main" val="2436538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DBF845E-1C63-4D87-9757-B7865CAA1AF0}"/>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160E48E8-31D5-40E9-BF11-870C0716E5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6A7ACB73-C70C-4AE8-89BD-E2612FF632A0}"/>
              </a:ext>
            </a:extLst>
          </p:cNvPr>
          <p:cNvSpPr>
            <a:spLocks noGrp="1"/>
          </p:cNvSpPr>
          <p:nvPr>
            <p:ph type="dt" sz="half" idx="10"/>
          </p:nvPr>
        </p:nvSpPr>
        <p:spPr/>
        <p:txBody>
          <a:bodyPr/>
          <a:lstStyle/>
          <a:p>
            <a:fld id="{43E2C405-F74A-47FA-BA1A-09B5C6421CE9}" type="datetimeFigureOut">
              <a:rPr lang="nb-NO" smtClean="0"/>
              <a:t>01.11.2021</a:t>
            </a:fld>
            <a:endParaRPr lang="nb-NO"/>
          </a:p>
        </p:txBody>
      </p:sp>
      <p:sp>
        <p:nvSpPr>
          <p:cNvPr id="5" name="Plassholder for bunntekst 4">
            <a:extLst>
              <a:ext uri="{FF2B5EF4-FFF2-40B4-BE49-F238E27FC236}">
                <a16:creationId xmlns:a16="http://schemas.microsoft.com/office/drawing/2014/main" id="{94FCFA52-8612-4830-9AEB-43793B206F3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841427C-DA7C-48A2-BABC-BE3A7E07A5C8}"/>
              </a:ext>
            </a:extLst>
          </p:cNvPr>
          <p:cNvSpPr>
            <a:spLocks noGrp="1"/>
          </p:cNvSpPr>
          <p:nvPr>
            <p:ph type="sldNum" sz="quarter" idx="12"/>
          </p:nvPr>
        </p:nvSpPr>
        <p:spPr/>
        <p:txBody>
          <a:bodyPr/>
          <a:lstStyle/>
          <a:p>
            <a:fld id="{EE09B8B4-99A5-4C97-8348-F3A3B6032DAB}" type="slidenum">
              <a:rPr lang="nb-NO" smtClean="0"/>
              <a:t>‹#›</a:t>
            </a:fld>
            <a:endParaRPr lang="nb-NO"/>
          </a:p>
        </p:txBody>
      </p:sp>
    </p:spTree>
    <p:extLst>
      <p:ext uri="{BB962C8B-B14F-4D97-AF65-F5344CB8AC3E}">
        <p14:creationId xmlns:p14="http://schemas.microsoft.com/office/powerpoint/2010/main" val="4175739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4C4340-B89C-4A5E-99D9-461411A45A37}"/>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4CB77774-AD29-49F8-9C03-0B54C6F4AE61}"/>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FBC7B34-E392-4FE1-B9EE-9BC1FCFFF28A}"/>
              </a:ext>
            </a:extLst>
          </p:cNvPr>
          <p:cNvSpPr>
            <a:spLocks noGrp="1"/>
          </p:cNvSpPr>
          <p:nvPr>
            <p:ph type="dt" sz="half" idx="10"/>
          </p:nvPr>
        </p:nvSpPr>
        <p:spPr/>
        <p:txBody>
          <a:bodyPr/>
          <a:lstStyle/>
          <a:p>
            <a:fld id="{43E2C405-F74A-47FA-BA1A-09B5C6421CE9}" type="datetimeFigureOut">
              <a:rPr lang="nb-NO" smtClean="0"/>
              <a:t>01.11.2021</a:t>
            </a:fld>
            <a:endParaRPr lang="nb-NO"/>
          </a:p>
        </p:txBody>
      </p:sp>
      <p:sp>
        <p:nvSpPr>
          <p:cNvPr id="5" name="Plassholder for bunntekst 4">
            <a:extLst>
              <a:ext uri="{FF2B5EF4-FFF2-40B4-BE49-F238E27FC236}">
                <a16:creationId xmlns:a16="http://schemas.microsoft.com/office/drawing/2014/main" id="{BCFEFE61-E179-47CB-892B-0F79F46D3D3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697F871-3A4A-47D1-B2A3-8BDC28692AF4}"/>
              </a:ext>
            </a:extLst>
          </p:cNvPr>
          <p:cNvSpPr>
            <a:spLocks noGrp="1"/>
          </p:cNvSpPr>
          <p:nvPr>
            <p:ph type="sldNum" sz="quarter" idx="12"/>
          </p:nvPr>
        </p:nvSpPr>
        <p:spPr/>
        <p:txBody>
          <a:bodyPr/>
          <a:lstStyle/>
          <a:p>
            <a:fld id="{EE09B8B4-99A5-4C97-8348-F3A3B6032DAB}" type="slidenum">
              <a:rPr lang="nb-NO" smtClean="0"/>
              <a:t>‹#›</a:t>
            </a:fld>
            <a:endParaRPr lang="nb-NO"/>
          </a:p>
        </p:txBody>
      </p:sp>
    </p:spTree>
    <p:extLst>
      <p:ext uri="{BB962C8B-B14F-4D97-AF65-F5344CB8AC3E}">
        <p14:creationId xmlns:p14="http://schemas.microsoft.com/office/powerpoint/2010/main" val="3700457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3966AE-FDC8-4770-AB9B-D6C26C787381}"/>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2681EE3D-722D-4208-BDD9-3007AD989F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BFFE3378-C989-4FCE-B630-8DDB56BE14B6}"/>
              </a:ext>
            </a:extLst>
          </p:cNvPr>
          <p:cNvSpPr>
            <a:spLocks noGrp="1"/>
          </p:cNvSpPr>
          <p:nvPr>
            <p:ph type="dt" sz="half" idx="10"/>
          </p:nvPr>
        </p:nvSpPr>
        <p:spPr/>
        <p:txBody>
          <a:bodyPr/>
          <a:lstStyle/>
          <a:p>
            <a:fld id="{43E2C405-F74A-47FA-BA1A-09B5C6421CE9}" type="datetimeFigureOut">
              <a:rPr lang="nb-NO" smtClean="0"/>
              <a:t>01.11.2021</a:t>
            </a:fld>
            <a:endParaRPr lang="nb-NO"/>
          </a:p>
        </p:txBody>
      </p:sp>
      <p:sp>
        <p:nvSpPr>
          <p:cNvPr id="5" name="Plassholder for bunntekst 4">
            <a:extLst>
              <a:ext uri="{FF2B5EF4-FFF2-40B4-BE49-F238E27FC236}">
                <a16:creationId xmlns:a16="http://schemas.microsoft.com/office/drawing/2014/main" id="{6B31D553-652F-4F76-AE04-FBFD33A90A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FE79F27-5CF5-4B15-9E62-6CA969F3F024}"/>
              </a:ext>
            </a:extLst>
          </p:cNvPr>
          <p:cNvSpPr>
            <a:spLocks noGrp="1"/>
          </p:cNvSpPr>
          <p:nvPr>
            <p:ph type="sldNum" sz="quarter" idx="12"/>
          </p:nvPr>
        </p:nvSpPr>
        <p:spPr/>
        <p:txBody>
          <a:bodyPr/>
          <a:lstStyle/>
          <a:p>
            <a:fld id="{EE09B8B4-99A5-4C97-8348-F3A3B6032DAB}" type="slidenum">
              <a:rPr lang="nb-NO" smtClean="0"/>
              <a:t>‹#›</a:t>
            </a:fld>
            <a:endParaRPr lang="nb-NO"/>
          </a:p>
        </p:txBody>
      </p:sp>
    </p:spTree>
    <p:extLst>
      <p:ext uri="{BB962C8B-B14F-4D97-AF65-F5344CB8AC3E}">
        <p14:creationId xmlns:p14="http://schemas.microsoft.com/office/powerpoint/2010/main" val="4026111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B959967-5A4D-45FB-97B9-61E4EE606F7D}"/>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04D9A373-C583-4E31-81C2-795B42C187FB}"/>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507F7737-1369-4059-9DC8-3456D5FF8EFA}"/>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85F42684-E25F-44D8-A638-6F45039FE197}"/>
              </a:ext>
            </a:extLst>
          </p:cNvPr>
          <p:cNvSpPr>
            <a:spLocks noGrp="1"/>
          </p:cNvSpPr>
          <p:nvPr>
            <p:ph type="dt" sz="half" idx="10"/>
          </p:nvPr>
        </p:nvSpPr>
        <p:spPr/>
        <p:txBody>
          <a:bodyPr/>
          <a:lstStyle/>
          <a:p>
            <a:fld id="{43E2C405-F74A-47FA-BA1A-09B5C6421CE9}" type="datetimeFigureOut">
              <a:rPr lang="nb-NO" smtClean="0"/>
              <a:t>01.11.2021</a:t>
            </a:fld>
            <a:endParaRPr lang="nb-NO"/>
          </a:p>
        </p:txBody>
      </p:sp>
      <p:sp>
        <p:nvSpPr>
          <p:cNvPr id="6" name="Plassholder for bunntekst 5">
            <a:extLst>
              <a:ext uri="{FF2B5EF4-FFF2-40B4-BE49-F238E27FC236}">
                <a16:creationId xmlns:a16="http://schemas.microsoft.com/office/drawing/2014/main" id="{0561A516-9FA2-4F47-88A6-841BA27D0D27}"/>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3AF44F8C-E465-43CA-9DCE-5A1E3744ABDD}"/>
              </a:ext>
            </a:extLst>
          </p:cNvPr>
          <p:cNvSpPr>
            <a:spLocks noGrp="1"/>
          </p:cNvSpPr>
          <p:nvPr>
            <p:ph type="sldNum" sz="quarter" idx="12"/>
          </p:nvPr>
        </p:nvSpPr>
        <p:spPr/>
        <p:txBody>
          <a:bodyPr/>
          <a:lstStyle/>
          <a:p>
            <a:fld id="{EE09B8B4-99A5-4C97-8348-F3A3B6032DAB}" type="slidenum">
              <a:rPr lang="nb-NO" smtClean="0"/>
              <a:t>‹#›</a:t>
            </a:fld>
            <a:endParaRPr lang="nb-NO"/>
          </a:p>
        </p:txBody>
      </p:sp>
    </p:spTree>
    <p:extLst>
      <p:ext uri="{BB962C8B-B14F-4D97-AF65-F5344CB8AC3E}">
        <p14:creationId xmlns:p14="http://schemas.microsoft.com/office/powerpoint/2010/main" val="3965738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CD0855F-FE70-4398-84BE-FED94B55B4EC}"/>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E3690BC3-370D-40C9-B32D-4B81F3FE2C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37F54CD3-6AB8-4033-AB21-4EC657C9D373}"/>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C7D9C256-85FF-44FD-AE44-5E7D95B789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743AC8A7-18C4-43C4-921C-6B8076352E3E}"/>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C24719D1-CB9A-49C2-A9F0-BA5D4641B4CE}"/>
              </a:ext>
            </a:extLst>
          </p:cNvPr>
          <p:cNvSpPr>
            <a:spLocks noGrp="1"/>
          </p:cNvSpPr>
          <p:nvPr>
            <p:ph type="dt" sz="half" idx="10"/>
          </p:nvPr>
        </p:nvSpPr>
        <p:spPr/>
        <p:txBody>
          <a:bodyPr/>
          <a:lstStyle/>
          <a:p>
            <a:fld id="{43E2C405-F74A-47FA-BA1A-09B5C6421CE9}" type="datetimeFigureOut">
              <a:rPr lang="nb-NO" smtClean="0"/>
              <a:t>01.11.2021</a:t>
            </a:fld>
            <a:endParaRPr lang="nb-NO"/>
          </a:p>
        </p:txBody>
      </p:sp>
      <p:sp>
        <p:nvSpPr>
          <p:cNvPr id="8" name="Plassholder for bunntekst 7">
            <a:extLst>
              <a:ext uri="{FF2B5EF4-FFF2-40B4-BE49-F238E27FC236}">
                <a16:creationId xmlns:a16="http://schemas.microsoft.com/office/drawing/2014/main" id="{7C0F8A13-512E-4833-9E16-D0908475647D}"/>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3611F2FC-1128-48BE-AF9C-E5F708169D7B}"/>
              </a:ext>
            </a:extLst>
          </p:cNvPr>
          <p:cNvSpPr>
            <a:spLocks noGrp="1"/>
          </p:cNvSpPr>
          <p:nvPr>
            <p:ph type="sldNum" sz="quarter" idx="12"/>
          </p:nvPr>
        </p:nvSpPr>
        <p:spPr/>
        <p:txBody>
          <a:bodyPr/>
          <a:lstStyle/>
          <a:p>
            <a:fld id="{EE09B8B4-99A5-4C97-8348-F3A3B6032DAB}" type="slidenum">
              <a:rPr lang="nb-NO" smtClean="0"/>
              <a:t>‹#›</a:t>
            </a:fld>
            <a:endParaRPr lang="nb-NO"/>
          </a:p>
        </p:txBody>
      </p:sp>
    </p:spTree>
    <p:extLst>
      <p:ext uri="{BB962C8B-B14F-4D97-AF65-F5344CB8AC3E}">
        <p14:creationId xmlns:p14="http://schemas.microsoft.com/office/powerpoint/2010/main" val="1601523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ED0294E-9C2D-4DE9-ACE0-8E9DBBECB8A8}"/>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96A57E35-C9C1-4001-A6B1-9E4A54F51C54}"/>
              </a:ext>
            </a:extLst>
          </p:cNvPr>
          <p:cNvSpPr>
            <a:spLocks noGrp="1"/>
          </p:cNvSpPr>
          <p:nvPr>
            <p:ph type="dt" sz="half" idx="10"/>
          </p:nvPr>
        </p:nvSpPr>
        <p:spPr/>
        <p:txBody>
          <a:bodyPr/>
          <a:lstStyle/>
          <a:p>
            <a:fld id="{43E2C405-F74A-47FA-BA1A-09B5C6421CE9}" type="datetimeFigureOut">
              <a:rPr lang="nb-NO" smtClean="0"/>
              <a:t>01.11.2021</a:t>
            </a:fld>
            <a:endParaRPr lang="nb-NO"/>
          </a:p>
        </p:txBody>
      </p:sp>
      <p:sp>
        <p:nvSpPr>
          <p:cNvPr id="4" name="Plassholder for bunntekst 3">
            <a:extLst>
              <a:ext uri="{FF2B5EF4-FFF2-40B4-BE49-F238E27FC236}">
                <a16:creationId xmlns:a16="http://schemas.microsoft.com/office/drawing/2014/main" id="{3185A908-5CBB-4208-A64E-2CE836F787E0}"/>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421F404F-3C08-4ADB-B5EF-4000CC176E92}"/>
              </a:ext>
            </a:extLst>
          </p:cNvPr>
          <p:cNvSpPr>
            <a:spLocks noGrp="1"/>
          </p:cNvSpPr>
          <p:nvPr>
            <p:ph type="sldNum" sz="quarter" idx="12"/>
          </p:nvPr>
        </p:nvSpPr>
        <p:spPr/>
        <p:txBody>
          <a:bodyPr/>
          <a:lstStyle/>
          <a:p>
            <a:fld id="{EE09B8B4-99A5-4C97-8348-F3A3B6032DAB}" type="slidenum">
              <a:rPr lang="nb-NO" smtClean="0"/>
              <a:t>‹#›</a:t>
            </a:fld>
            <a:endParaRPr lang="nb-NO"/>
          </a:p>
        </p:txBody>
      </p:sp>
    </p:spTree>
    <p:extLst>
      <p:ext uri="{BB962C8B-B14F-4D97-AF65-F5344CB8AC3E}">
        <p14:creationId xmlns:p14="http://schemas.microsoft.com/office/powerpoint/2010/main" val="2503193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6DE25B32-3BDB-4818-90F0-E3EDD0753959}"/>
              </a:ext>
            </a:extLst>
          </p:cNvPr>
          <p:cNvSpPr>
            <a:spLocks noGrp="1"/>
          </p:cNvSpPr>
          <p:nvPr>
            <p:ph type="dt" sz="half" idx="10"/>
          </p:nvPr>
        </p:nvSpPr>
        <p:spPr/>
        <p:txBody>
          <a:bodyPr/>
          <a:lstStyle/>
          <a:p>
            <a:fld id="{43E2C405-F74A-47FA-BA1A-09B5C6421CE9}" type="datetimeFigureOut">
              <a:rPr lang="nb-NO" smtClean="0"/>
              <a:t>01.11.2021</a:t>
            </a:fld>
            <a:endParaRPr lang="nb-NO"/>
          </a:p>
        </p:txBody>
      </p:sp>
      <p:sp>
        <p:nvSpPr>
          <p:cNvPr id="3" name="Plassholder for bunntekst 2">
            <a:extLst>
              <a:ext uri="{FF2B5EF4-FFF2-40B4-BE49-F238E27FC236}">
                <a16:creationId xmlns:a16="http://schemas.microsoft.com/office/drawing/2014/main" id="{09D1E4DB-1CE2-4AF4-8D9B-1C92537DB485}"/>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A84D91CC-C5A4-4867-AB83-28B7825344DC}"/>
              </a:ext>
            </a:extLst>
          </p:cNvPr>
          <p:cNvSpPr>
            <a:spLocks noGrp="1"/>
          </p:cNvSpPr>
          <p:nvPr>
            <p:ph type="sldNum" sz="quarter" idx="12"/>
          </p:nvPr>
        </p:nvSpPr>
        <p:spPr/>
        <p:txBody>
          <a:bodyPr/>
          <a:lstStyle/>
          <a:p>
            <a:fld id="{EE09B8B4-99A5-4C97-8348-F3A3B6032DAB}" type="slidenum">
              <a:rPr lang="nb-NO" smtClean="0"/>
              <a:t>‹#›</a:t>
            </a:fld>
            <a:endParaRPr lang="nb-NO"/>
          </a:p>
        </p:txBody>
      </p:sp>
    </p:spTree>
    <p:extLst>
      <p:ext uri="{BB962C8B-B14F-4D97-AF65-F5344CB8AC3E}">
        <p14:creationId xmlns:p14="http://schemas.microsoft.com/office/powerpoint/2010/main" val="2310114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6366ACA-20BF-41BC-A4D7-3E30F84C865D}"/>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9946D890-877D-4F37-BC09-16B9615C1B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B6EA45D3-E6AF-4AA4-9F84-CE720D5132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C9B10E0D-13B0-45A8-9B73-78BD37E2C590}"/>
              </a:ext>
            </a:extLst>
          </p:cNvPr>
          <p:cNvSpPr>
            <a:spLocks noGrp="1"/>
          </p:cNvSpPr>
          <p:nvPr>
            <p:ph type="dt" sz="half" idx="10"/>
          </p:nvPr>
        </p:nvSpPr>
        <p:spPr/>
        <p:txBody>
          <a:bodyPr/>
          <a:lstStyle/>
          <a:p>
            <a:fld id="{43E2C405-F74A-47FA-BA1A-09B5C6421CE9}" type="datetimeFigureOut">
              <a:rPr lang="nb-NO" smtClean="0"/>
              <a:t>01.11.2021</a:t>
            </a:fld>
            <a:endParaRPr lang="nb-NO"/>
          </a:p>
        </p:txBody>
      </p:sp>
      <p:sp>
        <p:nvSpPr>
          <p:cNvPr id="6" name="Plassholder for bunntekst 5">
            <a:extLst>
              <a:ext uri="{FF2B5EF4-FFF2-40B4-BE49-F238E27FC236}">
                <a16:creationId xmlns:a16="http://schemas.microsoft.com/office/drawing/2014/main" id="{6886D16F-002A-4908-8A83-4B671589ED7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8BBA301C-4434-4C78-918E-EA47C4800787}"/>
              </a:ext>
            </a:extLst>
          </p:cNvPr>
          <p:cNvSpPr>
            <a:spLocks noGrp="1"/>
          </p:cNvSpPr>
          <p:nvPr>
            <p:ph type="sldNum" sz="quarter" idx="12"/>
          </p:nvPr>
        </p:nvSpPr>
        <p:spPr/>
        <p:txBody>
          <a:bodyPr/>
          <a:lstStyle/>
          <a:p>
            <a:fld id="{EE09B8B4-99A5-4C97-8348-F3A3B6032DAB}" type="slidenum">
              <a:rPr lang="nb-NO" smtClean="0"/>
              <a:t>‹#›</a:t>
            </a:fld>
            <a:endParaRPr lang="nb-NO"/>
          </a:p>
        </p:txBody>
      </p:sp>
    </p:spTree>
    <p:extLst>
      <p:ext uri="{BB962C8B-B14F-4D97-AF65-F5344CB8AC3E}">
        <p14:creationId xmlns:p14="http://schemas.microsoft.com/office/powerpoint/2010/main" val="1984379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9E16E2-2EDE-4C29-9B73-F2B7FF2EF486}"/>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EAD7E419-8A5D-47B0-9580-1698017E37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80528890-E2A4-4F85-B8EC-22E8874F52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5870537A-1DC7-4E2A-9E16-A57E6468E64B}"/>
              </a:ext>
            </a:extLst>
          </p:cNvPr>
          <p:cNvSpPr>
            <a:spLocks noGrp="1"/>
          </p:cNvSpPr>
          <p:nvPr>
            <p:ph type="dt" sz="half" idx="10"/>
          </p:nvPr>
        </p:nvSpPr>
        <p:spPr/>
        <p:txBody>
          <a:bodyPr/>
          <a:lstStyle/>
          <a:p>
            <a:fld id="{43E2C405-F74A-47FA-BA1A-09B5C6421CE9}" type="datetimeFigureOut">
              <a:rPr lang="nb-NO" smtClean="0"/>
              <a:t>01.11.2021</a:t>
            </a:fld>
            <a:endParaRPr lang="nb-NO"/>
          </a:p>
        </p:txBody>
      </p:sp>
      <p:sp>
        <p:nvSpPr>
          <p:cNvPr id="6" name="Plassholder for bunntekst 5">
            <a:extLst>
              <a:ext uri="{FF2B5EF4-FFF2-40B4-BE49-F238E27FC236}">
                <a16:creationId xmlns:a16="http://schemas.microsoft.com/office/drawing/2014/main" id="{F2FE683F-BB3F-4811-A5F8-80D4A5B0B722}"/>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0F662B72-6138-4F83-BF12-9F7D353800E3}"/>
              </a:ext>
            </a:extLst>
          </p:cNvPr>
          <p:cNvSpPr>
            <a:spLocks noGrp="1"/>
          </p:cNvSpPr>
          <p:nvPr>
            <p:ph type="sldNum" sz="quarter" idx="12"/>
          </p:nvPr>
        </p:nvSpPr>
        <p:spPr/>
        <p:txBody>
          <a:bodyPr/>
          <a:lstStyle/>
          <a:p>
            <a:fld id="{EE09B8B4-99A5-4C97-8348-F3A3B6032DAB}" type="slidenum">
              <a:rPr lang="nb-NO" smtClean="0"/>
              <a:t>‹#›</a:t>
            </a:fld>
            <a:endParaRPr lang="nb-NO"/>
          </a:p>
        </p:txBody>
      </p:sp>
    </p:spTree>
    <p:extLst>
      <p:ext uri="{BB962C8B-B14F-4D97-AF65-F5344CB8AC3E}">
        <p14:creationId xmlns:p14="http://schemas.microsoft.com/office/powerpoint/2010/main" val="885384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ED4D128-2B9B-48C8-B2F7-363611886F9E}"/>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3BE7D6E6-EC96-40DC-92C7-95179705C834}"/>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4D88DC9-C5DA-4AA5-BAE5-D06045D75860}"/>
              </a:ext>
            </a:extLst>
          </p:cNvPr>
          <p:cNvSpPr>
            <a:spLocks noGrp="1"/>
          </p:cNvSpPr>
          <p:nvPr>
            <p:ph type="dt" sz="half" idx="10"/>
          </p:nvPr>
        </p:nvSpPr>
        <p:spPr/>
        <p:txBody>
          <a:bodyPr/>
          <a:lstStyle/>
          <a:p>
            <a:fld id="{43E2C405-F74A-47FA-BA1A-09B5C6421CE9}" type="datetimeFigureOut">
              <a:rPr lang="nb-NO" smtClean="0"/>
              <a:t>01.11.2021</a:t>
            </a:fld>
            <a:endParaRPr lang="nb-NO"/>
          </a:p>
        </p:txBody>
      </p:sp>
      <p:sp>
        <p:nvSpPr>
          <p:cNvPr id="5" name="Plassholder for bunntekst 4">
            <a:extLst>
              <a:ext uri="{FF2B5EF4-FFF2-40B4-BE49-F238E27FC236}">
                <a16:creationId xmlns:a16="http://schemas.microsoft.com/office/drawing/2014/main" id="{957BB3EC-E55A-4647-A6D1-D9FA77E5007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BD971F9-D840-4A37-BA3C-7FF8130754F2}"/>
              </a:ext>
            </a:extLst>
          </p:cNvPr>
          <p:cNvSpPr>
            <a:spLocks noGrp="1"/>
          </p:cNvSpPr>
          <p:nvPr>
            <p:ph type="sldNum" sz="quarter" idx="12"/>
          </p:nvPr>
        </p:nvSpPr>
        <p:spPr/>
        <p:txBody>
          <a:bodyPr/>
          <a:lstStyle/>
          <a:p>
            <a:fld id="{EE09B8B4-99A5-4C97-8348-F3A3B6032DAB}" type="slidenum">
              <a:rPr lang="nb-NO" smtClean="0"/>
              <a:t>‹#›</a:t>
            </a:fld>
            <a:endParaRPr lang="nb-NO"/>
          </a:p>
        </p:txBody>
      </p:sp>
    </p:spTree>
    <p:extLst>
      <p:ext uri="{BB962C8B-B14F-4D97-AF65-F5344CB8AC3E}">
        <p14:creationId xmlns:p14="http://schemas.microsoft.com/office/powerpoint/2010/main" val="3714749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2C256CB2-0B23-44E2-B5E0-B27724052583}"/>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8E14203A-9C1A-4603-9F33-F430A8BF59CA}"/>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1656756-6000-48A6-BC52-0D62E59E15CC}"/>
              </a:ext>
            </a:extLst>
          </p:cNvPr>
          <p:cNvSpPr>
            <a:spLocks noGrp="1"/>
          </p:cNvSpPr>
          <p:nvPr>
            <p:ph type="dt" sz="half" idx="10"/>
          </p:nvPr>
        </p:nvSpPr>
        <p:spPr/>
        <p:txBody>
          <a:bodyPr/>
          <a:lstStyle/>
          <a:p>
            <a:fld id="{43E2C405-F74A-47FA-BA1A-09B5C6421CE9}" type="datetimeFigureOut">
              <a:rPr lang="nb-NO" smtClean="0"/>
              <a:t>01.11.2021</a:t>
            </a:fld>
            <a:endParaRPr lang="nb-NO"/>
          </a:p>
        </p:txBody>
      </p:sp>
      <p:sp>
        <p:nvSpPr>
          <p:cNvPr id="5" name="Plassholder for bunntekst 4">
            <a:extLst>
              <a:ext uri="{FF2B5EF4-FFF2-40B4-BE49-F238E27FC236}">
                <a16:creationId xmlns:a16="http://schemas.microsoft.com/office/drawing/2014/main" id="{62B91DF9-43C5-4E86-87FF-2C4A931767B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D9265C1-4127-4AB8-99B9-8518FA98F559}"/>
              </a:ext>
            </a:extLst>
          </p:cNvPr>
          <p:cNvSpPr>
            <a:spLocks noGrp="1"/>
          </p:cNvSpPr>
          <p:nvPr>
            <p:ph type="sldNum" sz="quarter" idx="12"/>
          </p:nvPr>
        </p:nvSpPr>
        <p:spPr/>
        <p:txBody>
          <a:bodyPr/>
          <a:lstStyle/>
          <a:p>
            <a:fld id="{EE09B8B4-99A5-4C97-8348-F3A3B6032DAB}" type="slidenum">
              <a:rPr lang="nb-NO" smtClean="0"/>
              <a:t>‹#›</a:t>
            </a:fld>
            <a:endParaRPr lang="nb-NO"/>
          </a:p>
        </p:txBody>
      </p:sp>
    </p:spTree>
    <p:extLst>
      <p:ext uri="{BB962C8B-B14F-4D97-AF65-F5344CB8AC3E}">
        <p14:creationId xmlns:p14="http://schemas.microsoft.com/office/powerpoint/2010/main" val="926701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3997D9C1-7B50-4B71-991C-68647033B0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96496EF-609C-4920-AFAF-6C334C217F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C5CE679-BC46-4100-BAB9-1B86AFD0A0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E2C405-F74A-47FA-BA1A-09B5C6421CE9}" type="datetimeFigureOut">
              <a:rPr lang="nb-NO" smtClean="0"/>
              <a:t>01.11.2021</a:t>
            </a:fld>
            <a:endParaRPr lang="nb-NO"/>
          </a:p>
        </p:txBody>
      </p:sp>
      <p:sp>
        <p:nvSpPr>
          <p:cNvPr id="5" name="Plassholder for bunntekst 4">
            <a:extLst>
              <a:ext uri="{FF2B5EF4-FFF2-40B4-BE49-F238E27FC236}">
                <a16:creationId xmlns:a16="http://schemas.microsoft.com/office/drawing/2014/main" id="{88537AEA-6BB6-40D2-9B1A-8149F1C2C6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59757CFE-8303-4C6D-9BF5-5D46AEBDB7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09B8B4-99A5-4C97-8348-F3A3B6032DAB}" type="slidenum">
              <a:rPr lang="nb-NO" smtClean="0"/>
              <a:t>‹#›</a:t>
            </a:fld>
            <a:endParaRPr lang="nb-NO"/>
          </a:p>
        </p:txBody>
      </p:sp>
    </p:spTree>
    <p:extLst>
      <p:ext uri="{BB962C8B-B14F-4D97-AF65-F5344CB8AC3E}">
        <p14:creationId xmlns:p14="http://schemas.microsoft.com/office/powerpoint/2010/main" val="8559165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4" descr="CPU med binære tall og planskisse">
            <a:extLst>
              <a:ext uri="{FF2B5EF4-FFF2-40B4-BE49-F238E27FC236}">
                <a16:creationId xmlns:a16="http://schemas.microsoft.com/office/drawing/2014/main" id="{9B1EB185-6D3E-419E-862A-8814A656E498}"/>
              </a:ext>
            </a:extLst>
          </p:cNvPr>
          <p:cNvPicPr>
            <a:picLocks noChangeAspect="1"/>
          </p:cNvPicPr>
          <p:nvPr/>
        </p:nvPicPr>
        <p:blipFill rotWithShape="1">
          <a:blip r:embed="rId2">
            <a:alphaModFix amt="50000"/>
          </a:blip>
          <a:srcRect/>
          <a:stretch/>
        </p:blipFill>
        <p:spPr>
          <a:xfrm>
            <a:off x="20" y="1"/>
            <a:ext cx="12191980" cy="6857999"/>
          </a:xfrm>
          <a:prstGeom prst="rect">
            <a:avLst/>
          </a:prstGeom>
        </p:spPr>
      </p:pic>
      <p:sp>
        <p:nvSpPr>
          <p:cNvPr id="2" name="Tittel 1">
            <a:extLst>
              <a:ext uri="{FF2B5EF4-FFF2-40B4-BE49-F238E27FC236}">
                <a16:creationId xmlns:a16="http://schemas.microsoft.com/office/drawing/2014/main" id="{2995C1B4-A0E4-43E1-8968-2B8337BB4BA6}"/>
              </a:ext>
            </a:extLst>
          </p:cNvPr>
          <p:cNvSpPr>
            <a:spLocks noGrp="1"/>
          </p:cNvSpPr>
          <p:nvPr>
            <p:ph type="ctrTitle"/>
          </p:nvPr>
        </p:nvSpPr>
        <p:spPr>
          <a:xfrm>
            <a:off x="1524000" y="1122362"/>
            <a:ext cx="9144000" cy="2900518"/>
          </a:xfrm>
        </p:spPr>
        <p:txBody>
          <a:bodyPr>
            <a:normAutofit/>
          </a:bodyPr>
          <a:lstStyle/>
          <a:p>
            <a:r>
              <a:rPr lang="nb-NO">
                <a:solidFill>
                  <a:srgbClr val="FFFFFF"/>
                </a:solidFill>
              </a:rPr>
              <a:t>Hvordan fungerer ruteren?</a:t>
            </a:r>
            <a:br>
              <a:rPr lang="nb-NO">
                <a:solidFill>
                  <a:srgbClr val="FFFFFF"/>
                </a:solidFill>
              </a:rPr>
            </a:br>
            <a:r>
              <a:rPr lang="nb-NO">
                <a:solidFill>
                  <a:srgbClr val="FFFFFF"/>
                </a:solidFill>
              </a:rPr>
              <a:t>Kryptering og sikkerhet</a:t>
            </a:r>
          </a:p>
        </p:txBody>
      </p:sp>
      <p:sp>
        <p:nvSpPr>
          <p:cNvPr id="3" name="Undertittel 2">
            <a:extLst>
              <a:ext uri="{FF2B5EF4-FFF2-40B4-BE49-F238E27FC236}">
                <a16:creationId xmlns:a16="http://schemas.microsoft.com/office/drawing/2014/main" id="{E178449C-A5C9-4842-B2FD-29E576BD0C47}"/>
              </a:ext>
            </a:extLst>
          </p:cNvPr>
          <p:cNvSpPr>
            <a:spLocks noGrp="1"/>
          </p:cNvSpPr>
          <p:nvPr>
            <p:ph type="subTitle" idx="1"/>
          </p:nvPr>
        </p:nvSpPr>
        <p:spPr>
          <a:xfrm>
            <a:off x="1524000" y="4159404"/>
            <a:ext cx="9144000" cy="1098395"/>
          </a:xfrm>
        </p:spPr>
        <p:txBody>
          <a:bodyPr>
            <a:normAutofit/>
          </a:bodyPr>
          <a:lstStyle/>
          <a:p>
            <a:r>
              <a:rPr lang="nb-NO">
                <a:solidFill>
                  <a:srgbClr val="FFFFFF"/>
                </a:solidFill>
              </a:rPr>
              <a:t>Oscarhbj@ifi.uio.no</a:t>
            </a:r>
          </a:p>
        </p:txBody>
      </p:sp>
    </p:spTree>
    <p:extLst>
      <p:ext uri="{BB962C8B-B14F-4D97-AF65-F5344CB8AC3E}">
        <p14:creationId xmlns:p14="http://schemas.microsoft.com/office/powerpoint/2010/main" val="259262716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4C9C390-3ED4-4A7C-A467-8AA5876389CE}"/>
              </a:ext>
            </a:extLst>
          </p:cNvPr>
          <p:cNvSpPr>
            <a:spLocks noGrp="1"/>
          </p:cNvSpPr>
          <p:nvPr>
            <p:ph type="title"/>
          </p:nvPr>
        </p:nvSpPr>
        <p:spPr/>
        <p:txBody>
          <a:bodyPr/>
          <a:lstStyle/>
          <a:p>
            <a:r>
              <a:rPr lang="nb-NO" dirty="0"/>
              <a:t>IP-adresse</a:t>
            </a:r>
          </a:p>
        </p:txBody>
      </p:sp>
      <p:sp>
        <p:nvSpPr>
          <p:cNvPr id="3" name="Plassholder for innhold 2">
            <a:extLst>
              <a:ext uri="{FF2B5EF4-FFF2-40B4-BE49-F238E27FC236}">
                <a16:creationId xmlns:a16="http://schemas.microsoft.com/office/drawing/2014/main" id="{FC921804-F101-4310-A3C2-5D29BE54CBCA}"/>
              </a:ext>
            </a:extLst>
          </p:cNvPr>
          <p:cNvSpPr>
            <a:spLocks noGrp="1"/>
          </p:cNvSpPr>
          <p:nvPr>
            <p:ph idx="1"/>
          </p:nvPr>
        </p:nvSpPr>
        <p:spPr/>
        <p:txBody>
          <a:bodyPr/>
          <a:lstStyle/>
          <a:p>
            <a:r>
              <a:rPr lang="nb-NO" dirty="0"/>
              <a:t>Din hjemmeadresse på internett</a:t>
            </a:r>
          </a:p>
          <a:p>
            <a:r>
              <a:rPr lang="nb-NO" dirty="0"/>
              <a:t>Unik</a:t>
            </a:r>
          </a:p>
        </p:txBody>
      </p:sp>
    </p:spTree>
    <p:extLst>
      <p:ext uri="{BB962C8B-B14F-4D97-AF65-F5344CB8AC3E}">
        <p14:creationId xmlns:p14="http://schemas.microsoft.com/office/powerpoint/2010/main" val="1406883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52DBA4F-F057-495D-A411-54EB8B36703E}"/>
              </a:ext>
            </a:extLst>
          </p:cNvPr>
          <p:cNvSpPr>
            <a:spLocks noGrp="1"/>
          </p:cNvSpPr>
          <p:nvPr>
            <p:ph type="title"/>
          </p:nvPr>
        </p:nvSpPr>
        <p:spPr/>
        <p:txBody>
          <a:bodyPr/>
          <a:lstStyle/>
          <a:p>
            <a:r>
              <a:rPr lang="nb-NO" dirty="0"/>
              <a:t>IPv4</a:t>
            </a:r>
          </a:p>
        </p:txBody>
      </p:sp>
      <p:sp>
        <p:nvSpPr>
          <p:cNvPr id="3" name="Plassholder for innhold 2">
            <a:extLst>
              <a:ext uri="{FF2B5EF4-FFF2-40B4-BE49-F238E27FC236}">
                <a16:creationId xmlns:a16="http://schemas.microsoft.com/office/drawing/2014/main" id="{02C0BDB4-E7A7-4485-8C5A-A3793190C94F}"/>
              </a:ext>
            </a:extLst>
          </p:cNvPr>
          <p:cNvSpPr>
            <a:spLocks noGrp="1"/>
          </p:cNvSpPr>
          <p:nvPr>
            <p:ph idx="1"/>
          </p:nvPr>
        </p:nvSpPr>
        <p:spPr/>
        <p:txBody>
          <a:bodyPr/>
          <a:lstStyle/>
          <a:p>
            <a:r>
              <a:rPr lang="nb-NO" dirty="0"/>
              <a:t>Sender dataen til ruteren som sender videre</a:t>
            </a:r>
          </a:p>
          <a:p>
            <a:r>
              <a:rPr lang="nb-NO" dirty="0" err="1"/>
              <a:t>Local</a:t>
            </a:r>
            <a:r>
              <a:rPr lang="nb-NO" dirty="0"/>
              <a:t> og </a:t>
            </a:r>
            <a:r>
              <a:rPr lang="nb-NO" dirty="0" err="1"/>
              <a:t>public</a:t>
            </a:r>
            <a:endParaRPr lang="nb-NO" dirty="0"/>
          </a:p>
          <a:p>
            <a:r>
              <a:rPr lang="nb-NO" dirty="0"/>
              <a:t>32 bit</a:t>
            </a:r>
          </a:p>
          <a:p>
            <a:endParaRPr lang="nb-NO" dirty="0"/>
          </a:p>
        </p:txBody>
      </p:sp>
      <p:pic>
        <p:nvPicPr>
          <p:cNvPr id="4" name="Bilde 3">
            <a:extLst>
              <a:ext uri="{FF2B5EF4-FFF2-40B4-BE49-F238E27FC236}">
                <a16:creationId xmlns:a16="http://schemas.microsoft.com/office/drawing/2014/main" id="{6D6F54C8-D7E7-49E4-A0A6-FBB66449B8CE}"/>
              </a:ext>
            </a:extLst>
          </p:cNvPr>
          <p:cNvPicPr>
            <a:picLocks noChangeAspect="1"/>
          </p:cNvPicPr>
          <p:nvPr/>
        </p:nvPicPr>
        <p:blipFill>
          <a:blip r:embed="rId3"/>
          <a:stretch>
            <a:fillRect/>
          </a:stretch>
        </p:blipFill>
        <p:spPr>
          <a:xfrm>
            <a:off x="7156368" y="1918310"/>
            <a:ext cx="5035632" cy="3021379"/>
          </a:xfrm>
          <a:prstGeom prst="rect">
            <a:avLst/>
          </a:prstGeom>
        </p:spPr>
      </p:pic>
    </p:spTree>
    <p:extLst>
      <p:ext uri="{BB962C8B-B14F-4D97-AF65-F5344CB8AC3E}">
        <p14:creationId xmlns:p14="http://schemas.microsoft.com/office/powerpoint/2010/main" val="2658293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64D60F3-4E07-44C2-B014-794AB83A989A}"/>
              </a:ext>
            </a:extLst>
          </p:cNvPr>
          <p:cNvSpPr>
            <a:spLocks noGrp="1"/>
          </p:cNvSpPr>
          <p:nvPr>
            <p:ph type="title"/>
          </p:nvPr>
        </p:nvSpPr>
        <p:spPr/>
        <p:txBody>
          <a:bodyPr/>
          <a:lstStyle/>
          <a:p>
            <a:r>
              <a:rPr lang="nb-NO" dirty="0"/>
              <a:t>CIDR notasjon</a:t>
            </a:r>
          </a:p>
        </p:txBody>
      </p:sp>
      <p:sp>
        <p:nvSpPr>
          <p:cNvPr id="3" name="Plassholder for innhold 2">
            <a:extLst>
              <a:ext uri="{FF2B5EF4-FFF2-40B4-BE49-F238E27FC236}">
                <a16:creationId xmlns:a16="http://schemas.microsoft.com/office/drawing/2014/main" id="{105CB044-7A9D-4FFB-A775-78812F3FC7A9}"/>
              </a:ext>
            </a:extLst>
          </p:cNvPr>
          <p:cNvSpPr>
            <a:spLocks noGrp="1"/>
          </p:cNvSpPr>
          <p:nvPr>
            <p:ph idx="1"/>
          </p:nvPr>
        </p:nvSpPr>
        <p:spPr/>
        <p:txBody>
          <a:bodyPr/>
          <a:lstStyle/>
          <a:p>
            <a:r>
              <a:rPr lang="nb-NO" dirty="0"/>
              <a:t>Hvor mange bits nettverksmasken består av.</a:t>
            </a:r>
          </a:p>
          <a:p>
            <a:r>
              <a:rPr lang="nb-NO" dirty="0"/>
              <a:t>192.168.1.0/24 –masken er 24 bits på rad!</a:t>
            </a:r>
          </a:p>
          <a:p>
            <a:r>
              <a:rPr lang="nb-NO" dirty="0"/>
              <a:t>-&gt; 11111111.11111111.11111111.00000000</a:t>
            </a:r>
          </a:p>
          <a:p>
            <a:r>
              <a:rPr lang="nb-NO" dirty="0"/>
              <a:t>Subnett </a:t>
            </a:r>
            <a:r>
              <a:rPr lang="nb-NO" dirty="0" err="1"/>
              <a:t>ip</a:t>
            </a:r>
            <a:r>
              <a:rPr lang="nb-NO" dirty="0"/>
              <a:t>: AND mellom </a:t>
            </a:r>
            <a:r>
              <a:rPr lang="nb-NO" dirty="0" err="1"/>
              <a:t>ip</a:t>
            </a:r>
            <a:r>
              <a:rPr lang="nb-NO" dirty="0"/>
              <a:t> adressen og nettverksmasken.</a:t>
            </a:r>
          </a:p>
          <a:p>
            <a:r>
              <a:rPr lang="nb-NO" dirty="0"/>
              <a:t>Broadcast adresse: Or mellom </a:t>
            </a:r>
            <a:r>
              <a:rPr lang="nb-NO" dirty="0" err="1"/>
              <a:t>ip</a:t>
            </a:r>
            <a:r>
              <a:rPr lang="nb-NO" dirty="0"/>
              <a:t> og ‘nettverksmasken (invertert)</a:t>
            </a:r>
          </a:p>
          <a:p>
            <a:endParaRPr lang="nb-NO" dirty="0"/>
          </a:p>
        </p:txBody>
      </p:sp>
    </p:spTree>
    <p:extLst>
      <p:ext uri="{BB962C8B-B14F-4D97-AF65-F5344CB8AC3E}">
        <p14:creationId xmlns:p14="http://schemas.microsoft.com/office/powerpoint/2010/main" val="3727114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6B6A024-FEA2-4309-8332-B5913BEEA012}"/>
              </a:ext>
            </a:extLst>
          </p:cNvPr>
          <p:cNvSpPr>
            <a:spLocks noGrp="1"/>
          </p:cNvSpPr>
          <p:nvPr>
            <p:ph type="title"/>
          </p:nvPr>
        </p:nvSpPr>
        <p:spPr/>
        <p:txBody>
          <a:bodyPr/>
          <a:lstStyle/>
          <a:p>
            <a:r>
              <a:rPr lang="nb-NO" dirty="0"/>
              <a:t>Litt div utrykk</a:t>
            </a:r>
          </a:p>
        </p:txBody>
      </p:sp>
      <p:sp>
        <p:nvSpPr>
          <p:cNvPr id="3" name="Plassholder for innhold 2">
            <a:extLst>
              <a:ext uri="{FF2B5EF4-FFF2-40B4-BE49-F238E27FC236}">
                <a16:creationId xmlns:a16="http://schemas.microsoft.com/office/drawing/2014/main" id="{82E08827-C807-4203-A552-58F2D34CB7AB}"/>
              </a:ext>
            </a:extLst>
          </p:cNvPr>
          <p:cNvSpPr>
            <a:spLocks noGrp="1"/>
          </p:cNvSpPr>
          <p:nvPr>
            <p:ph idx="1"/>
          </p:nvPr>
        </p:nvSpPr>
        <p:spPr/>
        <p:txBody>
          <a:bodyPr/>
          <a:lstStyle/>
          <a:p>
            <a:r>
              <a:rPr lang="nb-NO" dirty="0"/>
              <a:t>ARP</a:t>
            </a:r>
          </a:p>
          <a:p>
            <a:r>
              <a:rPr lang="nb-NO" dirty="0"/>
              <a:t>NAT</a:t>
            </a:r>
          </a:p>
          <a:p>
            <a:r>
              <a:rPr lang="nb-NO" dirty="0"/>
              <a:t>DNS</a:t>
            </a:r>
          </a:p>
          <a:p>
            <a:r>
              <a:rPr lang="nb-NO" dirty="0"/>
              <a:t>Rot-servere</a:t>
            </a:r>
          </a:p>
          <a:p>
            <a:r>
              <a:rPr lang="nb-NO" dirty="0"/>
              <a:t>TDL-server</a:t>
            </a:r>
          </a:p>
          <a:p>
            <a:r>
              <a:rPr lang="nb-NO" dirty="0" err="1"/>
              <a:t>Authorative</a:t>
            </a:r>
            <a:r>
              <a:rPr lang="nb-NO" dirty="0"/>
              <a:t> </a:t>
            </a:r>
            <a:r>
              <a:rPr lang="nb-NO" dirty="0" err="1"/>
              <a:t>name</a:t>
            </a:r>
            <a:r>
              <a:rPr lang="nb-NO" dirty="0"/>
              <a:t> server</a:t>
            </a:r>
          </a:p>
          <a:p>
            <a:r>
              <a:rPr lang="nb-NO" dirty="0"/>
              <a:t>ISP</a:t>
            </a:r>
          </a:p>
          <a:p>
            <a:r>
              <a:rPr lang="nb-NO" dirty="0"/>
              <a:t>DCHP</a:t>
            </a:r>
          </a:p>
        </p:txBody>
      </p:sp>
    </p:spTree>
    <p:extLst>
      <p:ext uri="{BB962C8B-B14F-4D97-AF65-F5344CB8AC3E}">
        <p14:creationId xmlns:p14="http://schemas.microsoft.com/office/powerpoint/2010/main" val="1032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9" name="!!BGRectangle">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B38F75F6-52D4-42AC-9657-05544CEB22EB}"/>
              </a:ext>
            </a:extLst>
          </p:cNvPr>
          <p:cNvSpPr>
            <a:spLocks noGrp="1"/>
          </p:cNvSpPr>
          <p:nvPr>
            <p:ph type="title"/>
          </p:nvPr>
        </p:nvSpPr>
        <p:spPr>
          <a:xfrm>
            <a:off x="841247" y="474146"/>
            <a:ext cx="10515593" cy="1197864"/>
          </a:xfrm>
        </p:spPr>
        <p:txBody>
          <a:bodyPr>
            <a:normAutofit/>
          </a:bodyPr>
          <a:lstStyle/>
          <a:p>
            <a:r>
              <a:rPr lang="nb-NO" dirty="0"/>
              <a:t>Kryptering</a:t>
            </a:r>
          </a:p>
        </p:txBody>
      </p:sp>
      <p:sp>
        <p:nvSpPr>
          <p:cNvPr id="11" name="!!Line">
            <a:extLst>
              <a:ext uri="{FF2B5EF4-FFF2-40B4-BE49-F238E27FC236}">
                <a16:creationId xmlns:a16="http://schemas.microsoft.com/office/drawing/2014/main" id="{B0161EF8-C8C6-4F2A-9D5C-49BD28A2B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585216"/>
            <a:ext cx="9144"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de 3" descr="Et bilde som inneholder tekst, skilt&#10;&#10;Automatisk generert beskrivelse">
            <a:extLst>
              <a:ext uri="{FF2B5EF4-FFF2-40B4-BE49-F238E27FC236}">
                <a16:creationId xmlns:a16="http://schemas.microsoft.com/office/drawing/2014/main" id="{74D8DA2E-313F-4C0F-AD7A-CE7C4E18E378}"/>
              </a:ext>
            </a:extLst>
          </p:cNvPr>
          <p:cNvPicPr>
            <a:picLocks noChangeAspect="1"/>
          </p:cNvPicPr>
          <p:nvPr/>
        </p:nvPicPr>
        <p:blipFill rotWithShape="1">
          <a:blip r:embed="rId3"/>
          <a:srcRect l="540" r="1" b="1"/>
          <a:stretch/>
        </p:blipFill>
        <p:spPr>
          <a:xfrm>
            <a:off x="835153" y="2002117"/>
            <a:ext cx="6215794" cy="4171569"/>
          </a:xfrm>
          <a:prstGeom prst="rect">
            <a:avLst/>
          </a:prstGeom>
        </p:spPr>
      </p:pic>
    </p:spTree>
    <p:extLst>
      <p:ext uri="{BB962C8B-B14F-4D97-AF65-F5344CB8AC3E}">
        <p14:creationId xmlns:p14="http://schemas.microsoft.com/office/powerpoint/2010/main" val="334770271"/>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CE69B90-98B8-4057-A606-840AB551FFC8}"/>
              </a:ext>
            </a:extLst>
          </p:cNvPr>
          <p:cNvSpPr>
            <a:spLocks noGrp="1"/>
          </p:cNvSpPr>
          <p:nvPr>
            <p:ph type="title"/>
          </p:nvPr>
        </p:nvSpPr>
        <p:spPr/>
        <p:txBody>
          <a:bodyPr/>
          <a:lstStyle/>
          <a:p>
            <a:r>
              <a:rPr lang="nb-NO" dirty="0"/>
              <a:t>Kryptering</a:t>
            </a:r>
          </a:p>
        </p:txBody>
      </p:sp>
      <p:sp>
        <p:nvSpPr>
          <p:cNvPr id="3" name="Plassholder for innhold 2">
            <a:extLst>
              <a:ext uri="{FF2B5EF4-FFF2-40B4-BE49-F238E27FC236}">
                <a16:creationId xmlns:a16="http://schemas.microsoft.com/office/drawing/2014/main" id="{EEA82C8A-BC7B-490D-8A76-CB225132C438}"/>
              </a:ext>
            </a:extLst>
          </p:cNvPr>
          <p:cNvSpPr>
            <a:spLocks noGrp="1"/>
          </p:cNvSpPr>
          <p:nvPr>
            <p:ph idx="1"/>
          </p:nvPr>
        </p:nvSpPr>
        <p:spPr/>
        <p:txBody>
          <a:bodyPr/>
          <a:lstStyle/>
          <a:p>
            <a:r>
              <a:rPr lang="nb-NO" dirty="0"/>
              <a:t>Teksten krypteres</a:t>
            </a:r>
          </a:p>
          <a:p>
            <a:r>
              <a:rPr lang="nb-NO" dirty="0"/>
              <a:t>Teksten er nå </a:t>
            </a:r>
            <a:r>
              <a:rPr lang="nb-NO" dirty="0" err="1"/>
              <a:t>ciphertext</a:t>
            </a:r>
            <a:endParaRPr lang="nb-NO" dirty="0"/>
          </a:p>
          <a:p>
            <a:r>
              <a:rPr lang="nb-NO" dirty="0" err="1"/>
              <a:t>Dekrypteres</a:t>
            </a:r>
            <a:endParaRPr lang="nb-NO" dirty="0"/>
          </a:p>
          <a:p>
            <a:r>
              <a:rPr lang="nb-NO" dirty="0"/>
              <a:t>Kan nå leses igjen!</a:t>
            </a:r>
          </a:p>
        </p:txBody>
      </p:sp>
      <p:pic>
        <p:nvPicPr>
          <p:cNvPr id="5" name="Bilde 4">
            <a:extLst>
              <a:ext uri="{FF2B5EF4-FFF2-40B4-BE49-F238E27FC236}">
                <a16:creationId xmlns:a16="http://schemas.microsoft.com/office/drawing/2014/main" id="{094787F1-E80D-4F3C-AA34-191D48595D8E}"/>
              </a:ext>
            </a:extLst>
          </p:cNvPr>
          <p:cNvPicPr>
            <a:picLocks noChangeAspect="1"/>
          </p:cNvPicPr>
          <p:nvPr/>
        </p:nvPicPr>
        <p:blipFill>
          <a:blip r:embed="rId3"/>
          <a:stretch>
            <a:fillRect/>
          </a:stretch>
        </p:blipFill>
        <p:spPr>
          <a:xfrm>
            <a:off x="0" y="5167313"/>
            <a:ext cx="12529620" cy="1522290"/>
          </a:xfrm>
          <a:prstGeom prst="rect">
            <a:avLst/>
          </a:prstGeom>
        </p:spPr>
      </p:pic>
    </p:spTree>
    <p:extLst>
      <p:ext uri="{BB962C8B-B14F-4D97-AF65-F5344CB8AC3E}">
        <p14:creationId xmlns:p14="http://schemas.microsoft.com/office/powerpoint/2010/main" val="938362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6F783C2-1C11-42E2-AD36-17682356E784}"/>
              </a:ext>
            </a:extLst>
          </p:cNvPr>
          <p:cNvSpPr>
            <a:spLocks noGrp="1"/>
          </p:cNvSpPr>
          <p:nvPr>
            <p:ph type="title"/>
          </p:nvPr>
        </p:nvSpPr>
        <p:spPr/>
        <p:txBody>
          <a:bodyPr/>
          <a:lstStyle/>
          <a:p>
            <a:r>
              <a:rPr lang="nb-NO" dirty="0"/>
              <a:t>Forskjellige typer kryptering</a:t>
            </a:r>
          </a:p>
        </p:txBody>
      </p:sp>
      <p:sp>
        <p:nvSpPr>
          <p:cNvPr id="3" name="Plassholder for innhold 2">
            <a:extLst>
              <a:ext uri="{FF2B5EF4-FFF2-40B4-BE49-F238E27FC236}">
                <a16:creationId xmlns:a16="http://schemas.microsoft.com/office/drawing/2014/main" id="{2457FB3E-FB9F-42BB-B877-D0E54A75B18D}"/>
              </a:ext>
            </a:extLst>
          </p:cNvPr>
          <p:cNvSpPr>
            <a:spLocks noGrp="1"/>
          </p:cNvSpPr>
          <p:nvPr>
            <p:ph idx="1"/>
          </p:nvPr>
        </p:nvSpPr>
        <p:spPr/>
        <p:txBody>
          <a:bodyPr/>
          <a:lstStyle/>
          <a:p>
            <a:r>
              <a:rPr lang="nb-NO" dirty="0"/>
              <a:t>Symmetrisk –samme nøkkel for begge parter</a:t>
            </a:r>
          </a:p>
          <a:p>
            <a:r>
              <a:rPr lang="nb-NO" dirty="0"/>
              <a:t>Asymmetrisk – offentlig og privat nøkkel.</a:t>
            </a:r>
          </a:p>
          <a:p>
            <a:r>
              <a:rPr lang="nb-NO" dirty="0" err="1"/>
              <a:t>Hash</a:t>
            </a:r>
            <a:r>
              <a:rPr lang="nb-NO" dirty="0"/>
              <a:t>-algoritmer- ikke reverserbar</a:t>
            </a:r>
          </a:p>
        </p:txBody>
      </p:sp>
      <p:pic>
        <p:nvPicPr>
          <p:cNvPr id="4" name="Bilde 3">
            <a:extLst>
              <a:ext uri="{FF2B5EF4-FFF2-40B4-BE49-F238E27FC236}">
                <a16:creationId xmlns:a16="http://schemas.microsoft.com/office/drawing/2014/main" id="{43843CA7-30A3-427A-8053-FF72F0FC66CC}"/>
              </a:ext>
            </a:extLst>
          </p:cNvPr>
          <p:cNvPicPr>
            <a:picLocks noChangeAspect="1"/>
          </p:cNvPicPr>
          <p:nvPr/>
        </p:nvPicPr>
        <p:blipFill>
          <a:blip r:embed="rId3"/>
          <a:stretch>
            <a:fillRect/>
          </a:stretch>
        </p:blipFill>
        <p:spPr>
          <a:xfrm>
            <a:off x="4417561" y="3314700"/>
            <a:ext cx="4051525" cy="2997200"/>
          </a:xfrm>
          <a:prstGeom prst="rect">
            <a:avLst/>
          </a:prstGeom>
        </p:spPr>
      </p:pic>
    </p:spTree>
    <p:extLst>
      <p:ext uri="{BB962C8B-B14F-4D97-AF65-F5344CB8AC3E}">
        <p14:creationId xmlns:p14="http://schemas.microsoft.com/office/powerpoint/2010/main" val="2003858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11768F5D-9E7E-4DB9-B004-F4FCD2BE61B9}"/>
              </a:ext>
            </a:extLst>
          </p:cNvPr>
          <p:cNvPicPr>
            <a:picLocks noChangeAspect="1"/>
          </p:cNvPicPr>
          <p:nvPr/>
        </p:nvPicPr>
        <p:blipFill>
          <a:blip r:embed="rId3"/>
          <a:stretch>
            <a:fillRect/>
          </a:stretch>
        </p:blipFill>
        <p:spPr>
          <a:xfrm>
            <a:off x="7380558" y="121818"/>
            <a:ext cx="4018561" cy="5011720"/>
          </a:xfrm>
          <a:prstGeom prst="rect">
            <a:avLst/>
          </a:prstGeom>
        </p:spPr>
      </p:pic>
      <p:sp>
        <p:nvSpPr>
          <p:cNvPr id="2" name="Tittel 1">
            <a:extLst>
              <a:ext uri="{FF2B5EF4-FFF2-40B4-BE49-F238E27FC236}">
                <a16:creationId xmlns:a16="http://schemas.microsoft.com/office/drawing/2014/main" id="{A68D0EED-ABEC-40E7-BA43-156BBBA2299D}"/>
              </a:ext>
            </a:extLst>
          </p:cNvPr>
          <p:cNvSpPr>
            <a:spLocks noGrp="1"/>
          </p:cNvSpPr>
          <p:nvPr>
            <p:ph type="title"/>
          </p:nvPr>
        </p:nvSpPr>
        <p:spPr/>
        <p:txBody>
          <a:bodyPr/>
          <a:lstStyle/>
          <a:p>
            <a:r>
              <a:rPr lang="nb-NO" dirty="0" err="1"/>
              <a:t>memes</a:t>
            </a:r>
            <a:endParaRPr lang="nb-NO" dirty="0"/>
          </a:p>
        </p:txBody>
      </p:sp>
      <p:pic>
        <p:nvPicPr>
          <p:cNvPr id="1026" name="Picture 2">
            <a:extLst>
              <a:ext uri="{FF2B5EF4-FFF2-40B4-BE49-F238E27FC236}">
                <a16:creationId xmlns:a16="http://schemas.microsoft.com/office/drawing/2014/main" id="{1ACC9AE5-366A-43A0-AF57-56FD37AFAFB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8208"/>
          <a:stretch/>
        </p:blipFill>
        <p:spPr bwMode="auto">
          <a:xfrm>
            <a:off x="0" y="1306286"/>
            <a:ext cx="4495049" cy="235131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ADE7800-5D76-47C9-9BF3-C96D90ED2B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657600"/>
            <a:ext cx="2674648" cy="319714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7E960AD-FCC8-4C82-BB15-A5CFECB33C0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74648" y="3649106"/>
            <a:ext cx="6417788" cy="320889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7A6E7FB5-4097-4697-8827-F5DE3B31EC6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91197" y="1"/>
            <a:ext cx="30099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5" name="Bilde 4">
            <a:extLst>
              <a:ext uri="{FF2B5EF4-FFF2-40B4-BE49-F238E27FC236}">
                <a16:creationId xmlns:a16="http://schemas.microsoft.com/office/drawing/2014/main" id="{7CEC8958-A136-490B-B4E0-E68348FCED03}"/>
              </a:ext>
            </a:extLst>
          </p:cNvPr>
          <p:cNvPicPr>
            <a:picLocks noChangeAspect="1"/>
          </p:cNvPicPr>
          <p:nvPr/>
        </p:nvPicPr>
        <p:blipFill>
          <a:blip r:embed="rId8"/>
          <a:stretch>
            <a:fillRect/>
          </a:stretch>
        </p:blipFill>
        <p:spPr>
          <a:xfrm>
            <a:off x="7709606" y="3173092"/>
            <a:ext cx="4597387" cy="4091674"/>
          </a:xfrm>
          <a:prstGeom prst="rect">
            <a:avLst/>
          </a:prstGeom>
        </p:spPr>
      </p:pic>
      <p:sp>
        <p:nvSpPr>
          <p:cNvPr id="6" name="TekstSylinder 5">
            <a:extLst>
              <a:ext uri="{FF2B5EF4-FFF2-40B4-BE49-F238E27FC236}">
                <a16:creationId xmlns:a16="http://schemas.microsoft.com/office/drawing/2014/main" id="{A7C281E0-607E-40B0-9829-CACABC2BAE31}"/>
              </a:ext>
            </a:extLst>
          </p:cNvPr>
          <p:cNvSpPr txBox="1"/>
          <p:nvPr/>
        </p:nvSpPr>
        <p:spPr>
          <a:xfrm>
            <a:off x="7822086" y="2758441"/>
            <a:ext cx="2757745" cy="381529"/>
          </a:xfrm>
          <a:prstGeom prst="rect">
            <a:avLst/>
          </a:prstGeom>
          <a:noFill/>
        </p:spPr>
        <p:txBody>
          <a:bodyPr wrap="square" rtlCol="0">
            <a:spAutoFit/>
          </a:bodyPr>
          <a:lstStyle/>
          <a:p>
            <a:r>
              <a:rPr lang="nb-NO" dirty="0" err="1">
                <a:solidFill>
                  <a:schemeClr val="bg1"/>
                </a:solidFill>
              </a:rPr>
              <a:t>interesting</a:t>
            </a:r>
            <a:endParaRPr lang="nb-NO" dirty="0">
              <a:solidFill>
                <a:schemeClr val="bg1"/>
              </a:solidFill>
            </a:endParaRPr>
          </a:p>
        </p:txBody>
      </p:sp>
    </p:spTree>
    <p:extLst>
      <p:ext uri="{BB962C8B-B14F-4D97-AF65-F5344CB8AC3E}">
        <p14:creationId xmlns:p14="http://schemas.microsoft.com/office/powerpoint/2010/main" val="92600697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TotalTime>
  <Words>2112</Words>
  <Application>Microsoft Office PowerPoint</Application>
  <PresentationFormat>Widescreen</PresentationFormat>
  <Paragraphs>110</Paragraphs>
  <Slides>9</Slides>
  <Notes>8</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9</vt:i4>
      </vt:variant>
    </vt:vector>
  </HeadingPairs>
  <TitlesOfParts>
    <vt:vector size="13" baseType="lpstr">
      <vt:lpstr>Arial</vt:lpstr>
      <vt:lpstr>Calibri</vt:lpstr>
      <vt:lpstr>Calibri Light</vt:lpstr>
      <vt:lpstr>Office-tema</vt:lpstr>
      <vt:lpstr>Hvordan fungerer ruteren? Kryptering og sikkerhet</vt:lpstr>
      <vt:lpstr>IP-adresse</vt:lpstr>
      <vt:lpstr>IPv4</vt:lpstr>
      <vt:lpstr>CIDR notasjon</vt:lpstr>
      <vt:lpstr>Litt div utrykk</vt:lpstr>
      <vt:lpstr>Kryptering</vt:lpstr>
      <vt:lpstr>Kryptering</vt:lpstr>
      <vt:lpstr>Forskjellige typer kryptering</vt:lpstr>
      <vt:lpstr>memes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Hvordan fungerer ruteren? Kryptering og sikkerhet</dc:title>
  <dc:creator>Oscar Bjørnstad</dc:creator>
  <cp:lastModifiedBy>Oscar Bjørnstad</cp:lastModifiedBy>
  <cp:revision>10</cp:revision>
  <dcterms:created xsi:type="dcterms:W3CDTF">2021-11-01T18:04:45Z</dcterms:created>
  <dcterms:modified xsi:type="dcterms:W3CDTF">2021-11-01T20:42:43Z</dcterms:modified>
</cp:coreProperties>
</file>