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0" autoAdjust="0"/>
    <p:restoredTop sz="82097" autoAdjust="0"/>
  </p:normalViewPr>
  <p:slideViewPr>
    <p:cSldViewPr snapToGrid="0">
      <p:cViewPr varScale="1">
        <p:scale>
          <a:sx n="93" d="100"/>
          <a:sy n="93" d="100"/>
        </p:scale>
        <p:origin x="10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12E27-22BE-4782-A119-26ACFD19C639}" type="datetimeFigureOut">
              <a:rPr lang="nb-NO" smtClean="0"/>
              <a:t>05.10.2021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6C963-C2FF-47E0-B1A3-DBA965F1E471}" type="slidenum">
              <a:rPr lang="nb-NO" smtClean="0"/>
              <a:t>‹#›</a:t>
            </a:fld>
            <a:endParaRPr lang="nb-NO"/>
          </a:p>
        </p:txBody>
      </p:sp>
    </p:spTree>
    <p:extLst>
      <p:ext uri="{BB962C8B-B14F-4D97-AF65-F5344CB8AC3E}">
        <p14:creationId xmlns:p14="http://schemas.microsoft.com/office/powerpoint/2010/main" val="1120678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Abstraksjonsnivå kan vi regne som en rekke nivåer som rangeres etter forståelsen av det aktuelle systemet. Ofte så holder det å ikke måtte gå langt inn i ett system for å kunne bruke det. Hvis vi starter på Høynivået så kan det være det å kjøre en bil eller vite hvordan du spiller ett spill. Skal vi derimot ett hakk lenger ned så kan det være det å kjøre bilen eller det å vite hvordan spillet er programmert i en </a:t>
            </a:r>
            <a:r>
              <a:rPr lang="nb-NO" dirty="0" err="1"/>
              <a:t>engine</a:t>
            </a:r>
            <a:r>
              <a:rPr lang="nb-NO" dirty="0"/>
              <a:t>.</a:t>
            </a:r>
          </a:p>
          <a:p>
            <a:r>
              <a:rPr lang="nb-NO" dirty="0"/>
              <a:t>På høynivået kan vi gå helt ned til koden som vi alle programmerer med i in1000. Altså </a:t>
            </a:r>
            <a:r>
              <a:rPr lang="nb-NO" dirty="0" err="1"/>
              <a:t>python</a:t>
            </a:r>
            <a:r>
              <a:rPr lang="nb-NO" dirty="0"/>
              <a:t>, hvordan programmene vi lager er oppbygd.</a:t>
            </a:r>
          </a:p>
          <a:p>
            <a:r>
              <a:rPr lang="nb-NO" dirty="0"/>
              <a:t>Skal vi ned ett abstraksjonsnivå til så kommer vi til </a:t>
            </a:r>
            <a:r>
              <a:rPr lang="nb-NO" dirty="0" err="1"/>
              <a:t>middelsnivået</a:t>
            </a:r>
            <a:r>
              <a:rPr lang="nb-NO" dirty="0"/>
              <a:t>. Det er da hvordan datamaskinen tolker koden og bitsene vi sender inn. Altså Maskinkoden. Men vi er fortsatt ikke helt på bunnen. Selv om vi nå jobber med bits i vår datamaskin finnes det enda flere lag lengre nede. Neste lag nedover er </a:t>
            </a:r>
            <a:r>
              <a:rPr lang="nb-NO" dirty="0" err="1"/>
              <a:t>CPU’en</a:t>
            </a:r>
            <a:r>
              <a:rPr lang="nb-NO" dirty="0"/>
              <a:t> som er hjernen til datamaskinen.</a:t>
            </a:r>
          </a:p>
          <a:p>
            <a:r>
              <a:rPr lang="nb-NO" dirty="0"/>
              <a:t>Men hvorfor stoppe her når vi kan gå enda dypere?</a:t>
            </a:r>
          </a:p>
          <a:p>
            <a:r>
              <a:rPr lang="nb-NO" dirty="0"/>
              <a:t>Neste nivå innad i datamaskinen er ALU. Det er delen av </a:t>
            </a:r>
            <a:r>
              <a:rPr lang="nb-NO" dirty="0" err="1"/>
              <a:t>CPUen</a:t>
            </a:r>
            <a:r>
              <a:rPr lang="nb-NO" dirty="0"/>
              <a:t> som utfører de logiske operasjonene.</a:t>
            </a:r>
          </a:p>
          <a:p>
            <a:r>
              <a:rPr lang="nb-NO" dirty="0"/>
              <a:t>Så er spørsmålet fort hvor lavt kan vi gå? Og vi kan fortsette. Neste nivå vil være De logiske portene som til sammen skaper en krets. Men disse består også av Transistorer som igjen bruker strøm og spenning for å variere hvilke outputs vi får.</a:t>
            </a:r>
          </a:p>
        </p:txBody>
      </p:sp>
      <p:sp>
        <p:nvSpPr>
          <p:cNvPr id="4" name="Plassholder for lysbildenummer 3"/>
          <p:cNvSpPr>
            <a:spLocks noGrp="1"/>
          </p:cNvSpPr>
          <p:nvPr>
            <p:ph type="sldNum" sz="quarter" idx="5"/>
          </p:nvPr>
        </p:nvSpPr>
        <p:spPr/>
        <p:txBody>
          <a:bodyPr/>
          <a:lstStyle/>
          <a:p>
            <a:fld id="{F066C963-C2FF-47E0-B1A3-DBA965F1E471}" type="slidenum">
              <a:rPr lang="nb-NO" smtClean="0"/>
              <a:t>2</a:t>
            </a:fld>
            <a:endParaRPr lang="nb-NO"/>
          </a:p>
        </p:txBody>
      </p:sp>
    </p:spTree>
    <p:extLst>
      <p:ext uri="{BB962C8B-B14F-4D97-AF65-F5344CB8AC3E}">
        <p14:creationId xmlns:p14="http://schemas.microsoft.com/office/powerpoint/2010/main" val="2184071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LMC Arkitekturen har noen få men viktige komponenter. Denne datamaskinen har Ram, CPU, ALU og IO (Input output) som kommuniserer med bruker. </a:t>
            </a:r>
          </a:p>
        </p:txBody>
      </p:sp>
      <p:sp>
        <p:nvSpPr>
          <p:cNvPr id="4" name="Plassholder for lysbildenummer 3"/>
          <p:cNvSpPr>
            <a:spLocks noGrp="1"/>
          </p:cNvSpPr>
          <p:nvPr>
            <p:ph type="sldNum" sz="quarter" idx="5"/>
          </p:nvPr>
        </p:nvSpPr>
        <p:spPr/>
        <p:txBody>
          <a:bodyPr/>
          <a:lstStyle/>
          <a:p>
            <a:fld id="{F066C963-C2FF-47E0-B1A3-DBA965F1E471}" type="slidenum">
              <a:rPr lang="nb-NO" smtClean="0"/>
              <a:t>3</a:t>
            </a:fld>
            <a:endParaRPr lang="nb-NO"/>
          </a:p>
        </p:txBody>
      </p:sp>
    </p:spTree>
    <p:extLst>
      <p:ext uri="{BB962C8B-B14F-4D97-AF65-F5344CB8AC3E}">
        <p14:creationId xmlns:p14="http://schemas.microsoft.com/office/powerpoint/2010/main" val="185702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ALU Aritmetisk, </a:t>
            </a:r>
            <a:r>
              <a:rPr lang="nb-NO" dirty="0" err="1"/>
              <a:t>Logical</a:t>
            </a:r>
            <a:r>
              <a:rPr lang="nb-NO" dirty="0"/>
              <a:t> unit tegnes som vist på bildet. Den tar to forskjellige inputs fra datamaskinen og ett styresignal. Dette styresignalet forteller ALU en om den skal legge samme, dividere, subtraktere, eller kjøre noen andre logiske operasjoner. *Vis eksempel med addisjon mellom 2 tall.</a:t>
            </a:r>
          </a:p>
        </p:txBody>
      </p:sp>
      <p:sp>
        <p:nvSpPr>
          <p:cNvPr id="4" name="Plassholder for lysbildenummer 3"/>
          <p:cNvSpPr>
            <a:spLocks noGrp="1"/>
          </p:cNvSpPr>
          <p:nvPr>
            <p:ph type="sldNum" sz="quarter" idx="5"/>
          </p:nvPr>
        </p:nvSpPr>
        <p:spPr/>
        <p:txBody>
          <a:bodyPr/>
          <a:lstStyle/>
          <a:p>
            <a:fld id="{F066C963-C2FF-47E0-B1A3-DBA965F1E471}" type="slidenum">
              <a:rPr lang="nb-NO" smtClean="0"/>
              <a:t>4</a:t>
            </a:fld>
            <a:endParaRPr lang="nb-NO"/>
          </a:p>
        </p:txBody>
      </p:sp>
    </p:spTree>
    <p:extLst>
      <p:ext uri="{BB962C8B-B14F-4D97-AF65-F5344CB8AC3E}">
        <p14:creationId xmlns:p14="http://schemas.microsoft.com/office/powerpoint/2010/main" val="3311577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066C963-C2FF-47E0-B1A3-DBA965F1E471}" type="slidenum">
              <a:rPr lang="nb-NO" smtClean="0"/>
              <a:t>6</a:t>
            </a:fld>
            <a:endParaRPr lang="nb-NO"/>
          </a:p>
        </p:txBody>
      </p:sp>
    </p:spTree>
    <p:extLst>
      <p:ext uri="{BB962C8B-B14F-4D97-AF65-F5344CB8AC3E}">
        <p14:creationId xmlns:p14="http://schemas.microsoft.com/office/powerpoint/2010/main" val="1069971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Halvaddere</a:t>
            </a:r>
            <a:r>
              <a:rPr lang="nb-NO" dirty="0"/>
              <a:t> legger sammen to tall og sender ut summen samt mente siden vi jobber i 2 tall systemet.</a:t>
            </a:r>
          </a:p>
          <a:p>
            <a:r>
              <a:rPr lang="nb-NO" dirty="0" err="1"/>
              <a:t>Fulladdere</a:t>
            </a:r>
            <a:r>
              <a:rPr lang="nb-NO" dirty="0"/>
              <a:t>: Legger sammen to tall + mente og sener ut summen.</a:t>
            </a:r>
          </a:p>
          <a:p>
            <a:r>
              <a:rPr lang="nb-NO" dirty="0"/>
              <a:t>En seriell adder er mange </a:t>
            </a:r>
            <a:r>
              <a:rPr lang="nb-NO" dirty="0" err="1"/>
              <a:t>fulladdere</a:t>
            </a:r>
            <a:r>
              <a:rPr lang="nb-NO" dirty="0"/>
              <a:t> satt sammen i en rekke for å gi oss svaret på addisjon mellom 2 tall som er større enn 1 bit.</a:t>
            </a:r>
          </a:p>
        </p:txBody>
      </p:sp>
      <p:sp>
        <p:nvSpPr>
          <p:cNvPr id="4" name="Plassholder for lysbildenummer 3"/>
          <p:cNvSpPr>
            <a:spLocks noGrp="1"/>
          </p:cNvSpPr>
          <p:nvPr>
            <p:ph type="sldNum" sz="quarter" idx="5"/>
          </p:nvPr>
        </p:nvSpPr>
        <p:spPr/>
        <p:txBody>
          <a:bodyPr/>
          <a:lstStyle/>
          <a:p>
            <a:fld id="{F066C963-C2FF-47E0-B1A3-DBA965F1E471}" type="slidenum">
              <a:rPr lang="nb-NO" smtClean="0"/>
              <a:t>7</a:t>
            </a:fld>
            <a:endParaRPr lang="nb-NO"/>
          </a:p>
        </p:txBody>
      </p:sp>
    </p:spTree>
    <p:extLst>
      <p:ext uri="{BB962C8B-B14F-4D97-AF65-F5344CB8AC3E}">
        <p14:creationId xmlns:p14="http://schemas.microsoft.com/office/powerpoint/2010/main" val="303597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1, 4,8 </a:t>
            </a:r>
          </a:p>
        </p:txBody>
      </p:sp>
      <p:sp>
        <p:nvSpPr>
          <p:cNvPr id="4" name="Plassholder for lysbildenummer 3"/>
          <p:cNvSpPr>
            <a:spLocks noGrp="1"/>
          </p:cNvSpPr>
          <p:nvPr>
            <p:ph type="sldNum" sz="quarter" idx="5"/>
          </p:nvPr>
        </p:nvSpPr>
        <p:spPr/>
        <p:txBody>
          <a:bodyPr/>
          <a:lstStyle/>
          <a:p>
            <a:fld id="{F066C963-C2FF-47E0-B1A3-DBA965F1E471}" type="slidenum">
              <a:rPr lang="nb-NO" smtClean="0"/>
              <a:t>8</a:t>
            </a:fld>
            <a:endParaRPr lang="nb-NO"/>
          </a:p>
        </p:txBody>
      </p:sp>
    </p:spTree>
    <p:extLst>
      <p:ext uri="{BB962C8B-B14F-4D97-AF65-F5344CB8AC3E}">
        <p14:creationId xmlns:p14="http://schemas.microsoft.com/office/powerpoint/2010/main" val="220168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1x32+ 1x16+1x8 +1</a:t>
            </a:r>
          </a:p>
          <a:p>
            <a:r>
              <a:rPr lang="nb-NO" dirty="0"/>
              <a:t>00111001</a:t>
            </a:r>
          </a:p>
          <a:p>
            <a:endParaRPr lang="nb-NO" dirty="0"/>
          </a:p>
          <a:p>
            <a:r>
              <a:rPr lang="nb-NO" dirty="0"/>
              <a:t>-128+ 64 + 4 + 2 +1=-57</a:t>
            </a:r>
          </a:p>
        </p:txBody>
      </p:sp>
      <p:sp>
        <p:nvSpPr>
          <p:cNvPr id="4" name="Plassholder for lysbildenummer 3"/>
          <p:cNvSpPr>
            <a:spLocks noGrp="1"/>
          </p:cNvSpPr>
          <p:nvPr>
            <p:ph type="sldNum" sz="quarter" idx="5"/>
          </p:nvPr>
        </p:nvSpPr>
        <p:spPr/>
        <p:txBody>
          <a:bodyPr/>
          <a:lstStyle/>
          <a:p>
            <a:fld id="{F066C963-C2FF-47E0-B1A3-DBA965F1E471}" type="slidenum">
              <a:rPr lang="nb-NO" smtClean="0"/>
              <a:t>9</a:t>
            </a:fld>
            <a:endParaRPr lang="nb-NO"/>
          </a:p>
        </p:txBody>
      </p:sp>
    </p:spTree>
    <p:extLst>
      <p:ext uri="{BB962C8B-B14F-4D97-AF65-F5344CB8AC3E}">
        <p14:creationId xmlns:p14="http://schemas.microsoft.com/office/powerpoint/2010/main" val="244534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066C963-C2FF-47E0-B1A3-DBA965F1E471}" type="slidenum">
              <a:rPr lang="nb-NO" smtClean="0"/>
              <a:t>11</a:t>
            </a:fld>
            <a:endParaRPr lang="nb-NO"/>
          </a:p>
        </p:txBody>
      </p:sp>
    </p:spTree>
    <p:extLst>
      <p:ext uri="{BB962C8B-B14F-4D97-AF65-F5344CB8AC3E}">
        <p14:creationId xmlns:p14="http://schemas.microsoft.com/office/powerpoint/2010/main" val="4003948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F462E0-502C-4145-8C98-768D137606F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11C8806-AA1A-459A-AA1B-9F417E9B3B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67D2E68-1D1B-4FE8-97C4-976CED949CA9}"/>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5" name="Plassholder for bunntekst 4">
            <a:extLst>
              <a:ext uri="{FF2B5EF4-FFF2-40B4-BE49-F238E27FC236}">
                <a16:creationId xmlns:a16="http://schemas.microsoft.com/office/drawing/2014/main" id="{8F7F5D72-7F78-4C47-A589-4EBABA29FEC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016F332-33DF-406C-9149-E4056F65741C}"/>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4279625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E73A60-6588-47AB-AAF3-C7A80850CE3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91183DA-9095-4741-8797-184D0B244206}"/>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131C755-A9D5-4E8B-BB51-CD451D5CB48F}"/>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5" name="Plassholder for bunntekst 4">
            <a:extLst>
              <a:ext uri="{FF2B5EF4-FFF2-40B4-BE49-F238E27FC236}">
                <a16:creationId xmlns:a16="http://schemas.microsoft.com/office/drawing/2014/main" id="{91E54F0C-D6BC-4956-9206-0DC278758A2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FD623CF-10E4-4091-B951-2BE6554C6597}"/>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4212160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0971D2-9E75-49E6-B211-55E1CED4D73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2292843-5708-44F0-869D-B7D5C2324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125ADA03-777E-4573-9F02-DB76523E3D18}"/>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5" name="Plassholder for bunntekst 4">
            <a:extLst>
              <a:ext uri="{FF2B5EF4-FFF2-40B4-BE49-F238E27FC236}">
                <a16:creationId xmlns:a16="http://schemas.microsoft.com/office/drawing/2014/main" id="{E23AFBFE-CBD8-4C0F-A9EB-AC5EEE76279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AC3CD6A-1006-46A6-A30E-586EA1828C0B}"/>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164701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4BDD78-240D-47B7-A753-BF2A7AB290A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65206AF-9B2C-432C-9400-443BEA761F2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69E9B26-0166-4C73-9F06-BA126AC7549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0DE6C4B-188B-4538-B475-5B78AC635631}"/>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6" name="Plassholder for bunntekst 5">
            <a:extLst>
              <a:ext uri="{FF2B5EF4-FFF2-40B4-BE49-F238E27FC236}">
                <a16:creationId xmlns:a16="http://schemas.microsoft.com/office/drawing/2014/main" id="{8CD89150-514B-4357-A74D-C3BA599A540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EEA677C-9595-43D3-BB9D-2C9C32B1CD41}"/>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2901121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63B83-EF98-492F-8BF6-92F204423E3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59B136B-B23D-4D02-9F04-D66D65F2F2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8F20E05-C9B2-4B80-87F5-836BC8781BA0}"/>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ABD6507-3162-4DD0-B900-C20C3436C1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CC28A71-535D-454A-AFB9-14F8722A62A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374FE41-2059-4B0E-9F3E-9DEE274D6CC5}"/>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8" name="Plassholder for bunntekst 7">
            <a:extLst>
              <a:ext uri="{FF2B5EF4-FFF2-40B4-BE49-F238E27FC236}">
                <a16:creationId xmlns:a16="http://schemas.microsoft.com/office/drawing/2014/main" id="{ED2BDBAE-8A04-4021-9E98-93542986E54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458963D-70EB-46D3-B447-4E54A8F85DF1}"/>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2758373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AC23CF-22E7-417F-91A5-E9B7176A58E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914C438-EC0E-478D-9359-97A2F30CF777}"/>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4" name="Plassholder for bunntekst 3">
            <a:extLst>
              <a:ext uri="{FF2B5EF4-FFF2-40B4-BE49-F238E27FC236}">
                <a16:creationId xmlns:a16="http://schemas.microsoft.com/office/drawing/2014/main" id="{784BC495-A706-46E1-B432-542E015796E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8491B62-22C7-4B88-B548-F3981A46782D}"/>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95788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5674C51-2395-4409-BE4B-A821B849E37D}"/>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3" name="Plassholder for bunntekst 2">
            <a:extLst>
              <a:ext uri="{FF2B5EF4-FFF2-40B4-BE49-F238E27FC236}">
                <a16:creationId xmlns:a16="http://schemas.microsoft.com/office/drawing/2014/main" id="{AD10BA58-99E0-4A36-B90B-563ED3C0DD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3C68B65B-C2E1-4F2D-A7D7-3672BF3B7294}"/>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3998240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5E4FD4-3ECD-4710-AD54-B342454C6CF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BD2D8E1-50D6-4F10-96C5-C835A8133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47B00160-2C13-40DE-9784-288ED27966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FA0BCC-1895-474D-8F07-E13077FF4B62}"/>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6" name="Plassholder for bunntekst 5">
            <a:extLst>
              <a:ext uri="{FF2B5EF4-FFF2-40B4-BE49-F238E27FC236}">
                <a16:creationId xmlns:a16="http://schemas.microsoft.com/office/drawing/2014/main" id="{AB299382-7BFF-405D-A834-A2175310B98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37E6A59-08D4-4F4A-BF20-C7CB7351342C}"/>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344711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F7091F-A622-425C-B4AF-A591BA50967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328FF61-E1E8-49EA-820B-7449C7C2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CD0CAD8-9419-4152-9F46-0E2421B8B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C04DC4-E1E0-44A2-8AA3-E190CF4625F8}"/>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6" name="Plassholder for bunntekst 5">
            <a:extLst>
              <a:ext uri="{FF2B5EF4-FFF2-40B4-BE49-F238E27FC236}">
                <a16:creationId xmlns:a16="http://schemas.microsoft.com/office/drawing/2014/main" id="{CD8B4BC3-6D95-4DFB-B809-BCFCBA17611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8913674-1AB9-41CB-A59D-F853B9A7696F}"/>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311840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657D8D-3AD5-4AE2-BB5A-A7A01B494AA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D74886C-D118-4A9A-9707-2E07A0C7D76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789A705-FD08-4883-BDFF-5D97EC51E48E}"/>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5" name="Plassholder for bunntekst 4">
            <a:extLst>
              <a:ext uri="{FF2B5EF4-FFF2-40B4-BE49-F238E27FC236}">
                <a16:creationId xmlns:a16="http://schemas.microsoft.com/office/drawing/2014/main" id="{D3D57BD5-CAE7-486A-8C8A-5A347E9CF28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3D6C52C-3FE6-46FF-BF33-72E0DA538DB9}"/>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217900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45B43AB-AE8C-433F-8BCA-7FF60DEA465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F968B81-36A8-4D16-A3C4-1C7671EDF5F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6AC2FED-F077-4FA4-BBE9-83F62FE44528}"/>
              </a:ext>
            </a:extLst>
          </p:cNvPr>
          <p:cNvSpPr>
            <a:spLocks noGrp="1"/>
          </p:cNvSpPr>
          <p:nvPr>
            <p:ph type="dt" sz="half" idx="10"/>
          </p:nvPr>
        </p:nvSpPr>
        <p:spPr/>
        <p:txBody>
          <a:bodyPr/>
          <a:lstStyle/>
          <a:p>
            <a:fld id="{684221F4-08D7-49EE-8B5E-B408F91C8672}" type="datetimeFigureOut">
              <a:rPr lang="nb-NO" smtClean="0"/>
              <a:t>05.10.2021</a:t>
            </a:fld>
            <a:endParaRPr lang="nb-NO"/>
          </a:p>
        </p:txBody>
      </p:sp>
      <p:sp>
        <p:nvSpPr>
          <p:cNvPr id="5" name="Plassholder for bunntekst 4">
            <a:extLst>
              <a:ext uri="{FF2B5EF4-FFF2-40B4-BE49-F238E27FC236}">
                <a16:creationId xmlns:a16="http://schemas.microsoft.com/office/drawing/2014/main" id="{2AB129A5-E852-4C25-BAA5-DC41EE7817B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6A209F7-E4B7-44E0-9181-9360E1403B3B}"/>
              </a:ext>
            </a:extLst>
          </p:cNvPr>
          <p:cNvSpPr>
            <a:spLocks noGrp="1"/>
          </p:cNvSpPr>
          <p:nvPr>
            <p:ph type="sldNum" sz="quarter" idx="12"/>
          </p:nvPr>
        </p:nvSpPr>
        <p:spPr/>
        <p:txBody>
          <a:bodyPr/>
          <a:lstStyle/>
          <a:p>
            <a:fld id="{BCA2A481-EAA4-4627-BB10-76FF7B6B9000}" type="slidenum">
              <a:rPr lang="nb-NO" smtClean="0"/>
              <a:t>‹#›</a:t>
            </a:fld>
            <a:endParaRPr lang="nb-NO"/>
          </a:p>
        </p:txBody>
      </p:sp>
    </p:spTree>
    <p:extLst>
      <p:ext uri="{BB962C8B-B14F-4D97-AF65-F5344CB8AC3E}">
        <p14:creationId xmlns:p14="http://schemas.microsoft.com/office/powerpoint/2010/main" val="160331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731FB58-CEE2-4FC9-8C73-5607BBDE2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BE9365C-DE2A-4068-98CE-B1ABDBA39D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3A00BA5-B217-4F82-9839-7EF17BC625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221F4-08D7-49EE-8B5E-B408F91C8672}" type="datetimeFigureOut">
              <a:rPr lang="nb-NO" smtClean="0"/>
              <a:t>05.10.2021</a:t>
            </a:fld>
            <a:endParaRPr lang="nb-NO"/>
          </a:p>
        </p:txBody>
      </p:sp>
      <p:sp>
        <p:nvSpPr>
          <p:cNvPr id="5" name="Plassholder for bunntekst 4">
            <a:extLst>
              <a:ext uri="{FF2B5EF4-FFF2-40B4-BE49-F238E27FC236}">
                <a16:creationId xmlns:a16="http://schemas.microsoft.com/office/drawing/2014/main" id="{3B07191F-8E57-40DE-B007-1ECF80ABE9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FB8BBB3-4528-417D-A471-53028C8EA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2A481-EAA4-4627-BB10-76FF7B6B9000}" type="slidenum">
              <a:rPr lang="nb-NO" smtClean="0"/>
              <a:t>‹#›</a:t>
            </a:fld>
            <a:endParaRPr lang="nb-NO"/>
          </a:p>
        </p:txBody>
      </p:sp>
    </p:spTree>
    <p:extLst>
      <p:ext uri="{BB962C8B-B14F-4D97-AF65-F5344CB8AC3E}">
        <p14:creationId xmlns:p14="http://schemas.microsoft.com/office/powerpoint/2010/main" val="123136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7 Best + Free Abstract Art Courses [2021 OCTOBER][UPDATED]">
            <a:extLst>
              <a:ext uri="{FF2B5EF4-FFF2-40B4-BE49-F238E27FC236}">
                <a16:creationId xmlns:a16="http://schemas.microsoft.com/office/drawing/2014/main" id="{A81F49E0-C907-44E4-8646-65BF4F9F00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40" y="-833658"/>
            <a:ext cx="12492279" cy="8305116"/>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7A00E710-6E28-46EC-A3BC-D58DFD37E0DD}"/>
              </a:ext>
            </a:extLst>
          </p:cNvPr>
          <p:cNvSpPr>
            <a:spLocks noGrp="1"/>
          </p:cNvSpPr>
          <p:nvPr>
            <p:ph type="ctrTitle"/>
          </p:nvPr>
        </p:nvSpPr>
        <p:spPr/>
        <p:txBody>
          <a:bodyPr>
            <a:normAutofit fontScale="90000"/>
          </a:bodyPr>
          <a:lstStyle/>
          <a:p>
            <a:r>
              <a:rPr lang="nb-NO" dirty="0"/>
              <a:t>Abstraksjonsnivå</a:t>
            </a:r>
            <a:br>
              <a:rPr lang="nb-NO" dirty="0"/>
            </a:br>
            <a:r>
              <a:rPr lang="nb-NO" dirty="0"/>
              <a:t>og</a:t>
            </a:r>
            <a:br>
              <a:rPr lang="nb-NO" dirty="0"/>
            </a:br>
            <a:r>
              <a:rPr lang="nb-NO" dirty="0"/>
              <a:t>Datamaskinarkitektur</a:t>
            </a:r>
          </a:p>
        </p:txBody>
      </p:sp>
      <p:sp>
        <p:nvSpPr>
          <p:cNvPr id="3" name="Undertittel 2">
            <a:extLst>
              <a:ext uri="{FF2B5EF4-FFF2-40B4-BE49-F238E27FC236}">
                <a16:creationId xmlns:a16="http://schemas.microsoft.com/office/drawing/2014/main" id="{DD4308BF-C654-4DCE-8ED5-CD2BC87F0322}"/>
              </a:ext>
            </a:extLst>
          </p:cNvPr>
          <p:cNvSpPr>
            <a:spLocks noGrp="1"/>
          </p:cNvSpPr>
          <p:nvPr>
            <p:ph type="subTitle" idx="1"/>
          </p:nvPr>
        </p:nvSpPr>
        <p:spPr/>
        <p:txBody>
          <a:bodyPr/>
          <a:lstStyle/>
          <a:p>
            <a:r>
              <a:rPr lang="nb-NO" dirty="0"/>
              <a:t>oscarhbj@ifi.uio.no</a:t>
            </a:r>
          </a:p>
        </p:txBody>
      </p:sp>
    </p:spTree>
    <p:extLst>
      <p:ext uri="{BB962C8B-B14F-4D97-AF65-F5344CB8AC3E}">
        <p14:creationId xmlns:p14="http://schemas.microsoft.com/office/powerpoint/2010/main" val="424577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D560CA-C0AB-4060-AA17-386956696C12}"/>
              </a:ext>
            </a:extLst>
          </p:cNvPr>
          <p:cNvSpPr>
            <a:spLocks noGrp="1"/>
          </p:cNvSpPr>
          <p:nvPr>
            <p:ph type="title"/>
          </p:nvPr>
        </p:nvSpPr>
        <p:spPr/>
        <p:txBody>
          <a:bodyPr/>
          <a:lstStyle/>
          <a:p>
            <a:r>
              <a:rPr lang="nb-NO" dirty="0"/>
              <a:t>Abstraksjonsnivå</a:t>
            </a:r>
          </a:p>
        </p:txBody>
      </p:sp>
      <p:sp>
        <p:nvSpPr>
          <p:cNvPr id="3" name="Plassholder for innhold 2">
            <a:extLst>
              <a:ext uri="{FF2B5EF4-FFF2-40B4-BE49-F238E27FC236}">
                <a16:creationId xmlns:a16="http://schemas.microsoft.com/office/drawing/2014/main" id="{3DAF8F3C-B4C1-42E2-8503-34E6E011CADE}"/>
              </a:ext>
            </a:extLst>
          </p:cNvPr>
          <p:cNvSpPr>
            <a:spLocks noGrp="1"/>
          </p:cNvSpPr>
          <p:nvPr>
            <p:ph idx="1"/>
          </p:nvPr>
        </p:nvSpPr>
        <p:spPr/>
        <p:txBody>
          <a:bodyPr/>
          <a:lstStyle/>
          <a:p>
            <a:r>
              <a:rPr lang="nb-NO" dirty="0"/>
              <a:t>Det som er </a:t>
            </a:r>
            <a:r>
              <a:rPr lang="nb-NO" dirty="0" err="1"/>
              <a:t>basic</a:t>
            </a:r>
            <a:r>
              <a:rPr lang="nb-NO" dirty="0"/>
              <a:t> VS Kunnskap om systemet</a:t>
            </a:r>
          </a:p>
          <a:p>
            <a:r>
              <a:rPr lang="nb-NO" dirty="0"/>
              <a:t>Høyt Abstraksjonsnivå</a:t>
            </a:r>
          </a:p>
          <a:p>
            <a:r>
              <a:rPr lang="nb-NO" dirty="0"/>
              <a:t>Middels Abstraksjonsnivå</a:t>
            </a:r>
          </a:p>
          <a:p>
            <a:r>
              <a:rPr lang="nb-NO" dirty="0"/>
              <a:t>Lavt Abstraksjonsnivå</a:t>
            </a:r>
          </a:p>
        </p:txBody>
      </p:sp>
      <p:pic>
        <p:nvPicPr>
          <p:cNvPr id="5" name="Bilde 4">
            <a:extLst>
              <a:ext uri="{FF2B5EF4-FFF2-40B4-BE49-F238E27FC236}">
                <a16:creationId xmlns:a16="http://schemas.microsoft.com/office/drawing/2014/main" id="{3CA45EB0-F84E-43E8-B6F0-26CEBD95F3F9}"/>
              </a:ext>
            </a:extLst>
          </p:cNvPr>
          <p:cNvPicPr>
            <a:picLocks noChangeAspect="1"/>
          </p:cNvPicPr>
          <p:nvPr/>
        </p:nvPicPr>
        <p:blipFill>
          <a:blip r:embed="rId3"/>
          <a:stretch>
            <a:fillRect/>
          </a:stretch>
        </p:blipFill>
        <p:spPr>
          <a:xfrm>
            <a:off x="5964345" y="2457334"/>
            <a:ext cx="5934903" cy="4258269"/>
          </a:xfrm>
          <a:prstGeom prst="rect">
            <a:avLst/>
          </a:prstGeom>
        </p:spPr>
      </p:pic>
    </p:spTree>
    <p:extLst>
      <p:ext uri="{BB962C8B-B14F-4D97-AF65-F5344CB8AC3E}">
        <p14:creationId xmlns:p14="http://schemas.microsoft.com/office/powerpoint/2010/main" val="158284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DBB787-64D9-45F5-B1D6-1B3CD6A527C7}"/>
              </a:ext>
            </a:extLst>
          </p:cNvPr>
          <p:cNvSpPr>
            <a:spLocks noGrp="1"/>
          </p:cNvSpPr>
          <p:nvPr>
            <p:ph type="title"/>
          </p:nvPr>
        </p:nvSpPr>
        <p:spPr/>
        <p:txBody>
          <a:bodyPr/>
          <a:lstStyle/>
          <a:p>
            <a:r>
              <a:rPr lang="nb-NO" dirty="0"/>
              <a:t>LMC arkitekturen</a:t>
            </a:r>
          </a:p>
        </p:txBody>
      </p:sp>
      <p:sp>
        <p:nvSpPr>
          <p:cNvPr id="3" name="Plassholder for innhold 2">
            <a:extLst>
              <a:ext uri="{FF2B5EF4-FFF2-40B4-BE49-F238E27FC236}">
                <a16:creationId xmlns:a16="http://schemas.microsoft.com/office/drawing/2014/main" id="{4EB38F12-34B6-4517-A1C3-0AF106A14732}"/>
              </a:ext>
            </a:extLst>
          </p:cNvPr>
          <p:cNvSpPr>
            <a:spLocks noGrp="1"/>
          </p:cNvSpPr>
          <p:nvPr>
            <p:ph idx="1"/>
          </p:nvPr>
        </p:nvSpPr>
        <p:spPr/>
        <p:txBody>
          <a:bodyPr/>
          <a:lstStyle/>
          <a:p>
            <a:r>
              <a:rPr lang="nb-NO" dirty="0"/>
              <a:t>CPU</a:t>
            </a:r>
          </a:p>
          <a:p>
            <a:r>
              <a:rPr lang="nb-NO" dirty="0"/>
              <a:t>ALU</a:t>
            </a:r>
          </a:p>
          <a:p>
            <a:r>
              <a:rPr lang="nb-NO" dirty="0"/>
              <a:t>MINNE (RAM)</a:t>
            </a:r>
          </a:p>
          <a:p>
            <a:r>
              <a:rPr lang="nb-NO" dirty="0"/>
              <a:t>Input</a:t>
            </a:r>
          </a:p>
          <a:p>
            <a:r>
              <a:rPr lang="nb-NO" dirty="0"/>
              <a:t>Output</a:t>
            </a:r>
          </a:p>
        </p:txBody>
      </p:sp>
      <p:pic>
        <p:nvPicPr>
          <p:cNvPr id="5" name="Bilde 4">
            <a:extLst>
              <a:ext uri="{FF2B5EF4-FFF2-40B4-BE49-F238E27FC236}">
                <a16:creationId xmlns:a16="http://schemas.microsoft.com/office/drawing/2014/main" id="{A5BD21C0-4AC5-467C-91F2-6087F0BECFBA}"/>
              </a:ext>
            </a:extLst>
          </p:cNvPr>
          <p:cNvPicPr>
            <a:picLocks noChangeAspect="1"/>
          </p:cNvPicPr>
          <p:nvPr/>
        </p:nvPicPr>
        <p:blipFill>
          <a:blip r:embed="rId3"/>
          <a:stretch>
            <a:fillRect/>
          </a:stretch>
        </p:blipFill>
        <p:spPr>
          <a:xfrm>
            <a:off x="5574707" y="0"/>
            <a:ext cx="6490886" cy="6858000"/>
          </a:xfrm>
          <a:prstGeom prst="rect">
            <a:avLst/>
          </a:prstGeom>
        </p:spPr>
      </p:pic>
    </p:spTree>
    <p:extLst>
      <p:ext uri="{BB962C8B-B14F-4D97-AF65-F5344CB8AC3E}">
        <p14:creationId xmlns:p14="http://schemas.microsoft.com/office/powerpoint/2010/main" val="2239206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64E507-2A63-437A-A8E8-2CE56D7E4DBF}"/>
              </a:ext>
            </a:extLst>
          </p:cNvPr>
          <p:cNvSpPr>
            <a:spLocks noGrp="1"/>
          </p:cNvSpPr>
          <p:nvPr>
            <p:ph type="title"/>
          </p:nvPr>
        </p:nvSpPr>
        <p:spPr/>
        <p:txBody>
          <a:bodyPr/>
          <a:lstStyle/>
          <a:p>
            <a:r>
              <a:rPr lang="nb-NO" dirty="0"/>
              <a:t>ALU</a:t>
            </a:r>
          </a:p>
        </p:txBody>
      </p:sp>
      <p:sp>
        <p:nvSpPr>
          <p:cNvPr id="3" name="Plassholder for innhold 2">
            <a:extLst>
              <a:ext uri="{FF2B5EF4-FFF2-40B4-BE49-F238E27FC236}">
                <a16:creationId xmlns:a16="http://schemas.microsoft.com/office/drawing/2014/main" id="{73828A2B-BF4A-45D6-8277-C81434E861F0}"/>
              </a:ext>
            </a:extLst>
          </p:cNvPr>
          <p:cNvSpPr>
            <a:spLocks noGrp="1"/>
          </p:cNvSpPr>
          <p:nvPr>
            <p:ph idx="1"/>
          </p:nvPr>
        </p:nvSpPr>
        <p:spPr/>
        <p:txBody>
          <a:bodyPr/>
          <a:lstStyle/>
          <a:p>
            <a:r>
              <a:rPr lang="nb-NO" dirty="0"/>
              <a:t>Aritmetiske funksjoner</a:t>
            </a:r>
          </a:p>
          <a:p>
            <a:r>
              <a:rPr lang="nb-NO" dirty="0"/>
              <a:t>Logiske funksjoner</a:t>
            </a:r>
          </a:p>
          <a:p>
            <a:r>
              <a:rPr lang="nb-NO" dirty="0"/>
              <a:t>Styresignal</a:t>
            </a:r>
          </a:p>
          <a:p>
            <a:r>
              <a:rPr lang="nb-NO" dirty="0"/>
              <a:t>Resultat</a:t>
            </a:r>
          </a:p>
          <a:p>
            <a:r>
              <a:rPr lang="nb-NO" dirty="0"/>
              <a:t>Status</a:t>
            </a:r>
          </a:p>
        </p:txBody>
      </p:sp>
      <p:pic>
        <p:nvPicPr>
          <p:cNvPr id="5" name="Bilde 4">
            <a:extLst>
              <a:ext uri="{FF2B5EF4-FFF2-40B4-BE49-F238E27FC236}">
                <a16:creationId xmlns:a16="http://schemas.microsoft.com/office/drawing/2014/main" id="{3391FC0E-DB06-4BF4-9146-3EDF13995C45}"/>
              </a:ext>
            </a:extLst>
          </p:cNvPr>
          <p:cNvPicPr>
            <a:picLocks noChangeAspect="1"/>
          </p:cNvPicPr>
          <p:nvPr/>
        </p:nvPicPr>
        <p:blipFill>
          <a:blip r:embed="rId3"/>
          <a:stretch>
            <a:fillRect/>
          </a:stretch>
        </p:blipFill>
        <p:spPr>
          <a:xfrm>
            <a:off x="4827970" y="0"/>
            <a:ext cx="7203310" cy="6858000"/>
          </a:xfrm>
          <a:prstGeom prst="rect">
            <a:avLst/>
          </a:prstGeom>
        </p:spPr>
      </p:pic>
    </p:spTree>
    <p:extLst>
      <p:ext uri="{BB962C8B-B14F-4D97-AF65-F5344CB8AC3E}">
        <p14:creationId xmlns:p14="http://schemas.microsoft.com/office/powerpoint/2010/main" val="3401566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A42697-E867-456F-97E8-27F9E1A2C2EF}"/>
              </a:ext>
            </a:extLst>
          </p:cNvPr>
          <p:cNvSpPr>
            <a:spLocks noGrp="1"/>
          </p:cNvSpPr>
          <p:nvPr>
            <p:ph type="title"/>
          </p:nvPr>
        </p:nvSpPr>
        <p:spPr/>
        <p:txBody>
          <a:bodyPr/>
          <a:lstStyle/>
          <a:p>
            <a:r>
              <a:rPr lang="nb-NO" dirty="0"/>
              <a:t>Porter</a:t>
            </a:r>
          </a:p>
        </p:txBody>
      </p:sp>
      <p:sp>
        <p:nvSpPr>
          <p:cNvPr id="3" name="Plassholder for innhold 2">
            <a:extLst>
              <a:ext uri="{FF2B5EF4-FFF2-40B4-BE49-F238E27FC236}">
                <a16:creationId xmlns:a16="http://schemas.microsoft.com/office/drawing/2014/main" id="{C10B68DE-6BAB-442B-A5CF-087473E3DC80}"/>
              </a:ext>
            </a:extLst>
          </p:cNvPr>
          <p:cNvSpPr>
            <a:spLocks noGrp="1"/>
          </p:cNvSpPr>
          <p:nvPr>
            <p:ph idx="1"/>
          </p:nvPr>
        </p:nvSpPr>
        <p:spPr/>
        <p:txBody>
          <a:bodyPr/>
          <a:lstStyle/>
          <a:p>
            <a:r>
              <a:rPr lang="nb-NO" dirty="0"/>
              <a:t>Addisjon krever forskjellige porter!</a:t>
            </a:r>
          </a:p>
          <a:p>
            <a:r>
              <a:rPr lang="nb-NO" dirty="0"/>
              <a:t>AND</a:t>
            </a:r>
          </a:p>
          <a:p>
            <a:r>
              <a:rPr lang="nb-NO" dirty="0"/>
              <a:t>OR</a:t>
            </a:r>
          </a:p>
          <a:p>
            <a:r>
              <a:rPr lang="nb-NO" dirty="0"/>
              <a:t>NOT</a:t>
            </a:r>
          </a:p>
          <a:p>
            <a:r>
              <a:rPr lang="nb-NO" dirty="0"/>
              <a:t>XOR</a:t>
            </a:r>
          </a:p>
          <a:p>
            <a:endParaRPr lang="nb-NO" dirty="0"/>
          </a:p>
        </p:txBody>
      </p:sp>
      <p:pic>
        <p:nvPicPr>
          <p:cNvPr id="5" name="Bilde 4">
            <a:extLst>
              <a:ext uri="{FF2B5EF4-FFF2-40B4-BE49-F238E27FC236}">
                <a16:creationId xmlns:a16="http://schemas.microsoft.com/office/drawing/2014/main" id="{21AE5588-754C-447C-91FB-4ECA0251C17F}"/>
              </a:ext>
            </a:extLst>
          </p:cNvPr>
          <p:cNvPicPr>
            <a:picLocks noChangeAspect="1"/>
          </p:cNvPicPr>
          <p:nvPr/>
        </p:nvPicPr>
        <p:blipFill>
          <a:blip r:embed="rId2"/>
          <a:stretch>
            <a:fillRect/>
          </a:stretch>
        </p:blipFill>
        <p:spPr>
          <a:xfrm>
            <a:off x="8547467" y="2093370"/>
            <a:ext cx="2496929" cy="2084814"/>
          </a:xfrm>
          <a:prstGeom prst="rect">
            <a:avLst/>
          </a:prstGeom>
        </p:spPr>
      </p:pic>
      <p:pic>
        <p:nvPicPr>
          <p:cNvPr id="7" name="Bilde 6">
            <a:extLst>
              <a:ext uri="{FF2B5EF4-FFF2-40B4-BE49-F238E27FC236}">
                <a16:creationId xmlns:a16="http://schemas.microsoft.com/office/drawing/2014/main" id="{4D5D8303-71E7-4031-BC7C-DEE73CBC33E0}"/>
              </a:ext>
            </a:extLst>
          </p:cNvPr>
          <p:cNvPicPr>
            <a:picLocks noChangeAspect="1"/>
          </p:cNvPicPr>
          <p:nvPr/>
        </p:nvPicPr>
        <p:blipFill>
          <a:blip r:embed="rId3"/>
          <a:stretch>
            <a:fillRect/>
          </a:stretch>
        </p:blipFill>
        <p:spPr>
          <a:xfrm>
            <a:off x="8640648" y="1640694"/>
            <a:ext cx="2555972" cy="1276228"/>
          </a:xfrm>
          <a:prstGeom prst="rect">
            <a:avLst/>
          </a:prstGeom>
        </p:spPr>
      </p:pic>
      <p:pic>
        <p:nvPicPr>
          <p:cNvPr id="9" name="Bilde 8">
            <a:extLst>
              <a:ext uri="{FF2B5EF4-FFF2-40B4-BE49-F238E27FC236}">
                <a16:creationId xmlns:a16="http://schemas.microsoft.com/office/drawing/2014/main" id="{1CB8948B-40BB-46AE-9A2F-85110B1FDCDC}"/>
              </a:ext>
            </a:extLst>
          </p:cNvPr>
          <p:cNvPicPr>
            <a:picLocks noChangeAspect="1"/>
          </p:cNvPicPr>
          <p:nvPr/>
        </p:nvPicPr>
        <p:blipFill>
          <a:blip r:embed="rId4"/>
          <a:stretch>
            <a:fillRect/>
          </a:stretch>
        </p:blipFill>
        <p:spPr>
          <a:xfrm>
            <a:off x="8483467" y="72190"/>
            <a:ext cx="2555973" cy="1433567"/>
          </a:xfrm>
          <a:prstGeom prst="rect">
            <a:avLst/>
          </a:prstGeom>
        </p:spPr>
      </p:pic>
      <p:pic>
        <p:nvPicPr>
          <p:cNvPr id="11" name="Bilde 10">
            <a:extLst>
              <a:ext uri="{FF2B5EF4-FFF2-40B4-BE49-F238E27FC236}">
                <a16:creationId xmlns:a16="http://schemas.microsoft.com/office/drawing/2014/main" id="{68DEFA4C-E33C-46E3-BC0B-C9CA6B84B170}"/>
              </a:ext>
            </a:extLst>
          </p:cNvPr>
          <p:cNvPicPr>
            <a:picLocks noChangeAspect="1"/>
          </p:cNvPicPr>
          <p:nvPr/>
        </p:nvPicPr>
        <p:blipFill>
          <a:blip r:embed="rId5"/>
          <a:stretch>
            <a:fillRect/>
          </a:stretch>
        </p:blipFill>
        <p:spPr>
          <a:xfrm>
            <a:off x="8640648" y="4178184"/>
            <a:ext cx="2957532" cy="1553584"/>
          </a:xfrm>
          <a:prstGeom prst="rect">
            <a:avLst/>
          </a:prstGeom>
        </p:spPr>
      </p:pic>
    </p:spTree>
    <p:extLst>
      <p:ext uri="{BB962C8B-B14F-4D97-AF65-F5344CB8AC3E}">
        <p14:creationId xmlns:p14="http://schemas.microsoft.com/office/powerpoint/2010/main" val="791535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B9F9F2-C815-4A81-97D4-495058E5A2A1}"/>
              </a:ext>
            </a:extLst>
          </p:cNvPr>
          <p:cNvSpPr>
            <a:spLocks noGrp="1"/>
          </p:cNvSpPr>
          <p:nvPr>
            <p:ph type="title"/>
          </p:nvPr>
        </p:nvSpPr>
        <p:spPr/>
        <p:txBody>
          <a:bodyPr/>
          <a:lstStyle/>
          <a:p>
            <a:r>
              <a:rPr lang="nb-NO" dirty="0"/>
              <a:t>Sannhetsverditabell:</a:t>
            </a:r>
          </a:p>
        </p:txBody>
      </p:sp>
      <p:sp>
        <p:nvSpPr>
          <p:cNvPr id="3" name="Plassholder for innhold 2">
            <a:extLst>
              <a:ext uri="{FF2B5EF4-FFF2-40B4-BE49-F238E27FC236}">
                <a16:creationId xmlns:a16="http://schemas.microsoft.com/office/drawing/2014/main" id="{573D610B-9D01-4877-ACCB-F7F75F312381}"/>
              </a:ext>
            </a:extLst>
          </p:cNvPr>
          <p:cNvSpPr>
            <a:spLocks noGrp="1"/>
          </p:cNvSpPr>
          <p:nvPr>
            <p:ph idx="1"/>
          </p:nvPr>
        </p:nvSpPr>
        <p:spPr/>
        <p:txBody>
          <a:bodyPr/>
          <a:lstStyle/>
          <a:p>
            <a:r>
              <a:rPr lang="nb-NO" dirty="0"/>
              <a:t>Lettere å se hva kretser gjør</a:t>
            </a:r>
          </a:p>
          <a:p>
            <a:r>
              <a:rPr lang="nb-NO" dirty="0"/>
              <a:t>F=A’</a:t>
            </a:r>
          </a:p>
          <a:p>
            <a:r>
              <a:rPr lang="nb-NO" dirty="0"/>
              <a:t>F=A+B’</a:t>
            </a:r>
          </a:p>
          <a:p>
            <a:r>
              <a:rPr lang="nb-NO" dirty="0"/>
              <a:t>F=(A*B)’</a:t>
            </a:r>
          </a:p>
          <a:p>
            <a:r>
              <a:rPr lang="nb-NO" dirty="0"/>
              <a:t>Hvordan vil A*B+’C se ut?</a:t>
            </a:r>
          </a:p>
        </p:txBody>
      </p:sp>
      <p:pic>
        <p:nvPicPr>
          <p:cNvPr id="7" name="Bilde 6">
            <a:extLst>
              <a:ext uri="{FF2B5EF4-FFF2-40B4-BE49-F238E27FC236}">
                <a16:creationId xmlns:a16="http://schemas.microsoft.com/office/drawing/2014/main" id="{FB3B103F-5BBB-481F-96EF-8D003427B19C}"/>
              </a:ext>
            </a:extLst>
          </p:cNvPr>
          <p:cNvPicPr>
            <a:picLocks noChangeAspect="1"/>
          </p:cNvPicPr>
          <p:nvPr/>
        </p:nvPicPr>
        <p:blipFill>
          <a:blip r:embed="rId3"/>
          <a:stretch>
            <a:fillRect/>
          </a:stretch>
        </p:blipFill>
        <p:spPr>
          <a:xfrm>
            <a:off x="7362047" y="0"/>
            <a:ext cx="4829953" cy="6858000"/>
          </a:xfrm>
          <a:prstGeom prst="rect">
            <a:avLst/>
          </a:prstGeom>
        </p:spPr>
      </p:pic>
      <p:pic>
        <p:nvPicPr>
          <p:cNvPr id="5" name="Bilde 4">
            <a:extLst>
              <a:ext uri="{FF2B5EF4-FFF2-40B4-BE49-F238E27FC236}">
                <a16:creationId xmlns:a16="http://schemas.microsoft.com/office/drawing/2014/main" id="{FDE4780F-7C1D-453F-BF3A-0F8FBBB7EA87}"/>
              </a:ext>
            </a:extLst>
          </p:cNvPr>
          <p:cNvPicPr>
            <a:picLocks noChangeAspect="1"/>
          </p:cNvPicPr>
          <p:nvPr/>
        </p:nvPicPr>
        <p:blipFill>
          <a:blip r:embed="rId4"/>
          <a:stretch>
            <a:fillRect/>
          </a:stretch>
        </p:blipFill>
        <p:spPr>
          <a:xfrm>
            <a:off x="5746543" y="46701"/>
            <a:ext cx="2238687" cy="2553056"/>
          </a:xfrm>
          <a:prstGeom prst="rect">
            <a:avLst/>
          </a:prstGeom>
        </p:spPr>
      </p:pic>
    </p:spTree>
    <p:extLst>
      <p:ext uri="{BB962C8B-B14F-4D97-AF65-F5344CB8AC3E}">
        <p14:creationId xmlns:p14="http://schemas.microsoft.com/office/powerpoint/2010/main" val="123733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E64EF3-ECE2-4A46-A452-0F02F302B388}"/>
              </a:ext>
            </a:extLst>
          </p:cNvPr>
          <p:cNvSpPr>
            <a:spLocks noGrp="1"/>
          </p:cNvSpPr>
          <p:nvPr>
            <p:ph type="title"/>
          </p:nvPr>
        </p:nvSpPr>
        <p:spPr/>
        <p:txBody>
          <a:bodyPr/>
          <a:lstStyle/>
          <a:p>
            <a:r>
              <a:rPr lang="nb-NO" dirty="0"/>
              <a:t>Addisjon!</a:t>
            </a:r>
          </a:p>
        </p:txBody>
      </p:sp>
      <p:sp>
        <p:nvSpPr>
          <p:cNvPr id="3" name="Plassholder for innhold 2">
            <a:extLst>
              <a:ext uri="{FF2B5EF4-FFF2-40B4-BE49-F238E27FC236}">
                <a16:creationId xmlns:a16="http://schemas.microsoft.com/office/drawing/2014/main" id="{1F90F4AF-7B04-40C6-BD0F-1ABE5D7CB716}"/>
              </a:ext>
            </a:extLst>
          </p:cNvPr>
          <p:cNvSpPr>
            <a:spLocks noGrp="1"/>
          </p:cNvSpPr>
          <p:nvPr>
            <p:ph idx="1"/>
          </p:nvPr>
        </p:nvSpPr>
        <p:spPr/>
        <p:txBody>
          <a:bodyPr/>
          <a:lstStyle/>
          <a:p>
            <a:r>
              <a:rPr lang="nb-NO" dirty="0" err="1"/>
              <a:t>Halvadder</a:t>
            </a:r>
            <a:endParaRPr lang="nb-NO" dirty="0"/>
          </a:p>
          <a:p>
            <a:r>
              <a:rPr lang="nb-NO" dirty="0" err="1"/>
              <a:t>FullAdder</a:t>
            </a:r>
            <a:endParaRPr lang="nb-NO" dirty="0"/>
          </a:p>
          <a:p>
            <a:r>
              <a:rPr lang="nb-NO" dirty="0"/>
              <a:t>Kan settes sammen i en serie!</a:t>
            </a:r>
          </a:p>
          <a:p>
            <a:r>
              <a:rPr lang="nb-NO" dirty="0"/>
              <a:t>Seriell Adder</a:t>
            </a:r>
          </a:p>
        </p:txBody>
      </p:sp>
      <p:pic>
        <p:nvPicPr>
          <p:cNvPr id="5" name="Bilde 4">
            <a:extLst>
              <a:ext uri="{FF2B5EF4-FFF2-40B4-BE49-F238E27FC236}">
                <a16:creationId xmlns:a16="http://schemas.microsoft.com/office/drawing/2014/main" id="{66164872-ACD8-425A-AEAD-15D6D6FD061C}"/>
              </a:ext>
            </a:extLst>
          </p:cNvPr>
          <p:cNvPicPr>
            <a:picLocks noChangeAspect="1"/>
          </p:cNvPicPr>
          <p:nvPr/>
        </p:nvPicPr>
        <p:blipFill rotWithShape="1">
          <a:blip r:embed="rId3"/>
          <a:srcRect b="12303"/>
          <a:stretch/>
        </p:blipFill>
        <p:spPr>
          <a:xfrm>
            <a:off x="5217845" y="151944"/>
            <a:ext cx="5849165" cy="2873890"/>
          </a:xfrm>
          <a:prstGeom prst="rect">
            <a:avLst/>
          </a:prstGeom>
        </p:spPr>
      </p:pic>
      <p:pic>
        <p:nvPicPr>
          <p:cNvPr id="7" name="Bilde 6">
            <a:extLst>
              <a:ext uri="{FF2B5EF4-FFF2-40B4-BE49-F238E27FC236}">
                <a16:creationId xmlns:a16="http://schemas.microsoft.com/office/drawing/2014/main" id="{3576D027-E644-4EBE-AD71-ED5281E11764}"/>
              </a:ext>
            </a:extLst>
          </p:cNvPr>
          <p:cNvPicPr>
            <a:picLocks noChangeAspect="1"/>
          </p:cNvPicPr>
          <p:nvPr/>
        </p:nvPicPr>
        <p:blipFill>
          <a:blip r:embed="rId4"/>
          <a:stretch>
            <a:fillRect/>
          </a:stretch>
        </p:blipFill>
        <p:spPr>
          <a:xfrm>
            <a:off x="3093136" y="3429000"/>
            <a:ext cx="8260664" cy="3031206"/>
          </a:xfrm>
          <a:prstGeom prst="rect">
            <a:avLst/>
          </a:prstGeom>
        </p:spPr>
      </p:pic>
    </p:spTree>
    <p:extLst>
      <p:ext uri="{BB962C8B-B14F-4D97-AF65-F5344CB8AC3E}">
        <p14:creationId xmlns:p14="http://schemas.microsoft.com/office/powerpoint/2010/main" val="96118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120A94-1FEC-4CE6-9E60-C505E53DA1F1}"/>
              </a:ext>
            </a:extLst>
          </p:cNvPr>
          <p:cNvSpPr>
            <a:spLocks noGrp="1"/>
          </p:cNvSpPr>
          <p:nvPr>
            <p:ph type="title"/>
          </p:nvPr>
        </p:nvSpPr>
        <p:spPr/>
        <p:txBody>
          <a:bodyPr/>
          <a:lstStyle/>
          <a:p>
            <a:r>
              <a:rPr lang="nb-NO" dirty="0"/>
              <a:t>Eksamensoppgaver:</a:t>
            </a:r>
          </a:p>
        </p:txBody>
      </p:sp>
      <p:pic>
        <p:nvPicPr>
          <p:cNvPr id="5" name="Bilde 4">
            <a:extLst>
              <a:ext uri="{FF2B5EF4-FFF2-40B4-BE49-F238E27FC236}">
                <a16:creationId xmlns:a16="http://schemas.microsoft.com/office/drawing/2014/main" id="{06D664C1-D4E0-4D0B-BE4D-C366D32AB50B}"/>
              </a:ext>
            </a:extLst>
          </p:cNvPr>
          <p:cNvPicPr>
            <a:picLocks noChangeAspect="1"/>
          </p:cNvPicPr>
          <p:nvPr/>
        </p:nvPicPr>
        <p:blipFill>
          <a:blip r:embed="rId3"/>
          <a:stretch>
            <a:fillRect/>
          </a:stretch>
        </p:blipFill>
        <p:spPr>
          <a:xfrm>
            <a:off x="732677" y="1267343"/>
            <a:ext cx="7524230" cy="5225532"/>
          </a:xfrm>
          <a:prstGeom prst="rect">
            <a:avLst/>
          </a:prstGeom>
        </p:spPr>
      </p:pic>
    </p:spTree>
    <p:extLst>
      <p:ext uri="{BB962C8B-B14F-4D97-AF65-F5344CB8AC3E}">
        <p14:creationId xmlns:p14="http://schemas.microsoft.com/office/powerpoint/2010/main" val="1015420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2B9397-75A1-45CE-9D26-530F3A622973}"/>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F72F063-5482-43CE-9CB8-46511E75ED74}"/>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55410BF0-D6A3-493D-AECD-455635DEC7C4}"/>
              </a:ext>
            </a:extLst>
          </p:cNvPr>
          <p:cNvPicPr>
            <a:picLocks noChangeAspect="1"/>
          </p:cNvPicPr>
          <p:nvPr/>
        </p:nvPicPr>
        <p:blipFill>
          <a:blip r:embed="rId3"/>
          <a:stretch>
            <a:fillRect/>
          </a:stretch>
        </p:blipFill>
        <p:spPr>
          <a:xfrm>
            <a:off x="431422" y="365125"/>
            <a:ext cx="11144821" cy="4738890"/>
          </a:xfrm>
          <a:prstGeom prst="rect">
            <a:avLst/>
          </a:prstGeom>
        </p:spPr>
      </p:pic>
    </p:spTree>
    <p:extLst>
      <p:ext uri="{BB962C8B-B14F-4D97-AF65-F5344CB8AC3E}">
        <p14:creationId xmlns:p14="http://schemas.microsoft.com/office/powerpoint/2010/main" val="2404755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29440F-9ABE-4B8C-9228-DF478BDA116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C088B5AB-4727-476F-8BF3-D8EED8BFCE3F}"/>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8E5D599E-14DB-4DFF-BAF4-A38A0599FA4F}"/>
              </a:ext>
            </a:extLst>
          </p:cNvPr>
          <p:cNvPicPr>
            <a:picLocks noChangeAspect="1"/>
          </p:cNvPicPr>
          <p:nvPr/>
        </p:nvPicPr>
        <p:blipFill>
          <a:blip r:embed="rId2"/>
          <a:stretch>
            <a:fillRect/>
          </a:stretch>
        </p:blipFill>
        <p:spPr>
          <a:xfrm>
            <a:off x="838200" y="0"/>
            <a:ext cx="10255540" cy="6858000"/>
          </a:xfrm>
          <a:prstGeom prst="rect">
            <a:avLst/>
          </a:prstGeom>
        </p:spPr>
      </p:pic>
    </p:spTree>
    <p:extLst>
      <p:ext uri="{BB962C8B-B14F-4D97-AF65-F5344CB8AC3E}">
        <p14:creationId xmlns:p14="http://schemas.microsoft.com/office/powerpoint/2010/main" val="3175750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e 19" descr="Et bilde som inneholder tekst&#10;&#10;Automatisk generert beskrivelse">
            <a:extLst>
              <a:ext uri="{FF2B5EF4-FFF2-40B4-BE49-F238E27FC236}">
                <a16:creationId xmlns:a16="http://schemas.microsoft.com/office/drawing/2014/main" id="{E402C7B2-6258-46C4-B531-021667FA0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72" y="1288229"/>
            <a:ext cx="2701487" cy="3216830"/>
          </a:xfrm>
          <a:prstGeom prst="rect">
            <a:avLst/>
          </a:prstGeom>
        </p:spPr>
      </p:pic>
      <p:pic>
        <p:nvPicPr>
          <p:cNvPr id="18" name="Bilde 17">
            <a:extLst>
              <a:ext uri="{FF2B5EF4-FFF2-40B4-BE49-F238E27FC236}">
                <a16:creationId xmlns:a16="http://schemas.microsoft.com/office/drawing/2014/main" id="{565671BD-7AE0-4E15-9416-07673C5B49D7}"/>
              </a:ext>
            </a:extLst>
          </p:cNvPr>
          <p:cNvPicPr>
            <a:picLocks noChangeAspect="1"/>
          </p:cNvPicPr>
          <p:nvPr/>
        </p:nvPicPr>
        <p:blipFill>
          <a:blip r:embed="rId4"/>
          <a:stretch>
            <a:fillRect/>
          </a:stretch>
        </p:blipFill>
        <p:spPr>
          <a:xfrm>
            <a:off x="3513760" y="2278438"/>
            <a:ext cx="3127350" cy="3351095"/>
          </a:xfrm>
          <a:prstGeom prst="rect">
            <a:avLst/>
          </a:prstGeom>
        </p:spPr>
      </p:pic>
      <p:sp>
        <p:nvSpPr>
          <p:cNvPr id="2" name="Tittel 1">
            <a:extLst>
              <a:ext uri="{FF2B5EF4-FFF2-40B4-BE49-F238E27FC236}">
                <a16:creationId xmlns:a16="http://schemas.microsoft.com/office/drawing/2014/main" id="{F9E06086-EC3B-4197-8454-C15F41C7CE07}"/>
              </a:ext>
            </a:extLst>
          </p:cNvPr>
          <p:cNvSpPr>
            <a:spLocks noGrp="1"/>
          </p:cNvSpPr>
          <p:nvPr>
            <p:ph type="title"/>
          </p:nvPr>
        </p:nvSpPr>
        <p:spPr/>
        <p:txBody>
          <a:bodyPr/>
          <a:lstStyle/>
          <a:p>
            <a:r>
              <a:rPr lang="nb-NO" dirty="0" err="1"/>
              <a:t>memes</a:t>
            </a:r>
            <a:endParaRPr lang="nb-NO" dirty="0"/>
          </a:p>
        </p:txBody>
      </p:sp>
      <p:pic>
        <p:nvPicPr>
          <p:cNvPr id="11" name="Bilde 10">
            <a:extLst>
              <a:ext uri="{FF2B5EF4-FFF2-40B4-BE49-F238E27FC236}">
                <a16:creationId xmlns:a16="http://schemas.microsoft.com/office/drawing/2014/main" id="{DB0667F5-B831-4F15-86DC-17F460A28F9C}"/>
              </a:ext>
            </a:extLst>
          </p:cNvPr>
          <p:cNvPicPr>
            <a:picLocks noChangeAspect="1"/>
          </p:cNvPicPr>
          <p:nvPr/>
        </p:nvPicPr>
        <p:blipFill rotWithShape="1">
          <a:blip r:embed="rId5"/>
          <a:srcRect l="2383"/>
          <a:stretch/>
        </p:blipFill>
        <p:spPr>
          <a:xfrm>
            <a:off x="0" y="3641170"/>
            <a:ext cx="4169633" cy="3216830"/>
          </a:xfrm>
          <a:prstGeom prst="rect">
            <a:avLst/>
          </a:prstGeom>
        </p:spPr>
      </p:pic>
      <p:pic>
        <p:nvPicPr>
          <p:cNvPr id="15" name="Bilde 14">
            <a:extLst>
              <a:ext uri="{FF2B5EF4-FFF2-40B4-BE49-F238E27FC236}">
                <a16:creationId xmlns:a16="http://schemas.microsoft.com/office/drawing/2014/main" id="{80DE14B2-A876-415F-86AC-1025CAAEF0F8}"/>
              </a:ext>
            </a:extLst>
          </p:cNvPr>
          <p:cNvPicPr>
            <a:picLocks noChangeAspect="1"/>
          </p:cNvPicPr>
          <p:nvPr/>
        </p:nvPicPr>
        <p:blipFill>
          <a:blip r:embed="rId6"/>
          <a:stretch>
            <a:fillRect/>
          </a:stretch>
        </p:blipFill>
        <p:spPr>
          <a:xfrm>
            <a:off x="8339266" y="0"/>
            <a:ext cx="3852734" cy="6893824"/>
          </a:xfrm>
          <a:prstGeom prst="rect">
            <a:avLst/>
          </a:prstGeom>
        </p:spPr>
      </p:pic>
      <p:pic>
        <p:nvPicPr>
          <p:cNvPr id="13" name="Bilde 12">
            <a:extLst>
              <a:ext uri="{FF2B5EF4-FFF2-40B4-BE49-F238E27FC236}">
                <a16:creationId xmlns:a16="http://schemas.microsoft.com/office/drawing/2014/main" id="{28A23601-95C3-406D-A0EF-A0870769BC74}"/>
              </a:ext>
            </a:extLst>
          </p:cNvPr>
          <p:cNvPicPr>
            <a:picLocks noChangeAspect="1"/>
          </p:cNvPicPr>
          <p:nvPr/>
        </p:nvPicPr>
        <p:blipFill>
          <a:blip r:embed="rId7"/>
          <a:stretch>
            <a:fillRect/>
          </a:stretch>
        </p:blipFill>
        <p:spPr>
          <a:xfrm>
            <a:off x="4169633" y="2969231"/>
            <a:ext cx="4942955" cy="3901114"/>
          </a:xfrm>
          <a:prstGeom prst="rect">
            <a:avLst/>
          </a:prstGeom>
        </p:spPr>
      </p:pic>
      <p:pic>
        <p:nvPicPr>
          <p:cNvPr id="22" name="Bilde 21" descr="Et bilde som inneholder tekst&#10;&#10;Automatisk generert beskrivelse">
            <a:extLst>
              <a:ext uri="{FF2B5EF4-FFF2-40B4-BE49-F238E27FC236}">
                <a16:creationId xmlns:a16="http://schemas.microsoft.com/office/drawing/2014/main" id="{5040CA2F-7AA2-4998-B55F-28FA108A25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0603" y="0"/>
            <a:ext cx="2172434" cy="3588861"/>
          </a:xfrm>
          <a:prstGeom prst="rect">
            <a:avLst/>
          </a:prstGeom>
        </p:spPr>
      </p:pic>
    </p:spTree>
    <p:extLst>
      <p:ext uri="{BB962C8B-B14F-4D97-AF65-F5344CB8AC3E}">
        <p14:creationId xmlns:p14="http://schemas.microsoft.com/office/powerpoint/2010/main" val="338914860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532</Words>
  <Application>Microsoft Office PowerPoint</Application>
  <PresentationFormat>Widescreen</PresentationFormat>
  <Paragraphs>62</Paragraphs>
  <Slides>11</Slides>
  <Notes>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vt:lpstr>
      <vt:lpstr>Calibri</vt:lpstr>
      <vt:lpstr>Calibri Light</vt:lpstr>
      <vt:lpstr>Office-tema</vt:lpstr>
      <vt:lpstr>Abstraksjonsnivå og Datamaskinarkitektur</vt:lpstr>
      <vt:lpstr>Abstraksjonsnivå</vt:lpstr>
      <vt:lpstr>LMC arkitekturen</vt:lpstr>
      <vt:lpstr>ALU</vt:lpstr>
      <vt:lpstr>Porter</vt:lpstr>
      <vt:lpstr>Sannhetsverditabell:</vt:lpstr>
      <vt:lpstr>Addisjon!</vt:lpstr>
      <vt:lpstr>Eksamensoppgaver:</vt:lpstr>
      <vt:lpstr>PowerPoint-presentasjon</vt:lpstr>
      <vt:lpstr>PowerPoint-presentasjon</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Abstraksjonsnivå og Datamaskinarkitektur</dc:title>
  <dc:creator>Oscar Bjørnstad</dc:creator>
  <cp:lastModifiedBy>Oscar Bjørnstad</cp:lastModifiedBy>
  <cp:revision>10</cp:revision>
  <dcterms:created xsi:type="dcterms:W3CDTF">2021-10-04T17:31:53Z</dcterms:created>
  <dcterms:modified xsi:type="dcterms:W3CDTF">2021-10-05T11:57:49Z</dcterms:modified>
</cp:coreProperties>
</file>