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8288000" cy="102870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Coco Gothic Heavy" pitchFamily="2" charset="0"/>
      <p:regular r:id="rId18"/>
      <p:bold r:id="rId19"/>
    </p:embeddedFont>
    <p:embeddedFont>
      <p:font typeface="Lexend Exa" pitchFamily="2" charset="77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 autoAdjust="0"/>
    <p:restoredTop sz="94646" autoAdjust="0"/>
  </p:normalViewPr>
  <p:slideViewPr>
    <p:cSldViewPr>
      <p:cViewPr varScale="1">
        <p:scale>
          <a:sx n="72" d="100"/>
          <a:sy n="72" d="100"/>
        </p:scale>
        <p:origin x="760" y="2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18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8.svg"/><Relationship Id="rId7" Type="http://schemas.openxmlformats.org/officeDocument/2006/relationships/image" Target="../media/image22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6.svg"/><Relationship Id="rId5" Type="http://schemas.openxmlformats.org/officeDocument/2006/relationships/image" Target="../media/image20.sv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8.svg"/><Relationship Id="rId7" Type="http://schemas.openxmlformats.org/officeDocument/2006/relationships/image" Target="../media/image22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6.svg"/><Relationship Id="rId5" Type="http://schemas.openxmlformats.org/officeDocument/2006/relationships/image" Target="../media/image20.sv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7" Type="http://schemas.openxmlformats.org/officeDocument/2006/relationships/image" Target="../media/image32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7" Type="http://schemas.openxmlformats.org/officeDocument/2006/relationships/image" Target="../media/image32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7" Type="http://schemas.openxmlformats.org/officeDocument/2006/relationships/image" Target="../media/image32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18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8.svg"/><Relationship Id="rId7" Type="http://schemas.openxmlformats.org/officeDocument/2006/relationships/image" Target="../media/image22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6.svg"/><Relationship Id="rId5" Type="http://schemas.openxmlformats.org/officeDocument/2006/relationships/image" Target="../media/image20.sv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18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8.svg"/><Relationship Id="rId7" Type="http://schemas.openxmlformats.org/officeDocument/2006/relationships/image" Target="../media/image22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6.svg"/><Relationship Id="rId5" Type="http://schemas.openxmlformats.org/officeDocument/2006/relationships/image" Target="../media/image20.sv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8266558" y="-32989"/>
            <a:ext cx="1754885" cy="19014810"/>
            <a:chOff x="0" y="0"/>
            <a:chExt cx="321152" cy="3479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21152" cy="3479800"/>
            </a:xfrm>
            <a:custGeom>
              <a:avLst/>
              <a:gdLst/>
              <a:ahLst/>
              <a:cxnLst/>
              <a:rect l="l" t="t" r="r" b="b"/>
              <a:pathLst>
                <a:path w="321152" h="3479800">
                  <a:moveTo>
                    <a:pt x="0" y="0"/>
                  </a:moveTo>
                  <a:lnTo>
                    <a:pt x="321152" y="0"/>
                  </a:lnTo>
                  <a:lnTo>
                    <a:pt x="321152" y="3479800"/>
                  </a:lnTo>
                  <a:lnTo>
                    <a:pt x="0" y="3479800"/>
                  </a:lnTo>
                  <a:close/>
                </a:path>
              </a:pathLst>
            </a:custGeom>
            <a:solidFill>
              <a:srgbClr val="C9D8CE"/>
            </a:solidFill>
          </p:spPr>
          <p:txBody>
            <a:bodyPr/>
            <a:lstStyle/>
            <a:p>
              <a:endParaRPr lang="en-NO"/>
            </a:p>
          </p:txBody>
        </p:sp>
      </p:grpSp>
      <p:sp>
        <p:nvSpPr>
          <p:cNvPr id="4" name="Freeform 4"/>
          <p:cNvSpPr/>
          <p:nvPr/>
        </p:nvSpPr>
        <p:spPr>
          <a:xfrm>
            <a:off x="2959810" y="832230"/>
            <a:ext cx="12368379" cy="7080897"/>
          </a:xfrm>
          <a:custGeom>
            <a:avLst/>
            <a:gdLst/>
            <a:ahLst/>
            <a:cxnLst/>
            <a:rect l="l" t="t" r="r" b="b"/>
            <a:pathLst>
              <a:path w="12368379" h="7080897">
                <a:moveTo>
                  <a:pt x="0" y="0"/>
                </a:moveTo>
                <a:lnTo>
                  <a:pt x="12368380" y="0"/>
                </a:lnTo>
                <a:lnTo>
                  <a:pt x="12368380" y="7080897"/>
                </a:lnTo>
                <a:lnTo>
                  <a:pt x="0" y="70808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5" name="TextBox 5"/>
          <p:cNvSpPr txBox="1"/>
          <p:nvPr/>
        </p:nvSpPr>
        <p:spPr>
          <a:xfrm>
            <a:off x="3224776" y="6206061"/>
            <a:ext cx="11321561" cy="461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dirty="0" err="1">
                <a:solidFill>
                  <a:srgbClr val="D0B427"/>
                </a:solidFill>
                <a:latin typeface="Lexend Exa"/>
              </a:rPr>
              <a:t>Gruppetime</a:t>
            </a:r>
            <a:r>
              <a:rPr lang="en-US" sz="2799" dirty="0">
                <a:solidFill>
                  <a:srgbClr val="D0B427"/>
                </a:solidFill>
                <a:latin typeface="Lexend Exa"/>
              </a:rPr>
              <a:t> 9 med Lyra&lt;3</a:t>
            </a:r>
          </a:p>
        </p:txBody>
      </p:sp>
      <p:sp>
        <p:nvSpPr>
          <p:cNvPr id="6" name="Freeform 6"/>
          <p:cNvSpPr/>
          <p:nvPr/>
        </p:nvSpPr>
        <p:spPr>
          <a:xfrm>
            <a:off x="13350942" y="6015382"/>
            <a:ext cx="4547974" cy="3795491"/>
          </a:xfrm>
          <a:custGeom>
            <a:avLst/>
            <a:gdLst/>
            <a:ahLst/>
            <a:cxnLst/>
            <a:rect l="l" t="t" r="r" b="b"/>
            <a:pathLst>
              <a:path w="4547974" h="3795491">
                <a:moveTo>
                  <a:pt x="0" y="0"/>
                </a:moveTo>
                <a:lnTo>
                  <a:pt x="4547974" y="0"/>
                </a:lnTo>
                <a:lnTo>
                  <a:pt x="4547974" y="3795491"/>
                </a:lnTo>
                <a:lnTo>
                  <a:pt x="0" y="379549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7" name="Freeform 7"/>
          <p:cNvSpPr/>
          <p:nvPr/>
        </p:nvSpPr>
        <p:spPr>
          <a:xfrm>
            <a:off x="1465603" y="1398297"/>
            <a:ext cx="2271346" cy="2974382"/>
          </a:xfrm>
          <a:custGeom>
            <a:avLst/>
            <a:gdLst/>
            <a:ahLst/>
            <a:cxnLst/>
            <a:rect l="l" t="t" r="r" b="b"/>
            <a:pathLst>
              <a:path w="2271346" h="2974382">
                <a:moveTo>
                  <a:pt x="0" y="0"/>
                </a:moveTo>
                <a:lnTo>
                  <a:pt x="2271346" y="0"/>
                </a:lnTo>
                <a:lnTo>
                  <a:pt x="2271346" y="2974382"/>
                </a:lnTo>
                <a:lnTo>
                  <a:pt x="0" y="297438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8" name="TextBox 8"/>
          <p:cNvSpPr txBox="1"/>
          <p:nvPr/>
        </p:nvSpPr>
        <p:spPr>
          <a:xfrm>
            <a:off x="3224776" y="2296575"/>
            <a:ext cx="11838447" cy="29151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829"/>
              </a:lnSpc>
            </a:pPr>
            <a:r>
              <a:rPr lang="en-US" sz="8449" dirty="0">
                <a:solidFill>
                  <a:srgbClr val="ECA385"/>
                </a:solidFill>
                <a:latin typeface="Coco Gothic Heavy"/>
              </a:rPr>
              <a:t>IN1000 </a:t>
            </a:r>
          </a:p>
          <a:p>
            <a:pPr algn="ctr">
              <a:lnSpc>
                <a:spcPts val="11829"/>
              </a:lnSpc>
            </a:pPr>
            <a:r>
              <a:rPr lang="en-US" sz="8449" dirty="0">
                <a:solidFill>
                  <a:srgbClr val="ECA385"/>
                </a:solidFill>
                <a:latin typeface="Coco Gothic Heavy"/>
              </a:rPr>
              <a:t>UKE 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12201"/>
            <a:ext cx="18288000" cy="1016499"/>
          </a:xfrm>
          <a:custGeom>
            <a:avLst/>
            <a:gdLst/>
            <a:ahLst/>
            <a:cxnLst/>
            <a:rect l="l" t="t" r="r" b="b"/>
            <a:pathLst>
              <a:path w="18288000" h="1016499">
                <a:moveTo>
                  <a:pt x="0" y="0"/>
                </a:moveTo>
                <a:lnTo>
                  <a:pt x="18288000" y="0"/>
                </a:lnTo>
                <a:lnTo>
                  <a:pt x="18288000" y="1016499"/>
                </a:lnTo>
                <a:lnTo>
                  <a:pt x="0" y="10164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905256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" name="Freeform 3"/>
          <p:cNvSpPr/>
          <p:nvPr/>
        </p:nvSpPr>
        <p:spPr>
          <a:xfrm>
            <a:off x="3060552" y="1703665"/>
            <a:ext cx="3348411" cy="2471736"/>
          </a:xfrm>
          <a:custGeom>
            <a:avLst/>
            <a:gdLst/>
            <a:ahLst/>
            <a:cxnLst/>
            <a:rect l="l" t="t" r="r" b="b"/>
            <a:pathLst>
              <a:path w="3348411" h="2471736">
                <a:moveTo>
                  <a:pt x="0" y="0"/>
                </a:moveTo>
                <a:lnTo>
                  <a:pt x="3348411" y="0"/>
                </a:lnTo>
                <a:lnTo>
                  <a:pt x="3348411" y="2471736"/>
                </a:lnTo>
                <a:lnTo>
                  <a:pt x="0" y="24717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4" name="Freeform 4"/>
          <p:cNvSpPr/>
          <p:nvPr/>
        </p:nvSpPr>
        <p:spPr>
          <a:xfrm>
            <a:off x="7256688" y="1725355"/>
            <a:ext cx="3348411" cy="2471736"/>
          </a:xfrm>
          <a:custGeom>
            <a:avLst/>
            <a:gdLst/>
            <a:ahLst/>
            <a:cxnLst/>
            <a:rect l="l" t="t" r="r" b="b"/>
            <a:pathLst>
              <a:path w="3348411" h="2471736">
                <a:moveTo>
                  <a:pt x="0" y="0"/>
                </a:moveTo>
                <a:lnTo>
                  <a:pt x="3348411" y="0"/>
                </a:lnTo>
                <a:lnTo>
                  <a:pt x="3348411" y="2471736"/>
                </a:lnTo>
                <a:lnTo>
                  <a:pt x="0" y="24717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5" name="Freeform 5"/>
          <p:cNvSpPr/>
          <p:nvPr/>
        </p:nvSpPr>
        <p:spPr>
          <a:xfrm>
            <a:off x="4933884" y="4746454"/>
            <a:ext cx="3348411" cy="2471736"/>
          </a:xfrm>
          <a:custGeom>
            <a:avLst/>
            <a:gdLst/>
            <a:ahLst/>
            <a:cxnLst/>
            <a:rect l="l" t="t" r="r" b="b"/>
            <a:pathLst>
              <a:path w="3348411" h="2471736">
                <a:moveTo>
                  <a:pt x="0" y="0"/>
                </a:moveTo>
                <a:lnTo>
                  <a:pt x="3348411" y="0"/>
                </a:lnTo>
                <a:lnTo>
                  <a:pt x="3348411" y="2471736"/>
                </a:lnTo>
                <a:lnTo>
                  <a:pt x="0" y="24717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6" name="Freeform 6"/>
          <p:cNvSpPr/>
          <p:nvPr/>
        </p:nvSpPr>
        <p:spPr>
          <a:xfrm>
            <a:off x="11273217" y="1725355"/>
            <a:ext cx="3348411" cy="2471736"/>
          </a:xfrm>
          <a:custGeom>
            <a:avLst/>
            <a:gdLst/>
            <a:ahLst/>
            <a:cxnLst/>
            <a:rect l="l" t="t" r="r" b="b"/>
            <a:pathLst>
              <a:path w="3348411" h="2471736">
                <a:moveTo>
                  <a:pt x="0" y="0"/>
                </a:moveTo>
                <a:lnTo>
                  <a:pt x="3348411" y="0"/>
                </a:lnTo>
                <a:lnTo>
                  <a:pt x="3348411" y="2471736"/>
                </a:lnTo>
                <a:lnTo>
                  <a:pt x="0" y="24717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7" name="Freeform 7"/>
          <p:cNvSpPr/>
          <p:nvPr/>
        </p:nvSpPr>
        <p:spPr>
          <a:xfrm>
            <a:off x="9264952" y="4746454"/>
            <a:ext cx="3348411" cy="2471736"/>
          </a:xfrm>
          <a:custGeom>
            <a:avLst/>
            <a:gdLst/>
            <a:ahLst/>
            <a:cxnLst/>
            <a:rect l="l" t="t" r="r" b="b"/>
            <a:pathLst>
              <a:path w="3348411" h="2471736">
                <a:moveTo>
                  <a:pt x="0" y="0"/>
                </a:moveTo>
                <a:lnTo>
                  <a:pt x="3348411" y="0"/>
                </a:lnTo>
                <a:lnTo>
                  <a:pt x="3348411" y="2471736"/>
                </a:lnTo>
                <a:lnTo>
                  <a:pt x="0" y="24717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8" name="Freeform 8"/>
          <p:cNvSpPr/>
          <p:nvPr/>
        </p:nvSpPr>
        <p:spPr>
          <a:xfrm>
            <a:off x="1203941" y="7902751"/>
            <a:ext cx="2640102" cy="1656064"/>
          </a:xfrm>
          <a:custGeom>
            <a:avLst/>
            <a:gdLst/>
            <a:ahLst/>
            <a:cxnLst/>
            <a:rect l="l" t="t" r="r" b="b"/>
            <a:pathLst>
              <a:path w="2640102" h="1656064">
                <a:moveTo>
                  <a:pt x="0" y="0"/>
                </a:moveTo>
                <a:lnTo>
                  <a:pt x="2640102" y="0"/>
                </a:lnTo>
                <a:lnTo>
                  <a:pt x="2640102" y="1656064"/>
                </a:lnTo>
                <a:lnTo>
                  <a:pt x="0" y="165606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9" name="Freeform 9"/>
          <p:cNvSpPr/>
          <p:nvPr/>
        </p:nvSpPr>
        <p:spPr>
          <a:xfrm>
            <a:off x="3060552" y="7622666"/>
            <a:ext cx="2418508" cy="2216233"/>
          </a:xfrm>
          <a:custGeom>
            <a:avLst/>
            <a:gdLst/>
            <a:ahLst/>
            <a:cxnLst/>
            <a:rect l="l" t="t" r="r" b="b"/>
            <a:pathLst>
              <a:path w="2418508" h="2216233">
                <a:moveTo>
                  <a:pt x="0" y="0"/>
                </a:moveTo>
                <a:lnTo>
                  <a:pt x="2418508" y="0"/>
                </a:lnTo>
                <a:lnTo>
                  <a:pt x="2418508" y="2216233"/>
                </a:lnTo>
                <a:lnTo>
                  <a:pt x="0" y="221623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0" name="TextBox 10"/>
          <p:cNvSpPr txBox="1"/>
          <p:nvPr/>
        </p:nvSpPr>
        <p:spPr>
          <a:xfrm>
            <a:off x="4993323" y="6970540"/>
            <a:ext cx="12949556" cy="35642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4069"/>
              </a:lnSpc>
            </a:pPr>
            <a:r>
              <a:rPr lang="en-US" sz="10049">
                <a:solidFill>
                  <a:srgbClr val="ECA385"/>
                </a:solidFill>
                <a:latin typeface="Coco Gothic Heavy"/>
              </a:rPr>
              <a:t>PLANEN </a:t>
            </a:r>
          </a:p>
          <a:p>
            <a:pPr algn="r">
              <a:lnSpc>
                <a:spcPts val="14069"/>
              </a:lnSpc>
            </a:pPr>
            <a:r>
              <a:rPr lang="en-US" sz="10049">
                <a:solidFill>
                  <a:srgbClr val="ECA385"/>
                </a:solidFill>
                <a:latin typeface="Coco Gothic Heavy"/>
              </a:rPr>
              <a:t>FOR I DAG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233807" y="2995594"/>
            <a:ext cx="2728983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ECA385"/>
                </a:solidFill>
                <a:latin typeface="Lexend Exa"/>
              </a:rPr>
              <a:t>Lister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002680" y="2205373"/>
            <a:ext cx="1191237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ECA385"/>
                </a:solidFill>
                <a:latin typeface="Lexend Exa"/>
              </a:rPr>
              <a:t>01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429528" y="3017284"/>
            <a:ext cx="2728983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ECA385"/>
                </a:solidFill>
                <a:latin typeface="Lexend Exa"/>
              </a:rPr>
              <a:t>Nøstede lister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98402" y="2227063"/>
            <a:ext cx="1191237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ECA385"/>
                </a:solidFill>
                <a:latin typeface="Lexend Exa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450883" y="3017284"/>
            <a:ext cx="2728983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ECA385"/>
                </a:solidFill>
                <a:latin typeface="Lexend Exa"/>
              </a:rPr>
              <a:t>Mengder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219756" y="2227063"/>
            <a:ext cx="1191237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ECA385"/>
                </a:solidFill>
                <a:latin typeface="Lexend Exa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507991" y="6038384"/>
            <a:ext cx="2728983" cy="789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ECA385"/>
                </a:solidFill>
                <a:latin typeface="Lexend Exa"/>
              </a:rPr>
              <a:t>Ordbøker/Dictionary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276864" y="5248162"/>
            <a:ext cx="1191237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ECA385"/>
                </a:solidFill>
                <a:latin typeface="Lexend Exa"/>
              </a:rPr>
              <a:t>04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243598" y="6140423"/>
            <a:ext cx="2728983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ECA385"/>
                </a:solidFill>
                <a:latin typeface="Lexend Exa"/>
              </a:rPr>
              <a:t>Oppgaver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012471" y="5269852"/>
            <a:ext cx="1191237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ECA385"/>
                </a:solidFill>
                <a:latin typeface="Lexend Exa"/>
              </a:rPr>
              <a:t>05</a:t>
            </a:r>
          </a:p>
        </p:txBody>
      </p:sp>
      <p:sp>
        <p:nvSpPr>
          <p:cNvPr id="21" name="Freeform 21"/>
          <p:cNvSpPr/>
          <p:nvPr/>
        </p:nvSpPr>
        <p:spPr>
          <a:xfrm flipH="1">
            <a:off x="5007970" y="8452584"/>
            <a:ext cx="1793707" cy="1125143"/>
          </a:xfrm>
          <a:custGeom>
            <a:avLst/>
            <a:gdLst/>
            <a:ahLst/>
            <a:cxnLst/>
            <a:rect l="l" t="t" r="r" b="b"/>
            <a:pathLst>
              <a:path w="1793707" h="1125143">
                <a:moveTo>
                  <a:pt x="1793706" y="0"/>
                </a:moveTo>
                <a:lnTo>
                  <a:pt x="0" y="0"/>
                </a:lnTo>
                <a:lnTo>
                  <a:pt x="0" y="1125143"/>
                </a:lnTo>
                <a:lnTo>
                  <a:pt x="1793706" y="1125143"/>
                </a:lnTo>
                <a:lnTo>
                  <a:pt x="1793706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24204" y="1321180"/>
            <a:ext cx="15239592" cy="7276905"/>
          </a:xfrm>
          <a:custGeom>
            <a:avLst/>
            <a:gdLst/>
            <a:ahLst/>
            <a:cxnLst/>
            <a:rect l="l" t="t" r="r" b="b"/>
            <a:pathLst>
              <a:path w="15239592" h="7276905">
                <a:moveTo>
                  <a:pt x="0" y="0"/>
                </a:moveTo>
                <a:lnTo>
                  <a:pt x="15239592" y="0"/>
                </a:lnTo>
                <a:lnTo>
                  <a:pt x="15239592" y="7276906"/>
                </a:lnTo>
                <a:lnTo>
                  <a:pt x="0" y="72769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" name="TextBox 3"/>
          <p:cNvSpPr txBox="1"/>
          <p:nvPr/>
        </p:nvSpPr>
        <p:spPr>
          <a:xfrm>
            <a:off x="3650412" y="3106391"/>
            <a:ext cx="11140876" cy="2944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309"/>
              </a:lnSpc>
            </a:pPr>
            <a:r>
              <a:rPr lang="en-US" sz="16649">
                <a:solidFill>
                  <a:srgbClr val="ECA385"/>
                </a:solidFill>
                <a:latin typeface="Coco Gothic Heavy"/>
              </a:rPr>
              <a:t>LISTER</a:t>
            </a:r>
          </a:p>
        </p:txBody>
      </p:sp>
      <p:sp>
        <p:nvSpPr>
          <p:cNvPr id="4" name="Freeform 4"/>
          <p:cNvSpPr/>
          <p:nvPr/>
        </p:nvSpPr>
        <p:spPr>
          <a:xfrm>
            <a:off x="359674" y="751983"/>
            <a:ext cx="2271346" cy="2974382"/>
          </a:xfrm>
          <a:custGeom>
            <a:avLst/>
            <a:gdLst/>
            <a:ahLst/>
            <a:cxnLst/>
            <a:rect l="l" t="t" r="r" b="b"/>
            <a:pathLst>
              <a:path w="2271346" h="2974382">
                <a:moveTo>
                  <a:pt x="0" y="0"/>
                </a:moveTo>
                <a:lnTo>
                  <a:pt x="2271347" y="0"/>
                </a:lnTo>
                <a:lnTo>
                  <a:pt x="2271347" y="2974382"/>
                </a:lnTo>
                <a:lnTo>
                  <a:pt x="0" y="2974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5" name="Freeform 5"/>
          <p:cNvSpPr/>
          <p:nvPr/>
        </p:nvSpPr>
        <p:spPr>
          <a:xfrm>
            <a:off x="14002621" y="5614948"/>
            <a:ext cx="3863326" cy="4241176"/>
          </a:xfrm>
          <a:custGeom>
            <a:avLst/>
            <a:gdLst/>
            <a:ahLst/>
            <a:cxnLst/>
            <a:rect l="l" t="t" r="r" b="b"/>
            <a:pathLst>
              <a:path w="3863326" h="4241176">
                <a:moveTo>
                  <a:pt x="0" y="0"/>
                </a:moveTo>
                <a:lnTo>
                  <a:pt x="3863326" y="0"/>
                </a:lnTo>
                <a:lnTo>
                  <a:pt x="3863326" y="4241176"/>
                </a:lnTo>
                <a:lnTo>
                  <a:pt x="0" y="42411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12201"/>
            <a:ext cx="18288000" cy="1016499"/>
          </a:xfrm>
          <a:custGeom>
            <a:avLst/>
            <a:gdLst/>
            <a:ahLst/>
            <a:cxnLst/>
            <a:rect l="l" t="t" r="r" b="b"/>
            <a:pathLst>
              <a:path w="18288000" h="1016499">
                <a:moveTo>
                  <a:pt x="0" y="0"/>
                </a:moveTo>
                <a:lnTo>
                  <a:pt x="18288000" y="0"/>
                </a:lnTo>
                <a:lnTo>
                  <a:pt x="18288000" y="1016499"/>
                </a:lnTo>
                <a:lnTo>
                  <a:pt x="0" y="10164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905256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" name="Freeform 3"/>
          <p:cNvSpPr/>
          <p:nvPr/>
        </p:nvSpPr>
        <p:spPr>
          <a:xfrm>
            <a:off x="581771" y="800048"/>
            <a:ext cx="11614035" cy="6649035"/>
          </a:xfrm>
          <a:custGeom>
            <a:avLst/>
            <a:gdLst/>
            <a:ahLst/>
            <a:cxnLst/>
            <a:rect l="l" t="t" r="r" b="b"/>
            <a:pathLst>
              <a:path w="11614035" h="6649035">
                <a:moveTo>
                  <a:pt x="0" y="0"/>
                </a:moveTo>
                <a:lnTo>
                  <a:pt x="11614035" y="0"/>
                </a:lnTo>
                <a:lnTo>
                  <a:pt x="11614035" y="6649036"/>
                </a:lnTo>
                <a:lnTo>
                  <a:pt x="0" y="66490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4" name="Freeform 4"/>
          <p:cNvSpPr/>
          <p:nvPr/>
        </p:nvSpPr>
        <p:spPr>
          <a:xfrm>
            <a:off x="11687188" y="3897827"/>
            <a:ext cx="6117687" cy="6025921"/>
          </a:xfrm>
          <a:custGeom>
            <a:avLst/>
            <a:gdLst/>
            <a:ahLst/>
            <a:cxnLst/>
            <a:rect l="l" t="t" r="r" b="b"/>
            <a:pathLst>
              <a:path w="6117687" h="6025921">
                <a:moveTo>
                  <a:pt x="0" y="0"/>
                </a:moveTo>
                <a:lnTo>
                  <a:pt x="6117686" y="0"/>
                </a:lnTo>
                <a:lnTo>
                  <a:pt x="6117686" y="6025921"/>
                </a:lnTo>
                <a:lnTo>
                  <a:pt x="0" y="602592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5" name="TextBox 5"/>
          <p:cNvSpPr txBox="1"/>
          <p:nvPr/>
        </p:nvSpPr>
        <p:spPr>
          <a:xfrm>
            <a:off x="12293512" y="4743440"/>
            <a:ext cx="5063494" cy="2771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49"/>
              </a:lnSpc>
            </a:pPr>
            <a:r>
              <a:rPr lang="en-US" sz="5249">
                <a:solidFill>
                  <a:srgbClr val="D0B427"/>
                </a:solidFill>
                <a:latin typeface="Coco Gothic Heavy"/>
              </a:rPr>
              <a:t>EKSEMPLER:</a:t>
            </a:r>
          </a:p>
          <a:p>
            <a:pPr algn="ctr">
              <a:lnSpc>
                <a:spcPts val="7349"/>
              </a:lnSpc>
            </a:pPr>
            <a:endParaRPr lang="en-US" sz="5249">
              <a:solidFill>
                <a:srgbClr val="D0B427"/>
              </a:solidFill>
              <a:latin typeface="Coco Gothic Heavy"/>
            </a:endParaRPr>
          </a:p>
          <a:p>
            <a:pPr algn="ctr">
              <a:lnSpc>
                <a:spcPts val="7349"/>
              </a:lnSpc>
            </a:pPr>
            <a:endParaRPr lang="en-US" sz="5249">
              <a:solidFill>
                <a:srgbClr val="D0B427"/>
              </a:solidFill>
              <a:latin typeface="Coco Gothic Heavy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1694902"/>
            <a:ext cx="10374609" cy="6722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94"/>
              </a:lnSpc>
            </a:pPr>
            <a:r>
              <a:rPr lang="en-US" sz="3424" dirty="0">
                <a:solidFill>
                  <a:srgbClr val="D0B427"/>
                </a:solidFill>
                <a:latin typeface="Lexend Exa"/>
              </a:rPr>
              <a:t> - Om man </a:t>
            </a:r>
            <a:r>
              <a:rPr lang="en-US" sz="3424" dirty="0" err="1">
                <a:solidFill>
                  <a:srgbClr val="D0B427"/>
                </a:solidFill>
                <a:latin typeface="Lexend Exa"/>
              </a:rPr>
              <a:t>vil</a:t>
            </a:r>
            <a:r>
              <a:rPr lang="en-US" sz="3424" dirty="0">
                <a:solidFill>
                  <a:srgbClr val="D0B427"/>
                </a:solidFill>
                <a:latin typeface="Lexend Exa"/>
              </a:rPr>
              <a:t> </a:t>
            </a:r>
            <a:r>
              <a:rPr lang="en-US" sz="3424" dirty="0" err="1">
                <a:solidFill>
                  <a:srgbClr val="D0B427"/>
                </a:solidFill>
                <a:latin typeface="Lexend Exa"/>
              </a:rPr>
              <a:t>holde</a:t>
            </a:r>
            <a:r>
              <a:rPr lang="en-US" sz="3424" dirty="0">
                <a:solidFill>
                  <a:srgbClr val="D0B427"/>
                </a:solidFill>
                <a:latin typeface="Lexend Exa"/>
              </a:rPr>
              <a:t> </a:t>
            </a:r>
            <a:r>
              <a:rPr lang="en-US" sz="3424" dirty="0" err="1">
                <a:solidFill>
                  <a:srgbClr val="D0B427"/>
                </a:solidFill>
                <a:latin typeface="Lexend Exa"/>
              </a:rPr>
              <a:t>på</a:t>
            </a:r>
            <a:r>
              <a:rPr lang="en-US" sz="3424" dirty="0">
                <a:solidFill>
                  <a:srgbClr val="D0B427"/>
                </a:solidFill>
                <a:latin typeface="Lexend Exa"/>
              </a:rPr>
              <a:t>/</a:t>
            </a:r>
            <a:r>
              <a:rPr lang="en-US" sz="3424" dirty="0" err="1">
                <a:solidFill>
                  <a:srgbClr val="D0B427"/>
                </a:solidFill>
                <a:latin typeface="Lexend Exa"/>
              </a:rPr>
              <a:t>lagre</a:t>
            </a:r>
            <a:r>
              <a:rPr lang="en-US" sz="3424" dirty="0">
                <a:solidFill>
                  <a:srgbClr val="D0B427"/>
                </a:solidFill>
                <a:latin typeface="Lexend Exa"/>
              </a:rPr>
              <a:t> </a:t>
            </a:r>
            <a:r>
              <a:rPr lang="en-US" sz="3424" dirty="0" err="1">
                <a:solidFill>
                  <a:srgbClr val="D0B427"/>
                </a:solidFill>
                <a:latin typeface="Lexend Exa"/>
              </a:rPr>
              <a:t>flere</a:t>
            </a:r>
            <a:r>
              <a:rPr lang="en-US" sz="3424" dirty="0">
                <a:solidFill>
                  <a:srgbClr val="D0B427"/>
                </a:solidFill>
                <a:latin typeface="Lexend Exa"/>
              </a:rPr>
              <a:t> </a:t>
            </a:r>
            <a:r>
              <a:rPr lang="en-US" sz="3424" dirty="0" err="1">
                <a:solidFill>
                  <a:srgbClr val="D0B427"/>
                </a:solidFill>
                <a:latin typeface="Lexend Exa"/>
              </a:rPr>
              <a:t>verdier</a:t>
            </a:r>
            <a:r>
              <a:rPr lang="en-US" sz="3424" dirty="0">
                <a:solidFill>
                  <a:srgbClr val="D0B427"/>
                </a:solidFill>
                <a:latin typeface="Lexend Exa"/>
              </a:rPr>
              <a:t> </a:t>
            </a:r>
            <a:r>
              <a:rPr lang="en-US" sz="3424" dirty="0" err="1">
                <a:solidFill>
                  <a:srgbClr val="D0B427"/>
                </a:solidFill>
                <a:latin typeface="Lexend Exa"/>
              </a:rPr>
              <a:t>kan</a:t>
            </a:r>
            <a:r>
              <a:rPr lang="en-US" sz="3424" dirty="0">
                <a:solidFill>
                  <a:srgbClr val="D0B427"/>
                </a:solidFill>
                <a:latin typeface="Lexend Exa"/>
              </a:rPr>
              <a:t> ban </a:t>
            </a:r>
            <a:r>
              <a:rPr lang="en-US" sz="3424" dirty="0" err="1">
                <a:solidFill>
                  <a:srgbClr val="D0B427"/>
                </a:solidFill>
                <a:latin typeface="Lexend Exa"/>
              </a:rPr>
              <a:t>bruke</a:t>
            </a:r>
            <a:r>
              <a:rPr lang="en-US" sz="3424" dirty="0">
                <a:solidFill>
                  <a:srgbClr val="D0B427"/>
                </a:solidFill>
                <a:latin typeface="Lexend Exa"/>
              </a:rPr>
              <a:t> LISTER.</a:t>
            </a:r>
          </a:p>
          <a:p>
            <a:pPr>
              <a:lnSpc>
                <a:spcPts val="4794"/>
              </a:lnSpc>
            </a:pPr>
            <a:r>
              <a:rPr lang="en-US" sz="3424" dirty="0">
                <a:solidFill>
                  <a:srgbClr val="D0B427"/>
                </a:solidFill>
                <a:latin typeface="Lexend Exa"/>
              </a:rPr>
              <a:t>- Lister </a:t>
            </a:r>
            <a:r>
              <a:rPr lang="en-US" sz="3424" dirty="0" err="1">
                <a:solidFill>
                  <a:srgbClr val="D0B427"/>
                </a:solidFill>
                <a:latin typeface="Lexend Exa"/>
              </a:rPr>
              <a:t>har</a:t>
            </a:r>
            <a:r>
              <a:rPr lang="en-US" sz="3424" dirty="0">
                <a:solidFill>
                  <a:srgbClr val="D0B427"/>
                </a:solidFill>
                <a:latin typeface="Lexend Exa"/>
              </a:rPr>
              <a:t> </a:t>
            </a:r>
            <a:r>
              <a:rPr lang="en-US" sz="3424" dirty="0" err="1">
                <a:solidFill>
                  <a:srgbClr val="D0B427"/>
                </a:solidFill>
                <a:latin typeface="Lexend Exa"/>
              </a:rPr>
              <a:t>dynamisk</a:t>
            </a:r>
            <a:r>
              <a:rPr lang="en-US" sz="3424" dirty="0">
                <a:solidFill>
                  <a:srgbClr val="D0B427"/>
                </a:solidFill>
                <a:latin typeface="Lexend Exa"/>
              </a:rPr>
              <a:t> </a:t>
            </a:r>
            <a:r>
              <a:rPr lang="en-US" sz="3424" dirty="0" err="1">
                <a:solidFill>
                  <a:srgbClr val="D0B427"/>
                </a:solidFill>
                <a:latin typeface="Lexend Exa"/>
              </a:rPr>
              <a:t>størrelse</a:t>
            </a:r>
            <a:r>
              <a:rPr lang="en-US" sz="3424" dirty="0">
                <a:solidFill>
                  <a:srgbClr val="D0B427"/>
                </a:solidFill>
                <a:latin typeface="Lexend Exa"/>
              </a:rPr>
              <a:t>, </a:t>
            </a:r>
            <a:r>
              <a:rPr lang="en-US" sz="3424" dirty="0" err="1">
                <a:solidFill>
                  <a:srgbClr val="D0B427"/>
                </a:solidFill>
                <a:latin typeface="Lexend Exa"/>
              </a:rPr>
              <a:t>dvs</a:t>
            </a:r>
            <a:r>
              <a:rPr lang="en-US" sz="3424" dirty="0">
                <a:solidFill>
                  <a:srgbClr val="D0B427"/>
                </a:solidFill>
                <a:latin typeface="Lexend Exa"/>
              </a:rPr>
              <a:t>. at </a:t>
            </a:r>
            <a:r>
              <a:rPr lang="en-US" sz="3424" dirty="0" err="1">
                <a:solidFill>
                  <a:srgbClr val="D0B427"/>
                </a:solidFill>
                <a:latin typeface="Lexend Exa"/>
              </a:rPr>
              <a:t>dersom</a:t>
            </a:r>
            <a:r>
              <a:rPr lang="en-US" sz="3424" dirty="0">
                <a:solidFill>
                  <a:srgbClr val="D0B427"/>
                </a:solidFill>
                <a:latin typeface="Lexend Exa"/>
              </a:rPr>
              <a:t> man legger </a:t>
            </a:r>
            <a:r>
              <a:rPr lang="en-US" sz="3424" dirty="0" err="1">
                <a:solidFill>
                  <a:srgbClr val="D0B427"/>
                </a:solidFill>
                <a:latin typeface="Lexend Exa"/>
              </a:rPr>
              <a:t>til</a:t>
            </a:r>
            <a:r>
              <a:rPr lang="en-US" sz="3424" dirty="0">
                <a:solidFill>
                  <a:srgbClr val="D0B427"/>
                </a:solidFill>
                <a:latin typeface="Lexend Exa"/>
              </a:rPr>
              <a:t> </a:t>
            </a:r>
            <a:r>
              <a:rPr lang="en-US" sz="3424" dirty="0" err="1">
                <a:solidFill>
                  <a:srgbClr val="D0B427"/>
                </a:solidFill>
                <a:latin typeface="Lexend Exa"/>
              </a:rPr>
              <a:t>ett</a:t>
            </a:r>
            <a:r>
              <a:rPr lang="en-US" sz="3424" dirty="0">
                <a:solidFill>
                  <a:srgbClr val="D0B427"/>
                </a:solidFill>
                <a:latin typeface="Lexend Exa"/>
              </a:rPr>
              <a:t> element </a:t>
            </a:r>
            <a:r>
              <a:rPr lang="en-US" sz="3424" dirty="0" err="1">
                <a:solidFill>
                  <a:srgbClr val="D0B427"/>
                </a:solidFill>
                <a:latin typeface="Lexend Exa"/>
              </a:rPr>
              <a:t>blir</a:t>
            </a:r>
            <a:r>
              <a:rPr lang="en-US" sz="3424" dirty="0">
                <a:solidFill>
                  <a:srgbClr val="D0B427"/>
                </a:solidFill>
                <a:latin typeface="Lexend Exa"/>
              </a:rPr>
              <a:t> listen </a:t>
            </a:r>
            <a:r>
              <a:rPr lang="en-US" sz="3424" dirty="0" err="1">
                <a:solidFill>
                  <a:srgbClr val="D0B427"/>
                </a:solidFill>
                <a:latin typeface="Lexend Exa"/>
              </a:rPr>
              <a:t>én</a:t>
            </a:r>
            <a:r>
              <a:rPr lang="en-US" sz="3424" dirty="0">
                <a:solidFill>
                  <a:srgbClr val="D0B427"/>
                </a:solidFill>
                <a:latin typeface="Lexend Exa"/>
              </a:rPr>
              <a:t> </a:t>
            </a:r>
            <a:r>
              <a:rPr lang="en-US" sz="3424" dirty="0" err="1">
                <a:solidFill>
                  <a:srgbClr val="D0B427"/>
                </a:solidFill>
                <a:latin typeface="Lexend Exa"/>
              </a:rPr>
              <a:t>størrelse</a:t>
            </a:r>
            <a:r>
              <a:rPr lang="en-US" sz="3424" dirty="0">
                <a:solidFill>
                  <a:srgbClr val="D0B427"/>
                </a:solidFill>
                <a:latin typeface="Lexend Exa"/>
              </a:rPr>
              <a:t> </a:t>
            </a:r>
            <a:r>
              <a:rPr lang="en-US" sz="3424" dirty="0" err="1">
                <a:solidFill>
                  <a:srgbClr val="D0B427"/>
                </a:solidFill>
                <a:latin typeface="Lexend Exa"/>
              </a:rPr>
              <a:t>større</a:t>
            </a:r>
            <a:r>
              <a:rPr lang="en-US" sz="3424" dirty="0">
                <a:solidFill>
                  <a:srgbClr val="D0B427"/>
                </a:solidFill>
                <a:latin typeface="Lexend Exa"/>
              </a:rPr>
              <a:t>, </a:t>
            </a:r>
            <a:r>
              <a:rPr lang="en-US" sz="3424" dirty="0" err="1">
                <a:solidFill>
                  <a:srgbClr val="D0B427"/>
                </a:solidFill>
                <a:latin typeface="Lexend Exa"/>
              </a:rPr>
              <a:t>dersom</a:t>
            </a:r>
            <a:r>
              <a:rPr lang="en-US" sz="3424" dirty="0">
                <a:solidFill>
                  <a:srgbClr val="D0B427"/>
                </a:solidFill>
                <a:latin typeface="Lexend Exa"/>
              </a:rPr>
              <a:t> man </a:t>
            </a:r>
            <a:r>
              <a:rPr lang="en-US" sz="3424" dirty="0" err="1">
                <a:solidFill>
                  <a:srgbClr val="D0B427"/>
                </a:solidFill>
                <a:latin typeface="Lexend Exa"/>
              </a:rPr>
              <a:t>fjerner</a:t>
            </a:r>
            <a:r>
              <a:rPr lang="en-US" sz="3424" dirty="0">
                <a:solidFill>
                  <a:srgbClr val="D0B427"/>
                </a:solidFill>
                <a:latin typeface="Lexend Exa"/>
              </a:rPr>
              <a:t> </a:t>
            </a:r>
            <a:r>
              <a:rPr lang="en-US" sz="3424" dirty="0" err="1">
                <a:solidFill>
                  <a:srgbClr val="D0B427"/>
                </a:solidFill>
                <a:latin typeface="Lexend Exa"/>
              </a:rPr>
              <a:t>ett</a:t>
            </a:r>
            <a:r>
              <a:rPr lang="en-US" sz="3424" dirty="0">
                <a:solidFill>
                  <a:srgbClr val="D0B427"/>
                </a:solidFill>
                <a:latin typeface="Lexend Exa"/>
              </a:rPr>
              <a:t> element </a:t>
            </a:r>
            <a:r>
              <a:rPr lang="en-US" sz="3424" dirty="0" err="1">
                <a:solidFill>
                  <a:srgbClr val="D0B427"/>
                </a:solidFill>
                <a:latin typeface="Lexend Exa"/>
              </a:rPr>
              <a:t>blir</a:t>
            </a:r>
            <a:r>
              <a:rPr lang="en-US" sz="3424" dirty="0">
                <a:solidFill>
                  <a:srgbClr val="D0B427"/>
                </a:solidFill>
                <a:latin typeface="Lexend Exa"/>
              </a:rPr>
              <a:t> listen </a:t>
            </a:r>
            <a:r>
              <a:rPr lang="en-US" sz="3424" dirty="0" err="1">
                <a:solidFill>
                  <a:srgbClr val="D0B427"/>
                </a:solidFill>
                <a:latin typeface="Lexend Exa"/>
              </a:rPr>
              <a:t>én</a:t>
            </a:r>
            <a:r>
              <a:rPr lang="en-US" sz="3424" dirty="0">
                <a:solidFill>
                  <a:srgbClr val="D0B427"/>
                </a:solidFill>
                <a:latin typeface="Lexend Exa"/>
              </a:rPr>
              <a:t> </a:t>
            </a:r>
            <a:r>
              <a:rPr lang="en-US" sz="3424" dirty="0" err="1">
                <a:solidFill>
                  <a:srgbClr val="D0B427"/>
                </a:solidFill>
                <a:latin typeface="Lexend Exa"/>
              </a:rPr>
              <a:t>størrelse</a:t>
            </a:r>
            <a:r>
              <a:rPr lang="en-US" sz="3424" dirty="0">
                <a:solidFill>
                  <a:srgbClr val="D0B427"/>
                </a:solidFill>
                <a:latin typeface="Lexend Exa"/>
              </a:rPr>
              <a:t> </a:t>
            </a:r>
            <a:r>
              <a:rPr lang="en-US" sz="3424" dirty="0" err="1">
                <a:solidFill>
                  <a:srgbClr val="D0B427"/>
                </a:solidFill>
                <a:latin typeface="Lexend Exa"/>
              </a:rPr>
              <a:t>mindre</a:t>
            </a:r>
            <a:r>
              <a:rPr lang="en-US" sz="3424" dirty="0">
                <a:solidFill>
                  <a:srgbClr val="D0B427"/>
                </a:solidFill>
                <a:latin typeface="Lexend Exa"/>
              </a:rPr>
              <a:t>.</a:t>
            </a:r>
          </a:p>
          <a:p>
            <a:pPr>
              <a:lnSpc>
                <a:spcPts val="4794"/>
              </a:lnSpc>
            </a:pPr>
            <a:r>
              <a:rPr lang="en-US" sz="3424" dirty="0">
                <a:solidFill>
                  <a:srgbClr val="D0B427"/>
                </a:solidFill>
                <a:latin typeface="Lexend Exa"/>
              </a:rPr>
              <a:t>- Man </a:t>
            </a:r>
            <a:r>
              <a:rPr lang="en-US" sz="3424" dirty="0" err="1">
                <a:solidFill>
                  <a:srgbClr val="D0B427"/>
                </a:solidFill>
                <a:latin typeface="Lexend Exa"/>
              </a:rPr>
              <a:t>kan</a:t>
            </a:r>
            <a:r>
              <a:rPr lang="en-US" sz="3424" dirty="0">
                <a:solidFill>
                  <a:srgbClr val="D0B427"/>
                </a:solidFill>
                <a:latin typeface="Lexend Exa"/>
              </a:rPr>
              <a:t> ha lister med </a:t>
            </a:r>
            <a:r>
              <a:rPr lang="en-US" sz="3424" dirty="0" err="1">
                <a:solidFill>
                  <a:srgbClr val="D0B427"/>
                </a:solidFill>
                <a:latin typeface="Lexend Exa"/>
              </a:rPr>
              <a:t>forskjellige</a:t>
            </a:r>
            <a:r>
              <a:rPr lang="en-US" sz="3424" dirty="0">
                <a:solidFill>
                  <a:srgbClr val="D0B427"/>
                </a:solidFill>
                <a:latin typeface="Lexend Exa"/>
              </a:rPr>
              <a:t> </a:t>
            </a:r>
            <a:r>
              <a:rPr lang="en-US" sz="3424" dirty="0" err="1">
                <a:solidFill>
                  <a:srgbClr val="D0B427"/>
                </a:solidFill>
                <a:latin typeface="Lexend Exa"/>
              </a:rPr>
              <a:t>elementer</a:t>
            </a:r>
            <a:r>
              <a:rPr lang="en-US" sz="3424" dirty="0">
                <a:solidFill>
                  <a:srgbClr val="D0B427"/>
                </a:solidFill>
                <a:latin typeface="Lexend Exa"/>
              </a:rPr>
              <a:t>.</a:t>
            </a:r>
          </a:p>
          <a:p>
            <a:pPr algn="ctr">
              <a:lnSpc>
                <a:spcPts val="4794"/>
              </a:lnSpc>
            </a:pPr>
            <a:endParaRPr lang="en-US" sz="3424" dirty="0">
              <a:solidFill>
                <a:srgbClr val="D0B427"/>
              </a:solidFill>
              <a:latin typeface="Lexend Exa"/>
            </a:endParaRPr>
          </a:p>
          <a:p>
            <a:pPr algn="ctr">
              <a:lnSpc>
                <a:spcPts val="4794"/>
              </a:lnSpc>
            </a:pPr>
            <a:endParaRPr lang="en-US" sz="3424" dirty="0">
              <a:solidFill>
                <a:srgbClr val="D0B427"/>
              </a:solidFill>
              <a:latin typeface="Lexend Exa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9144000" y="6910788"/>
            <a:ext cx="2843851" cy="3166230"/>
          </a:xfrm>
          <a:custGeom>
            <a:avLst/>
            <a:gdLst/>
            <a:ahLst/>
            <a:cxnLst/>
            <a:rect l="l" t="t" r="r" b="b"/>
            <a:pathLst>
              <a:path w="2843851" h="3166230">
                <a:moveTo>
                  <a:pt x="0" y="0"/>
                </a:moveTo>
                <a:lnTo>
                  <a:pt x="2843851" y="0"/>
                </a:lnTo>
                <a:lnTo>
                  <a:pt x="2843851" y="3166230"/>
                </a:lnTo>
                <a:lnTo>
                  <a:pt x="0" y="316623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8" name="Freeform 8"/>
          <p:cNvSpPr/>
          <p:nvPr/>
        </p:nvSpPr>
        <p:spPr>
          <a:xfrm>
            <a:off x="11249628" y="2425104"/>
            <a:ext cx="2087768" cy="2057400"/>
          </a:xfrm>
          <a:custGeom>
            <a:avLst/>
            <a:gdLst/>
            <a:ahLst/>
            <a:cxnLst/>
            <a:rect l="l" t="t" r="r" b="b"/>
            <a:pathLst>
              <a:path w="2087768" h="2057400">
                <a:moveTo>
                  <a:pt x="0" y="0"/>
                </a:moveTo>
                <a:lnTo>
                  <a:pt x="2087768" y="0"/>
                </a:lnTo>
                <a:lnTo>
                  <a:pt x="2087768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9" name="TextBox 9"/>
          <p:cNvSpPr txBox="1"/>
          <p:nvPr/>
        </p:nvSpPr>
        <p:spPr>
          <a:xfrm>
            <a:off x="12085125" y="5622195"/>
            <a:ext cx="5719750" cy="4040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24"/>
              </a:lnSpc>
            </a:pPr>
            <a:r>
              <a:rPr lang="en-US" sz="3303">
                <a:solidFill>
                  <a:srgbClr val="D0B427"/>
                </a:solidFill>
                <a:latin typeface="Lexend Exa Heavy"/>
              </a:rPr>
              <a:t>tallListe = [2, 4, 6, 7]</a:t>
            </a:r>
          </a:p>
          <a:p>
            <a:pPr>
              <a:lnSpc>
                <a:spcPts val="4624"/>
              </a:lnSpc>
            </a:pPr>
            <a:r>
              <a:rPr lang="en-US" sz="3303">
                <a:solidFill>
                  <a:srgbClr val="D0B427"/>
                </a:solidFill>
                <a:latin typeface="Lexend Exa Heavy"/>
              </a:rPr>
              <a:t>navneListe = [“Anne”,</a:t>
            </a:r>
          </a:p>
          <a:p>
            <a:pPr>
              <a:lnSpc>
                <a:spcPts val="4624"/>
              </a:lnSpc>
            </a:pPr>
            <a:r>
              <a:rPr lang="en-US" sz="3303">
                <a:solidFill>
                  <a:srgbClr val="D0B427"/>
                </a:solidFill>
                <a:latin typeface="Lexend Exa Heavy"/>
              </a:rPr>
              <a:t>“Per”, “Lise”]</a:t>
            </a:r>
          </a:p>
          <a:p>
            <a:pPr>
              <a:lnSpc>
                <a:spcPts val="4624"/>
              </a:lnSpc>
            </a:pPr>
            <a:r>
              <a:rPr lang="en-US" sz="3303">
                <a:solidFill>
                  <a:srgbClr val="D0B427"/>
                </a:solidFill>
                <a:latin typeface="Lexend Exa Heavy"/>
              </a:rPr>
              <a:t>tomListe = []</a:t>
            </a:r>
          </a:p>
          <a:p>
            <a:pPr>
              <a:lnSpc>
                <a:spcPts val="4624"/>
              </a:lnSpc>
            </a:pPr>
            <a:r>
              <a:rPr lang="en-US" sz="3303">
                <a:solidFill>
                  <a:srgbClr val="D0B427"/>
                </a:solidFill>
                <a:latin typeface="Lexend Exa Heavy"/>
              </a:rPr>
              <a:t>variertListe = [”hei”, “der”, 9, “ok”]</a:t>
            </a:r>
          </a:p>
          <a:p>
            <a:pPr algn="ctr">
              <a:lnSpc>
                <a:spcPts val="4624"/>
              </a:lnSpc>
            </a:pPr>
            <a:endParaRPr lang="en-US" sz="3303">
              <a:solidFill>
                <a:srgbClr val="D0B427"/>
              </a:solidFill>
              <a:latin typeface="Lexend Exa Heavy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12201"/>
            <a:ext cx="18288000" cy="1016499"/>
          </a:xfrm>
          <a:custGeom>
            <a:avLst/>
            <a:gdLst/>
            <a:ahLst/>
            <a:cxnLst/>
            <a:rect l="l" t="t" r="r" b="b"/>
            <a:pathLst>
              <a:path w="18288000" h="1016499">
                <a:moveTo>
                  <a:pt x="0" y="0"/>
                </a:moveTo>
                <a:lnTo>
                  <a:pt x="18288000" y="0"/>
                </a:lnTo>
                <a:lnTo>
                  <a:pt x="18288000" y="1016499"/>
                </a:lnTo>
                <a:lnTo>
                  <a:pt x="0" y="10164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905256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" name="Freeform 3"/>
          <p:cNvSpPr/>
          <p:nvPr/>
        </p:nvSpPr>
        <p:spPr>
          <a:xfrm>
            <a:off x="581771" y="800048"/>
            <a:ext cx="11614035" cy="6649035"/>
          </a:xfrm>
          <a:custGeom>
            <a:avLst/>
            <a:gdLst/>
            <a:ahLst/>
            <a:cxnLst/>
            <a:rect l="l" t="t" r="r" b="b"/>
            <a:pathLst>
              <a:path w="11614035" h="6649035">
                <a:moveTo>
                  <a:pt x="0" y="0"/>
                </a:moveTo>
                <a:lnTo>
                  <a:pt x="11614035" y="0"/>
                </a:lnTo>
                <a:lnTo>
                  <a:pt x="11614035" y="6649036"/>
                </a:lnTo>
                <a:lnTo>
                  <a:pt x="0" y="66490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4" name="Freeform 4"/>
          <p:cNvSpPr/>
          <p:nvPr/>
        </p:nvSpPr>
        <p:spPr>
          <a:xfrm>
            <a:off x="11687188" y="3897827"/>
            <a:ext cx="6117687" cy="6025921"/>
          </a:xfrm>
          <a:custGeom>
            <a:avLst/>
            <a:gdLst/>
            <a:ahLst/>
            <a:cxnLst/>
            <a:rect l="l" t="t" r="r" b="b"/>
            <a:pathLst>
              <a:path w="6117687" h="6025921">
                <a:moveTo>
                  <a:pt x="0" y="0"/>
                </a:moveTo>
                <a:lnTo>
                  <a:pt x="6117686" y="0"/>
                </a:lnTo>
                <a:lnTo>
                  <a:pt x="6117686" y="6025921"/>
                </a:lnTo>
                <a:lnTo>
                  <a:pt x="0" y="602592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5" name="Freeform 5"/>
          <p:cNvSpPr/>
          <p:nvPr/>
        </p:nvSpPr>
        <p:spPr>
          <a:xfrm>
            <a:off x="9144000" y="6910788"/>
            <a:ext cx="2843851" cy="3166230"/>
          </a:xfrm>
          <a:custGeom>
            <a:avLst/>
            <a:gdLst/>
            <a:ahLst/>
            <a:cxnLst/>
            <a:rect l="l" t="t" r="r" b="b"/>
            <a:pathLst>
              <a:path w="2843851" h="3166230">
                <a:moveTo>
                  <a:pt x="0" y="0"/>
                </a:moveTo>
                <a:lnTo>
                  <a:pt x="2843851" y="0"/>
                </a:lnTo>
                <a:lnTo>
                  <a:pt x="2843851" y="3166230"/>
                </a:lnTo>
                <a:lnTo>
                  <a:pt x="0" y="316623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6" name="Freeform 6"/>
          <p:cNvSpPr/>
          <p:nvPr/>
        </p:nvSpPr>
        <p:spPr>
          <a:xfrm>
            <a:off x="11249628" y="2425104"/>
            <a:ext cx="2087768" cy="2057400"/>
          </a:xfrm>
          <a:custGeom>
            <a:avLst/>
            <a:gdLst/>
            <a:ahLst/>
            <a:cxnLst/>
            <a:rect l="l" t="t" r="r" b="b"/>
            <a:pathLst>
              <a:path w="2087768" h="2057400">
                <a:moveTo>
                  <a:pt x="0" y="0"/>
                </a:moveTo>
                <a:lnTo>
                  <a:pt x="2087768" y="0"/>
                </a:lnTo>
                <a:lnTo>
                  <a:pt x="2087768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7" name="TextBox 7"/>
          <p:cNvSpPr txBox="1"/>
          <p:nvPr/>
        </p:nvSpPr>
        <p:spPr>
          <a:xfrm>
            <a:off x="875019" y="1322831"/>
            <a:ext cx="10374609" cy="71710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94"/>
              </a:lnSpc>
            </a:pPr>
            <a:endParaRPr/>
          </a:p>
          <a:p>
            <a:pPr>
              <a:lnSpc>
                <a:spcPts val="4794"/>
              </a:lnSpc>
            </a:pPr>
            <a:r>
              <a:rPr lang="en-US" sz="3424" u="sng">
                <a:solidFill>
                  <a:srgbClr val="D0B427"/>
                </a:solidFill>
                <a:latin typeface="Lexend Exa"/>
              </a:rPr>
              <a:t>Hvor mange elementer er det i listene?</a:t>
            </a:r>
            <a:r>
              <a:rPr lang="en-US" sz="3424">
                <a:solidFill>
                  <a:srgbClr val="D0B427"/>
                </a:solidFill>
                <a:latin typeface="Lexend Exa"/>
              </a:rPr>
              <a:t> liste = [0] </a:t>
            </a:r>
          </a:p>
          <a:p>
            <a:pPr>
              <a:lnSpc>
                <a:spcPts val="4794"/>
              </a:lnSpc>
            </a:pPr>
            <a:r>
              <a:rPr lang="en-US" sz="3424">
                <a:solidFill>
                  <a:srgbClr val="D0B427"/>
                </a:solidFill>
                <a:latin typeface="Lexend Exa"/>
              </a:rPr>
              <a:t>liste1 = [1, 2, 3] </a:t>
            </a:r>
          </a:p>
          <a:p>
            <a:pPr>
              <a:lnSpc>
                <a:spcPts val="4794"/>
              </a:lnSpc>
            </a:pPr>
            <a:r>
              <a:rPr lang="en-US" sz="3424">
                <a:solidFill>
                  <a:srgbClr val="D0B427"/>
                </a:solidFill>
                <a:latin typeface="Lexend Exa"/>
              </a:rPr>
              <a:t>liste2 = [3, 3, 5, 7] </a:t>
            </a:r>
          </a:p>
          <a:p>
            <a:pPr>
              <a:lnSpc>
                <a:spcPts val="4794"/>
              </a:lnSpc>
            </a:pPr>
            <a:r>
              <a:rPr lang="en-US" sz="3424">
                <a:solidFill>
                  <a:srgbClr val="D0B427"/>
                </a:solidFill>
                <a:latin typeface="Lexend Exa"/>
              </a:rPr>
              <a:t>liste3 = [“A”, “BC”, “D”, “E”, “F”] </a:t>
            </a:r>
          </a:p>
          <a:p>
            <a:pPr>
              <a:lnSpc>
                <a:spcPts val="4794"/>
              </a:lnSpc>
            </a:pPr>
            <a:r>
              <a:rPr lang="en-US" sz="3424">
                <a:solidFill>
                  <a:srgbClr val="D0B427"/>
                </a:solidFill>
                <a:latin typeface="Lexend Exa"/>
              </a:rPr>
              <a:t>liste4 = [“mange elementer i denne listen”] </a:t>
            </a:r>
          </a:p>
          <a:p>
            <a:pPr>
              <a:lnSpc>
                <a:spcPts val="4794"/>
              </a:lnSpc>
            </a:pPr>
            <a:r>
              <a:rPr lang="en-US" sz="3424">
                <a:solidFill>
                  <a:srgbClr val="D0B427"/>
                </a:solidFill>
                <a:latin typeface="Lexend Exa"/>
              </a:rPr>
              <a:t>liste5 = []</a:t>
            </a:r>
          </a:p>
          <a:p>
            <a:pPr>
              <a:lnSpc>
                <a:spcPts val="4794"/>
              </a:lnSpc>
            </a:pPr>
            <a:endParaRPr lang="en-US" sz="3424">
              <a:solidFill>
                <a:srgbClr val="D0B427"/>
              </a:solidFill>
              <a:latin typeface="Lexend Exa"/>
            </a:endParaRPr>
          </a:p>
          <a:p>
            <a:pPr algn="ctr">
              <a:lnSpc>
                <a:spcPts val="4794"/>
              </a:lnSpc>
            </a:pPr>
            <a:endParaRPr lang="en-US" sz="3424">
              <a:solidFill>
                <a:srgbClr val="D0B427"/>
              </a:solidFill>
              <a:latin typeface="Lexend Exa"/>
            </a:endParaRPr>
          </a:p>
          <a:p>
            <a:pPr algn="ctr">
              <a:lnSpc>
                <a:spcPts val="4794"/>
              </a:lnSpc>
            </a:pPr>
            <a:endParaRPr lang="en-US" sz="3424">
              <a:solidFill>
                <a:srgbClr val="D0B427"/>
              </a:solidFill>
              <a:latin typeface="Lexend Exa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1987851" y="5086350"/>
            <a:ext cx="8691835" cy="30007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16"/>
              </a:lnSpc>
            </a:pPr>
            <a:r>
              <a:rPr lang="en-US" sz="2868">
                <a:solidFill>
                  <a:srgbClr val="D0B427"/>
                </a:solidFill>
                <a:latin typeface="Lexend Exa"/>
              </a:rPr>
              <a:t>Hva ligger på indeksene?</a:t>
            </a:r>
          </a:p>
          <a:p>
            <a:pPr>
              <a:lnSpc>
                <a:spcPts val="4016"/>
              </a:lnSpc>
            </a:pPr>
            <a:r>
              <a:rPr lang="en-US" sz="2868">
                <a:solidFill>
                  <a:srgbClr val="D0B427"/>
                </a:solidFill>
                <a:latin typeface="Lexend Exa"/>
              </a:rPr>
              <a:t> liste3 [4] </a:t>
            </a:r>
          </a:p>
          <a:p>
            <a:pPr>
              <a:lnSpc>
                <a:spcPts val="4016"/>
              </a:lnSpc>
            </a:pPr>
            <a:r>
              <a:rPr lang="en-US" sz="2868">
                <a:solidFill>
                  <a:srgbClr val="D0B427"/>
                </a:solidFill>
                <a:latin typeface="Lexend Exa"/>
              </a:rPr>
              <a:t> liste1 [0]</a:t>
            </a:r>
          </a:p>
          <a:p>
            <a:pPr>
              <a:lnSpc>
                <a:spcPts val="4016"/>
              </a:lnSpc>
            </a:pPr>
            <a:r>
              <a:rPr lang="en-US" sz="2868">
                <a:solidFill>
                  <a:srgbClr val="D0B427"/>
                </a:solidFill>
                <a:latin typeface="Lexend Exa"/>
              </a:rPr>
              <a:t> liste4 [1] </a:t>
            </a:r>
          </a:p>
          <a:p>
            <a:pPr>
              <a:lnSpc>
                <a:spcPts val="4016"/>
              </a:lnSpc>
            </a:pPr>
            <a:r>
              <a:rPr lang="en-US" sz="2868">
                <a:solidFill>
                  <a:srgbClr val="D0B427"/>
                </a:solidFill>
                <a:latin typeface="Lexend Exa"/>
              </a:rPr>
              <a:t> liste3 [5]</a:t>
            </a:r>
          </a:p>
          <a:p>
            <a:pPr algn="l">
              <a:lnSpc>
                <a:spcPts val="4016"/>
              </a:lnSpc>
            </a:pPr>
            <a:endParaRPr lang="en-US" sz="2868">
              <a:solidFill>
                <a:srgbClr val="D0B427"/>
              </a:solidFill>
              <a:latin typeface="Lexend Ex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66204" y="697887"/>
            <a:ext cx="8891226" cy="8891226"/>
          </a:xfrm>
          <a:custGeom>
            <a:avLst/>
            <a:gdLst/>
            <a:ahLst/>
            <a:cxnLst/>
            <a:rect l="l" t="t" r="r" b="b"/>
            <a:pathLst>
              <a:path w="8891226" h="8891226">
                <a:moveTo>
                  <a:pt x="0" y="0"/>
                </a:moveTo>
                <a:lnTo>
                  <a:pt x="8891226" y="0"/>
                </a:lnTo>
                <a:lnTo>
                  <a:pt x="8891226" y="8891226"/>
                </a:lnTo>
                <a:lnTo>
                  <a:pt x="0" y="88912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" name="Freeform 3"/>
          <p:cNvSpPr/>
          <p:nvPr/>
        </p:nvSpPr>
        <p:spPr>
          <a:xfrm>
            <a:off x="3095793" y="1183932"/>
            <a:ext cx="13832552" cy="7919136"/>
          </a:xfrm>
          <a:custGeom>
            <a:avLst/>
            <a:gdLst/>
            <a:ahLst/>
            <a:cxnLst/>
            <a:rect l="l" t="t" r="r" b="b"/>
            <a:pathLst>
              <a:path w="13832552" h="7919136">
                <a:moveTo>
                  <a:pt x="0" y="0"/>
                </a:moveTo>
                <a:lnTo>
                  <a:pt x="13832552" y="0"/>
                </a:lnTo>
                <a:lnTo>
                  <a:pt x="13832552" y="7919136"/>
                </a:lnTo>
                <a:lnTo>
                  <a:pt x="0" y="79191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4" name="Freeform 4"/>
          <p:cNvSpPr/>
          <p:nvPr/>
        </p:nvSpPr>
        <p:spPr>
          <a:xfrm>
            <a:off x="15422201" y="5805126"/>
            <a:ext cx="2685842" cy="4114800"/>
          </a:xfrm>
          <a:custGeom>
            <a:avLst/>
            <a:gdLst/>
            <a:ahLst/>
            <a:cxnLst/>
            <a:rect l="l" t="t" r="r" b="b"/>
            <a:pathLst>
              <a:path w="2685842" h="4114800">
                <a:moveTo>
                  <a:pt x="0" y="0"/>
                </a:moveTo>
                <a:lnTo>
                  <a:pt x="2685842" y="0"/>
                </a:lnTo>
                <a:lnTo>
                  <a:pt x="268584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5" name="TextBox 5"/>
          <p:cNvSpPr txBox="1"/>
          <p:nvPr/>
        </p:nvSpPr>
        <p:spPr>
          <a:xfrm rot="-5400000">
            <a:off x="-2413474" y="4204174"/>
            <a:ext cx="8229600" cy="1878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839"/>
              </a:lnSpc>
            </a:pPr>
            <a:r>
              <a:rPr lang="en-US" sz="10599">
                <a:solidFill>
                  <a:srgbClr val="D0B427"/>
                </a:solidFill>
                <a:latin typeface="Coco Gothic Heavy"/>
              </a:rPr>
              <a:t>LISTER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956695" y="1799445"/>
            <a:ext cx="11465505" cy="8371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94"/>
              </a:lnSpc>
            </a:pPr>
            <a:endParaRPr/>
          </a:p>
          <a:p>
            <a:pPr>
              <a:lnSpc>
                <a:spcPts val="4794"/>
              </a:lnSpc>
            </a:pPr>
            <a:r>
              <a:rPr lang="en-US" sz="3424" u="sng">
                <a:solidFill>
                  <a:srgbClr val="D0B427"/>
                </a:solidFill>
                <a:latin typeface="Lexend Exa"/>
              </a:rPr>
              <a:t>Nyttige funksjoner: </a:t>
            </a:r>
          </a:p>
          <a:p>
            <a:pPr>
              <a:lnSpc>
                <a:spcPts val="4794"/>
              </a:lnSpc>
            </a:pPr>
            <a:r>
              <a:rPr lang="en-US" sz="3424">
                <a:solidFill>
                  <a:srgbClr val="D0B427"/>
                </a:solidFill>
                <a:latin typeface="Lexend Exa"/>
              </a:rPr>
              <a:t>len(liste) # gir lengden på listen</a:t>
            </a:r>
          </a:p>
          <a:p>
            <a:pPr>
              <a:lnSpc>
                <a:spcPts val="4794"/>
              </a:lnSpc>
            </a:pPr>
            <a:r>
              <a:rPr lang="en-US" sz="3424">
                <a:solidFill>
                  <a:srgbClr val="D0B427"/>
                </a:solidFill>
                <a:latin typeface="Lexend Exa"/>
              </a:rPr>
              <a:t>liste.insert(index, element) # sette inn på index</a:t>
            </a:r>
          </a:p>
          <a:p>
            <a:pPr>
              <a:lnSpc>
                <a:spcPts val="4794"/>
              </a:lnSpc>
            </a:pPr>
            <a:r>
              <a:rPr lang="en-US" sz="3424">
                <a:solidFill>
                  <a:srgbClr val="D0B427"/>
                </a:solidFill>
                <a:latin typeface="Lexend Exa"/>
              </a:rPr>
              <a:t>liste.append(element) # setter inn nytt element på slutten av listen</a:t>
            </a:r>
          </a:p>
          <a:p>
            <a:pPr>
              <a:lnSpc>
                <a:spcPts val="4794"/>
              </a:lnSpc>
            </a:pPr>
            <a:r>
              <a:rPr lang="en-US" sz="3424">
                <a:solidFill>
                  <a:srgbClr val="D0B427"/>
                </a:solidFill>
                <a:latin typeface="Lexend Exa"/>
              </a:rPr>
              <a:t>liste.remove(element) # fjerne element</a:t>
            </a:r>
          </a:p>
          <a:p>
            <a:pPr>
              <a:lnSpc>
                <a:spcPts val="4794"/>
              </a:lnSpc>
            </a:pPr>
            <a:r>
              <a:rPr lang="en-US" sz="3424">
                <a:solidFill>
                  <a:srgbClr val="D0B427"/>
                </a:solidFill>
                <a:latin typeface="Lexend Exa"/>
              </a:rPr>
              <a:t>liste.pop(index) # fjerner og returnerer elem. på angitt indeks</a:t>
            </a:r>
          </a:p>
          <a:p>
            <a:pPr>
              <a:lnSpc>
                <a:spcPts val="4794"/>
              </a:lnSpc>
            </a:pPr>
            <a:r>
              <a:rPr lang="en-US" sz="3424">
                <a:solidFill>
                  <a:srgbClr val="D0B427"/>
                </a:solidFill>
                <a:latin typeface="Lexend Exa"/>
              </a:rPr>
              <a:t>print(liste) # skriver liste</a:t>
            </a:r>
          </a:p>
          <a:p>
            <a:pPr>
              <a:lnSpc>
                <a:spcPts val="4794"/>
              </a:lnSpc>
            </a:pPr>
            <a:endParaRPr lang="en-US" sz="3424">
              <a:solidFill>
                <a:srgbClr val="D0B427"/>
              </a:solidFill>
              <a:latin typeface="Lexend Exa"/>
            </a:endParaRPr>
          </a:p>
          <a:p>
            <a:pPr algn="ctr">
              <a:lnSpc>
                <a:spcPts val="4794"/>
              </a:lnSpc>
            </a:pPr>
            <a:endParaRPr lang="en-US" sz="3424">
              <a:solidFill>
                <a:srgbClr val="D0B427"/>
              </a:solidFill>
              <a:latin typeface="Lexend Exa"/>
            </a:endParaRPr>
          </a:p>
          <a:p>
            <a:pPr algn="ctr">
              <a:lnSpc>
                <a:spcPts val="4794"/>
              </a:lnSpc>
            </a:pPr>
            <a:endParaRPr lang="en-US" sz="3424">
              <a:solidFill>
                <a:srgbClr val="D0B427"/>
              </a:solidFill>
              <a:latin typeface="Lexend Ex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66204" y="697887"/>
            <a:ext cx="8891226" cy="8891226"/>
          </a:xfrm>
          <a:custGeom>
            <a:avLst/>
            <a:gdLst/>
            <a:ahLst/>
            <a:cxnLst/>
            <a:rect l="l" t="t" r="r" b="b"/>
            <a:pathLst>
              <a:path w="8891226" h="8891226">
                <a:moveTo>
                  <a:pt x="0" y="0"/>
                </a:moveTo>
                <a:lnTo>
                  <a:pt x="8891226" y="0"/>
                </a:lnTo>
                <a:lnTo>
                  <a:pt x="8891226" y="8891226"/>
                </a:lnTo>
                <a:lnTo>
                  <a:pt x="0" y="88912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" name="Freeform 3"/>
          <p:cNvSpPr/>
          <p:nvPr/>
        </p:nvSpPr>
        <p:spPr>
          <a:xfrm>
            <a:off x="3095793" y="1183932"/>
            <a:ext cx="13832552" cy="7919136"/>
          </a:xfrm>
          <a:custGeom>
            <a:avLst/>
            <a:gdLst/>
            <a:ahLst/>
            <a:cxnLst/>
            <a:rect l="l" t="t" r="r" b="b"/>
            <a:pathLst>
              <a:path w="13832552" h="7919136">
                <a:moveTo>
                  <a:pt x="0" y="0"/>
                </a:moveTo>
                <a:lnTo>
                  <a:pt x="13832552" y="0"/>
                </a:lnTo>
                <a:lnTo>
                  <a:pt x="13832552" y="7919136"/>
                </a:lnTo>
                <a:lnTo>
                  <a:pt x="0" y="79191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4" name="Freeform 4"/>
          <p:cNvSpPr/>
          <p:nvPr/>
        </p:nvSpPr>
        <p:spPr>
          <a:xfrm>
            <a:off x="15422201" y="5805126"/>
            <a:ext cx="2685842" cy="4114800"/>
          </a:xfrm>
          <a:custGeom>
            <a:avLst/>
            <a:gdLst/>
            <a:ahLst/>
            <a:cxnLst/>
            <a:rect l="l" t="t" r="r" b="b"/>
            <a:pathLst>
              <a:path w="2685842" h="4114800">
                <a:moveTo>
                  <a:pt x="0" y="0"/>
                </a:moveTo>
                <a:lnTo>
                  <a:pt x="2685842" y="0"/>
                </a:lnTo>
                <a:lnTo>
                  <a:pt x="268584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5" name="TextBox 5"/>
          <p:cNvSpPr txBox="1"/>
          <p:nvPr/>
        </p:nvSpPr>
        <p:spPr>
          <a:xfrm rot="-5400000">
            <a:off x="-2413474" y="4204174"/>
            <a:ext cx="8229600" cy="1878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839"/>
              </a:lnSpc>
            </a:pPr>
            <a:r>
              <a:rPr lang="en-US" sz="10599">
                <a:solidFill>
                  <a:srgbClr val="D0B427"/>
                </a:solidFill>
                <a:latin typeface="Coco Gothic Heavy"/>
              </a:rPr>
              <a:t>LISTER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956695" y="1799445"/>
            <a:ext cx="11465505" cy="84188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94"/>
              </a:lnSpc>
            </a:pPr>
            <a:endParaRPr dirty="0"/>
          </a:p>
          <a:p>
            <a:pPr>
              <a:lnSpc>
                <a:spcPts val="4794"/>
              </a:lnSpc>
            </a:pPr>
            <a:r>
              <a:rPr lang="en-US" sz="3424" u="sng" dirty="0" err="1">
                <a:solidFill>
                  <a:srgbClr val="D0B427"/>
                </a:solidFill>
                <a:latin typeface="Lexend Exa"/>
              </a:rPr>
              <a:t>Nøstede</a:t>
            </a:r>
            <a:r>
              <a:rPr lang="en-US" sz="3424" u="sng" dirty="0">
                <a:solidFill>
                  <a:srgbClr val="D0B427"/>
                </a:solidFill>
                <a:latin typeface="Lexend Exa"/>
              </a:rPr>
              <a:t> Lister = Lister </a:t>
            </a:r>
            <a:r>
              <a:rPr lang="en-US" sz="3424" u="sng" dirty="0" err="1">
                <a:solidFill>
                  <a:srgbClr val="D0B427"/>
                </a:solidFill>
                <a:latin typeface="Lexend Exa"/>
              </a:rPr>
              <a:t>i</a:t>
            </a:r>
            <a:r>
              <a:rPr lang="en-US" sz="3424" u="sng" dirty="0">
                <a:solidFill>
                  <a:srgbClr val="D0B427"/>
                </a:solidFill>
                <a:latin typeface="Lexend Exa"/>
              </a:rPr>
              <a:t> Lister</a:t>
            </a:r>
          </a:p>
          <a:p>
            <a:pPr>
              <a:lnSpc>
                <a:spcPts val="3954"/>
              </a:lnSpc>
            </a:pPr>
            <a:r>
              <a:rPr lang="en-US" sz="2824" dirty="0">
                <a:solidFill>
                  <a:srgbClr val="D0B427"/>
                </a:solidFill>
                <a:latin typeface="Lexend Exa"/>
              </a:rPr>
              <a:t>Vi </a:t>
            </a:r>
            <a:r>
              <a:rPr lang="en-US" sz="2824" dirty="0" err="1">
                <a:solidFill>
                  <a:srgbClr val="D0B427"/>
                </a:solidFill>
                <a:latin typeface="Lexend Exa"/>
              </a:rPr>
              <a:t>har</a:t>
            </a:r>
            <a:r>
              <a:rPr lang="en-US" sz="2824" dirty="0">
                <a:solidFill>
                  <a:srgbClr val="D0B427"/>
                </a:solidFill>
                <a:latin typeface="Lexend Exa"/>
              </a:rPr>
              <a:t> </a:t>
            </a:r>
            <a:r>
              <a:rPr lang="en-US" sz="2824" dirty="0" err="1">
                <a:solidFill>
                  <a:srgbClr val="D0B427"/>
                </a:solidFill>
                <a:latin typeface="Lexend Exa"/>
              </a:rPr>
              <a:t>en</a:t>
            </a:r>
            <a:r>
              <a:rPr lang="en-US" sz="2824" dirty="0">
                <a:solidFill>
                  <a:srgbClr val="D0B427"/>
                </a:solidFill>
                <a:latin typeface="Lexend Exa"/>
              </a:rPr>
              <a:t> </a:t>
            </a:r>
            <a:r>
              <a:rPr lang="en-US" sz="2824" dirty="0" err="1">
                <a:solidFill>
                  <a:srgbClr val="D0B427"/>
                </a:solidFill>
                <a:latin typeface="Lexend Exa"/>
              </a:rPr>
              <a:t>mindre</a:t>
            </a:r>
            <a:r>
              <a:rPr lang="en-US" sz="2824" dirty="0">
                <a:solidFill>
                  <a:srgbClr val="D0B427"/>
                </a:solidFill>
                <a:latin typeface="Lexend Exa"/>
              </a:rPr>
              <a:t> bag med “</a:t>
            </a:r>
            <a:r>
              <a:rPr lang="en-US" sz="2824" dirty="0" err="1">
                <a:solidFill>
                  <a:srgbClr val="D0B427"/>
                </a:solidFill>
                <a:latin typeface="Lexend Exa"/>
              </a:rPr>
              <a:t>toalettsaker</a:t>
            </a:r>
            <a:r>
              <a:rPr lang="en-US" sz="2824" dirty="0">
                <a:solidFill>
                  <a:srgbClr val="D0B427"/>
                </a:solidFill>
                <a:latin typeface="Lexend Exa"/>
              </a:rPr>
              <a:t>”, </a:t>
            </a:r>
            <a:r>
              <a:rPr lang="en-US" sz="2824" dirty="0" err="1">
                <a:solidFill>
                  <a:srgbClr val="D0B427"/>
                </a:solidFill>
                <a:latin typeface="Lexend Exa"/>
              </a:rPr>
              <a:t>vår</a:t>
            </a:r>
            <a:r>
              <a:rPr lang="en-US" sz="2824" dirty="0">
                <a:solidFill>
                  <a:srgbClr val="D0B427"/>
                </a:solidFill>
                <a:latin typeface="Lexend Exa"/>
              </a:rPr>
              <a:t> </a:t>
            </a:r>
            <a:r>
              <a:rPr lang="en-US" sz="2824" dirty="0" err="1">
                <a:solidFill>
                  <a:srgbClr val="D0B427"/>
                </a:solidFill>
                <a:latin typeface="Lexend Exa"/>
              </a:rPr>
              <a:t>første</a:t>
            </a:r>
            <a:r>
              <a:rPr lang="en-US" sz="2824" dirty="0">
                <a:solidFill>
                  <a:srgbClr val="D0B427"/>
                </a:solidFill>
                <a:latin typeface="Lexend Exa"/>
              </a:rPr>
              <a:t> </a:t>
            </a:r>
            <a:r>
              <a:rPr lang="en-US" sz="2824" dirty="0" err="1">
                <a:solidFill>
                  <a:srgbClr val="D0B427"/>
                </a:solidFill>
                <a:latin typeface="Lexend Exa"/>
              </a:rPr>
              <a:t>liste</a:t>
            </a:r>
            <a:r>
              <a:rPr lang="en-US" sz="2824" dirty="0">
                <a:solidFill>
                  <a:srgbClr val="D0B427"/>
                </a:solidFill>
                <a:latin typeface="Lexend Exa"/>
              </a:rPr>
              <a:t>:</a:t>
            </a:r>
          </a:p>
          <a:p>
            <a:pPr>
              <a:lnSpc>
                <a:spcPts val="3954"/>
              </a:lnSpc>
            </a:pPr>
            <a:r>
              <a:rPr lang="en-US" sz="2824" dirty="0" err="1">
                <a:solidFill>
                  <a:srgbClr val="D0B427"/>
                </a:solidFill>
                <a:latin typeface="Lexend Exa"/>
              </a:rPr>
              <a:t>toalettsaker</a:t>
            </a:r>
            <a:r>
              <a:rPr lang="en-US" sz="2824" dirty="0">
                <a:solidFill>
                  <a:srgbClr val="D0B427"/>
                </a:solidFill>
                <a:latin typeface="Lexend Exa"/>
              </a:rPr>
              <a:t> = [“</a:t>
            </a:r>
            <a:r>
              <a:rPr lang="en-US" sz="2824" dirty="0" err="1">
                <a:solidFill>
                  <a:srgbClr val="D0B427"/>
                </a:solidFill>
                <a:latin typeface="Lexend Exa"/>
              </a:rPr>
              <a:t>tannborste</a:t>
            </a:r>
            <a:r>
              <a:rPr lang="en-US" sz="2824" dirty="0">
                <a:solidFill>
                  <a:srgbClr val="D0B427"/>
                </a:solidFill>
                <a:latin typeface="Lexend Exa"/>
              </a:rPr>
              <a:t>”, “</a:t>
            </a:r>
            <a:r>
              <a:rPr lang="en-US" sz="2824" dirty="0" err="1">
                <a:solidFill>
                  <a:srgbClr val="D0B427"/>
                </a:solidFill>
                <a:latin typeface="Lexend Exa"/>
              </a:rPr>
              <a:t>haarborste</a:t>
            </a:r>
            <a:r>
              <a:rPr lang="en-US" sz="2824" dirty="0">
                <a:solidFill>
                  <a:srgbClr val="D0B427"/>
                </a:solidFill>
                <a:latin typeface="Lexend Exa"/>
              </a:rPr>
              <a:t>”, “</a:t>
            </a:r>
            <a:r>
              <a:rPr lang="en-US" sz="2824" dirty="0" err="1">
                <a:solidFill>
                  <a:srgbClr val="D0B427"/>
                </a:solidFill>
                <a:latin typeface="Lexend Exa"/>
              </a:rPr>
              <a:t>tannkrem</a:t>
            </a:r>
            <a:r>
              <a:rPr lang="en-US" sz="2824" dirty="0">
                <a:solidFill>
                  <a:srgbClr val="D0B427"/>
                </a:solidFill>
                <a:latin typeface="Lexend Exa"/>
              </a:rPr>
              <a:t>”]</a:t>
            </a:r>
          </a:p>
          <a:p>
            <a:pPr>
              <a:lnSpc>
                <a:spcPts val="3954"/>
              </a:lnSpc>
            </a:pPr>
            <a:r>
              <a:rPr lang="en-US" sz="2824" dirty="0">
                <a:solidFill>
                  <a:srgbClr val="D0B427"/>
                </a:solidFill>
                <a:latin typeface="Lexend Exa"/>
              </a:rPr>
              <a:t>I </a:t>
            </a:r>
            <a:r>
              <a:rPr lang="en-US" sz="2824" dirty="0" err="1">
                <a:solidFill>
                  <a:srgbClr val="D0B427"/>
                </a:solidFill>
                <a:latin typeface="Lexend Exa"/>
              </a:rPr>
              <a:t>tillegg</a:t>
            </a:r>
            <a:r>
              <a:rPr lang="en-US" sz="2824" dirty="0">
                <a:solidFill>
                  <a:srgbClr val="D0B427"/>
                </a:solidFill>
                <a:latin typeface="Lexend Exa"/>
              </a:rPr>
              <a:t> </a:t>
            </a:r>
            <a:r>
              <a:rPr lang="en-US" sz="2824" dirty="0" err="1">
                <a:solidFill>
                  <a:srgbClr val="D0B427"/>
                </a:solidFill>
                <a:latin typeface="Lexend Exa"/>
              </a:rPr>
              <a:t>har</a:t>
            </a:r>
            <a:r>
              <a:rPr lang="en-US" sz="2824" dirty="0">
                <a:solidFill>
                  <a:srgbClr val="D0B427"/>
                </a:solidFill>
                <a:latin typeface="Lexend Exa"/>
              </a:rPr>
              <a:t> vi </a:t>
            </a:r>
            <a:r>
              <a:rPr lang="en-US" sz="2824" dirty="0" err="1">
                <a:solidFill>
                  <a:srgbClr val="D0B427"/>
                </a:solidFill>
                <a:latin typeface="Lexend Exa"/>
              </a:rPr>
              <a:t>en</a:t>
            </a:r>
            <a:r>
              <a:rPr lang="en-US" sz="2824" dirty="0">
                <a:solidFill>
                  <a:srgbClr val="D0B427"/>
                </a:solidFill>
                <a:latin typeface="Lexend Exa"/>
              </a:rPr>
              <a:t> </a:t>
            </a:r>
            <a:r>
              <a:rPr lang="en-US" sz="2824" dirty="0" err="1">
                <a:solidFill>
                  <a:srgbClr val="D0B427"/>
                </a:solidFill>
                <a:latin typeface="Lexend Exa"/>
              </a:rPr>
              <a:t>mindre</a:t>
            </a:r>
            <a:r>
              <a:rPr lang="en-US" sz="2824" dirty="0">
                <a:solidFill>
                  <a:srgbClr val="D0B427"/>
                </a:solidFill>
                <a:latin typeface="Lexend Exa"/>
              </a:rPr>
              <a:t> bag med </a:t>
            </a:r>
            <a:r>
              <a:rPr lang="en-US" sz="2824" dirty="0" err="1">
                <a:solidFill>
                  <a:srgbClr val="D0B427"/>
                </a:solidFill>
                <a:latin typeface="Lexend Exa"/>
              </a:rPr>
              <a:t>klær</a:t>
            </a:r>
            <a:r>
              <a:rPr lang="en-US" sz="2824" dirty="0">
                <a:solidFill>
                  <a:srgbClr val="D0B427"/>
                </a:solidFill>
                <a:latin typeface="Lexend Exa"/>
              </a:rPr>
              <a:t>:</a:t>
            </a:r>
          </a:p>
          <a:p>
            <a:pPr>
              <a:lnSpc>
                <a:spcPts val="3954"/>
              </a:lnSpc>
            </a:pPr>
            <a:r>
              <a:rPr lang="en-US" sz="2824" dirty="0" err="1">
                <a:solidFill>
                  <a:srgbClr val="D0B427"/>
                </a:solidFill>
                <a:latin typeface="Lexend Exa"/>
              </a:rPr>
              <a:t>klaer</a:t>
            </a:r>
            <a:r>
              <a:rPr lang="en-US" sz="2824" dirty="0">
                <a:solidFill>
                  <a:srgbClr val="D0B427"/>
                </a:solidFill>
                <a:latin typeface="Lexend Exa"/>
              </a:rPr>
              <a:t> = [“</a:t>
            </a:r>
            <a:r>
              <a:rPr lang="en-US" sz="2824" dirty="0" err="1">
                <a:solidFill>
                  <a:srgbClr val="D0B427"/>
                </a:solidFill>
                <a:latin typeface="Lexend Exa"/>
              </a:rPr>
              <a:t>jakke</a:t>
            </a:r>
            <a:r>
              <a:rPr lang="en-US" sz="2824" dirty="0">
                <a:solidFill>
                  <a:srgbClr val="D0B427"/>
                </a:solidFill>
                <a:latin typeface="Lexend Exa"/>
              </a:rPr>
              <a:t>”, “</a:t>
            </a:r>
            <a:r>
              <a:rPr lang="en-US" sz="2824" dirty="0" err="1">
                <a:solidFill>
                  <a:srgbClr val="D0B427"/>
                </a:solidFill>
                <a:latin typeface="Lexend Exa"/>
              </a:rPr>
              <a:t>bukse</a:t>
            </a:r>
            <a:r>
              <a:rPr lang="en-US" sz="2824" dirty="0">
                <a:solidFill>
                  <a:srgbClr val="D0B427"/>
                </a:solidFill>
                <a:latin typeface="Lexend Exa"/>
              </a:rPr>
              <a:t>”, “</a:t>
            </a:r>
            <a:r>
              <a:rPr lang="en-US" sz="2824" dirty="0" err="1">
                <a:solidFill>
                  <a:srgbClr val="D0B427"/>
                </a:solidFill>
                <a:latin typeface="Lexend Exa"/>
              </a:rPr>
              <a:t>sokker</a:t>
            </a:r>
            <a:r>
              <a:rPr lang="en-US" sz="2824" dirty="0">
                <a:solidFill>
                  <a:srgbClr val="D0B427"/>
                </a:solidFill>
                <a:latin typeface="Lexend Exa"/>
              </a:rPr>
              <a:t>”, “</a:t>
            </a:r>
            <a:r>
              <a:rPr lang="en-US" sz="2824" dirty="0" err="1">
                <a:solidFill>
                  <a:srgbClr val="D0B427"/>
                </a:solidFill>
                <a:latin typeface="Lexend Exa"/>
              </a:rPr>
              <a:t>undertoy</a:t>
            </a:r>
            <a:r>
              <a:rPr lang="en-US" sz="2824" dirty="0">
                <a:solidFill>
                  <a:srgbClr val="D0B427"/>
                </a:solidFill>
                <a:latin typeface="Lexend Exa"/>
              </a:rPr>
              <a:t>’]</a:t>
            </a:r>
          </a:p>
          <a:p>
            <a:pPr>
              <a:lnSpc>
                <a:spcPts val="3954"/>
              </a:lnSpc>
            </a:pPr>
            <a:r>
              <a:rPr lang="en-US" sz="2824" dirty="0" err="1">
                <a:solidFill>
                  <a:srgbClr val="D0B427"/>
                </a:solidFill>
                <a:latin typeface="Lexend Exa"/>
              </a:rPr>
              <a:t>Og</a:t>
            </a:r>
            <a:r>
              <a:rPr lang="en-US" sz="2824" dirty="0">
                <a:solidFill>
                  <a:srgbClr val="D0B427"/>
                </a:solidFill>
                <a:latin typeface="Lexend Exa"/>
              </a:rPr>
              <a:t> </a:t>
            </a:r>
            <a:r>
              <a:rPr lang="en-US" sz="2824" dirty="0" err="1">
                <a:solidFill>
                  <a:srgbClr val="D0B427"/>
                </a:solidFill>
                <a:latin typeface="Lexend Exa"/>
              </a:rPr>
              <a:t>til</a:t>
            </a:r>
            <a:r>
              <a:rPr lang="en-US" sz="2824" dirty="0">
                <a:solidFill>
                  <a:srgbClr val="D0B427"/>
                </a:solidFill>
                <a:latin typeface="Lexend Exa"/>
              </a:rPr>
              <a:t> </a:t>
            </a:r>
            <a:r>
              <a:rPr lang="en-US" sz="2824" dirty="0" err="1">
                <a:solidFill>
                  <a:srgbClr val="D0B427"/>
                </a:solidFill>
                <a:latin typeface="Lexend Exa"/>
              </a:rPr>
              <a:t>slutt</a:t>
            </a:r>
            <a:r>
              <a:rPr lang="en-US" sz="2824" dirty="0">
                <a:solidFill>
                  <a:srgbClr val="D0B427"/>
                </a:solidFill>
                <a:latin typeface="Lexend Exa"/>
              </a:rPr>
              <a:t> </a:t>
            </a:r>
            <a:r>
              <a:rPr lang="en-US" sz="2824" dirty="0" err="1">
                <a:solidFill>
                  <a:srgbClr val="D0B427"/>
                </a:solidFill>
                <a:latin typeface="Lexend Exa"/>
              </a:rPr>
              <a:t>en</a:t>
            </a:r>
            <a:r>
              <a:rPr lang="en-US" sz="2824" dirty="0">
                <a:solidFill>
                  <a:srgbClr val="D0B427"/>
                </a:solidFill>
                <a:latin typeface="Lexend Exa"/>
              </a:rPr>
              <a:t> </a:t>
            </a:r>
            <a:r>
              <a:rPr lang="en-US" sz="2824" dirty="0" err="1">
                <a:solidFill>
                  <a:srgbClr val="D0B427"/>
                </a:solidFill>
                <a:latin typeface="Lexend Exa"/>
              </a:rPr>
              <a:t>liten</a:t>
            </a:r>
            <a:r>
              <a:rPr lang="en-US" sz="2824" dirty="0">
                <a:solidFill>
                  <a:srgbClr val="D0B427"/>
                </a:solidFill>
                <a:latin typeface="Lexend Exa"/>
              </a:rPr>
              <a:t> bag med diverse:</a:t>
            </a:r>
          </a:p>
          <a:p>
            <a:pPr>
              <a:lnSpc>
                <a:spcPts val="3954"/>
              </a:lnSpc>
            </a:pPr>
            <a:r>
              <a:rPr lang="en-US" sz="2824" dirty="0">
                <a:solidFill>
                  <a:srgbClr val="D0B427"/>
                </a:solidFill>
                <a:latin typeface="Lexend Exa"/>
              </a:rPr>
              <a:t>div = [“</a:t>
            </a:r>
            <a:r>
              <a:rPr lang="en-US" sz="2824" dirty="0" err="1">
                <a:solidFill>
                  <a:srgbClr val="D0B427"/>
                </a:solidFill>
                <a:latin typeface="Lexend Exa"/>
              </a:rPr>
              <a:t>kamera</a:t>
            </a:r>
            <a:r>
              <a:rPr lang="en-US" sz="2824" dirty="0">
                <a:solidFill>
                  <a:srgbClr val="D0B427"/>
                </a:solidFill>
                <a:latin typeface="Lexend Exa"/>
              </a:rPr>
              <a:t>”, “</a:t>
            </a:r>
            <a:r>
              <a:rPr lang="en-US" sz="2824" dirty="0" err="1">
                <a:solidFill>
                  <a:srgbClr val="D0B427"/>
                </a:solidFill>
                <a:latin typeface="Lexend Exa"/>
              </a:rPr>
              <a:t>lommebok</a:t>
            </a:r>
            <a:r>
              <a:rPr lang="en-US" sz="2824" dirty="0">
                <a:solidFill>
                  <a:srgbClr val="D0B427"/>
                </a:solidFill>
                <a:latin typeface="Lexend Exa"/>
              </a:rPr>
              <a:t>”, “pass”, “</a:t>
            </a:r>
            <a:r>
              <a:rPr lang="en-US" sz="2824" dirty="0" err="1">
                <a:solidFill>
                  <a:srgbClr val="D0B427"/>
                </a:solidFill>
                <a:latin typeface="Lexend Exa"/>
              </a:rPr>
              <a:t>mobillader</a:t>
            </a:r>
            <a:r>
              <a:rPr lang="en-US" sz="2824" dirty="0">
                <a:solidFill>
                  <a:srgbClr val="D0B427"/>
                </a:solidFill>
                <a:latin typeface="Lexend Exa"/>
              </a:rPr>
              <a:t>”]</a:t>
            </a:r>
          </a:p>
          <a:p>
            <a:pPr>
              <a:lnSpc>
                <a:spcPts val="3954"/>
              </a:lnSpc>
            </a:pPr>
            <a:r>
              <a:rPr lang="en-US" sz="2824" dirty="0">
                <a:solidFill>
                  <a:srgbClr val="D0B427"/>
                </a:solidFill>
                <a:latin typeface="Lexend Exa"/>
              </a:rPr>
              <a:t>For </a:t>
            </a:r>
            <a:r>
              <a:rPr lang="en-US" sz="2824" dirty="0" err="1">
                <a:solidFill>
                  <a:srgbClr val="D0B427"/>
                </a:solidFill>
                <a:latin typeface="Lexend Exa"/>
              </a:rPr>
              <a:t>å</a:t>
            </a:r>
            <a:r>
              <a:rPr lang="en-US" sz="2824" dirty="0">
                <a:solidFill>
                  <a:srgbClr val="D0B427"/>
                </a:solidFill>
                <a:latin typeface="Lexend Exa"/>
              </a:rPr>
              <a:t> </a:t>
            </a:r>
            <a:r>
              <a:rPr lang="en-US" sz="2824" dirty="0" err="1">
                <a:solidFill>
                  <a:srgbClr val="D0B427"/>
                </a:solidFill>
                <a:latin typeface="Lexend Exa"/>
              </a:rPr>
              <a:t>samle</a:t>
            </a:r>
            <a:r>
              <a:rPr lang="en-US" sz="2824" dirty="0">
                <a:solidFill>
                  <a:srgbClr val="D0B427"/>
                </a:solidFill>
                <a:latin typeface="Lexend Exa"/>
              </a:rPr>
              <a:t> alle </a:t>
            </a:r>
            <a:r>
              <a:rPr lang="en-US" sz="2824" dirty="0" err="1">
                <a:solidFill>
                  <a:srgbClr val="D0B427"/>
                </a:solidFill>
                <a:latin typeface="Lexend Exa"/>
              </a:rPr>
              <a:t>småbaggene</a:t>
            </a:r>
            <a:r>
              <a:rPr lang="en-US" sz="2824" dirty="0">
                <a:solidFill>
                  <a:srgbClr val="D0B427"/>
                </a:solidFill>
                <a:latin typeface="Lexend Exa"/>
              </a:rPr>
              <a:t> </a:t>
            </a:r>
            <a:r>
              <a:rPr lang="en-US" sz="2824" dirty="0" err="1">
                <a:solidFill>
                  <a:srgbClr val="D0B427"/>
                </a:solidFill>
                <a:latin typeface="Lexend Exa"/>
              </a:rPr>
              <a:t>når</a:t>
            </a:r>
            <a:r>
              <a:rPr lang="en-US" sz="2824" dirty="0">
                <a:solidFill>
                  <a:srgbClr val="D0B427"/>
                </a:solidFill>
                <a:latin typeface="Lexend Exa"/>
              </a:rPr>
              <a:t> vi </a:t>
            </a:r>
            <a:r>
              <a:rPr lang="en-US" sz="2824" dirty="0" err="1">
                <a:solidFill>
                  <a:srgbClr val="D0B427"/>
                </a:solidFill>
                <a:latin typeface="Lexend Exa"/>
              </a:rPr>
              <a:t>skal</a:t>
            </a:r>
            <a:r>
              <a:rPr lang="en-US" sz="2824" dirty="0">
                <a:solidFill>
                  <a:srgbClr val="D0B427"/>
                </a:solidFill>
                <a:latin typeface="Lexend Exa"/>
              </a:rPr>
              <a:t> </a:t>
            </a:r>
            <a:r>
              <a:rPr lang="en-US" sz="2824" dirty="0" err="1">
                <a:solidFill>
                  <a:srgbClr val="D0B427"/>
                </a:solidFill>
                <a:latin typeface="Lexend Exa"/>
              </a:rPr>
              <a:t>på</a:t>
            </a:r>
            <a:r>
              <a:rPr lang="en-US" sz="2824" dirty="0">
                <a:solidFill>
                  <a:srgbClr val="D0B427"/>
                </a:solidFill>
                <a:latin typeface="Lexend Exa"/>
              </a:rPr>
              <a:t> tur legger vi dem </a:t>
            </a:r>
            <a:r>
              <a:rPr lang="en-US" sz="2824" dirty="0" err="1">
                <a:solidFill>
                  <a:srgbClr val="D0B427"/>
                </a:solidFill>
                <a:latin typeface="Lexend Exa"/>
              </a:rPr>
              <a:t>i</a:t>
            </a:r>
            <a:r>
              <a:rPr lang="en-US" sz="2824" dirty="0">
                <a:solidFill>
                  <a:srgbClr val="D0B427"/>
                </a:solidFill>
                <a:latin typeface="Lexend Exa"/>
              </a:rPr>
              <a:t> </a:t>
            </a:r>
            <a:r>
              <a:rPr lang="en-US" sz="2824" dirty="0" err="1">
                <a:solidFill>
                  <a:srgbClr val="D0B427"/>
                </a:solidFill>
                <a:latin typeface="Lexend Exa"/>
              </a:rPr>
              <a:t>en</a:t>
            </a:r>
            <a:r>
              <a:rPr lang="en-US" sz="2824" dirty="0">
                <a:solidFill>
                  <a:srgbClr val="D0B427"/>
                </a:solidFill>
                <a:latin typeface="Lexend Exa"/>
              </a:rPr>
              <a:t> </a:t>
            </a:r>
            <a:r>
              <a:rPr lang="en-US" sz="2824" dirty="0" err="1">
                <a:solidFill>
                  <a:srgbClr val="D0B427"/>
                </a:solidFill>
                <a:latin typeface="Lexend Exa"/>
              </a:rPr>
              <a:t>koffert</a:t>
            </a:r>
            <a:r>
              <a:rPr lang="en-US" sz="2824" dirty="0">
                <a:solidFill>
                  <a:srgbClr val="D0B427"/>
                </a:solidFill>
                <a:latin typeface="Lexend Exa"/>
              </a:rPr>
              <a:t>:</a:t>
            </a:r>
          </a:p>
          <a:p>
            <a:pPr>
              <a:lnSpc>
                <a:spcPts val="3954"/>
              </a:lnSpc>
            </a:pPr>
            <a:r>
              <a:rPr lang="en-US" sz="2824" dirty="0" err="1">
                <a:solidFill>
                  <a:srgbClr val="D0B427"/>
                </a:solidFill>
                <a:latin typeface="Lexend Exa"/>
              </a:rPr>
              <a:t>koffert</a:t>
            </a:r>
            <a:r>
              <a:rPr lang="en-US" sz="2824" dirty="0">
                <a:solidFill>
                  <a:srgbClr val="D0B427"/>
                </a:solidFill>
                <a:latin typeface="Lexend Exa"/>
              </a:rPr>
              <a:t> = [</a:t>
            </a:r>
            <a:r>
              <a:rPr lang="en-US" sz="2824" dirty="0" err="1">
                <a:solidFill>
                  <a:srgbClr val="D0B427"/>
                </a:solidFill>
                <a:latin typeface="Lexend Exa"/>
              </a:rPr>
              <a:t>toalettsaker</a:t>
            </a:r>
            <a:r>
              <a:rPr lang="en-US" sz="2824" dirty="0">
                <a:solidFill>
                  <a:srgbClr val="D0B427"/>
                </a:solidFill>
                <a:latin typeface="Lexend Exa"/>
              </a:rPr>
              <a:t>, </a:t>
            </a:r>
            <a:r>
              <a:rPr lang="en-US" sz="2824" dirty="0" err="1">
                <a:solidFill>
                  <a:srgbClr val="D0B427"/>
                </a:solidFill>
                <a:latin typeface="Lexend Exa"/>
              </a:rPr>
              <a:t>klaer</a:t>
            </a:r>
            <a:r>
              <a:rPr lang="en-US" sz="2824" dirty="0">
                <a:solidFill>
                  <a:srgbClr val="D0B427"/>
                </a:solidFill>
                <a:latin typeface="Lexend Exa"/>
              </a:rPr>
              <a:t>, div]</a:t>
            </a:r>
          </a:p>
          <a:p>
            <a:pPr>
              <a:lnSpc>
                <a:spcPts val="4794"/>
              </a:lnSpc>
            </a:pPr>
            <a:endParaRPr lang="en-US" sz="2824" dirty="0">
              <a:solidFill>
                <a:srgbClr val="D0B427"/>
              </a:solidFill>
              <a:latin typeface="Lexend Exa"/>
            </a:endParaRPr>
          </a:p>
          <a:p>
            <a:pPr algn="ctr">
              <a:lnSpc>
                <a:spcPts val="4794"/>
              </a:lnSpc>
            </a:pPr>
            <a:endParaRPr lang="en-US" sz="2824" dirty="0">
              <a:solidFill>
                <a:srgbClr val="D0B427"/>
              </a:solidFill>
              <a:latin typeface="Lexend Exa"/>
            </a:endParaRPr>
          </a:p>
          <a:p>
            <a:pPr algn="ctr">
              <a:lnSpc>
                <a:spcPts val="4794"/>
              </a:lnSpc>
            </a:pPr>
            <a:endParaRPr lang="en-US" sz="2824" dirty="0">
              <a:solidFill>
                <a:srgbClr val="D0B427"/>
              </a:solidFill>
              <a:latin typeface="Lexend Ex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66204" y="697887"/>
            <a:ext cx="8891226" cy="8891226"/>
          </a:xfrm>
          <a:custGeom>
            <a:avLst/>
            <a:gdLst/>
            <a:ahLst/>
            <a:cxnLst/>
            <a:rect l="l" t="t" r="r" b="b"/>
            <a:pathLst>
              <a:path w="8891226" h="8891226">
                <a:moveTo>
                  <a:pt x="0" y="0"/>
                </a:moveTo>
                <a:lnTo>
                  <a:pt x="8891226" y="0"/>
                </a:lnTo>
                <a:lnTo>
                  <a:pt x="8891226" y="8891226"/>
                </a:lnTo>
                <a:lnTo>
                  <a:pt x="0" y="88912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" name="Freeform 3"/>
          <p:cNvSpPr/>
          <p:nvPr/>
        </p:nvSpPr>
        <p:spPr>
          <a:xfrm>
            <a:off x="3095793" y="1183932"/>
            <a:ext cx="13832552" cy="7919136"/>
          </a:xfrm>
          <a:custGeom>
            <a:avLst/>
            <a:gdLst/>
            <a:ahLst/>
            <a:cxnLst/>
            <a:rect l="l" t="t" r="r" b="b"/>
            <a:pathLst>
              <a:path w="13832552" h="7919136">
                <a:moveTo>
                  <a:pt x="0" y="0"/>
                </a:moveTo>
                <a:lnTo>
                  <a:pt x="13832552" y="0"/>
                </a:lnTo>
                <a:lnTo>
                  <a:pt x="13832552" y="7919136"/>
                </a:lnTo>
                <a:lnTo>
                  <a:pt x="0" y="79191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4" name="Freeform 4"/>
          <p:cNvSpPr/>
          <p:nvPr/>
        </p:nvSpPr>
        <p:spPr>
          <a:xfrm>
            <a:off x="15422201" y="5805126"/>
            <a:ext cx="2685842" cy="4114800"/>
          </a:xfrm>
          <a:custGeom>
            <a:avLst/>
            <a:gdLst/>
            <a:ahLst/>
            <a:cxnLst/>
            <a:rect l="l" t="t" r="r" b="b"/>
            <a:pathLst>
              <a:path w="2685842" h="4114800">
                <a:moveTo>
                  <a:pt x="0" y="0"/>
                </a:moveTo>
                <a:lnTo>
                  <a:pt x="2685842" y="0"/>
                </a:lnTo>
                <a:lnTo>
                  <a:pt x="268584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5" name="TextBox 5"/>
          <p:cNvSpPr txBox="1"/>
          <p:nvPr/>
        </p:nvSpPr>
        <p:spPr>
          <a:xfrm rot="-5400000">
            <a:off x="-2413474" y="4204174"/>
            <a:ext cx="8229600" cy="1878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839"/>
              </a:lnSpc>
            </a:pPr>
            <a:r>
              <a:rPr lang="en-US" sz="10599">
                <a:solidFill>
                  <a:srgbClr val="D0B427"/>
                </a:solidFill>
                <a:latin typeface="Coco Gothic Heavy"/>
              </a:rPr>
              <a:t>OPPGAVE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956695" y="1799445"/>
            <a:ext cx="11465505" cy="75901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94"/>
              </a:lnSpc>
            </a:pPr>
            <a:endParaRPr/>
          </a:p>
          <a:p>
            <a:pPr>
              <a:lnSpc>
                <a:spcPts val="4794"/>
              </a:lnSpc>
            </a:pPr>
            <a:r>
              <a:rPr lang="en-US" sz="3424" u="sng">
                <a:solidFill>
                  <a:srgbClr val="D0B427"/>
                </a:solidFill>
                <a:latin typeface="Lexend Exa"/>
              </a:rPr>
              <a:t>Nøstede Lister</a:t>
            </a:r>
          </a:p>
          <a:p>
            <a:pPr>
              <a:lnSpc>
                <a:spcPts val="3954"/>
              </a:lnSpc>
            </a:pPr>
            <a:r>
              <a:rPr lang="en-US" sz="2824">
                <a:solidFill>
                  <a:srgbClr val="D0B427"/>
                </a:solidFill>
                <a:latin typeface="Lexend Exa"/>
              </a:rPr>
              <a:t>Vi legger dem inn i listen “koffert”,</a:t>
            </a:r>
          </a:p>
          <a:p>
            <a:pPr>
              <a:lnSpc>
                <a:spcPts val="3954"/>
              </a:lnSpc>
            </a:pPr>
            <a:r>
              <a:rPr lang="en-US" sz="2824">
                <a:solidFill>
                  <a:srgbClr val="D0B427"/>
                </a:solidFill>
                <a:latin typeface="Lexend Exa"/>
              </a:rPr>
              <a:t>hvordan vil utskriften av denne se ut?</a:t>
            </a:r>
          </a:p>
          <a:p>
            <a:pPr>
              <a:lnSpc>
                <a:spcPts val="3954"/>
              </a:lnSpc>
            </a:pPr>
            <a:r>
              <a:rPr lang="en-US" sz="2824">
                <a:solidFill>
                  <a:srgbClr val="D0B427"/>
                </a:solidFill>
                <a:latin typeface="Lexend Exa"/>
              </a:rPr>
              <a:t>Og hvordan kan vi tegne opp denne?</a:t>
            </a:r>
          </a:p>
          <a:p>
            <a:pPr>
              <a:lnSpc>
                <a:spcPts val="3954"/>
              </a:lnSpc>
            </a:pPr>
            <a:r>
              <a:rPr lang="en-US" sz="2824">
                <a:solidFill>
                  <a:srgbClr val="D0B427"/>
                </a:solidFill>
                <a:latin typeface="Lexend Exa"/>
              </a:rPr>
              <a:t>koffert = [toalettsaker, klaer, div]</a:t>
            </a:r>
          </a:p>
          <a:p>
            <a:pPr>
              <a:lnSpc>
                <a:spcPts val="3954"/>
              </a:lnSpc>
            </a:pPr>
            <a:r>
              <a:rPr lang="en-US" sz="2824">
                <a:solidFill>
                  <a:srgbClr val="D0B427"/>
                </a:solidFill>
                <a:latin typeface="Lexend Exa"/>
              </a:rPr>
              <a:t>print(koffert)</a:t>
            </a:r>
          </a:p>
          <a:p>
            <a:pPr>
              <a:lnSpc>
                <a:spcPts val="3954"/>
              </a:lnSpc>
            </a:pPr>
            <a:endParaRPr lang="en-US" sz="2824">
              <a:solidFill>
                <a:srgbClr val="D0B427"/>
              </a:solidFill>
              <a:latin typeface="Lexend Exa"/>
            </a:endParaRPr>
          </a:p>
          <a:p>
            <a:pPr>
              <a:lnSpc>
                <a:spcPts val="4934"/>
              </a:lnSpc>
            </a:pPr>
            <a:r>
              <a:rPr lang="en-US" sz="3524">
                <a:solidFill>
                  <a:srgbClr val="D0B427"/>
                </a:solidFill>
                <a:latin typeface="Lexend Exa"/>
              </a:rPr>
              <a:t>2. Hvordan får vi tak i elementer?</a:t>
            </a:r>
          </a:p>
          <a:p>
            <a:pPr>
              <a:lnSpc>
                <a:spcPts val="4094"/>
              </a:lnSpc>
            </a:pPr>
            <a:r>
              <a:rPr lang="en-US" sz="2924">
                <a:solidFill>
                  <a:srgbClr val="D0B427"/>
                </a:solidFill>
                <a:latin typeface="Lexend Exa"/>
              </a:rPr>
              <a:t>koffert[1][0]</a:t>
            </a:r>
          </a:p>
          <a:p>
            <a:pPr>
              <a:lnSpc>
                <a:spcPts val="4094"/>
              </a:lnSpc>
            </a:pPr>
            <a:r>
              <a:rPr lang="en-US" sz="2924">
                <a:solidFill>
                  <a:srgbClr val="D0B427"/>
                </a:solidFill>
                <a:latin typeface="Lexend Exa"/>
              </a:rPr>
              <a:t>koffert[2][1]</a:t>
            </a:r>
          </a:p>
          <a:p>
            <a:pPr>
              <a:lnSpc>
                <a:spcPts val="4794"/>
              </a:lnSpc>
            </a:pPr>
            <a:endParaRPr lang="en-US" sz="2924">
              <a:solidFill>
                <a:srgbClr val="D0B427"/>
              </a:solidFill>
              <a:latin typeface="Lexend Exa"/>
            </a:endParaRPr>
          </a:p>
          <a:p>
            <a:pPr algn="ctr">
              <a:lnSpc>
                <a:spcPts val="4794"/>
              </a:lnSpc>
            </a:pPr>
            <a:endParaRPr lang="en-US" sz="2924">
              <a:solidFill>
                <a:srgbClr val="D0B427"/>
              </a:solidFill>
              <a:latin typeface="Lexend Exa"/>
            </a:endParaRPr>
          </a:p>
          <a:p>
            <a:pPr algn="ctr">
              <a:lnSpc>
                <a:spcPts val="4794"/>
              </a:lnSpc>
            </a:pPr>
            <a:endParaRPr lang="en-US" sz="2924">
              <a:solidFill>
                <a:srgbClr val="D0B427"/>
              </a:solidFill>
              <a:latin typeface="Lexend Ex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24204" y="1321180"/>
            <a:ext cx="15239592" cy="7276905"/>
          </a:xfrm>
          <a:custGeom>
            <a:avLst/>
            <a:gdLst/>
            <a:ahLst/>
            <a:cxnLst/>
            <a:rect l="l" t="t" r="r" b="b"/>
            <a:pathLst>
              <a:path w="15239592" h="7276905">
                <a:moveTo>
                  <a:pt x="0" y="0"/>
                </a:moveTo>
                <a:lnTo>
                  <a:pt x="15239592" y="0"/>
                </a:lnTo>
                <a:lnTo>
                  <a:pt x="15239592" y="7276906"/>
                </a:lnTo>
                <a:lnTo>
                  <a:pt x="0" y="72769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" name="TextBox 3"/>
          <p:cNvSpPr txBox="1"/>
          <p:nvPr/>
        </p:nvSpPr>
        <p:spPr>
          <a:xfrm>
            <a:off x="2939519" y="3106391"/>
            <a:ext cx="11851768" cy="2944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309"/>
              </a:lnSpc>
            </a:pPr>
            <a:r>
              <a:rPr lang="en-US" sz="16649">
                <a:solidFill>
                  <a:srgbClr val="ECA385"/>
                </a:solidFill>
                <a:latin typeface="Coco Gothic Heavy"/>
              </a:rPr>
              <a:t>MENGDER</a:t>
            </a:r>
          </a:p>
        </p:txBody>
      </p:sp>
      <p:sp>
        <p:nvSpPr>
          <p:cNvPr id="4" name="Freeform 4"/>
          <p:cNvSpPr/>
          <p:nvPr/>
        </p:nvSpPr>
        <p:spPr>
          <a:xfrm>
            <a:off x="359674" y="751983"/>
            <a:ext cx="2271346" cy="2974382"/>
          </a:xfrm>
          <a:custGeom>
            <a:avLst/>
            <a:gdLst/>
            <a:ahLst/>
            <a:cxnLst/>
            <a:rect l="l" t="t" r="r" b="b"/>
            <a:pathLst>
              <a:path w="2271346" h="2974382">
                <a:moveTo>
                  <a:pt x="0" y="0"/>
                </a:moveTo>
                <a:lnTo>
                  <a:pt x="2271347" y="0"/>
                </a:lnTo>
                <a:lnTo>
                  <a:pt x="2271347" y="2974382"/>
                </a:lnTo>
                <a:lnTo>
                  <a:pt x="0" y="2974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5" name="Freeform 5"/>
          <p:cNvSpPr/>
          <p:nvPr/>
        </p:nvSpPr>
        <p:spPr>
          <a:xfrm>
            <a:off x="14002621" y="5614948"/>
            <a:ext cx="3863326" cy="4241176"/>
          </a:xfrm>
          <a:custGeom>
            <a:avLst/>
            <a:gdLst/>
            <a:ahLst/>
            <a:cxnLst/>
            <a:rect l="l" t="t" r="r" b="b"/>
            <a:pathLst>
              <a:path w="3863326" h="4241176">
                <a:moveTo>
                  <a:pt x="0" y="0"/>
                </a:moveTo>
                <a:lnTo>
                  <a:pt x="3863326" y="0"/>
                </a:lnTo>
                <a:lnTo>
                  <a:pt x="3863326" y="4241176"/>
                </a:lnTo>
                <a:lnTo>
                  <a:pt x="0" y="42411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12201"/>
            <a:ext cx="18288000" cy="1016499"/>
          </a:xfrm>
          <a:custGeom>
            <a:avLst/>
            <a:gdLst/>
            <a:ahLst/>
            <a:cxnLst/>
            <a:rect l="l" t="t" r="r" b="b"/>
            <a:pathLst>
              <a:path w="18288000" h="1016499">
                <a:moveTo>
                  <a:pt x="0" y="0"/>
                </a:moveTo>
                <a:lnTo>
                  <a:pt x="18288000" y="0"/>
                </a:lnTo>
                <a:lnTo>
                  <a:pt x="18288000" y="1016499"/>
                </a:lnTo>
                <a:lnTo>
                  <a:pt x="0" y="10164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905256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" name="Freeform 3"/>
          <p:cNvSpPr/>
          <p:nvPr/>
        </p:nvSpPr>
        <p:spPr>
          <a:xfrm>
            <a:off x="581771" y="800048"/>
            <a:ext cx="11614035" cy="6649035"/>
          </a:xfrm>
          <a:custGeom>
            <a:avLst/>
            <a:gdLst/>
            <a:ahLst/>
            <a:cxnLst/>
            <a:rect l="l" t="t" r="r" b="b"/>
            <a:pathLst>
              <a:path w="11614035" h="6649035">
                <a:moveTo>
                  <a:pt x="0" y="0"/>
                </a:moveTo>
                <a:lnTo>
                  <a:pt x="11614035" y="0"/>
                </a:lnTo>
                <a:lnTo>
                  <a:pt x="11614035" y="6649036"/>
                </a:lnTo>
                <a:lnTo>
                  <a:pt x="0" y="66490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4" name="Freeform 4"/>
          <p:cNvSpPr/>
          <p:nvPr/>
        </p:nvSpPr>
        <p:spPr>
          <a:xfrm>
            <a:off x="11687188" y="3897827"/>
            <a:ext cx="6117687" cy="6025921"/>
          </a:xfrm>
          <a:custGeom>
            <a:avLst/>
            <a:gdLst/>
            <a:ahLst/>
            <a:cxnLst/>
            <a:rect l="l" t="t" r="r" b="b"/>
            <a:pathLst>
              <a:path w="6117687" h="6025921">
                <a:moveTo>
                  <a:pt x="0" y="0"/>
                </a:moveTo>
                <a:lnTo>
                  <a:pt x="6117686" y="0"/>
                </a:lnTo>
                <a:lnTo>
                  <a:pt x="6117686" y="6025921"/>
                </a:lnTo>
                <a:lnTo>
                  <a:pt x="0" y="602592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5" name="Freeform 5"/>
          <p:cNvSpPr/>
          <p:nvPr/>
        </p:nvSpPr>
        <p:spPr>
          <a:xfrm>
            <a:off x="9144000" y="6910788"/>
            <a:ext cx="2843851" cy="3166230"/>
          </a:xfrm>
          <a:custGeom>
            <a:avLst/>
            <a:gdLst/>
            <a:ahLst/>
            <a:cxnLst/>
            <a:rect l="l" t="t" r="r" b="b"/>
            <a:pathLst>
              <a:path w="2843851" h="3166230">
                <a:moveTo>
                  <a:pt x="0" y="0"/>
                </a:moveTo>
                <a:lnTo>
                  <a:pt x="2843851" y="0"/>
                </a:lnTo>
                <a:lnTo>
                  <a:pt x="2843851" y="3166230"/>
                </a:lnTo>
                <a:lnTo>
                  <a:pt x="0" y="316623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6" name="Freeform 6"/>
          <p:cNvSpPr/>
          <p:nvPr/>
        </p:nvSpPr>
        <p:spPr>
          <a:xfrm>
            <a:off x="11249628" y="2425104"/>
            <a:ext cx="2087768" cy="2057400"/>
          </a:xfrm>
          <a:custGeom>
            <a:avLst/>
            <a:gdLst/>
            <a:ahLst/>
            <a:cxnLst/>
            <a:rect l="l" t="t" r="r" b="b"/>
            <a:pathLst>
              <a:path w="2087768" h="2057400">
                <a:moveTo>
                  <a:pt x="0" y="0"/>
                </a:moveTo>
                <a:lnTo>
                  <a:pt x="2087768" y="0"/>
                </a:lnTo>
                <a:lnTo>
                  <a:pt x="2087768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7" name="TextBox 7"/>
          <p:cNvSpPr txBox="1"/>
          <p:nvPr/>
        </p:nvSpPr>
        <p:spPr>
          <a:xfrm>
            <a:off x="875019" y="1768506"/>
            <a:ext cx="10374609" cy="47707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94"/>
              </a:lnSpc>
            </a:pPr>
            <a:r>
              <a:rPr lang="en-US" sz="3424" u="sng">
                <a:solidFill>
                  <a:srgbClr val="D0B427"/>
                </a:solidFill>
                <a:latin typeface="Lexend Exa"/>
              </a:rPr>
              <a:t>Mengder</a:t>
            </a:r>
          </a:p>
          <a:p>
            <a:pPr marL="739316" lvl="1" indent="-369658">
              <a:lnSpc>
                <a:spcPts val="4794"/>
              </a:lnSpc>
              <a:buFont typeface="Arial"/>
              <a:buChar char="•"/>
            </a:pPr>
            <a:r>
              <a:rPr lang="en-US" sz="3424">
                <a:solidFill>
                  <a:srgbClr val="D0B427"/>
                </a:solidFill>
                <a:latin typeface="Lexend Exa"/>
              </a:rPr>
              <a:t>Lages nesten likt som lister. </a:t>
            </a:r>
          </a:p>
          <a:p>
            <a:pPr marL="739316" lvl="1" indent="-369658">
              <a:lnSpc>
                <a:spcPts val="4794"/>
              </a:lnSpc>
              <a:buFont typeface="Arial"/>
              <a:buChar char="•"/>
            </a:pPr>
            <a:r>
              <a:rPr lang="en-US" sz="3424">
                <a:solidFill>
                  <a:srgbClr val="D0B427"/>
                </a:solidFill>
                <a:latin typeface="Lexend Exa"/>
              </a:rPr>
              <a:t>Usortert. Har altså ingen spesifikk rekkefølge på elementene, ingen indeksering.</a:t>
            </a:r>
          </a:p>
          <a:p>
            <a:pPr marL="739316" lvl="1" indent="-369658">
              <a:lnSpc>
                <a:spcPts val="4794"/>
              </a:lnSpc>
              <a:buFont typeface="Arial"/>
              <a:buChar char="•"/>
            </a:pPr>
            <a:r>
              <a:rPr lang="en-US" sz="3424">
                <a:solidFill>
                  <a:srgbClr val="D0B427"/>
                </a:solidFill>
                <a:latin typeface="Lexend Exa"/>
              </a:rPr>
              <a:t>Raskere enn lister.</a:t>
            </a:r>
          </a:p>
          <a:p>
            <a:pPr marL="739316" lvl="1" indent="-369658">
              <a:lnSpc>
                <a:spcPts val="4794"/>
              </a:lnSpc>
              <a:buFont typeface="Arial"/>
              <a:buChar char="•"/>
            </a:pPr>
            <a:r>
              <a:rPr lang="en-US" sz="3424">
                <a:solidFill>
                  <a:srgbClr val="D0B427"/>
                </a:solidFill>
                <a:latin typeface="Lexend Exa"/>
              </a:rPr>
              <a:t>Tom mengde lages med set().</a:t>
            </a:r>
          </a:p>
          <a:p>
            <a:pPr algn="l">
              <a:lnSpc>
                <a:spcPts val="4794"/>
              </a:lnSpc>
            </a:pPr>
            <a:endParaRPr lang="en-US" sz="3424">
              <a:solidFill>
                <a:srgbClr val="D0B427"/>
              </a:solidFill>
              <a:latin typeface="Lexend Exa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020530" y="5076825"/>
            <a:ext cx="5451003" cy="5095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36"/>
              </a:lnSpc>
            </a:pPr>
            <a:r>
              <a:rPr lang="en-US" sz="3168" u="sng">
                <a:solidFill>
                  <a:srgbClr val="D0B427"/>
                </a:solidFill>
                <a:latin typeface="Lexend Exa"/>
              </a:rPr>
              <a:t>Syntax</a:t>
            </a:r>
          </a:p>
          <a:p>
            <a:pPr>
              <a:lnSpc>
                <a:spcPts val="4016"/>
              </a:lnSpc>
            </a:pPr>
            <a:r>
              <a:rPr lang="en-US" sz="2868">
                <a:solidFill>
                  <a:srgbClr val="D0B427"/>
                </a:solidFill>
                <a:latin typeface="Lexend Exa"/>
              </a:rPr>
              <a:t>mengde = {”ok”, “hei”, 3, ….}</a:t>
            </a:r>
          </a:p>
          <a:p>
            <a:pPr>
              <a:lnSpc>
                <a:spcPts val="4016"/>
              </a:lnSpc>
            </a:pPr>
            <a:r>
              <a:rPr lang="en-US" sz="2868">
                <a:solidFill>
                  <a:srgbClr val="D0B427"/>
                </a:solidFill>
                <a:latin typeface="Lexend Exa"/>
              </a:rPr>
              <a:t>Eksempel:</a:t>
            </a:r>
          </a:p>
          <a:p>
            <a:pPr>
              <a:lnSpc>
                <a:spcPts val="4016"/>
              </a:lnSpc>
            </a:pPr>
            <a:r>
              <a:rPr lang="en-US" sz="2868">
                <a:solidFill>
                  <a:srgbClr val="D0B427"/>
                </a:solidFill>
                <a:latin typeface="Lexend Exa"/>
              </a:rPr>
              <a:t>navn = {“Kari”, “Per”, “Ola”}</a:t>
            </a:r>
          </a:p>
          <a:p>
            <a:pPr>
              <a:lnSpc>
                <a:spcPts val="4016"/>
              </a:lnSpc>
            </a:pPr>
            <a:r>
              <a:rPr lang="en-US" sz="2868">
                <a:solidFill>
                  <a:srgbClr val="D0B427"/>
                </a:solidFill>
                <a:latin typeface="Lexend Exa"/>
              </a:rPr>
              <a:t>tomMengde = set()</a:t>
            </a:r>
          </a:p>
          <a:p>
            <a:pPr>
              <a:lnSpc>
                <a:spcPts val="4016"/>
              </a:lnSpc>
            </a:pPr>
            <a:endParaRPr lang="en-US" sz="2868">
              <a:solidFill>
                <a:srgbClr val="D0B427"/>
              </a:solidFill>
              <a:latin typeface="Lexend Exa"/>
            </a:endParaRPr>
          </a:p>
          <a:p>
            <a:pPr>
              <a:lnSpc>
                <a:spcPts val="4016"/>
              </a:lnSpc>
            </a:pPr>
            <a:endParaRPr lang="en-US" sz="2868">
              <a:solidFill>
                <a:srgbClr val="D0B427"/>
              </a:solidFill>
              <a:latin typeface="Lexend Exa"/>
            </a:endParaRPr>
          </a:p>
          <a:p>
            <a:pPr algn="l">
              <a:lnSpc>
                <a:spcPts val="4016"/>
              </a:lnSpc>
            </a:pPr>
            <a:endParaRPr lang="en-US" sz="2868">
              <a:solidFill>
                <a:srgbClr val="D0B427"/>
              </a:solidFill>
              <a:latin typeface="Lexend Ex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24204" y="1321180"/>
            <a:ext cx="15239592" cy="7276905"/>
          </a:xfrm>
          <a:custGeom>
            <a:avLst/>
            <a:gdLst/>
            <a:ahLst/>
            <a:cxnLst/>
            <a:rect l="l" t="t" r="r" b="b"/>
            <a:pathLst>
              <a:path w="15239592" h="7276905">
                <a:moveTo>
                  <a:pt x="0" y="0"/>
                </a:moveTo>
                <a:lnTo>
                  <a:pt x="15239592" y="0"/>
                </a:lnTo>
                <a:lnTo>
                  <a:pt x="15239592" y="7276906"/>
                </a:lnTo>
                <a:lnTo>
                  <a:pt x="0" y="72769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" name="TextBox 3"/>
          <p:cNvSpPr txBox="1"/>
          <p:nvPr/>
        </p:nvSpPr>
        <p:spPr>
          <a:xfrm>
            <a:off x="2939519" y="3106391"/>
            <a:ext cx="11851768" cy="2944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309"/>
              </a:lnSpc>
            </a:pPr>
            <a:r>
              <a:rPr lang="en-US" sz="16649">
                <a:solidFill>
                  <a:srgbClr val="ECA385"/>
                </a:solidFill>
                <a:latin typeface="Coco Gothic Heavy"/>
              </a:rPr>
              <a:t>ORDBOK</a:t>
            </a:r>
          </a:p>
        </p:txBody>
      </p:sp>
      <p:sp>
        <p:nvSpPr>
          <p:cNvPr id="4" name="Freeform 4"/>
          <p:cNvSpPr/>
          <p:nvPr/>
        </p:nvSpPr>
        <p:spPr>
          <a:xfrm>
            <a:off x="359674" y="751983"/>
            <a:ext cx="2271346" cy="2974382"/>
          </a:xfrm>
          <a:custGeom>
            <a:avLst/>
            <a:gdLst/>
            <a:ahLst/>
            <a:cxnLst/>
            <a:rect l="l" t="t" r="r" b="b"/>
            <a:pathLst>
              <a:path w="2271346" h="2974382">
                <a:moveTo>
                  <a:pt x="0" y="0"/>
                </a:moveTo>
                <a:lnTo>
                  <a:pt x="2271347" y="0"/>
                </a:lnTo>
                <a:lnTo>
                  <a:pt x="2271347" y="2974382"/>
                </a:lnTo>
                <a:lnTo>
                  <a:pt x="0" y="2974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5" name="Freeform 5"/>
          <p:cNvSpPr/>
          <p:nvPr/>
        </p:nvSpPr>
        <p:spPr>
          <a:xfrm>
            <a:off x="14002621" y="5614948"/>
            <a:ext cx="3863326" cy="4241176"/>
          </a:xfrm>
          <a:custGeom>
            <a:avLst/>
            <a:gdLst/>
            <a:ahLst/>
            <a:cxnLst/>
            <a:rect l="l" t="t" r="r" b="b"/>
            <a:pathLst>
              <a:path w="3863326" h="4241176">
                <a:moveTo>
                  <a:pt x="0" y="0"/>
                </a:moveTo>
                <a:lnTo>
                  <a:pt x="3863326" y="0"/>
                </a:lnTo>
                <a:lnTo>
                  <a:pt x="3863326" y="4241176"/>
                </a:lnTo>
                <a:lnTo>
                  <a:pt x="0" y="42411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12201"/>
            <a:ext cx="18288000" cy="1016499"/>
          </a:xfrm>
          <a:custGeom>
            <a:avLst/>
            <a:gdLst/>
            <a:ahLst/>
            <a:cxnLst/>
            <a:rect l="l" t="t" r="r" b="b"/>
            <a:pathLst>
              <a:path w="18288000" h="1016499">
                <a:moveTo>
                  <a:pt x="0" y="0"/>
                </a:moveTo>
                <a:lnTo>
                  <a:pt x="18288000" y="0"/>
                </a:lnTo>
                <a:lnTo>
                  <a:pt x="18288000" y="1016499"/>
                </a:lnTo>
                <a:lnTo>
                  <a:pt x="0" y="10164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905256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" name="Freeform 3"/>
          <p:cNvSpPr/>
          <p:nvPr/>
        </p:nvSpPr>
        <p:spPr>
          <a:xfrm>
            <a:off x="581771" y="800048"/>
            <a:ext cx="11614035" cy="6649035"/>
          </a:xfrm>
          <a:custGeom>
            <a:avLst/>
            <a:gdLst/>
            <a:ahLst/>
            <a:cxnLst/>
            <a:rect l="l" t="t" r="r" b="b"/>
            <a:pathLst>
              <a:path w="11614035" h="6649035">
                <a:moveTo>
                  <a:pt x="0" y="0"/>
                </a:moveTo>
                <a:lnTo>
                  <a:pt x="11614035" y="0"/>
                </a:lnTo>
                <a:lnTo>
                  <a:pt x="11614035" y="6649036"/>
                </a:lnTo>
                <a:lnTo>
                  <a:pt x="0" y="66490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4" name="Freeform 4"/>
          <p:cNvSpPr/>
          <p:nvPr/>
        </p:nvSpPr>
        <p:spPr>
          <a:xfrm>
            <a:off x="11687188" y="3897827"/>
            <a:ext cx="6117687" cy="6025921"/>
          </a:xfrm>
          <a:custGeom>
            <a:avLst/>
            <a:gdLst/>
            <a:ahLst/>
            <a:cxnLst/>
            <a:rect l="l" t="t" r="r" b="b"/>
            <a:pathLst>
              <a:path w="6117687" h="6025921">
                <a:moveTo>
                  <a:pt x="0" y="0"/>
                </a:moveTo>
                <a:lnTo>
                  <a:pt x="6117686" y="0"/>
                </a:lnTo>
                <a:lnTo>
                  <a:pt x="6117686" y="6025921"/>
                </a:lnTo>
                <a:lnTo>
                  <a:pt x="0" y="602592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5" name="Freeform 5"/>
          <p:cNvSpPr/>
          <p:nvPr/>
        </p:nvSpPr>
        <p:spPr>
          <a:xfrm>
            <a:off x="9144000" y="6910788"/>
            <a:ext cx="2843851" cy="3166230"/>
          </a:xfrm>
          <a:custGeom>
            <a:avLst/>
            <a:gdLst/>
            <a:ahLst/>
            <a:cxnLst/>
            <a:rect l="l" t="t" r="r" b="b"/>
            <a:pathLst>
              <a:path w="2843851" h="3166230">
                <a:moveTo>
                  <a:pt x="0" y="0"/>
                </a:moveTo>
                <a:lnTo>
                  <a:pt x="2843851" y="0"/>
                </a:lnTo>
                <a:lnTo>
                  <a:pt x="2843851" y="3166230"/>
                </a:lnTo>
                <a:lnTo>
                  <a:pt x="0" y="316623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6" name="Freeform 6"/>
          <p:cNvSpPr/>
          <p:nvPr/>
        </p:nvSpPr>
        <p:spPr>
          <a:xfrm>
            <a:off x="11249628" y="2425104"/>
            <a:ext cx="2087768" cy="2057400"/>
          </a:xfrm>
          <a:custGeom>
            <a:avLst/>
            <a:gdLst/>
            <a:ahLst/>
            <a:cxnLst/>
            <a:rect l="l" t="t" r="r" b="b"/>
            <a:pathLst>
              <a:path w="2087768" h="2057400">
                <a:moveTo>
                  <a:pt x="0" y="0"/>
                </a:moveTo>
                <a:lnTo>
                  <a:pt x="2087768" y="0"/>
                </a:lnTo>
                <a:lnTo>
                  <a:pt x="2087768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7" name="TextBox 7"/>
          <p:cNvSpPr txBox="1"/>
          <p:nvPr/>
        </p:nvSpPr>
        <p:spPr>
          <a:xfrm>
            <a:off x="875019" y="1768506"/>
            <a:ext cx="10374609" cy="54915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94"/>
              </a:lnSpc>
            </a:pPr>
            <a:r>
              <a:rPr lang="en-US" sz="3424" u="sng" dirty="0" err="1">
                <a:solidFill>
                  <a:srgbClr val="D0B427"/>
                </a:solidFill>
                <a:latin typeface="Lexend Exa"/>
              </a:rPr>
              <a:t>Ordbok</a:t>
            </a:r>
            <a:endParaRPr lang="en-US" sz="3424" u="sng" dirty="0">
              <a:solidFill>
                <a:srgbClr val="D0B427"/>
              </a:solidFill>
              <a:latin typeface="Lexend Exa"/>
            </a:endParaRPr>
          </a:p>
          <a:p>
            <a:pPr marL="739316" lvl="1" indent="-369658">
              <a:lnSpc>
                <a:spcPts val="4794"/>
              </a:lnSpc>
              <a:buFont typeface="Arial"/>
              <a:buChar char="•"/>
            </a:pPr>
            <a:r>
              <a:rPr lang="en-US" sz="3424" dirty="0" err="1">
                <a:solidFill>
                  <a:srgbClr val="D0B427"/>
                </a:solidFill>
                <a:latin typeface="Lexend Exa"/>
              </a:rPr>
              <a:t>Betår</a:t>
            </a:r>
            <a:r>
              <a:rPr lang="en-US" sz="3424" dirty="0">
                <a:solidFill>
                  <a:srgbClr val="D0B427"/>
                </a:solidFill>
                <a:latin typeface="Lexend Exa"/>
              </a:rPr>
              <a:t> av et </a:t>
            </a:r>
            <a:r>
              <a:rPr lang="en-US" sz="3424" dirty="0" err="1">
                <a:solidFill>
                  <a:srgbClr val="D0B427"/>
                </a:solidFill>
                <a:latin typeface="Lexend Exa"/>
              </a:rPr>
              <a:t>nøkkel-verdi</a:t>
            </a:r>
            <a:r>
              <a:rPr lang="en-US" sz="3424" dirty="0">
                <a:solidFill>
                  <a:srgbClr val="D0B427"/>
                </a:solidFill>
                <a:latin typeface="Lexend Exa"/>
              </a:rPr>
              <a:t> par</a:t>
            </a:r>
          </a:p>
          <a:p>
            <a:pPr marL="739316" lvl="1" indent="-369658">
              <a:lnSpc>
                <a:spcPts val="4794"/>
              </a:lnSpc>
              <a:buFont typeface="Arial"/>
              <a:buChar char="•"/>
            </a:pPr>
            <a:r>
              <a:rPr lang="en-US" sz="3424" dirty="0" err="1">
                <a:solidFill>
                  <a:srgbClr val="D0B427"/>
                </a:solidFill>
                <a:latin typeface="Lexend Exa"/>
              </a:rPr>
              <a:t>Hver</a:t>
            </a:r>
            <a:r>
              <a:rPr lang="en-US" sz="3424" dirty="0">
                <a:solidFill>
                  <a:srgbClr val="D0B427"/>
                </a:solidFill>
                <a:latin typeface="Lexend Exa"/>
              </a:rPr>
              <a:t> </a:t>
            </a:r>
            <a:r>
              <a:rPr lang="en-US" sz="3424" dirty="0" err="1">
                <a:solidFill>
                  <a:srgbClr val="D0B427"/>
                </a:solidFill>
                <a:latin typeface="Lexend Exa"/>
              </a:rPr>
              <a:t>nøkkel</a:t>
            </a:r>
            <a:r>
              <a:rPr lang="en-US" sz="3424" dirty="0">
                <a:solidFill>
                  <a:srgbClr val="D0B427"/>
                </a:solidFill>
                <a:latin typeface="Lexend Exa"/>
              </a:rPr>
              <a:t> </a:t>
            </a:r>
            <a:r>
              <a:rPr lang="en-US" sz="3424" dirty="0" err="1">
                <a:solidFill>
                  <a:srgbClr val="D0B427"/>
                </a:solidFill>
                <a:latin typeface="Lexend Exa"/>
              </a:rPr>
              <a:t>har</a:t>
            </a:r>
            <a:r>
              <a:rPr lang="en-US" sz="3424" dirty="0">
                <a:solidFill>
                  <a:srgbClr val="D0B427"/>
                </a:solidFill>
                <a:latin typeface="Lexend Exa"/>
              </a:rPr>
              <a:t> </a:t>
            </a:r>
            <a:r>
              <a:rPr lang="en-US" sz="3424" dirty="0" err="1">
                <a:solidFill>
                  <a:srgbClr val="D0B427"/>
                </a:solidFill>
                <a:latin typeface="Lexend Exa"/>
              </a:rPr>
              <a:t>en</a:t>
            </a:r>
            <a:r>
              <a:rPr lang="en-US" sz="3424" dirty="0">
                <a:solidFill>
                  <a:srgbClr val="D0B427"/>
                </a:solidFill>
                <a:latin typeface="Lexend Exa"/>
              </a:rPr>
              <a:t> </a:t>
            </a:r>
            <a:r>
              <a:rPr lang="en-US" sz="3424" dirty="0" err="1">
                <a:solidFill>
                  <a:srgbClr val="D0B427"/>
                </a:solidFill>
                <a:latin typeface="Lexend Exa"/>
              </a:rPr>
              <a:t>verdi</a:t>
            </a:r>
            <a:endParaRPr lang="en-US" sz="3424" dirty="0">
              <a:solidFill>
                <a:srgbClr val="D0B427"/>
              </a:solidFill>
              <a:latin typeface="Lexend Exa"/>
            </a:endParaRPr>
          </a:p>
          <a:p>
            <a:pPr marL="739316" lvl="1" indent="-369658">
              <a:lnSpc>
                <a:spcPts val="4794"/>
              </a:lnSpc>
              <a:buFont typeface="Arial"/>
              <a:buChar char="•"/>
            </a:pPr>
            <a:r>
              <a:rPr lang="en-US" sz="3424" dirty="0" err="1">
                <a:solidFill>
                  <a:srgbClr val="D0B427"/>
                </a:solidFill>
                <a:latin typeface="Lexend Exa"/>
              </a:rPr>
              <a:t>Tenk</a:t>
            </a:r>
            <a:r>
              <a:rPr lang="en-US" sz="3424" dirty="0">
                <a:solidFill>
                  <a:srgbClr val="D0B427"/>
                </a:solidFill>
                <a:latin typeface="Lexend Exa"/>
              </a:rPr>
              <a:t> </a:t>
            </a:r>
            <a:r>
              <a:rPr lang="en-US" sz="3424" dirty="0" err="1">
                <a:solidFill>
                  <a:srgbClr val="D0B427"/>
                </a:solidFill>
                <a:latin typeface="Lexend Exa"/>
              </a:rPr>
              <a:t>på</a:t>
            </a:r>
            <a:r>
              <a:rPr lang="en-US" sz="3424" dirty="0">
                <a:solidFill>
                  <a:srgbClr val="D0B427"/>
                </a:solidFill>
                <a:latin typeface="Lexend Exa"/>
              </a:rPr>
              <a:t> det </a:t>
            </a:r>
            <a:r>
              <a:rPr lang="en-US" sz="3424" dirty="0" err="1">
                <a:solidFill>
                  <a:srgbClr val="D0B427"/>
                </a:solidFill>
                <a:latin typeface="Lexend Exa"/>
              </a:rPr>
              <a:t>som</a:t>
            </a:r>
            <a:r>
              <a:rPr lang="en-US" sz="3424" dirty="0">
                <a:solidFill>
                  <a:srgbClr val="D0B427"/>
                </a:solidFill>
                <a:latin typeface="Lexend Exa"/>
              </a:rPr>
              <a:t> </a:t>
            </a:r>
            <a:r>
              <a:rPr lang="en-US" sz="3424" dirty="0" err="1">
                <a:solidFill>
                  <a:srgbClr val="D0B427"/>
                </a:solidFill>
                <a:latin typeface="Lexend Exa"/>
              </a:rPr>
              <a:t>en</a:t>
            </a:r>
            <a:r>
              <a:rPr lang="en-US" sz="3424" dirty="0">
                <a:solidFill>
                  <a:srgbClr val="D0B427"/>
                </a:solidFill>
                <a:latin typeface="Lexend Exa"/>
              </a:rPr>
              <a:t> </a:t>
            </a:r>
            <a:r>
              <a:rPr lang="en-US" sz="3424" dirty="0" err="1">
                <a:solidFill>
                  <a:srgbClr val="D0B427"/>
                </a:solidFill>
                <a:latin typeface="Lexend Exa"/>
              </a:rPr>
              <a:t>vanlig</a:t>
            </a:r>
            <a:r>
              <a:rPr lang="en-US" sz="3424" dirty="0">
                <a:solidFill>
                  <a:srgbClr val="D0B427"/>
                </a:solidFill>
                <a:latin typeface="Lexend Exa"/>
              </a:rPr>
              <a:t> </a:t>
            </a:r>
            <a:r>
              <a:rPr lang="en-US" sz="3424" dirty="0" err="1">
                <a:solidFill>
                  <a:srgbClr val="D0B427"/>
                </a:solidFill>
                <a:latin typeface="Lexend Exa"/>
              </a:rPr>
              <a:t>ordbok</a:t>
            </a:r>
            <a:endParaRPr lang="en-US" sz="3424" dirty="0">
              <a:solidFill>
                <a:srgbClr val="D0B427"/>
              </a:solidFill>
              <a:latin typeface="Lexend Exa"/>
            </a:endParaRPr>
          </a:p>
          <a:p>
            <a:pPr>
              <a:lnSpc>
                <a:spcPts val="4794"/>
              </a:lnSpc>
            </a:pPr>
            <a:r>
              <a:rPr lang="en-US" sz="3424" dirty="0" err="1">
                <a:solidFill>
                  <a:srgbClr val="D0B427"/>
                </a:solidFill>
                <a:latin typeface="Lexend Exa"/>
              </a:rPr>
              <a:t>ordbok</a:t>
            </a:r>
            <a:r>
              <a:rPr lang="en-US" sz="3424" dirty="0">
                <a:solidFill>
                  <a:srgbClr val="D0B427"/>
                </a:solidFill>
                <a:latin typeface="Lexend Exa"/>
              </a:rPr>
              <a:t>[</a:t>
            </a:r>
            <a:r>
              <a:rPr lang="en-US" sz="3424" dirty="0" err="1">
                <a:solidFill>
                  <a:srgbClr val="D0B427"/>
                </a:solidFill>
                <a:latin typeface="Lexend Exa"/>
              </a:rPr>
              <a:t>nokkel</a:t>
            </a:r>
            <a:r>
              <a:rPr lang="en-US" sz="3424" dirty="0">
                <a:solidFill>
                  <a:srgbClr val="D0B427"/>
                </a:solidFill>
                <a:latin typeface="Lexend Exa"/>
              </a:rPr>
              <a:t>] = </a:t>
            </a:r>
            <a:r>
              <a:rPr lang="en-US" sz="3424" dirty="0" err="1">
                <a:solidFill>
                  <a:srgbClr val="D0B427"/>
                </a:solidFill>
                <a:latin typeface="Lexend Exa"/>
              </a:rPr>
              <a:t>verdi</a:t>
            </a:r>
            <a:r>
              <a:rPr lang="en-US" sz="3424" dirty="0">
                <a:solidFill>
                  <a:srgbClr val="D0B427"/>
                </a:solidFill>
                <a:latin typeface="Lexend Exa"/>
              </a:rPr>
              <a:t>  #</a:t>
            </a:r>
            <a:r>
              <a:rPr lang="en-US" sz="3424" dirty="0" err="1">
                <a:solidFill>
                  <a:srgbClr val="D0B427"/>
                </a:solidFill>
                <a:latin typeface="Lexend Exa"/>
              </a:rPr>
              <a:t>legge</a:t>
            </a:r>
            <a:r>
              <a:rPr lang="en-US" sz="3424" dirty="0">
                <a:solidFill>
                  <a:srgbClr val="D0B427"/>
                </a:solidFill>
                <a:latin typeface="Lexend Exa"/>
              </a:rPr>
              <a:t> </a:t>
            </a:r>
            <a:r>
              <a:rPr lang="en-US" sz="3424" dirty="0" err="1">
                <a:solidFill>
                  <a:srgbClr val="D0B427"/>
                </a:solidFill>
                <a:latin typeface="Lexend Exa"/>
              </a:rPr>
              <a:t>til</a:t>
            </a:r>
            <a:r>
              <a:rPr lang="en-US" sz="3424" dirty="0">
                <a:solidFill>
                  <a:srgbClr val="D0B427"/>
                </a:solidFill>
                <a:latin typeface="Lexend Exa"/>
              </a:rPr>
              <a:t> </a:t>
            </a:r>
            <a:r>
              <a:rPr lang="en-US" sz="3424" dirty="0" err="1">
                <a:solidFill>
                  <a:srgbClr val="D0B427"/>
                </a:solidFill>
                <a:latin typeface="Lexend Exa"/>
              </a:rPr>
              <a:t>nytt</a:t>
            </a:r>
            <a:r>
              <a:rPr lang="en-US" sz="3424" dirty="0">
                <a:solidFill>
                  <a:srgbClr val="D0B427"/>
                </a:solidFill>
                <a:latin typeface="Lexend Exa"/>
              </a:rPr>
              <a:t> element </a:t>
            </a:r>
            <a:r>
              <a:rPr lang="en-US" sz="3424" dirty="0" err="1">
                <a:solidFill>
                  <a:srgbClr val="D0B427"/>
                </a:solidFill>
                <a:latin typeface="Lexend Exa"/>
              </a:rPr>
              <a:t>i</a:t>
            </a:r>
            <a:r>
              <a:rPr lang="en-US" sz="3424" dirty="0">
                <a:solidFill>
                  <a:srgbClr val="D0B427"/>
                </a:solidFill>
                <a:latin typeface="Lexend Exa"/>
              </a:rPr>
              <a:t> </a:t>
            </a:r>
            <a:r>
              <a:rPr lang="en-US" sz="3424" dirty="0" err="1">
                <a:solidFill>
                  <a:srgbClr val="D0B427"/>
                </a:solidFill>
                <a:latin typeface="Lexend Exa"/>
              </a:rPr>
              <a:t>ordboken</a:t>
            </a:r>
            <a:r>
              <a:rPr lang="en-US" sz="3424" dirty="0">
                <a:solidFill>
                  <a:srgbClr val="D0B427"/>
                </a:solidFill>
                <a:latin typeface="Lexend Exa"/>
              </a:rPr>
              <a:t> ELLER </a:t>
            </a:r>
            <a:r>
              <a:rPr lang="en-US" sz="3424" dirty="0" err="1">
                <a:solidFill>
                  <a:srgbClr val="D0B427"/>
                </a:solidFill>
                <a:latin typeface="Lexend Exa"/>
              </a:rPr>
              <a:t>endre</a:t>
            </a:r>
            <a:r>
              <a:rPr lang="en-US" sz="3424" dirty="0">
                <a:solidFill>
                  <a:srgbClr val="D0B427"/>
                </a:solidFill>
                <a:latin typeface="Lexend Exa"/>
              </a:rPr>
              <a:t> </a:t>
            </a:r>
            <a:r>
              <a:rPr lang="en-US" sz="3424" dirty="0" err="1">
                <a:solidFill>
                  <a:srgbClr val="D0B427"/>
                </a:solidFill>
                <a:latin typeface="Lexend Exa"/>
              </a:rPr>
              <a:t>på</a:t>
            </a:r>
            <a:r>
              <a:rPr lang="en-US" sz="3424" dirty="0">
                <a:solidFill>
                  <a:srgbClr val="D0B427"/>
                </a:solidFill>
                <a:latin typeface="Lexend Exa"/>
              </a:rPr>
              <a:t> </a:t>
            </a:r>
            <a:r>
              <a:rPr lang="en-US" sz="3424" dirty="0" err="1">
                <a:solidFill>
                  <a:srgbClr val="D0B427"/>
                </a:solidFill>
                <a:latin typeface="Lexend Exa"/>
              </a:rPr>
              <a:t>eksisterende</a:t>
            </a:r>
            <a:r>
              <a:rPr lang="en-US" sz="3424" dirty="0">
                <a:solidFill>
                  <a:srgbClr val="D0B427"/>
                </a:solidFill>
                <a:latin typeface="Lexend Exa"/>
              </a:rPr>
              <a:t>.</a:t>
            </a:r>
          </a:p>
          <a:p>
            <a:pPr algn="l">
              <a:lnSpc>
                <a:spcPts val="4794"/>
              </a:lnSpc>
            </a:pPr>
            <a:r>
              <a:rPr lang="en-US" sz="3424" dirty="0" err="1">
                <a:solidFill>
                  <a:srgbClr val="D0B427"/>
                </a:solidFill>
                <a:latin typeface="Lexend Exa"/>
              </a:rPr>
              <a:t>ordbok.pop</a:t>
            </a:r>
            <a:r>
              <a:rPr lang="en-US" sz="3424" dirty="0">
                <a:solidFill>
                  <a:srgbClr val="D0B427"/>
                </a:solidFill>
                <a:latin typeface="Lexend Exa"/>
              </a:rPr>
              <a:t>(</a:t>
            </a:r>
            <a:r>
              <a:rPr lang="en-US" sz="3424" dirty="0" err="1">
                <a:solidFill>
                  <a:srgbClr val="D0B427"/>
                </a:solidFill>
                <a:latin typeface="Lexend Exa"/>
              </a:rPr>
              <a:t>nøkkel</a:t>
            </a:r>
            <a:r>
              <a:rPr lang="en-US" sz="3424" dirty="0">
                <a:solidFill>
                  <a:srgbClr val="D0B427"/>
                </a:solidFill>
                <a:latin typeface="Lexend Exa"/>
              </a:rPr>
              <a:t>)  #</a:t>
            </a:r>
            <a:r>
              <a:rPr lang="en-US" sz="3424" dirty="0" err="1">
                <a:solidFill>
                  <a:srgbClr val="D0B427"/>
                </a:solidFill>
                <a:latin typeface="Lexend Exa"/>
              </a:rPr>
              <a:t>fjern</a:t>
            </a:r>
            <a:r>
              <a:rPr lang="en-US" sz="3424" dirty="0">
                <a:solidFill>
                  <a:srgbClr val="D0B427"/>
                </a:solidFill>
                <a:latin typeface="Lexend Exa"/>
              </a:rPr>
              <a:t> </a:t>
            </a:r>
            <a:r>
              <a:rPr lang="en-US" sz="3424" dirty="0" err="1">
                <a:solidFill>
                  <a:srgbClr val="D0B427"/>
                </a:solidFill>
                <a:latin typeface="Lexend Exa"/>
              </a:rPr>
              <a:t>nøkkel-verdi</a:t>
            </a:r>
            <a:r>
              <a:rPr lang="en-US" sz="3424" dirty="0">
                <a:solidFill>
                  <a:srgbClr val="D0B427"/>
                </a:solidFill>
                <a:latin typeface="Lexend Exa"/>
              </a:rPr>
              <a:t> par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020530" y="4784105"/>
            <a:ext cx="5451003" cy="4933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36"/>
              </a:lnSpc>
            </a:pPr>
            <a:r>
              <a:rPr lang="en-US" sz="3168" u="sng">
                <a:solidFill>
                  <a:srgbClr val="D0B427"/>
                </a:solidFill>
                <a:latin typeface="Lexend Exa"/>
              </a:rPr>
              <a:t>Eksempel</a:t>
            </a:r>
          </a:p>
          <a:p>
            <a:pPr>
              <a:lnSpc>
                <a:spcPts val="4436"/>
              </a:lnSpc>
            </a:pPr>
            <a:r>
              <a:rPr lang="en-US" sz="3168">
                <a:solidFill>
                  <a:srgbClr val="D0B427"/>
                </a:solidFill>
                <a:latin typeface="Lexend Exa"/>
              </a:rPr>
              <a:t>Brukere = {”hanjo”: “Hanna”, “eliaei”: “Elina”}</a:t>
            </a:r>
          </a:p>
          <a:p>
            <a:pPr>
              <a:lnSpc>
                <a:spcPts val="4436"/>
              </a:lnSpc>
            </a:pPr>
            <a:endParaRPr lang="en-US" sz="3168">
              <a:solidFill>
                <a:srgbClr val="D0B427"/>
              </a:solidFill>
              <a:latin typeface="Lexend Exa"/>
            </a:endParaRPr>
          </a:p>
          <a:p>
            <a:pPr>
              <a:lnSpc>
                <a:spcPts val="4436"/>
              </a:lnSpc>
            </a:pPr>
            <a:r>
              <a:rPr lang="en-US" sz="3168">
                <a:solidFill>
                  <a:srgbClr val="D0B427"/>
                </a:solidFill>
                <a:latin typeface="Lexend Exa"/>
              </a:rPr>
              <a:t>Brukere[”siriød”] = “Siri”</a:t>
            </a:r>
          </a:p>
          <a:p>
            <a:pPr>
              <a:lnSpc>
                <a:spcPts val="4016"/>
              </a:lnSpc>
            </a:pPr>
            <a:endParaRPr lang="en-US" sz="3168">
              <a:solidFill>
                <a:srgbClr val="D0B427"/>
              </a:solidFill>
              <a:latin typeface="Lexend Exa"/>
            </a:endParaRPr>
          </a:p>
          <a:p>
            <a:pPr algn="l">
              <a:lnSpc>
                <a:spcPts val="4016"/>
              </a:lnSpc>
            </a:pPr>
            <a:endParaRPr lang="en-US" sz="3168">
              <a:solidFill>
                <a:srgbClr val="D0B427"/>
              </a:solidFill>
              <a:latin typeface="Lexend Ex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1680</TotalTime>
  <Words>579</Words>
  <Application>Microsoft Macintosh PowerPoint</Application>
  <PresentationFormat>Custom</PresentationFormat>
  <Paragraphs>96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Lexend Exa</vt:lpstr>
      <vt:lpstr>Coco Gothic Heavy</vt:lpstr>
      <vt:lpstr>Arial</vt:lpstr>
      <vt:lpstr>Calibri</vt:lpstr>
      <vt:lpstr>Lexend Exa Heavy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In1000 Uke 4</dc:title>
  <cp:lastModifiedBy>Lyra Valentina Iris Hope</cp:lastModifiedBy>
  <cp:revision>4</cp:revision>
  <dcterms:created xsi:type="dcterms:W3CDTF">2006-08-16T00:00:00Z</dcterms:created>
  <dcterms:modified xsi:type="dcterms:W3CDTF">2024-09-05T13:09:02Z</dcterms:modified>
  <dc:identifier>DAF8CNCg7_8</dc:identifier>
</cp:coreProperties>
</file>