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1" r:id="rId12"/>
    <p:sldId id="269" r:id="rId13"/>
    <p:sldId id="270" r:id="rId14"/>
    <p:sldId id="262" r:id="rId15"/>
    <p:sldId id="272" r:id="rId16"/>
    <p:sldId id="271" r:id="rId17"/>
    <p:sldId id="263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8795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6667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0700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508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6531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145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3792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732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652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090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1519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1149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3395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6036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E233BB9-F14A-4782-8D20-A03261819A04}" type="datetimeFigureOut">
              <a:rPr lang="nb-NO" smtClean="0"/>
              <a:t>11.10.2022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B7AD9A08-52C7-40FB-98D3-8CF35593A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24363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37691A-ADCE-4C64-B7EF-E9B4B37320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uke 8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C96F3A3-6DCF-35E1-0784-959E666143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586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705F27-8860-E76B-1517-58A00E45D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Plan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5C7ED3-3394-F58A-835D-F9FA6BA95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Referanser</a:t>
            </a:r>
          </a:p>
          <a:p>
            <a:r>
              <a:rPr lang="nb-NO" sz="3600" dirty="0"/>
              <a:t>None</a:t>
            </a:r>
          </a:p>
          <a:p>
            <a:r>
              <a:rPr lang="nb-NO" sz="3600" dirty="0"/>
              <a:t>Datastrukturer og </a:t>
            </a:r>
            <a:r>
              <a:rPr lang="nb-NO" sz="3600" dirty="0" err="1"/>
              <a:t>Kontrollflyt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3480300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D40FA2-9711-BFD8-B624-8B2772E52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spørsmål?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24260D-A1A4-B217-A704-B875C3159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000" dirty="0" err="1"/>
              <a:t>Oblig</a:t>
            </a:r>
            <a:r>
              <a:rPr lang="nb-NO" sz="4000" dirty="0"/>
              <a:t> 6</a:t>
            </a:r>
          </a:p>
          <a:p>
            <a:r>
              <a:rPr lang="nb-NO" sz="4000" dirty="0"/>
              <a:t>Objekter, Klasser</a:t>
            </a:r>
          </a:p>
        </p:txBody>
      </p:sp>
    </p:spTree>
    <p:extLst>
      <p:ext uri="{BB962C8B-B14F-4D97-AF65-F5344CB8AC3E}">
        <p14:creationId xmlns:p14="http://schemas.microsoft.com/office/powerpoint/2010/main" val="1075857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D23DD5-4287-082A-AB67-466CAC37A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Motorsykkel-oppgaven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FB1802-7AFE-321E-7532-0C9E6DBC2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Hva skjer om:</a:t>
            </a:r>
          </a:p>
          <a:p>
            <a:pPr lvl="1"/>
            <a:r>
              <a:rPr lang="nb-NO" sz="3200" dirty="0"/>
              <a:t> Vi har </a:t>
            </a:r>
            <a:r>
              <a:rPr lang="nb-NO" sz="3200" dirty="0">
                <a:solidFill>
                  <a:srgbClr val="FFFF00"/>
                </a:solidFill>
              </a:rPr>
              <a:t>flere</a:t>
            </a:r>
            <a:r>
              <a:rPr lang="nb-NO" sz="3200" dirty="0"/>
              <a:t> motorsykler</a:t>
            </a:r>
          </a:p>
          <a:p>
            <a:pPr lvl="1"/>
            <a:r>
              <a:rPr lang="nb-NO" sz="3200" dirty="0"/>
              <a:t>Flere </a:t>
            </a:r>
            <a:r>
              <a:rPr lang="nb-NO" sz="3200" dirty="0">
                <a:solidFill>
                  <a:srgbClr val="00B050"/>
                </a:solidFill>
              </a:rPr>
              <a:t>deler</a:t>
            </a:r>
            <a:r>
              <a:rPr lang="nb-NO" sz="3200" dirty="0"/>
              <a:t> samme motorsykkel</a:t>
            </a:r>
          </a:p>
          <a:p>
            <a:pPr lvl="1"/>
            <a:endParaRPr lang="nb-NO" sz="3200" dirty="0"/>
          </a:p>
          <a:p>
            <a:pPr lvl="1"/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3760221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8D6089-2EA4-9215-4298-D1A7D629B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14671B-DAA2-66A0-4B5E-F188C4E68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Representerer </a:t>
            </a:r>
            <a:r>
              <a:rPr lang="nb-NO" sz="3200" dirty="0">
                <a:solidFill>
                  <a:srgbClr val="FF0000"/>
                </a:solidFill>
              </a:rPr>
              <a:t>fraværet</a:t>
            </a:r>
            <a:r>
              <a:rPr lang="nb-NO" sz="3200" dirty="0"/>
              <a:t> av en verdi</a:t>
            </a:r>
          </a:p>
          <a:p>
            <a:r>
              <a:rPr lang="nb-NO" sz="3200" dirty="0"/>
              <a:t>Ønsker du å </a:t>
            </a:r>
            <a:r>
              <a:rPr lang="nb-NO" sz="3200" dirty="0">
                <a:solidFill>
                  <a:srgbClr val="FF0000"/>
                </a:solidFill>
              </a:rPr>
              <a:t>fjerne referansen </a:t>
            </a:r>
            <a:r>
              <a:rPr lang="nb-NO" sz="3200" dirty="0"/>
              <a:t>fra en variabel til et objekt kan du </a:t>
            </a:r>
            <a:r>
              <a:rPr lang="nb-NO" sz="3200" dirty="0">
                <a:solidFill>
                  <a:srgbClr val="00B0F0"/>
                </a:solidFill>
              </a:rPr>
              <a:t>sette til None</a:t>
            </a:r>
          </a:p>
          <a:p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217358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8B8E33-E629-6F81-7E97-000E693E2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None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48A084E-CE10-E83E-8FB0-FAE99998D3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4723"/>
            <a:ext cx="6793540" cy="4113277"/>
          </a:xfr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94A5016E-F4C4-DE15-E867-2B5BE928546E}"/>
              </a:ext>
            </a:extLst>
          </p:cNvPr>
          <p:cNvSpPr txBox="1"/>
          <p:nvPr/>
        </p:nvSpPr>
        <p:spPr>
          <a:xfrm>
            <a:off x="7513982" y="2999817"/>
            <a:ext cx="37371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Man har en </a:t>
            </a:r>
            <a:r>
              <a:rPr lang="nb-NO" sz="3200" dirty="0">
                <a:solidFill>
                  <a:srgbClr val="FFFF00"/>
                </a:solidFill>
              </a:rPr>
              <a:t>studentliste</a:t>
            </a:r>
            <a:r>
              <a:rPr lang="nb-NO" sz="3200" dirty="0"/>
              <a:t> og ønsker å se om man kan </a:t>
            </a:r>
            <a:r>
              <a:rPr lang="nb-NO" sz="3200" dirty="0">
                <a:solidFill>
                  <a:srgbClr val="00B050"/>
                </a:solidFill>
              </a:rPr>
              <a:t>finne student</a:t>
            </a:r>
            <a:r>
              <a:rPr lang="nb-NO" sz="3200" dirty="0"/>
              <a:t> med oppgitt </a:t>
            </a:r>
            <a:r>
              <a:rPr lang="nb-NO" sz="3200" dirty="0">
                <a:solidFill>
                  <a:srgbClr val="00B0F0"/>
                </a:solidFill>
              </a:rPr>
              <a:t>navn</a:t>
            </a:r>
            <a:r>
              <a:rPr lang="nb-NO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34540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8D731E-162C-2D2E-19B7-955D435D1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None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3BA4806-6493-31EE-AF0D-A779396F6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0740"/>
            <a:ext cx="7275443" cy="2234191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CD22AD0-4C9B-11AE-4E51-61063442CDFA}"/>
              </a:ext>
            </a:extLst>
          </p:cNvPr>
          <p:cNvSpPr txBox="1"/>
          <p:nvPr/>
        </p:nvSpPr>
        <p:spPr>
          <a:xfrm>
            <a:off x="8097078" y="2850740"/>
            <a:ext cx="33925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00B050"/>
                </a:solidFill>
              </a:rPr>
              <a:t>Begge metodene </a:t>
            </a:r>
            <a:r>
              <a:rPr lang="nb-NO" sz="3200" dirty="0"/>
              <a:t>returnerer </a:t>
            </a:r>
            <a:r>
              <a:rPr lang="nb-NO" sz="3200" dirty="0">
                <a:solidFill>
                  <a:srgbClr val="00B0F0"/>
                </a:solidFill>
              </a:rPr>
              <a:t>None </a:t>
            </a:r>
            <a:r>
              <a:rPr lang="nb-NO" sz="3200" dirty="0"/>
              <a:t>om student </a:t>
            </a:r>
            <a:r>
              <a:rPr lang="nb-NO" sz="3200" dirty="0">
                <a:solidFill>
                  <a:srgbClr val="FF0000"/>
                </a:solidFill>
              </a:rPr>
              <a:t>ikke finnes</a:t>
            </a:r>
          </a:p>
        </p:txBody>
      </p:sp>
    </p:spTree>
    <p:extLst>
      <p:ext uri="{BB962C8B-B14F-4D97-AF65-F5344CB8AC3E}">
        <p14:creationId xmlns:p14="http://schemas.microsoft.com/office/powerpoint/2010/main" val="1882874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6B6984-58A5-46D0-A682-6ADFBB604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forskjellen?</a:t>
            </a:r>
          </a:p>
        </p:txBody>
      </p:sp>
      <p:pic>
        <p:nvPicPr>
          <p:cNvPr id="4" name="Plassholder for innhold 4">
            <a:extLst>
              <a:ext uri="{FF2B5EF4-FFF2-40B4-BE49-F238E27FC236}">
                <a16:creationId xmlns:a16="http://schemas.microsoft.com/office/drawing/2014/main" id="{6D3D9CD3-394F-8E6A-2771-7F1B352537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0167"/>
            <a:ext cx="5359911" cy="3245259"/>
          </a:xfr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80EA6F30-537D-7B14-06F8-D8F72859B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547" y="2976636"/>
            <a:ext cx="6813453" cy="209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54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9A1446-3663-84CB-82ED-EA694E0BF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9C4DB2-C8EB-AAAF-E45A-746F9AF8D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None er </a:t>
            </a:r>
            <a:r>
              <a:rPr lang="nb-NO" sz="3200" dirty="0" err="1">
                <a:solidFill>
                  <a:srgbClr val="00B050"/>
                </a:solidFill>
              </a:rPr>
              <a:t>default</a:t>
            </a:r>
            <a:r>
              <a:rPr lang="nb-NO" sz="3200" dirty="0">
                <a:solidFill>
                  <a:srgbClr val="00B050"/>
                </a:solidFill>
              </a:rPr>
              <a:t> returverdi </a:t>
            </a:r>
            <a:r>
              <a:rPr lang="nb-NO" sz="3200" dirty="0"/>
              <a:t>for </a:t>
            </a:r>
            <a:r>
              <a:rPr lang="nb-NO" sz="3200" dirty="0">
                <a:solidFill>
                  <a:srgbClr val="00B0F0"/>
                </a:solidFill>
              </a:rPr>
              <a:t>enhver metode</a:t>
            </a:r>
            <a:r>
              <a:rPr lang="nb-NO" sz="3200" dirty="0"/>
              <a:t> (med mindre annet ikke er definert)</a:t>
            </a:r>
          </a:p>
          <a:p>
            <a:r>
              <a:rPr lang="nb-NO" sz="3200" dirty="0"/>
              <a:t>Selv om vi lager en metode som </a:t>
            </a:r>
            <a:r>
              <a:rPr lang="nb-NO" sz="3200" dirty="0">
                <a:solidFill>
                  <a:srgbClr val="FF0000"/>
                </a:solidFill>
              </a:rPr>
              <a:t>«ikke» returnerer noe</a:t>
            </a:r>
            <a:r>
              <a:rPr lang="nb-NO" sz="3200" dirty="0"/>
              <a:t>, så vil den i </a:t>
            </a:r>
            <a:r>
              <a:rPr lang="nb-NO" sz="3200" dirty="0">
                <a:solidFill>
                  <a:srgbClr val="FFFF00"/>
                </a:solidFill>
              </a:rPr>
              <a:t>virkeligheten returnere None</a:t>
            </a:r>
          </a:p>
        </p:txBody>
      </p:sp>
    </p:spTree>
    <p:extLst>
      <p:ext uri="{BB962C8B-B14F-4D97-AF65-F5344CB8AC3E}">
        <p14:creationId xmlns:p14="http://schemas.microsoft.com/office/powerpoint/2010/main" val="350889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FDDE04-C157-D749-CD29-1EB18488E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None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B5D5775-DD03-EDBB-9D21-DFFCD97A1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8" y="4045376"/>
            <a:ext cx="10705620" cy="1656575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3BD390A5-6CC5-1998-A7DD-B6F8551E8AA8}"/>
              </a:ext>
            </a:extLst>
          </p:cNvPr>
          <p:cNvSpPr txBox="1"/>
          <p:nvPr/>
        </p:nvSpPr>
        <p:spPr>
          <a:xfrm>
            <a:off x="1054248" y="2351782"/>
            <a:ext cx="100834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Hvis vi for eksempel gjør </a:t>
            </a:r>
            <a:r>
              <a:rPr lang="nb-NO" sz="3200" dirty="0" err="1">
                <a:solidFill>
                  <a:srgbClr val="00B0F0"/>
                </a:solidFill>
              </a:rPr>
              <a:t>student</a:t>
            </a:r>
            <a:r>
              <a:rPr lang="nb-NO" sz="3200" dirty="0" err="1"/>
              <a:t>.</a:t>
            </a:r>
            <a:r>
              <a:rPr lang="nb-NO" sz="3200" dirty="0" err="1">
                <a:solidFill>
                  <a:srgbClr val="FFFF00"/>
                </a:solidFill>
              </a:rPr>
              <a:t>skriv_info</a:t>
            </a:r>
            <a:r>
              <a:rPr lang="nb-NO" sz="3200" dirty="0">
                <a:solidFill>
                  <a:srgbClr val="FFFF00"/>
                </a:solidFill>
              </a:rPr>
              <a:t>() </a:t>
            </a:r>
            <a:r>
              <a:rPr lang="nb-NO" sz="3200" dirty="0"/>
              <a:t>og student er </a:t>
            </a:r>
            <a:r>
              <a:rPr lang="nb-NO" sz="3200" dirty="0">
                <a:solidFill>
                  <a:srgbClr val="7030A0"/>
                </a:solidFill>
              </a:rPr>
              <a:t>None</a:t>
            </a:r>
            <a:r>
              <a:rPr lang="nb-NO" sz="3200" dirty="0"/>
              <a:t>, vil programmet </a:t>
            </a:r>
            <a:r>
              <a:rPr lang="nb-NO" sz="3200" dirty="0" err="1"/>
              <a:t>kræsje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489259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2DF604-DDEE-8933-FD0A-D3F8557D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Self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8C1B29-71B0-4FD0-54B0-CD0B0F010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3200" dirty="0"/>
              <a:t>Brukes til å </a:t>
            </a:r>
            <a:r>
              <a:rPr lang="nb-NO" sz="3200" dirty="0" err="1">
                <a:solidFill>
                  <a:srgbClr val="00B050"/>
                </a:solidFill>
              </a:rPr>
              <a:t>refere</a:t>
            </a:r>
            <a:r>
              <a:rPr lang="nb-NO" sz="3200" dirty="0">
                <a:solidFill>
                  <a:srgbClr val="00B050"/>
                </a:solidFill>
              </a:rPr>
              <a:t> til seg selv</a:t>
            </a:r>
            <a:r>
              <a:rPr lang="nb-NO" sz="3200" dirty="0"/>
              <a:t>, altså «denne» instansen av</a:t>
            </a:r>
          </a:p>
          <a:p>
            <a:r>
              <a:rPr lang="nb-NO" sz="3200" dirty="0"/>
              <a:t>Bruke man </a:t>
            </a:r>
            <a:r>
              <a:rPr lang="nb-NO" sz="3200" dirty="0" err="1"/>
              <a:t>self</a:t>
            </a:r>
            <a:r>
              <a:rPr lang="nb-NO" sz="3200" dirty="0"/>
              <a:t> sier man at det er akkurat </a:t>
            </a:r>
            <a:r>
              <a:rPr lang="nb-NO" sz="3200" dirty="0">
                <a:solidFill>
                  <a:srgbClr val="FFFF00"/>
                </a:solidFill>
              </a:rPr>
              <a:t>«dette» objektet sin verdi </a:t>
            </a:r>
            <a:r>
              <a:rPr lang="nb-NO" sz="3200" dirty="0"/>
              <a:t>vi ser på, og </a:t>
            </a:r>
            <a:r>
              <a:rPr lang="nb-NO" sz="3200" dirty="0">
                <a:solidFill>
                  <a:srgbClr val="FF0000"/>
                </a:solidFill>
              </a:rPr>
              <a:t>ingen andre</a:t>
            </a:r>
            <a:r>
              <a:rPr lang="nb-NO" sz="3200" dirty="0"/>
              <a:t>.</a:t>
            </a:r>
          </a:p>
          <a:p>
            <a:r>
              <a:rPr lang="nb-NO" sz="3200" dirty="0"/>
              <a:t>Har vi «navn» vil </a:t>
            </a:r>
            <a:r>
              <a:rPr lang="nb-NO" sz="3200" dirty="0">
                <a:solidFill>
                  <a:srgbClr val="FFFF00"/>
                </a:solidFill>
              </a:rPr>
              <a:t>hele klassen dele på «navn»</a:t>
            </a:r>
            <a:r>
              <a:rPr lang="nb-NO" sz="3200" dirty="0"/>
              <a:t>,</a:t>
            </a:r>
            <a:r>
              <a:rPr lang="nb-NO" sz="3200" dirty="0">
                <a:solidFill>
                  <a:srgbClr val="FFFF00"/>
                </a:solidFill>
              </a:rPr>
              <a:t> </a:t>
            </a:r>
            <a:r>
              <a:rPr lang="nb-NO" sz="3200" dirty="0"/>
              <a:t>men bruker vi «</a:t>
            </a:r>
            <a:r>
              <a:rPr lang="nb-NO" sz="3200" dirty="0" err="1"/>
              <a:t>self.navn</a:t>
            </a:r>
            <a:r>
              <a:rPr lang="nb-NO" sz="3200" dirty="0"/>
              <a:t>» så forstår den at navn er </a:t>
            </a:r>
            <a:r>
              <a:rPr lang="nb-NO" sz="3200" dirty="0">
                <a:solidFill>
                  <a:srgbClr val="00B050"/>
                </a:solidFill>
              </a:rPr>
              <a:t>unikt</a:t>
            </a:r>
            <a:r>
              <a:rPr lang="nb-NO" sz="3200" dirty="0"/>
              <a:t> for hvert objekt av klassen</a:t>
            </a:r>
          </a:p>
        </p:txBody>
      </p:sp>
    </p:spTree>
    <p:extLst>
      <p:ext uri="{BB962C8B-B14F-4D97-AF65-F5344CB8AC3E}">
        <p14:creationId xmlns:p14="http://schemas.microsoft.com/office/powerpoint/2010/main" val="1642395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D2BC32-773A-5075-7CFA-03194DDE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0C51FC-A9D9-2837-1E3C-2FEDE2640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407818"/>
            <a:ext cx="10554574" cy="3636511"/>
          </a:xfrm>
        </p:spPr>
        <p:txBody>
          <a:bodyPr>
            <a:normAutofit fontScale="85000" lnSpcReduction="10000"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Skriv en </a:t>
            </a:r>
            <a:r>
              <a:rPr lang="nb-NO" sz="2800" b="0" i="0" u="none" strike="noStrike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klasse sirkel</a:t>
            </a: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. En sirkel har en </a:t>
            </a:r>
            <a:r>
              <a:rPr lang="nb-NO" sz="2800" b="0" i="0" u="none" strike="noStrike" dirty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radius</a:t>
            </a: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, lag en </a:t>
            </a:r>
            <a:r>
              <a:rPr lang="nb-NO" sz="2800" b="0" i="0" u="none" strike="noStrike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konstruktør</a:t>
            </a: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 som setter radius.</a:t>
            </a:r>
            <a:endParaRPr lang="nb-NO" sz="2800" i="0" u="none" strike="noStrike" dirty="0">
              <a:latin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Lag </a:t>
            </a:r>
            <a:r>
              <a:rPr lang="nb-NO" sz="2800" b="0" i="0" u="none" strike="noStrike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tre metoder </a:t>
            </a: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til: en som returnerer </a:t>
            </a:r>
            <a:r>
              <a:rPr lang="nb-NO" sz="2800" b="0" i="0" u="none" strike="noStrike" dirty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diameteren til sirkelen</a:t>
            </a: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, en som returnerer </a:t>
            </a:r>
            <a:r>
              <a:rPr lang="nb-NO" sz="2800" b="0" i="0" u="none" strike="noStrike" dirty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omkretsen til sirkelen </a:t>
            </a: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og en som returnerer </a:t>
            </a:r>
            <a:r>
              <a:rPr lang="nb-NO" sz="2800" b="0" i="0" u="none" strike="noStrike" dirty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arealet til sirkelen</a:t>
            </a: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.</a:t>
            </a:r>
            <a:endParaRPr lang="nb-NO" sz="2800" i="0" u="none" strike="noStrike" dirty="0">
              <a:latin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800" b="0" i="1" u="none" strike="noStrike" dirty="0">
                <a:solidFill>
                  <a:srgbClr val="00B050"/>
                </a:solidFill>
                <a:effectLst/>
                <a:latin typeface="Roboto Mono"/>
              </a:rPr>
              <a:t>Hint:</a:t>
            </a:r>
            <a:r>
              <a:rPr lang="nb-NO" sz="2800" b="0" i="1" u="none" strike="noStrike" dirty="0">
                <a:solidFill>
                  <a:srgbClr val="00B050"/>
                </a:solidFill>
                <a:effectLst/>
                <a:latin typeface="Roboto" panose="02000000000000000000" pitchFamily="2" charset="0"/>
              </a:rPr>
              <a:t> omkrets av en sirkel er diameter * pi, arealet av en sirkel er radius² * pi. Eksponenter skrives som &lt;base&gt;**&lt;eksponent&gt;, f.eks. 2</a:t>
            </a:r>
            <a:r>
              <a:rPr lang="nb-NO" sz="2800" b="0" i="1" u="none" strike="noStrike" baseline="30000" dirty="0">
                <a:solidFill>
                  <a:srgbClr val="00B050"/>
                </a:solidFill>
                <a:effectLst/>
                <a:latin typeface="Roboto" panose="02000000000000000000" pitchFamily="2" charset="0"/>
              </a:rPr>
              <a:t>8</a:t>
            </a:r>
            <a:r>
              <a:rPr lang="nb-NO" sz="2800" b="0" i="1" u="none" strike="noStrike" dirty="0">
                <a:solidFill>
                  <a:srgbClr val="00B050"/>
                </a:solidFill>
                <a:effectLst/>
                <a:latin typeface="Roboto" panose="02000000000000000000" pitchFamily="2" charset="0"/>
              </a:rPr>
              <a:t> skrives 2 **8. 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Lag deretter 2 sirkler med ulik radius. </a:t>
            </a:r>
            <a:endParaRPr lang="nb-NO" sz="42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Skriv ut den </a:t>
            </a:r>
            <a:r>
              <a:rPr lang="nb-NO" sz="2800" b="0" i="0" u="none" strike="noStrike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ene sirkelens omkrets og areal</a:t>
            </a: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, og den </a:t>
            </a:r>
            <a:r>
              <a:rPr lang="nb-NO" sz="2800" b="0" i="0" u="none" strike="noStrike" dirty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andre sirkelens diameter</a:t>
            </a:r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.</a:t>
            </a:r>
            <a:br>
              <a:rPr lang="nb-NO" sz="2800" dirty="0">
                <a:solidFill>
                  <a:srgbClr val="00B050"/>
                </a:solidFill>
              </a:rPr>
            </a:br>
            <a:endParaRPr lang="nb-NO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794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BBCFFB-560D-48A1-5105-C5DEB41D4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3B0C66-7E15-22A3-AA2F-630BF444A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Se kode</a:t>
            </a:r>
          </a:p>
        </p:txBody>
      </p:sp>
    </p:spTree>
    <p:extLst>
      <p:ext uri="{BB962C8B-B14F-4D97-AF65-F5344CB8AC3E}">
        <p14:creationId xmlns:p14="http://schemas.microsoft.com/office/powerpoint/2010/main" val="2587515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616426-FB0E-42F6-AD8D-B0FF50FFE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Datastrukturer og </a:t>
            </a:r>
            <a:r>
              <a:rPr lang="nb-NO" dirty="0" err="1"/>
              <a:t>kontrollflyt</a:t>
            </a:r>
            <a:endParaRPr lang="nb-NO" dirty="0"/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369C6B39-2D68-6384-4642-D52A9B2F43AE}"/>
              </a:ext>
            </a:extLst>
          </p:cNvPr>
          <p:cNvSpPr/>
          <p:nvPr/>
        </p:nvSpPr>
        <p:spPr>
          <a:xfrm>
            <a:off x="388620" y="2971800"/>
            <a:ext cx="3794760" cy="1371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3600" b="1" dirty="0">
                <a:solidFill>
                  <a:schemeClr val="bg1"/>
                </a:solidFill>
              </a:rPr>
              <a:t>hund=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8C027E0-17A4-5D86-85C4-A665E0E43DE0}"/>
              </a:ext>
            </a:extLst>
          </p:cNvPr>
          <p:cNvSpPr/>
          <p:nvPr/>
        </p:nvSpPr>
        <p:spPr>
          <a:xfrm>
            <a:off x="2286000" y="3246120"/>
            <a:ext cx="1577340" cy="7315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1034288F-FC95-87F9-3B30-A3D372EB85DC}"/>
              </a:ext>
            </a:extLst>
          </p:cNvPr>
          <p:cNvSpPr/>
          <p:nvPr/>
        </p:nvSpPr>
        <p:spPr>
          <a:xfrm>
            <a:off x="5212080" y="2240280"/>
            <a:ext cx="6169918" cy="3657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D3D1765-312D-0AB0-F4FF-8744D58FBB8E}"/>
              </a:ext>
            </a:extLst>
          </p:cNvPr>
          <p:cNvSpPr txBox="1"/>
          <p:nvPr/>
        </p:nvSpPr>
        <p:spPr>
          <a:xfrm>
            <a:off x="5760720" y="2637919"/>
            <a:ext cx="31395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3600" b="1" dirty="0">
                <a:solidFill>
                  <a:schemeClr val="bg1"/>
                </a:solidFill>
              </a:rPr>
              <a:t>Dyr: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_vekt = 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_art = 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_</a:t>
            </a:r>
            <a:r>
              <a:rPr lang="nb-NO" sz="3600" b="1" dirty="0" err="1">
                <a:solidFill>
                  <a:schemeClr val="bg1"/>
                </a:solidFill>
              </a:rPr>
              <a:t>kjonn</a:t>
            </a:r>
            <a:r>
              <a:rPr lang="nb-NO" sz="3600" b="1" dirty="0">
                <a:solidFill>
                  <a:schemeClr val="bg1"/>
                </a:solidFill>
              </a:rPr>
              <a:t> = </a:t>
            </a:r>
          </a:p>
          <a:p>
            <a:endParaRPr lang="nb-NO" sz="3600" b="1" dirty="0">
              <a:solidFill>
                <a:schemeClr val="bg1"/>
              </a:solidFill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93BB761-DF0C-123C-1A4C-56632DB71103}"/>
              </a:ext>
            </a:extLst>
          </p:cNvPr>
          <p:cNvSpPr/>
          <p:nvPr/>
        </p:nvSpPr>
        <p:spPr>
          <a:xfrm>
            <a:off x="7845287" y="3246120"/>
            <a:ext cx="3139587" cy="5440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10.2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EA60CAD-651A-E451-41DB-32F2889DA6F0}"/>
              </a:ext>
            </a:extLst>
          </p:cNvPr>
          <p:cNvSpPr/>
          <p:nvPr/>
        </p:nvSpPr>
        <p:spPr>
          <a:xfrm>
            <a:off x="7845286" y="3854321"/>
            <a:ext cx="3139587" cy="5440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«hund»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2971BA9-C3B0-8B5D-33DE-F45FFEE31A34}"/>
              </a:ext>
            </a:extLst>
          </p:cNvPr>
          <p:cNvSpPr/>
          <p:nvPr/>
        </p:nvSpPr>
        <p:spPr>
          <a:xfrm>
            <a:off x="7845285" y="4462522"/>
            <a:ext cx="3139587" cy="5440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«hann»</a:t>
            </a:r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0A43FF90-6492-B6E1-BF8F-56C2610A88C9}"/>
              </a:ext>
            </a:extLst>
          </p:cNvPr>
          <p:cNvCxnSpPr>
            <a:cxnSpLocks/>
          </p:cNvCxnSpPr>
          <p:nvPr/>
        </p:nvCxnSpPr>
        <p:spPr>
          <a:xfrm flipV="1">
            <a:off x="3074670" y="2971800"/>
            <a:ext cx="2686050" cy="5463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767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57B8E6-44E8-0304-7424-F7045E3BC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 og </a:t>
            </a:r>
            <a:r>
              <a:rPr lang="nb-NO" dirty="0" err="1"/>
              <a:t>kontrollflyt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01005F-7668-5224-7218-B577614FB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Hva skjer om vi nå setter katt = hund?</a:t>
            </a:r>
          </a:p>
        </p:txBody>
      </p:sp>
    </p:spTree>
    <p:extLst>
      <p:ext uri="{BB962C8B-B14F-4D97-AF65-F5344CB8AC3E}">
        <p14:creationId xmlns:p14="http://schemas.microsoft.com/office/powerpoint/2010/main" val="3463304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616426-FB0E-42F6-AD8D-B0FF50FFE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Datastrukturer og </a:t>
            </a:r>
            <a:r>
              <a:rPr lang="nb-NO" dirty="0" err="1"/>
              <a:t>kontrollflyt</a:t>
            </a:r>
            <a:endParaRPr lang="nb-NO" dirty="0"/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369C6B39-2D68-6384-4642-D52A9B2F43AE}"/>
              </a:ext>
            </a:extLst>
          </p:cNvPr>
          <p:cNvSpPr/>
          <p:nvPr/>
        </p:nvSpPr>
        <p:spPr>
          <a:xfrm>
            <a:off x="388620" y="2971800"/>
            <a:ext cx="3794760" cy="1371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3600" b="1" dirty="0">
                <a:solidFill>
                  <a:schemeClr val="bg1"/>
                </a:solidFill>
              </a:rPr>
              <a:t>hund =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8C027E0-17A4-5D86-85C4-A665E0E43DE0}"/>
              </a:ext>
            </a:extLst>
          </p:cNvPr>
          <p:cNvSpPr/>
          <p:nvPr/>
        </p:nvSpPr>
        <p:spPr>
          <a:xfrm>
            <a:off x="2286000" y="3246120"/>
            <a:ext cx="1577340" cy="7315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1034288F-FC95-87F9-3B30-A3D372EB85DC}"/>
              </a:ext>
            </a:extLst>
          </p:cNvPr>
          <p:cNvSpPr/>
          <p:nvPr/>
        </p:nvSpPr>
        <p:spPr>
          <a:xfrm>
            <a:off x="5212080" y="2240280"/>
            <a:ext cx="6169918" cy="3657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D3D1765-312D-0AB0-F4FF-8744D58FBB8E}"/>
              </a:ext>
            </a:extLst>
          </p:cNvPr>
          <p:cNvSpPr txBox="1"/>
          <p:nvPr/>
        </p:nvSpPr>
        <p:spPr>
          <a:xfrm>
            <a:off x="5760720" y="2637919"/>
            <a:ext cx="31395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3600" b="1" dirty="0">
                <a:solidFill>
                  <a:schemeClr val="bg1"/>
                </a:solidFill>
              </a:rPr>
              <a:t>Dyr: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_vekt = 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_art = </a:t>
            </a:r>
          </a:p>
          <a:p>
            <a:r>
              <a:rPr lang="nb-NO" sz="3600" b="1" dirty="0">
                <a:solidFill>
                  <a:schemeClr val="bg1"/>
                </a:solidFill>
              </a:rPr>
              <a:t>_</a:t>
            </a:r>
            <a:r>
              <a:rPr lang="nb-NO" sz="3600" b="1" dirty="0" err="1">
                <a:solidFill>
                  <a:schemeClr val="bg1"/>
                </a:solidFill>
              </a:rPr>
              <a:t>kjonn</a:t>
            </a:r>
            <a:r>
              <a:rPr lang="nb-NO" sz="3600" b="1" dirty="0">
                <a:solidFill>
                  <a:schemeClr val="bg1"/>
                </a:solidFill>
              </a:rPr>
              <a:t> = </a:t>
            </a:r>
          </a:p>
          <a:p>
            <a:endParaRPr lang="nb-NO" sz="3600" b="1" dirty="0">
              <a:solidFill>
                <a:schemeClr val="bg1"/>
              </a:solidFill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93BB761-DF0C-123C-1A4C-56632DB71103}"/>
              </a:ext>
            </a:extLst>
          </p:cNvPr>
          <p:cNvSpPr/>
          <p:nvPr/>
        </p:nvSpPr>
        <p:spPr>
          <a:xfrm>
            <a:off x="7845287" y="3246120"/>
            <a:ext cx="3139587" cy="5440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10.2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EA60CAD-651A-E451-41DB-32F2889DA6F0}"/>
              </a:ext>
            </a:extLst>
          </p:cNvPr>
          <p:cNvSpPr/>
          <p:nvPr/>
        </p:nvSpPr>
        <p:spPr>
          <a:xfrm>
            <a:off x="7845286" y="3854321"/>
            <a:ext cx="3139587" cy="5440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«hund»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2971BA9-C3B0-8B5D-33DE-F45FFEE31A34}"/>
              </a:ext>
            </a:extLst>
          </p:cNvPr>
          <p:cNvSpPr/>
          <p:nvPr/>
        </p:nvSpPr>
        <p:spPr>
          <a:xfrm>
            <a:off x="7845285" y="4462522"/>
            <a:ext cx="3139587" cy="5440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«hann»</a:t>
            </a:r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0A43FF90-6492-B6E1-BF8F-56C2610A88C9}"/>
              </a:ext>
            </a:extLst>
          </p:cNvPr>
          <p:cNvCxnSpPr>
            <a:cxnSpLocks/>
          </p:cNvCxnSpPr>
          <p:nvPr/>
        </p:nvCxnSpPr>
        <p:spPr>
          <a:xfrm flipV="1">
            <a:off x="3074670" y="2971800"/>
            <a:ext cx="2686050" cy="5463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E8B55ED6-E706-A2F8-7AC2-E99E8F308B24}"/>
              </a:ext>
            </a:extLst>
          </p:cNvPr>
          <p:cNvSpPr/>
          <p:nvPr/>
        </p:nvSpPr>
        <p:spPr>
          <a:xfrm>
            <a:off x="375038" y="4797471"/>
            <a:ext cx="3794760" cy="1371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3600" b="1" dirty="0">
                <a:solidFill>
                  <a:schemeClr val="bg1"/>
                </a:solidFill>
              </a:rPr>
              <a:t>katt =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41900E3B-86F0-B1F2-7972-326975F07922}"/>
              </a:ext>
            </a:extLst>
          </p:cNvPr>
          <p:cNvSpPr/>
          <p:nvPr/>
        </p:nvSpPr>
        <p:spPr>
          <a:xfrm>
            <a:off x="2286000" y="5072283"/>
            <a:ext cx="1577340" cy="7315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9D61360F-679E-0C99-35D6-4508581883A6}"/>
              </a:ext>
            </a:extLst>
          </p:cNvPr>
          <p:cNvCxnSpPr>
            <a:cxnSpLocks/>
          </p:cNvCxnSpPr>
          <p:nvPr/>
        </p:nvCxnSpPr>
        <p:spPr>
          <a:xfrm flipV="1">
            <a:off x="2980002" y="3074504"/>
            <a:ext cx="2794300" cy="22709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813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D872DC-D9DC-6CC5-7865-0229F4D47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Referanser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E17B80-D390-8D21-6B00-D6EC7F4A7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Minnegaten</a:t>
            </a:r>
          </a:p>
        </p:txBody>
      </p:sp>
    </p:spTree>
    <p:extLst>
      <p:ext uri="{BB962C8B-B14F-4D97-AF65-F5344CB8AC3E}">
        <p14:creationId xmlns:p14="http://schemas.microsoft.com/office/powerpoint/2010/main" val="3344702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E8F105-C9A4-EA78-5054-C30E0120B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spørsmål?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8DC92F-BC7E-07F1-5723-9E60B8E1A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Referanser</a:t>
            </a:r>
          </a:p>
          <a:p>
            <a:r>
              <a:rPr lang="nb-NO" sz="1800" dirty="0"/>
              <a:t>None</a:t>
            </a:r>
          </a:p>
          <a:p>
            <a:r>
              <a:rPr lang="nb-NO" sz="1800" dirty="0"/>
              <a:t>Datastrukturer og </a:t>
            </a:r>
            <a:r>
              <a:rPr lang="nb-NO" dirty="0" err="1"/>
              <a:t>k</a:t>
            </a:r>
            <a:r>
              <a:rPr lang="nb-NO" sz="1800" dirty="0" err="1"/>
              <a:t>ontrollflyt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2752991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 gjengis">
  <a:themeElements>
    <a:clrScheme name="Kan gjengi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Kan gjengi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an gjeng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Kan gjengis</Template>
  <TotalTime>135</TotalTime>
  <Words>395</Words>
  <Application>Microsoft Office PowerPoint</Application>
  <PresentationFormat>Widescreen</PresentationFormat>
  <Paragraphs>64</Paragraphs>
  <Slides>18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3" baseType="lpstr">
      <vt:lpstr>Roboto Mono</vt:lpstr>
      <vt:lpstr>Century Gothic</vt:lpstr>
      <vt:lpstr>Roboto</vt:lpstr>
      <vt:lpstr>Wingdings 2</vt:lpstr>
      <vt:lpstr>Kan gjengis</vt:lpstr>
      <vt:lpstr>Gruppetime uke 8</vt:lpstr>
      <vt:lpstr>Plan for dagen</vt:lpstr>
      <vt:lpstr>Noen spørsmål?</vt:lpstr>
      <vt:lpstr>Motorsykkel-oppgaven</vt:lpstr>
      <vt:lpstr>None</vt:lpstr>
      <vt:lpstr>None</vt:lpstr>
      <vt:lpstr>None</vt:lpstr>
      <vt:lpstr>Hva er forskjellen?</vt:lpstr>
      <vt:lpstr>None</vt:lpstr>
      <vt:lpstr>None</vt:lpstr>
      <vt:lpstr>Self</vt:lpstr>
      <vt:lpstr>Oppgave 1</vt:lpstr>
      <vt:lpstr>Løsning</vt:lpstr>
      <vt:lpstr>Datastrukturer og kontrollflyt</vt:lpstr>
      <vt:lpstr>Datastruktur og kontrollflyt</vt:lpstr>
      <vt:lpstr>Datastrukturer og kontrollflyt</vt:lpstr>
      <vt:lpstr>Referanser</vt:lpstr>
      <vt:lpstr>Noen spørsmål?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 8</dc:title>
  <dc:creator>Sander</dc:creator>
  <cp:lastModifiedBy>Sander</cp:lastModifiedBy>
  <cp:revision>29</cp:revision>
  <dcterms:created xsi:type="dcterms:W3CDTF">2022-10-10T15:39:45Z</dcterms:created>
  <dcterms:modified xsi:type="dcterms:W3CDTF">2022-10-11T10:45:12Z</dcterms:modified>
</cp:coreProperties>
</file>