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2"/>
  </p:notesMasterIdLst>
  <p:sldIdLst>
    <p:sldId id="256" r:id="rId2"/>
    <p:sldId id="289" r:id="rId3"/>
    <p:sldId id="291" r:id="rId4"/>
    <p:sldId id="292" r:id="rId5"/>
    <p:sldId id="290" r:id="rId6"/>
    <p:sldId id="293" r:id="rId7"/>
    <p:sldId id="294" r:id="rId8"/>
    <p:sldId id="295" r:id="rId9"/>
    <p:sldId id="296" r:id="rId10"/>
    <p:sldId id="288" r:id="rId11"/>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83"/>
    <p:restoredTop sz="89771"/>
  </p:normalViewPr>
  <p:slideViewPr>
    <p:cSldViewPr snapToGrid="0" snapToObjects="1">
      <p:cViewPr varScale="1">
        <p:scale>
          <a:sx n="123" d="100"/>
          <a:sy n="123" d="100"/>
        </p:scale>
        <p:origin x="1440"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5039E-D9E7-554C-A460-6043189B2C59}" type="datetimeFigureOut">
              <a:rPr lang="en-NO" smtClean="0"/>
              <a:t>14/10/2021</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E74AE-3A28-544C-BA08-4A461BB968A2}" type="slidenum">
              <a:rPr lang="en-NO" smtClean="0"/>
              <a:t>‹#›</a:t>
            </a:fld>
            <a:endParaRPr lang="en-NO"/>
          </a:p>
        </p:txBody>
      </p:sp>
    </p:spTree>
    <p:extLst>
      <p:ext uri="{BB962C8B-B14F-4D97-AF65-F5344CB8AC3E}">
        <p14:creationId xmlns:p14="http://schemas.microsoft.com/office/powerpoint/2010/main" val="697107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56DE74AE-3A28-544C-BA08-4A461BB968A2}" type="slidenum">
              <a:rPr lang="en-NO" smtClean="0"/>
              <a:t>1</a:t>
            </a:fld>
            <a:endParaRPr lang="en-NO"/>
          </a:p>
        </p:txBody>
      </p:sp>
    </p:spTree>
    <p:extLst>
      <p:ext uri="{BB962C8B-B14F-4D97-AF65-F5344CB8AC3E}">
        <p14:creationId xmlns:p14="http://schemas.microsoft.com/office/powerpoint/2010/main" val="2079485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Person</a:t>
            </a:r>
          </a:p>
          <a:p>
            <a:r>
              <a:rPr lang="nb-NO" dirty="0"/>
              <a:t>_navn</a:t>
            </a:r>
          </a:p>
          <a:p>
            <a:r>
              <a:rPr lang="nb-NO" dirty="0"/>
              <a:t>_alder</a:t>
            </a:r>
          </a:p>
          <a:p>
            <a:r>
              <a:rPr lang="nb-NO" dirty="0"/>
              <a:t>_vekt</a:t>
            </a:r>
          </a:p>
          <a:p>
            <a:r>
              <a:rPr lang="nb-NO" dirty="0"/>
              <a:t>_høyde</a:t>
            </a:r>
          </a:p>
        </p:txBody>
      </p:sp>
      <p:sp>
        <p:nvSpPr>
          <p:cNvPr id="4" name="Slide Number Placeholder 3"/>
          <p:cNvSpPr>
            <a:spLocks noGrp="1"/>
          </p:cNvSpPr>
          <p:nvPr>
            <p:ph type="sldNum" sz="quarter" idx="5"/>
          </p:nvPr>
        </p:nvSpPr>
        <p:spPr/>
        <p:txBody>
          <a:bodyPr/>
          <a:lstStyle/>
          <a:p>
            <a:fld id="{56DE74AE-3A28-544C-BA08-4A461BB968A2}" type="slidenum">
              <a:rPr lang="en-NO" smtClean="0"/>
              <a:t>7</a:t>
            </a:fld>
            <a:endParaRPr lang="en-NO"/>
          </a:p>
        </p:txBody>
      </p:sp>
    </p:spTree>
    <p:extLst>
      <p:ext uri="{BB962C8B-B14F-4D97-AF65-F5344CB8AC3E}">
        <p14:creationId xmlns:p14="http://schemas.microsoft.com/office/powerpoint/2010/main" val="2810089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6DE74AE-3A28-544C-BA08-4A461BB968A2}" type="slidenum">
              <a:rPr lang="en-NO" smtClean="0"/>
              <a:t>9</a:t>
            </a:fld>
            <a:endParaRPr lang="en-NO"/>
          </a:p>
        </p:txBody>
      </p:sp>
    </p:spTree>
    <p:extLst>
      <p:ext uri="{BB962C8B-B14F-4D97-AF65-F5344CB8AC3E}">
        <p14:creationId xmlns:p14="http://schemas.microsoft.com/office/powerpoint/2010/main" val="194175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10/14/21</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5277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54513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08752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6443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22827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66979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38736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7654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6227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052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10/14/21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6212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10/14/21</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85348476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8907FDC-7B48-44D5-91B4-B4F291B3AAC3}"/>
              </a:ext>
            </a:extLst>
          </p:cNvPr>
          <p:cNvPicPr>
            <a:picLocks noChangeAspect="1"/>
          </p:cNvPicPr>
          <p:nvPr/>
        </p:nvPicPr>
        <p:blipFill rotWithShape="1">
          <a:blip r:embed="rId3">
            <a:alphaModFix amt="70000"/>
          </a:blip>
          <a:srcRect t="8588" r="-1" b="12735"/>
          <a:stretch/>
        </p:blipFill>
        <p:spPr>
          <a:xfrm>
            <a:off x="20" y="10"/>
            <a:ext cx="12188932" cy="6856614"/>
          </a:xfrm>
          <a:prstGeom prst="rect">
            <a:avLst/>
          </a:prstGeom>
        </p:spPr>
      </p:pic>
      <p:grpSp>
        <p:nvGrpSpPr>
          <p:cNvPr id="15" name="Bottom Right">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6"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8" name="Freeform: Shape 17">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7" name="Freeform: Shape 16">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6"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28" name="Top Left">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29" name="Freeform: Shape 28">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31"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42" name="Freeform: Shape 41">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32" name="Freeform: Shape 31">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40" name="Freeform: Shape 39">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41" name="Freeform: Shape 40">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7F38C4C5-843A-0746-B5AF-244E17022C67}"/>
              </a:ext>
            </a:extLst>
          </p:cNvPr>
          <p:cNvSpPr>
            <a:spLocks noGrp="1"/>
          </p:cNvSpPr>
          <p:nvPr>
            <p:ph type="ctrTitle"/>
          </p:nvPr>
        </p:nvSpPr>
        <p:spPr>
          <a:xfrm>
            <a:off x="994404" y="731041"/>
            <a:ext cx="10191942" cy="3173034"/>
          </a:xfrm>
        </p:spPr>
        <p:txBody>
          <a:bodyPr>
            <a:normAutofit/>
          </a:bodyPr>
          <a:lstStyle/>
          <a:p>
            <a:r>
              <a:rPr lang="en-NO" sz="6600" dirty="0">
                <a:solidFill>
                  <a:srgbClr val="FFFFFF"/>
                </a:solidFill>
              </a:rPr>
              <a:t>Seminar – uke 8</a:t>
            </a:r>
          </a:p>
        </p:txBody>
      </p:sp>
      <p:sp>
        <p:nvSpPr>
          <p:cNvPr id="3" name="Subtitle 2">
            <a:extLst>
              <a:ext uri="{FF2B5EF4-FFF2-40B4-BE49-F238E27FC236}">
                <a16:creationId xmlns:a16="http://schemas.microsoft.com/office/drawing/2014/main" id="{DEF9A43D-1AA1-CE40-8166-71E72FCAC704}"/>
              </a:ext>
            </a:extLst>
          </p:cNvPr>
          <p:cNvSpPr>
            <a:spLocks noGrp="1"/>
          </p:cNvSpPr>
          <p:nvPr>
            <p:ph type="subTitle" idx="1"/>
          </p:nvPr>
        </p:nvSpPr>
        <p:spPr>
          <a:xfrm>
            <a:off x="1524000" y="4069354"/>
            <a:ext cx="9144000" cy="1265285"/>
          </a:xfrm>
        </p:spPr>
        <p:txBody>
          <a:bodyPr>
            <a:normAutofit/>
          </a:bodyPr>
          <a:lstStyle/>
          <a:p>
            <a:r>
              <a:rPr lang="en-NO" sz="2200" dirty="0">
                <a:solidFill>
                  <a:srgbClr val="FFFFFF"/>
                </a:solidFill>
              </a:rPr>
              <a:t>Magnus Stokkeland</a:t>
            </a:r>
          </a:p>
          <a:p>
            <a:r>
              <a:rPr lang="en-NO" sz="2200" dirty="0">
                <a:solidFill>
                  <a:srgbClr val="FFFFFF"/>
                </a:solidFill>
              </a:rPr>
              <a:t>magsto@uio.no</a:t>
            </a:r>
          </a:p>
        </p:txBody>
      </p:sp>
      <p:grpSp>
        <p:nvGrpSpPr>
          <p:cNvPr id="48" name="Cross">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49" name="Straight Connector 48">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0" name="Straight Connector 49">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275205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2BD4-2820-3049-80B7-25B0B8D7BFAD}"/>
              </a:ext>
            </a:extLst>
          </p:cNvPr>
          <p:cNvSpPr>
            <a:spLocks noGrp="1"/>
          </p:cNvSpPr>
          <p:nvPr>
            <p:ph type="title"/>
          </p:nvPr>
        </p:nvSpPr>
        <p:spPr/>
        <p:txBody>
          <a:bodyPr/>
          <a:lstStyle/>
          <a:p>
            <a:r>
              <a:rPr lang="nb-NO" dirty="0"/>
              <a:t>None</a:t>
            </a:r>
          </a:p>
        </p:txBody>
      </p:sp>
      <p:sp>
        <p:nvSpPr>
          <p:cNvPr id="3" name="Content Placeholder 2">
            <a:extLst>
              <a:ext uri="{FF2B5EF4-FFF2-40B4-BE49-F238E27FC236}">
                <a16:creationId xmlns:a16="http://schemas.microsoft.com/office/drawing/2014/main" id="{C6114AD8-98EA-F440-BDC7-9EFE972C1B73}"/>
              </a:ext>
            </a:extLst>
          </p:cNvPr>
          <p:cNvSpPr>
            <a:spLocks noGrp="1"/>
          </p:cNvSpPr>
          <p:nvPr>
            <p:ph idx="1"/>
          </p:nvPr>
        </p:nvSpPr>
        <p:spPr/>
        <p:txBody>
          <a:bodyPr/>
          <a:lstStyle/>
          <a:p>
            <a:r>
              <a:rPr lang="nb-NO" dirty="0"/>
              <a:t>«None» brukes til å representere fraværet av verdi</a:t>
            </a:r>
          </a:p>
          <a:p>
            <a:r>
              <a:rPr lang="nb-NO" dirty="0"/>
              <a:t>En variabel som peker på «None» peker ikke på noe</a:t>
            </a:r>
          </a:p>
          <a:p>
            <a:endParaRPr lang="nb-NO" dirty="0"/>
          </a:p>
        </p:txBody>
      </p:sp>
    </p:spTree>
    <p:extLst>
      <p:ext uri="{BB962C8B-B14F-4D97-AF65-F5344CB8AC3E}">
        <p14:creationId xmlns:p14="http://schemas.microsoft.com/office/powerpoint/2010/main" val="4179909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B89B-E5FA-ED41-A280-D992186EED20}"/>
              </a:ext>
            </a:extLst>
          </p:cNvPr>
          <p:cNvSpPr>
            <a:spLocks noGrp="1"/>
          </p:cNvSpPr>
          <p:nvPr>
            <p:ph type="title"/>
          </p:nvPr>
        </p:nvSpPr>
        <p:spPr/>
        <p:txBody>
          <a:bodyPr/>
          <a:lstStyle/>
          <a:p>
            <a:r>
              <a:rPr lang="nb-NO" dirty="0"/>
              <a:t>Når får man bruk for det?</a:t>
            </a:r>
          </a:p>
        </p:txBody>
      </p:sp>
      <p:pic>
        <p:nvPicPr>
          <p:cNvPr id="5" name="Content Placeholder 4" descr="Text&#10;&#10;Description automatically generated">
            <a:extLst>
              <a:ext uri="{FF2B5EF4-FFF2-40B4-BE49-F238E27FC236}">
                <a16:creationId xmlns:a16="http://schemas.microsoft.com/office/drawing/2014/main" id="{395474EA-86A4-0042-92CF-8E51793A5D27}"/>
              </a:ext>
            </a:extLst>
          </p:cNvPr>
          <p:cNvPicPr>
            <a:picLocks noGrp="1" noChangeAspect="1"/>
          </p:cNvPicPr>
          <p:nvPr>
            <p:ph idx="1"/>
          </p:nvPr>
        </p:nvPicPr>
        <p:blipFill>
          <a:blip r:embed="rId2"/>
          <a:stretch>
            <a:fillRect/>
          </a:stretch>
        </p:blipFill>
        <p:spPr>
          <a:xfrm>
            <a:off x="2698750" y="1690688"/>
            <a:ext cx="6794500" cy="3670300"/>
          </a:xfrm>
        </p:spPr>
      </p:pic>
      <p:pic>
        <p:nvPicPr>
          <p:cNvPr id="7" name="Picture 6" descr="Graphical user interface, application&#10;&#10;Description automatically generated">
            <a:extLst>
              <a:ext uri="{FF2B5EF4-FFF2-40B4-BE49-F238E27FC236}">
                <a16:creationId xmlns:a16="http://schemas.microsoft.com/office/drawing/2014/main" id="{99FC1844-FDC8-454F-8E29-D8FD24E05DEB}"/>
              </a:ext>
            </a:extLst>
          </p:cNvPr>
          <p:cNvPicPr>
            <a:picLocks noChangeAspect="1"/>
          </p:cNvPicPr>
          <p:nvPr/>
        </p:nvPicPr>
        <p:blipFill rotWithShape="1">
          <a:blip r:embed="rId3"/>
          <a:srcRect l="1" t="5573" r="926"/>
          <a:stretch/>
        </p:blipFill>
        <p:spPr>
          <a:xfrm>
            <a:off x="2698750" y="5360988"/>
            <a:ext cx="6794500" cy="1451045"/>
          </a:xfrm>
          <a:prstGeom prst="rect">
            <a:avLst/>
          </a:prstGeom>
        </p:spPr>
      </p:pic>
    </p:spTree>
    <p:extLst>
      <p:ext uri="{BB962C8B-B14F-4D97-AF65-F5344CB8AC3E}">
        <p14:creationId xmlns:p14="http://schemas.microsoft.com/office/powerpoint/2010/main" val="428832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675B-B9DA-AD4A-A775-63EA8CF92184}"/>
              </a:ext>
            </a:extLst>
          </p:cNvPr>
          <p:cNvSpPr>
            <a:spLocks noGrp="1"/>
          </p:cNvSpPr>
          <p:nvPr>
            <p:ph type="title"/>
          </p:nvPr>
        </p:nvSpPr>
        <p:spPr/>
        <p:txBody>
          <a:bodyPr>
            <a:normAutofit fontScale="90000"/>
          </a:bodyPr>
          <a:lstStyle/>
          <a:p>
            <a:r>
              <a:rPr lang="nb-NO" dirty="0"/>
              <a:t>Hva hadde skjedd om vi byttet ut </a:t>
            </a:r>
            <a:r>
              <a:rPr lang="nb-NO" dirty="0" err="1"/>
              <a:t>finnPerson</a:t>
            </a:r>
            <a:r>
              <a:rPr lang="nb-NO" dirty="0"/>
              <a:t>-funksjonen med denne?</a:t>
            </a:r>
          </a:p>
        </p:txBody>
      </p:sp>
      <p:pic>
        <p:nvPicPr>
          <p:cNvPr id="5" name="Content Placeholder 4" descr="Text&#10;&#10;Description automatically generated">
            <a:extLst>
              <a:ext uri="{FF2B5EF4-FFF2-40B4-BE49-F238E27FC236}">
                <a16:creationId xmlns:a16="http://schemas.microsoft.com/office/drawing/2014/main" id="{543FA221-D58B-914B-A4B2-0AFE791135D5}"/>
              </a:ext>
            </a:extLst>
          </p:cNvPr>
          <p:cNvPicPr>
            <a:picLocks noGrp="1" noChangeAspect="1"/>
          </p:cNvPicPr>
          <p:nvPr>
            <p:ph idx="1"/>
          </p:nvPr>
        </p:nvPicPr>
        <p:blipFill>
          <a:blip r:embed="rId2"/>
          <a:stretch>
            <a:fillRect/>
          </a:stretch>
        </p:blipFill>
        <p:spPr>
          <a:xfrm>
            <a:off x="980448" y="2204678"/>
            <a:ext cx="5413596" cy="1843339"/>
          </a:xfrm>
        </p:spPr>
      </p:pic>
    </p:spTree>
    <p:extLst>
      <p:ext uri="{BB962C8B-B14F-4D97-AF65-F5344CB8AC3E}">
        <p14:creationId xmlns:p14="http://schemas.microsoft.com/office/powerpoint/2010/main" val="169734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EE72D-6495-0542-83EF-DE36F22BBF98}"/>
              </a:ext>
            </a:extLst>
          </p:cNvPr>
          <p:cNvSpPr>
            <a:spLocks noGrp="1"/>
          </p:cNvSpPr>
          <p:nvPr>
            <p:ph type="title"/>
          </p:nvPr>
        </p:nvSpPr>
        <p:spPr/>
        <p:txBody>
          <a:bodyPr/>
          <a:lstStyle/>
          <a:p>
            <a:r>
              <a:rPr lang="nb-NO" dirty="0"/>
              <a:t>«Magiske metoder»</a:t>
            </a:r>
          </a:p>
        </p:txBody>
      </p:sp>
      <p:pic>
        <p:nvPicPr>
          <p:cNvPr id="5" name="Content Placeholder 4" descr="Text&#10;&#10;Description automatically generated">
            <a:extLst>
              <a:ext uri="{FF2B5EF4-FFF2-40B4-BE49-F238E27FC236}">
                <a16:creationId xmlns:a16="http://schemas.microsoft.com/office/drawing/2014/main" id="{FA340592-08F6-4A4C-837E-084F7D867EC3}"/>
              </a:ext>
            </a:extLst>
          </p:cNvPr>
          <p:cNvPicPr>
            <a:picLocks noGrp="1" noChangeAspect="1"/>
          </p:cNvPicPr>
          <p:nvPr>
            <p:ph idx="1"/>
          </p:nvPr>
        </p:nvPicPr>
        <p:blipFill>
          <a:blip r:embed="rId2"/>
          <a:stretch>
            <a:fillRect/>
          </a:stretch>
        </p:blipFill>
        <p:spPr>
          <a:xfrm>
            <a:off x="1207909" y="1835899"/>
            <a:ext cx="2481532" cy="4351338"/>
          </a:xfrm>
        </p:spPr>
      </p:pic>
    </p:spTree>
    <p:extLst>
      <p:ext uri="{BB962C8B-B14F-4D97-AF65-F5344CB8AC3E}">
        <p14:creationId xmlns:p14="http://schemas.microsoft.com/office/powerpoint/2010/main" val="1117064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25EB8-53D7-7E47-8DE2-E066D91D60DC}"/>
              </a:ext>
            </a:extLst>
          </p:cNvPr>
          <p:cNvSpPr>
            <a:spLocks noGrp="1"/>
          </p:cNvSpPr>
          <p:nvPr>
            <p:ph type="title"/>
          </p:nvPr>
        </p:nvSpPr>
        <p:spPr/>
        <p:txBody>
          <a:bodyPr/>
          <a:lstStyle/>
          <a:p>
            <a:r>
              <a:rPr lang="nb-NO" dirty="0"/>
              <a:t>Oppgave!</a:t>
            </a:r>
          </a:p>
        </p:txBody>
      </p:sp>
      <p:sp>
        <p:nvSpPr>
          <p:cNvPr id="3" name="Content Placeholder 2">
            <a:extLst>
              <a:ext uri="{FF2B5EF4-FFF2-40B4-BE49-F238E27FC236}">
                <a16:creationId xmlns:a16="http://schemas.microsoft.com/office/drawing/2014/main" id="{5D1B76C1-4EF5-F447-96BC-2637FC918192}"/>
              </a:ext>
            </a:extLst>
          </p:cNvPr>
          <p:cNvSpPr>
            <a:spLocks noGrp="1"/>
          </p:cNvSpPr>
          <p:nvPr>
            <p:ph idx="1"/>
          </p:nvPr>
        </p:nvSpPr>
        <p:spPr/>
        <p:txBody>
          <a:bodyPr>
            <a:normAutofit fontScale="92500" lnSpcReduction="10000"/>
          </a:bodyPr>
          <a:lstStyle/>
          <a:p>
            <a:r>
              <a:rPr lang="nb-NO" dirty="0"/>
              <a:t>Skriv en klasse som heter Sirkel. Lag en konstruktør som setter radius.</a:t>
            </a:r>
          </a:p>
          <a:p>
            <a:r>
              <a:rPr lang="nb-NO" dirty="0"/>
              <a:t>Lag tre metoder:</a:t>
            </a:r>
          </a:p>
          <a:p>
            <a:pPr marL="914400" lvl="1" indent="-457200">
              <a:buFont typeface="+mj-lt"/>
              <a:buAutoNum type="arabicPeriod"/>
            </a:pPr>
            <a:r>
              <a:rPr lang="nb-NO" dirty="0"/>
              <a:t>diameter()</a:t>
            </a:r>
          </a:p>
          <a:p>
            <a:pPr marL="914400" lvl="1" indent="-457200">
              <a:buFont typeface="+mj-lt"/>
              <a:buAutoNum type="arabicPeriod"/>
            </a:pPr>
            <a:r>
              <a:rPr lang="nb-NO" dirty="0"/>
              <a:t>omkrets()</a:t>
            </a:r>
          </a:p>
          <a:p>
            <a:pPr marL="914400" lvl="1" indent="-457200">
              <a:buFont typeface="+mj-lt"/>
              <a:buAutoNum type="arabicPeriod"/>
            </a:pPr>
            <a:r>
              <a:rPr lang="nb-NO" dirty="0"/>
              <a:t>areal()</a:t>
            </a:r>
          </a:p>
          <a:p>
            <a:pPr lvl="1"/>
            <a:r>
              <a:rPr lang="nb-NO" i="1" dirty="0"/>
              <a:t>Hint: </a:t>
            </a:r>
            <a:r>
              <a:rPr lang="en-GB" i="1" dirty="0" err="1"/>
              <a:t>omkrets</a:t>
            </a:r>
            <a:r>
              <a:rPr lang="en-GB" i="1" dirty="0"/>
              <a:t> </a:t>
            </a:r>
            <a:r>
              <a:rPr lang="en-GB" i="1" dirty="0" err="1"/>
              <a:t>av</a:t>
            </a:r>
            <a:r>
              <a:rPr lang="en-GB" i="1" dirty="0"/>
              <a:t> </a:t>
            </a:r>
            <a:r>
              <a:rPr lang="en-GB" i="1" dirty="0" err="1"/>
              <a:t>en</a:t>
            </a:r>
            <a:r>
              <a:rPr lang="en-GB" i="1" dirty="0"/>
              <a:t> </a:t>
            </a:r>
            <a:r>
              <a:rPr lang="en-GB" i="1" dirty="0" err="1"/>
              <a:t>sirkel</a:t>
            </a:r>
            <a:r>
              <a:rPr lang="en-GB" i="1" dirty="0"/>
              <a:t> er diameter * pi, </a:t>
            </a:r>
            <a:r>
              <a:rPr lang="en-GB" i="1" dirty="0" err="1"/>
              <a:t>arealet</a:t>
            </a:r>
            <a:r>
              <a:rPr lang="en-GB" i="1" dirty="0"/>
              <a:t> </a:t>
            </a:r>
            <a:r>
              <a:rPr lang="en-GB" i="1" dirty="0" err="1"/>
              <a:t>av</a:t>
            </a:r>
            <a:r>
              <a:rPr lang="en-GB" i="1" dirty="0"/>
              <a:t> </a:t>
            </a:r>
            <a:r>
              <a:rPr lang="en-GB" i="1" dirty="0" err="1"/>
              <a:t>en</a:t>
            </a:r>
            <a:r>
              <a:rPr lang="en-GB" i="1" dirty="0"/>
              <a:t> </a:t>
            </a:r>
            <a:r>
              <a:rPr lang="en-GB" i="1" dirty="0" err="1"/>
              <a:t>sirkel</a:t>
            </a:r>
            <a:r>
              <a:rPr lang="en-GB" i="1" dirty="0"/>
              <a:t> er radius² * pi. </a:t>
            </a:r>
            <a:r>
              <a:rPr lang="en-GB" i="1" dirty="0" err="1"/>
              <a:t>Eksponenter</a:t>
            </a:r>
            <a:r>
              <a:rPr lang="en-GB" i="1" dirty="0"/>
              <a:t> </a:t>
            </a:r>
            <a:r>
              <a:rPr lang="en-GB" i="1" dirty="0" err="1"/>
              <a:t>skrives</a:t>
            </a:r>
            <a:r>
              <a:rPr lang="en-GB" i="1" dirty="0"/>
              <a:t> </a:t>
            </a:r>
            <a:r>
              <a:rPr lang="en-GB" i="1" dirty="0" err="1"/>
              <a:t>som</a:t>
            </a:r>
            <a:r>
              <a:rPr lang="en-GB" i="1" dirty="0"/>
              <a:t> &lt;base&gt;**&lt;</a:t>
            </a:r>
            <a:r>
              <a:rPr lang="en-GB" i="1" dirty="0" err="1"/>
              <a:t>eksponent</a:t>
            </a:r>
            <a:r>
              <a:rPr lang="en-GB" i="1" dirty="0"/>
              <a:t>&gt;, </a:t>
            </a:r>
            <a:r>
              <a:rPr lang="en-GB" i="1" dirty="0" err="1"/>
              <a:t>f.eks</a:t>
            </a:r>
            <a:r>
              <a:rPr lang="en-GB" i="1" dirty="0"/>
              <a:t>. 2</a:t>
            </a:r>
            <a:r>
              <a:rPr lang="en-GB" i="1" baseline="30000" dirty="0"/>
              <a:t>8</a:t>
            </a:r>
            <a:r>
              <a:rPr lang="en-GB" i="1" dirty="0"/>
              <a:t> </a:t>
            </a:r>
            <a:r>
              <a:rPr lang="en-GB" i="1" dirty="0" err="1"/>
              <a:t>skrives</a:t>
            </a:r>
            <a:r>
              <a:rPr lang="en-GB" i="1" dirty="0"/>
              <a:t> 2 **8. </a:t>
            </a:r>
            <a:endParaRPr lang="nb-NO" i="1" dirty="0"/>
          </a:p>
          <a:p>
            <a:r>
              <a:rPr lang="nb-NO" dirty="0"/>
              <a:t>Lag deretter 2 sirkler som har ulik radius. Test metodene på de ulike sirklene</a:t>
            </a:r>
          </a:p>
        </p:txBody>
      </p:sp>
    </p:spTree>
    <p:extLst>
      <p:ext uri="{BB962C8B-B14F-4D97-AF65-F5344CB8AC3E}">
        <p14:creationId xmlns:p14="http://schemas.microsoft.com/office/powerpoint/2010/main" val="3187581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F512-6A6F-F94A-94BE-F18284AB69FD}"/>
              </a:ext>
            </a:extLst>
          </p:cNvPr>
          <p:cNvSpPr>
            <a:spLocks noGrp="1"/>
          </p:cNvSpPr>
          <p:nvPr>
            <p:ph type="title"/>
          </p:nvPr>
        </p:nvSpPr>
        <p:spPr/>
        <p:txBody>
          <a:bodyPr/>
          <a:lstStyle/>
          <a:p>
            <a:r>
              <a:rPr lang="nb-NO" dirty="0"/>
              <a:t>Datastruktur</a:t>
            </a:r>
          </a:p>
        </p:txBody>
      </p:sp>
      <p:pic>
        <p:nvPicPr>
          <p:cNvPr id="5" name="Content Placeholder 4" descr="Text&#10;&#10;Description automatically generated">
            <a:extLst>
              <a:ext uri="{FF2B5EF4-FFF2-40B4-BE49-F238E27FC236}">
                <a16:creationId xmlns:a16="http://schemas.microsoft.com/office/drawing/2014/main" id="{2B4E228A-FCF9-A049-B181-09905696703A}"/>
              </a:ext>
            </a:extLst>
          </p:cNvPr>
          <p:cNvPicPr>
            <a:picLocks noGrp="1" noChangeAspect="1"/>
          </p:cNvPicPr>
          <p:nvPr>
            <p:ph idx="1"/>
          </p:nvPr>
        </p:nvPicPr>
        <p:blipFill>
          <a:blip r:embed="rId3"/>
          <a:stretch>
            <a:fillRect/>
          </a:stretch>
        </p:blipFill>
        <p:spPr>
          <a:xfrm>
            <a:off x="1023975" y="2269599"/>
            <a:ext cx="6096016" cy="958237"/>
          </a:xfrm>
        </p:spPr>
      </p:pic>
      <p:pic>
        <p:nvPicPr>
          <p:cNvPr id="7" name="Picture 6">
            <a:extLst>
              <a:ext uri="{FF2B5EF4-FFF2-40B4-BE49-F238E27FC236}">
                <a16:creationId xmlns:a16="http://schemas.microsoft.com/office/drawing/2014/main" id="{ABE85947-21DB-5B4F-80C1-CC84B5EB58EB}"/>
              </a:ext>
            </a:extLst>
          </p:cNvPr>
          <p:cNvPicPr>
            <a:picLocks noChangeAspect="1"/>
          </p:cNvPicPr>
          <p:nvPr/>
        </p:nvPicPr>
        <p:blipFill rotWithShape="1">
          <a:blip r:embed="rId4"/>
          <a:srcRect r="694"/>
          <a:stretch/>
        </p:blipFill>
        <p:spPr>
          <a:xfrm>
            <a:off x="1023975" y="3227836"/>
            <a:ext cx="6096016" cy="559941"/>
          </a:xfrm>
          <a:prstGeom prst="rect">
            <a:avLst/>
          </a:prstGeom>
        </p:spPr>
      </p:pic>
    </p:spTree>
    <p:extLst>
      <p:ext uri="{BB962C8B-B14F-4D97-AF65-F5344CB8AC3E}">
        <p14:creationId xmlns:p14="http://schemas.microsoft.com/office/powerpoint/2010/main" val="338225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C5F20-5341-BD42-AF12-E1D66AA976C9}"/>
              </a:ext>
            </a:extLst>
          </p:cNvPr>
          <p:cNvSpPr>
            <a:spLocks noGrp="1"/>
          </p:cNvSpPr>
          <p:nvPr>
            <p:ph type="title"/>
          </p:nvPr>
        </p:nvSpPr>
        <p:spPr/>
        <p:txBody>
          <a:bodyPr/>
          <a:lstStyle/>
          <a:p>
            <a:r>
              <a:rPr lang="nb-NO" dirty="0"/>
              <a:t>Oppgave!</a:t>
            </a:r>
          </a:p>
        </p:txBody>
      </p:sp>
      <p:sp>
        <p:nvSpPr>
          <p:cNvPr id="3" name="Content Placeholder 2">
            <a:extLst>
              <a:ext uri="{FF2B5EF4-FFF2-40B4-BE49-F238E27FC236}">
                <a16:creationId xmlns:a16="http://schemas.microsoft.com/office/drawing/2014/main" id="{F99F61ED-4DB9-D041-B34F-AD786ED300DF}"/>
              </a:ext>
            </a:extLst>
          </p:cNvPr>
          <p:cNvSpPr>
            <a:spLocks noGrp="1"/>
          </p:cNvSpPr>
          <p:nvPr>
            <p:ph idx="1"/>
          </p:nvPr>
        </p:nvSpPr>
        <p:spPr/>
        <p:txBody>
          <a:bodyPr/>
          <a:lstStyle/>
          <a:p>
            <a:r>
              <a:rPr lang="nb-NO" dirty="0"/>
              <a:t>Tegn datastruktur for sirkel-programmet dere lagde tidligere</a:t>
            </a:r>
          </a:p>
        </p:txBody>
      </p:sp>
    </p:spTree>
    <p:extLst>
      <p:ext uri="{BB962C8B-B14F-4D97-AF65-F5344CB8AC3E}">
        <p14:creationId xmlns:p14="http://schemas.microsoft.com/office/powerpoint/2010/main" val="212058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CC14E-A78B-1C42-9C6E-7848954BD52E}"/>
              </a:ext>
            </a:extLst>
          </p:cNvPr>
          <p:cNvSpPr>
            <a:spLocks noGrp="1"/>
          </p:cNvSpPr>
          <p:nvPr>
            <p:ph type="title"/>
          </p:nvPr>
        </p:nvSpPr>
        <p:spPr/>
        <p:txBody>
          <a:bodyPr/>
          <a:lstStyle/>
          <a:p>
            <a:r>
              <a:rPr lang="nb-NO" dirty="0"/>
              <a:t>Oppgave!</a:t>
            </a:r>
          </a:p>
        </p:txBody>
      </p:sp>
      <p:sp>
        <p:nvSpPr>
          <p:cNvPr id="3" name="Content Placeholder 2">
            <a:extLst>
              <a:ext uri="{FF2B5EF4-FFF2-40B4-BE49-F238E27FC236}">
                <a16:creationId xmlns:a16="http://schemas.microsoft.com/office/drawing/2014/main" id="{38F239B3-1573-BB4A-BE4F-AD34C45A4BDE}"/>
              </a:ext>
            </a:extLst>
          </p:cNvPr>
          <p:cNvSpPr>
            <a:spLocks noGrp="1"/>
          </p:cNvSpPr>
          <p:nvPr>
            <p:ph idx="1"/>
          </p:nvPr>
        </p:nvSpPr>
        <p:spPr/>
        <p:txBody>
          <a:bodyPr>
            <a:normAutofit fontScale="77500" lnSpcReduction="20000"/>
          </a:bodyPr>
          <a:lstStyle/>
          <a:p>
            <a:r>
              <a:rPr lang="nb-NO" dirty="0"/>
              <a:t>Lag en klasse blomst. En blomst har en art, en høyde, en variabel som sier om blomsten har det bra eller ikke (</a:t>
            </a:r>
            <a:r>
              <a:rPr lang="nb-NO" dirty="0" err="1"/>
              <a:t>boolean</a:t>
            </a:r>
            <a:r>
              <a:rPr lang="nb-NO" dirty="0"/>
              <a:t>), og en verdi som sier hvor lenge det er siden blomsten sist ble vannet. Konstruktøren setter alle disse verdiene, når en blomst blir opprettet vil den alltid ha det bra og ha 0 dager siden siste vanning.</a:t>
            </a:r>
          </a:p>
          <a:p>
            <a:r>
              <a:rPr lang="nb-NO" dirty="0"/>
              <a:t>Skriv følgende metoder:</a:t>
            </a:r>
          </a:p>
          <a:p>
            <a:pPr marL="914400" lvl="1" indent="-457200">
              <a:buFont typeface="+mj-lt"/>
              <a:buAutoNum type="arabicPeriod"/>
            </a:pPr>
            <a:r>
              <a:rPr lang="nb-NO" dirty="0" err="1"/>
              <a:t>hentStatus</a:t>
            </a:r>
            <a:r>
              <a:rPr lang="nb-NO" dirty="0"/>
              <a:t>(): returnerer variabelen som sier om blomsten har det bra eller ikke</a:t>
            </a:r>
          </a:p>
          <a:p>
            <a:pPr marL="914400" lvl="1" indent="-457200">
              <a:buFont typeface="+mj-lt"/>
              <a:buAutoNum type="arabicPeriod"/>
            </a:pPr>
            <a:r>
              <a:rPr lang="nb-NO" dirty="0" err="1"/>
              <a:t>skrivUtInfo</a:t>
            </a:r>
            <a:r>
              <a:rPr lang="nb-NO" dirty="0"/>
              <a:t>(): skriver ut en info-streng om blomsten</a:t>
            </a:r>
          </a:p>
          <a:p>
            <a:pPr marL="914400" lvl="1" indent="-457200">
              <a:buFont typeface="+mj-lt"/>
              <a:buAutoNum type="arabicPeriod"/>
            </a:pPr>
            <a:r>
              <a:rPr lang="nb-NO" dirty="0" err="1"/>
              <a:t>nesteDag</a:t>
            </a:r>
            <a:r>
              <a:rPr lang="nb-NO" dirty="0"/>
              <a:t>(): øker antall dager siden sist blomsten ble vannet med 1. Hvis det er mer enn tre dager siden blomsten sist ble vannet skal statusen bli «dårlig». Hvis statusen til blomsten er «bra» skal den vokse med 1 cm</a:t>
            </a:r>
          </a:p>
          <a:p>
            <a:pPr marL="914400" lvl="1" indent="-457200">
              <a:buFont typeface="+mj-lt"/>
              <a:buAutoNum type="arabicPeriod"/>
            </a:pPr>
            <a:r>
              <a:rPr lang="nb-NO" dirty="0"/>
              <a:t>vann(): hvis det er mindre enn tre dager siden blomsten er vannet skal statusen bli «dårlig» (</a:t>
            </a:r>
            <a:r>
              <a:rPr lang="nb-NO" dirty="0" err="1"/>
              <a:t>overvanning</a:t>
            </a:r>
            <a:r>
              <a:rPr lang="nb-NO" dirty="0"/>
              <a:t>), ellers skal statusen bli «bra»</a:t>
            </a:r>
          </a:p>
          <a:p>
            <a:r>
              <a:rPr lang="nb-NO" dirty="0"/>
              <a:t>Lag et testprogram for å teste klassen</a:t>
            </a:r>
          </a:p>
        </p:txBody>
      </p:sp>
    </p:spTree>
    <p:extLst>
      <p:ext uri="{BB962C8B-B14F-4D97-AF65-F5344CB8AC3E}">
        <p14:creationId xmlns:p14="http://schemas.microsoft.com/office/powerpoint/2010/main" val="2226573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1032-6866-E547-8FC1-15380B7BAFAC}"/>
              </a:ext>
            </a:extLst>
          </p:cNvPr>
          <p:cNvSpPr>
            <a:spLocks noGrp="1"/>
          </p:cNvSpPr>
          <p:nvPr>
            <p:ph type="title"/>
          </p:nvPr>
        </p:nvSpPr>
        <p:spPr/>
        <p:txBody>
          <a:bodyPr/>
          <a:lstStyle/>
          <a:p>
            <a:endParaRPr lang="en-NO"/>
          </a:p>
        </p:txBody>
      </p:sp>
      <p:sp>
        <p:nvSpPr>
          <p:cNvPr id="3" name="Content Placeholder 2">
            <a:extLst>
              <a:ext uri="{FF2B5EF4-FFF2-40B4-BE49-F238E27FC236}">
                <a16:creationId xmlns:a16="http://schemas.microsoft.com/office/drawing/2014/main" id="{D1674AFE-3D02-754B-9541-270C1E846723}"/>
              </a:ext>
            </a:extLst>
          </p:cNvPr>
          <p:cNvSpPr>
            <a:spLocks noGrp="1"/>
          </p:cNvSpPr>
          <p:nvPr>
            <p:ph idx="1"/>
          </p:nvPr>
        </p:nvSpPr>
        <p:spPr>
          <a:xfrm>
            <a:off x="838200" y="1292772"/>
            <a:ext cx="10515600" cy="4884191"/>
          </a:xfrm>
        </p:spPr>
        <p:txBody>
          <a:bodyPr/>
          <a:lstStyle/>
          <a:p>
            <a:pPr algn="ctr"/>
            <a:endParaRPr lang="en-NO" dirty="0"/>
          </a:p>
          <a:p>
            <a:pPr marL="0" indent="0" algn="ctr">
              <a:buNone/>
            </a:pPr>
            <a:endParaRPr lang="en-NO" dirty="0"/>
          </a:p>
          <a:p>
            <a:pPr marL="0" indent="0" algn="ctr">
              <a:buNone/>
            </a:pPr>
            <a:r>
              <a:rPr lang="en-NO" sz="8800" dirty="0"/>
              <a:t>Trix/Oblig</a:t>
            </a:r>
          </a:p>
        </p:txBody>
      </p:sp>
    </p:spTree>
    <p:extLst>
      <p:ext uri="{BB962C8B-B14F-4D97-AF65-F5344CB8AC3E}">
        <p14:creationId xmlns:p14="http://schemas.microsoft.com/office/powerpoint/2010/main" val="602894868"/>
      </p:ext>
    </p:extLst>
  </p:cSld>
  <p:clrMapOvr>
    <a:masterClrMapping/>
  </p:clrMapOvr>
</p:sld>
</file>

<file path=ppt/theme/theme1.xml><?xml version="1.0" encoding="utf-8"?>
<a:theme xmlns:a="http://schemas.openxmlformats.org/drawingml/2006/main" name="ExploreVTI">
  <a:themeElements>
    <a:clrScheme name="AnalogousFromLightSeedRightStep">
      <a:dk1>
        <a:srgbClr val="000000"/>
      </a:dk1>
      <a:lt1>
        <a:srgbClr val="FFFFFF"/>
      </a:lt1>
      <a:dk2>
        <a:srgbClr val="412C24"/>
      </a:dk2>
      <a:lt2>
        <a:srgbClr val="E2E6E8"/>
      </a:lt2>
      <a:accent1>
        <a:srgbClr val="C0998A"/>
      </a:accent1>
      <a:accent2>
        <a:srgbClr val="B3A27A"/>
      </a:accent2>
      <a:accent3>
        <a:srgbClr val="A2A77E"/>
      </a:accent3>
      <a:accent4>
        <a:srgbClr val="8DAA74"/>
      </a:accent4>
      <a:accent5>
        <a:srgbClr val="84AC82"/>
      </a:accent5>
      <a:accent6>
        <a:srgbClr val="77AE8C"/>
      </a:accent6>
      <a:hlink>
        <a:srgbClr val="5E8A9B"/>
      </a:hlink>
      <a:folHlink>
        <a:srgbClr val="7F7F7F"/>
      </a:folHlink>
    </a:clrScheme>
    <a:fontScheme name="Custom 23">
      <a:majorFont>
        <a:latin typeface="Sagona 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21843</TotalTime>
  <Words>336</Words>
  <Application>Microsoft Macintosh PowerPoint</Application>
  <PresentationFormat>Widescreen</PresentationFormat>
  <Paragraphs>39</Paragraphs>
  <Slides>10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Avenir Next LT Pro</vt:lpstr>
      <vt:lpstr>AvenirNext LT Pro Medium</vt:lpstr>
      <vt:lpstr>Calibri</vt:lpstr>
      <vt:lpstr>Sagona Book</vt:lpstr>
      <vt:lpstr>Segoe UI Semilight</vt:lpstr>
      <vt:lpstr>ExploreVTI</vt:lpstr>
      <vt:lpstr>Seminar – uke 8</vt:lpstr>
      <vt:lpstr>None</vt:lpstr>
      <vt:lpstr>Når får man bruk for det?</vt:lpstr>
      <vt:lpstr>Hva hadde skjedd om vi byttet ut finnPerson-funksjonen med denne?</vt:lpstr>
      <vt:lpstr>«Magiske metoder»</vt:lpstr>
      <vt:lpstr>Oppgave!</vt:lpstr>
      <vt:lpstr>Datastruktur</vt:lpstr>
      <vt:lpstr>Oppgave!</vt:lpstr>
      <vt:lpstr>Oppgave!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IN1000</dc:title>
  <dc:creator>Magnus Stokkeland</dc:creator>
  <cp:lastModifiedBy>Magnus Stokkeland</cp:lastModifiedBy>
  <cp:revision>87</cp:revision>
  <dcterms:created xsi:type="dcterms:W3CDTF">2021-08-24T10:33:06Z</dcterms:created>
  <dcterms:modified xsi:type="dcterms:W3CDTF">2021-10-15T08:00:58Z</dcterms:modified>
</cp:coreProperties>
</file>