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9" r:id="rId5"/>
    <p:sldId id="297" r:id="rId6"/>
    <p:sldId id="274" r:id="rId7"/>
    <p:sldId id="270" r:id="rId8"/>
    <p:sldId id="262" r:id="rId9"/>
    <p:sldId id="299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62BC4-6226-8F46-A362-6FE7224C9C8B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82B19-C3B6-9F41-9518-82596058B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7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056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07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005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8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081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33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561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913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1206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399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82B8D-1256-43AB-8747-5378F7B97A3B}" type="datetimeFigureOut">
              <a:rPr lang="nb-NO" smtClean="0"/>
              <a:t>11.08.2015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3CC2B-7828-4F76-ACA5-39FC53D275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74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Obligasjonsrett I</a:t>
            </a:r>
            <a:br>
              <a:rPr lang="nb-NO" dirty="0" smtClean="0"/>
            </a:br>
            <a:r>
              <a:rPr lang="nb-NO" dirty="0" smtClean="0"/>
              <a:t>Innledning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 smtClean="0"/>
              <a:t>Prof</a:t>
            </a:r>
            <a:r>
              <a:rPr lang="nb-NO" dirty="0" smtClean="0"/>
              <a:t> dr juris Giuditta </a:t>
            </a:r>
            <a:r>
              <a:rPr lang="nb-NO" dirty="0" err="1" smtClean="0"/>
              <a:t>Cordero</a:t>
            </a:r>
            <a:r>
              <a:rPr lang="nb-NO" dirty="0" smtClean="0"/>
              <a:t>-Moss</a:t>
            </a:r>
          </a:p>
          <a:p>
            <a:r>
              <a:rPr lang="nb-NO" dirty="0" smtClean="0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56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Kort CV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Opprinnelig italiensk –      i Norge siden 1989</a:t>
            </a:r>
          </a:p>
          <a:p>
            <a:r>
              <a:rPr lang="nb-NO" dirty="0" smtClean="0"/>
              <a:t>Bedriftsadvokat 1985-1999                   (Fiat, Norsk Hydro)</a:t>
            </a:r>
          </a:p>
          <a:p>
            <a:r>
              <a:rPr lang="nb-NO" dirty="0" smtClean="0"/>
              <a:t>1995 </a:t>
            </a:r>
            <a:r>
              <a:rPr lang="nb-NO" dirty="0" err="1" smtClean="0"/>
              <a:t>Phd</a:t>
            </a:r>
            <a:r>
              <a:rPr lang="nb-NO" dirty="0"/>
              <a:t> </a:t>
            </a:r>
            <a:r>
              <a:rPr lang="nb-NO" dirty="0" smtClean="0"/>
              <a:t>Moskva, Vitenskapsakademi </a:t>
            </a:r>
          </a:p>
          <a:p>
            <a:r>
              <a:rPr lang="nb-NO" dirty="0" smtClean="0"/>
              <a:t>1999 Dr juris UiO</a:t>
            </a:r>
          </a:p>
          <a:p>
            <a:r>
              <a:rPr lang="nb-NO" dirty="0" smtClean="0"/>
              <a:t>Ved UiO siden 1999</a:t>
            </a:r>
          </a:p>
          <a:p>
            <a:r>
              <a:rPr lang="nb-NO" dirty="0" smtClean="0"/>
              <a:t>Leder for </a:t>
            </a:r>
            <a:r>
              <a:rPr lang="nb-NO" dirty="0" err="1" smtClean="0"/>
              <a:t>IfP</a:t>
            </a:r>
            <a:r>
              <a:rPr lang="nb-NO" dirty="0" smtClean="0"/>
              <a:t> 2012-15</a:t>
            </a:r>
          </a:p>
          <a:p>
            <a:r>
              <a:rPr lang="nb-NO" dirty="0" smtClean="0"/>
              <a:t>Voldgift mm</a:t>
            </a:r>
          </a:p>
          <a:p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Internasjonal</a:t>
            </a:r>
            <a:r>
              <a:rPr lang="en-US" dirty="0" smtClean="0"/>
              <a:t> </a:t>
            </a:r>
            <a:r>
              <a:rPr lang="en-US" dirty="0" err="1" smtClean="0"/>
              <a:t>privatrett</a:t>
            </a:r>
            <a:endParaRPr lang="en-US" dirty="0" smtClean="0"/>
          </a:p>
          <a:p>
            <a:r>
              <a:rPr lang="en-US" dirty="0" err="1" smtClean="0"/>
              <a:t>Voldgiftsrett</a:t>
            </a:r>
            <a:endParaRPr lang="en-US" dirty="0" smtClean="0"/>
          </a:p>
          <a:p>
            <a:r>
              <a:rPr lang="en-US" dirty="0" err="1" smtClean="0"/>
              <a:t>Internasjonal</a:t>
            </a:r>
            <a:r>
              <a:rPr lang="en-US" dirty="0" smtClean="0"/>
              <a:t> </a:t>
            </a:r>
            <a:r>
              <a:rPr lang="en-US" dirty="0" err="1" smtClean="0"/>
              <a:t>kontraktsrett</a:t>
            </a:r>
            <a:endParaRPr lang="en-US" dirty="0" smtClean="0"/>
          </a:p>
          <a:p>
            <a:r>
              <a:rPr lang="en-US" dirty="0" err="1" smtClean="0"/>
              <a:t>Obligasjonsrett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6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Lære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skyldforhold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forhold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Privatrettslige</a:t>
            </a:r>
            <a:r>
              <a:rPr lang="en-US" dirty="0"/>
              <a:t> </a:t>
            </a:r>
            <a:r>
              <a:rPr lang="en-US" dirty="0" err="1"/>
              <a:t>forhold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økonomiske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sentrale</a:t>
            </a:r>
            <a:endParaRPr lang="en-US" dirty="0"/>
          </a:p>
          <a:p>
            <a:pPr marL="742950" lvl="2" indent="-342900"/>
            <a:r>
              <a:rPr lang="en-US" dirty="0" err="1"/>
              <a:t>Avgrenses</a:t>
            </a:r>
            <a:r>
              <a:rPr lang="en-US" dirty="0"/>
              <a:t> mot </a:t>
            </a:r>
            <a:r>
              <a:rPr lang="en-US" dirty="0" err="1"/>
              <a:t>familie</a:t>
            </a:r>
            <a:r>
              <a:rPr lang="en-US" dirty="0"/>
              <a:t>-, </a:t>
            </a:r>
            <a:r>
              <a:rPr lang="en-US" dirty="0" err="1"/>
              <a:t>arve</a:t>
            </a:r>
            <a:r>
              <a:rPr lang="en-US" dirty="0"/>
              <a:t>-, </a:t>
            </a:r>
            <a:r>
              <a:rPr lang="en-US" dirty="0" err="1"/>
              <a:t>offentligrettslige</a:t>
            </a:r>
            <a:r>
              <a:rPr lang="en-US" dirty="0"/>
              <a:t> </a:t>
            </a:r>
            <a:r>
              <a:rPr lang="en-US" dirty="0" err="1"/>
              <a:t>forhold</a:t>
            </a:r>
            <a:endParaRPr lang="en-US" dirty="0"/>
          </a:p>
          <a:p>
            <a:r>
              <a:rPr lang="en-US" dirty="0" err="1" smtClean="0"/>
              <a:t>Tidligere</a:t>
            </a:r>
            <a:r>
              <a:rPr lang="en-US" dirty="0" smtClean="0"/>
              <a:t>: I </a:t>
            </a:r>
            <a:r>
              <a:rPr lang="en-US" dirty="0" err="1" smtClean="0"/>
              <a:t>motsetning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tinglige</a:t>
            </a:r>
            <a:r>
              <a:rPr lang="en-US" dirty="0" smtClean="0"/>
              <a:t> </a:t>
            </a:r>
            <a:r>
              <a:rPr lang="en-US" dirty="0" err="1" smtClean="0"/>
              <a:t>rettigheter</a:t>
            </a:r>
            <a:endParaRPr lang="en-US" dirty="0" smtClean="0"/>
          </a:p>
          <a:p>
            <a:pPr lvl="1"/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forhold</a:t>
            </a:r>
            <a:r>
              <a:rPr lang="en-US" dirty="0" smtClean="0"/>
              <a:t>: Inter </a:t>
            </a:r>
            <a:r>
              <a:rPr lang="en-US" dirty="0" err="1" smtClean="0"/>
              <a:t>partes</a:t>
            </a:r>
            <a:endParaRPr lang="en-US" dirty="0" smtClean="0"/>
          </a:p>
          <a:p>
            <a:pPr lvl="1"/>
            <a:r>
              <a:rPr lang="en-US" dirty="0" err="1" smtClean="0"/>
              <a:t>Tinglige</a:t>
            </a:r>
            <a:r>
              <a:rPr lang="en-US" dirty="0" smtClean="0"/>
              <a:t> </a:t>
            </a:r>
            <a:r>
              <a:rPr lang="en-US" dirty="0" err="1" smtClean="0"/>
              <a:t>forhold</a:t>
            </a:r>
            <a:r>
              <a:rPr lang="en-US" dirty="0" smtClean="0"/>
              <a:t>: </a:t>
            </a:r>
            <a:r>
              <a:rPr lang="en-US" dirty="0" err="1" smtClean="0"/>
              <a:t>Erga</a:t>
            </a:r>
            <a:r>
              <a:rPr lang="en-US" dirty="0" smtClean="0"/>
              <a:t> </a:t>
            </a:r>
            <a:r>
              <a:rPr lang="en-US" dirty="0" err="1" smtClean="0"/>
              <a:t>omnes</a:t>
            </a:r>
            <a:endParaRPr lang="en-US" dirty="0" smtClean="0"/>
          </a:p>
          <a:p>
            <a:r>
              <a:rPr lang="en-US" dirty="0" err="1" smtClean="0"/>
              <a:t>Distinksjonen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/>
              <a:t>n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forlatt</a:t>
            </a:r>
            <a:r>
              <a:rPr lang="en-US" dirty="0" smtClean="0"/>
              <a:t>, men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helt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Foreldelsesregler</a:t>
            </a:r>
            <a:endParaRPr lang="en-US" dirty="0" smtClean="0"/>
          </a:p>
          <a:p>
            <a:pPr lvl="1"/>
            <a:r>
              <a:rPr lang="en-US" dirty="0" err="1" smtClean="0"/>
              <a:t>Luganokonvensjonen</a:t>
            </a:r>
            <a:r>
              <a:rPr lang="en-US" dirty="0" smtClean="0"/>
              <a:t> 30.oktober 2007, </a:t>
            </a:r>
            <a:r>
              <a:rPr lang="en-US" dirty="0" err="1" smtClean="0"/>
              <a:t>jf</a:t>
            </a:r>
            <a:r>
              <a:rPr lang="en-US" dirty="0" smtClean="0"/>
              <a:t> </a:t>
            </a:r>
            <a:r>
              <a:rPr lang="en-US" dirty="0" err="1" smtClean="0"/>
              <a:t>tvl</a:t>
            </a:r>
            <a:r>
              <a:rPr lang="en-US" dirty="0" smtClean="0"/>
              <a:t> §4-8</a:t>
            </a:r>
          </a:p>
          <a:p>
            <a:pPr lvl="1"/>
            <a:r>
              <a:rPr lang="en-US" dirty="0" err="1" smtClean="0"/>
              <a:t>Lovvalg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2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Hovedsakelig</a:t>
            </a:r>
            <a:r>
              <a:rPr lang="en-US" dirty="0" smtClean="0"/>
              <a:t> </a:t>
            </a:r>
            <a:r>
              <a:rPr lang="en-US" dirty="0" err="1" smtClean="0"/>
              <a:t>basert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kontrakt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Forbrukerkjøp</a:t>
            </a:r>
            <a:endParaRPr lang="en-US" dirty="0"/>
          </a:p>
          <a:p>
            <a:r>
              <a:rPr lang="en-US" dirty="0" err="1"/>
              <a:t>Eiendomskjøp</a:t>
            </a:r>
            <a:endParaRPr lang="en-US" dirty="0"/>
          </a:p>
          <a:p>
            <a:r>
              <a:rPr lang="en-US" dirty="0" err="1"/>
              <a:t>Husleie</a:t>
            </a:r>
            <a:endParaRPr lang="en-US" dirty="0"/>
          </a:p>
          <a:p>
            <a:r>
              <a:rPr lang="en-US" dirty="0" err="1"/>
              <a:t>Oppføring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bolig</a:t>
            </a:r>
            <a:endParaRPr lang="en-US" dirty="0"/>
          </a:p>
          <a:p>
            <a:r>
              <a:rPr lang="en-US" dirty="0" err="1" smtClean="0"/>
              <a:t>Håndverkertjenester</a:t>
            </a:r>
            <a:endParaRPr lang="en-US" dirty="0" smtClean="0"/>
          </a:p>
          <a:p>
            <a:r>
              <a:rPr lang="en-US" dirty="0" smtClean="0"/>
              <a:t>Transport</a:t>
            </a:r>
          </a:p>
          <a:p>
            <a:r>
              <a:rPr lang="en-US" dirty="0" err="1" smtClean="0"/>
              <a:t>Forsikring</a:t>
            </a:r>
            <a:endParaRPr lang="en-US" dirty="0" smtClean="0"/>
          </a:p>
          <a:p>
            <a:r>
              <a:rPr lang="en-US" dirty="0" err="1" smtClean="0"/>
              <a:t>Lån</a:t>
            </a:r>
            <a:endParaRPr lang="en-US" dirty="0" smtClean="0"/>
          </a:p>
          <a:p>
            <a:r>
              <a:rPr lang="en-US" dirty="0" smtClean="0"/>
              <a:t>…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Kjøp</a:t>
            </a:r>
            <a:endParaRPr lang="en-US" dirty="0" smtClean="0"/>
          </a:p>
          <a:p>
            <a:r>
              <a:rPr lang="en-US" dirty="0" err="1" smtClean="0"/>
              <a:t>Entreprise</a:t>
            </a:r>
            <a:endParaRPr lang="en-US" dirty="0"/>
          </a:p>
          <a:p>
            <a:r>
              <a:rPr lang="en-US" dirty="0" err="1" smtClean="0"/>
              <a:t>Tjenester</a:t>
            </a:r>
            <a:endParaRPr lang="en-US" dirty="0"/>
          </a:p>
          <a:p>
            <a:r>
              <a:rPr lang="en-US" dirty="0" smtClean="0"/>
              <a:t>Transport</a:t>
            </a:r>
          </a:p>
          <a:p>
            <a:r>
              <a:rPr lang="en-US" dirty="0" err="1"/>
              <a:t>Forsikring</a:t>
            </a:r>
            <a:endParaRPr lang="en-US" dirty="0"/>
          </a:p>
          <a:p>
            <a:r>
              <a:rPr lang="en-US" dirty="0" err="1" smtClean="0"/>
              <a:t>Lån</a:t>
            </a:r>
            <a:endParaRPr lang="en-US" dirty="0"/>
          </a:p>
          <a:p>
            <a:r>
              <a:rPr lang="en-US" dirty="0"/>
              <a:t>Franchising</a:t>
            </a:r>
          </a:p>
          <a:p>
            <a:r>
              <a:rPr lang="en-US" dirty="0"/>
              <a:t>Factoring</a:t>
            </a:r>
          </a:p>
          <a:p>
            <a:r>
              <a:rPr lang="en-US" dirty="0" smtClean="0"/>
              <a:t>Leasing</a:t>
            </a:r>
          </a:p>
          <a:p>
            <a:r>
              <a:rPr lang="en-US" dirty="0" smtClean="0"/>
              <a:t>Joint </a:t>
            </a:r>
            <a:r>
              <a:rPr lang="en-US" dirty="0"/>
              <a:t>venture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9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344818" y="306388"/>
            <a:ext cx="0" cy="662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9391650" y="304800"/>
            <a:ext cx="0" cy="662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304800" y="6934200"/>
            <a:ext cx="662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H="1">
            <a:off x="8534400" y="6934200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cxnSp>
        <p:nvCxnSpPr>
          <p:cNvPr id="6" name="Rett linje 20"/>
          <p:cNvCxnSpPr>
            <a:cxnSpLocks noChangeShapeType="1"/>
            <a:stCxn id="3" idx="0"/>
            <a:endCxn id="2" idx="0"/>
          </p:cNvCxnSpPr>
          <p:nvPr/>
        </p:nvCxnSpPr>
        <p:spPr bwMode="auto">
          <a:xfrm flipH="1">
            <a:off x="344818" y="304800"/>
            <a:ext cx="9046832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ktangel 21"/>
          <p:cNvSpPr/>
          <p:nvPr/>
        </p:nvSpPr>
        <p:spPr bwMode="auto">
          <a:xfrm>
            <a:off x="1112838" y="2324100"/>
            <a:ext cx="11525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800"/>
              <a:t>Kjøp</a:t>
            </a:r>
          </a:p>
        </p:txBody>
      </p:sp>
      <p:sp>
        <p:nvSpPr>
          <p:cNvPr id="8" name="Rektangel 22"/>
          <p:cNvSpPr/>
          <p:nvPr/>
        </p:nvSpPr>
        <p:spPr bwMode="auto">
          <a:xfrm>
            <a:off x="3201988" y="2324100"/>
            <a:ext cx="1150937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800" dirty="0"/>
              <a:t>Leie</a:t>
            </a:r>
          </a:p>
        </p:txBody>
      </p:sp>
      <p:sp>
        <p:nvSpPr>
          <p:cNvPr id="9" name="Rektangel 23"/>
          <p:cNvSpPr/>
          <p:nvPr/>
        </p:nvSpPr>
        <p:spPr bwMode="auto">
          <a:xfrm>
            <a:off x="5434013" y="2324100"/>
            <a:ext cx="1079500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800" dirty="0"/>
              <a:t>Entreprise</a:t>
            </a:r>
          </a:p>
        </p:txBody>
      </p:sp>
      <p:sp>
        <p:nvSpPr>
          <p:cNvPr id="10" name="Rektangel 24"/>
          <p:cNvSpPr/>
          <p:nvPr/>
        </p:nvSpPr>
        <p:spPr bwMode="auto">
          <a:xfrm>
            <a:off x="7378700" y="2324100"/>
            <a:ext cx="1655763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800" dirty="0"/>
              <a:t>Tjenester</a:t>
            </a:r>
          </a:p>
        </p:txBody>
      </p:sp>
      <p:sp>
        <p:nvSpPr>
          <p:cNvPr id="11" name="Rektangel 25"/>
          <p:cNvSpPr/>
          <p:nvPr/>
        </p:nvSpPr>
        <p:spPr bwMode="auto">
          <a:xfrm>
            <a:off x="681038" y="36909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Løsøre</a:t>
            </a:r>
          </a:p>
        </p:txBody>
      </p:sp>
      <p:sp>
        <p:nvSpPr>
          <p:cNvPr id="12" name="Rektangel 26"/>
          <p:cNvSpPr/>
          <p:nvPr/>
        </p:nvSpPr>
        <p:spPr bwMode="auto">
          <a:xfrm>
            <a:off x="1833563" y="36909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Fast</a:t>
            </a:r>
          </a:p>
          <a:p>
            <a:pPr>
              <a:defRPr/>
            </a:pPr>
            <a:r>
              <a:rPr lang="nb-NO" sz="1400" dirty="0"/>
              <a:t>eiendom</a:t>
            </a:r>
          </a:p>
        </p:txBody>
      </p:sp>
      <p:sp>
        <p:nvSpPr>
          <p:cNvPr id="13" name="Rektangel 27"/>
          <p:cNvSpPr/>
          <p:nvPr/>
        </p:nvSpPr>
        <p:spPr bwMode="auto">
          <a:xfrm>
            <a:off x="1905000" y="5275263"/>
            <a:ext cx="576263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Avhl</a:t>
            </a:r>
          </a:p>
        </p:txBody>
      </p:sp>
      <p:sp>
        <p:nvSpPr>
          <p:cNvPr id="14" name="Rektangel 28"/>
          <p:cNvSpPr/>
          <p:nvPr/>
        </p:nvSpPr>
        <p:spPr bwMode="auto">
          <a:xfrm>
            <a:off x="4786313" y="5275263"/>
            <a:ext cx="576262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Tfl</a:t>
            </a:r>
          </a:p>
        </p:txBody>
      </p:sp>
      <p:cxnSp>
        <p:nvCxnSpPr>
          <p:cNvPr id="15" name="Rett linje 30"/>
          <p:cNvCxnSpPr>
            <a:cxnSpLocks noChangeShapeType="1"/>
            <a:stCxn id="7" idx="2"/>
            <a:endCxn id="12" idx="0"/>
          </p:cNvCxnSpPr>
          <p:nvPr/>
        </p:nvCxnSpPr>
        <p:spPr bwMode="auto">
          <a:xfrm rot="16200000" flipH="1">
            <a:off x="1509713" y="3006725"/>
            <a:ext cx="863600" cy="5048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Rett linje 32"/>
          <p:cNvCxnSpPr>
            <a:cxnSpLocks noChangeShapeType="1"/>
            <a:stCxn id="12" idx="2"/>
            <a:endCxn id="13" idx="0"/>
          </p:cNvCxnSpPr>
          <p:nvPr/>
        </p:nvCxnSpPr>
        <p:spPr bwMode="auto">
          <a:xfrm rot="5400000">
            <a:off x="1654175" y="4735513"/>
            <a:ext cx="10795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Rett linje 35"/>
          <p:cNvCxnSpPr>
            <a:cxnSpLocks noChangeShapeType="1"/>
            <a:stCxn id="7" idx="2"/>
            <a:endCxn id="11" idx="0"/>
          </p:cNvCxnSpPr>
          <p:nvPr/>
        </p:nvCxnSpPr>
        <p:spPr bwMode="auto">
          <a:xfrm rot="5400000">
            <a:off x="933450" y="2935288"/>
            <a:ext cx="863600" cy="647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ektangel 36"/>
          <p:cNvSpPr/>
          <p:nvPr/>
        </p:nvSpPr>
        <p:spPr bwMode="auto">
          <a:xfrm>
            <a:off x="1185863" y="5275263"/>
            <a:ext cx="576262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Kjl</a:t>
            </a:r>
          </a:p>
        </p:txBody>
      </p:sp>
      <p:sp>
        <p:nvSpPr>
          <p:cNvPr id="19" name="Rektangel 37"/>
          <p:cNvSpPr/>
          <p:nvPr/>
        </p:nvSpPr>
        <p:spPr bwMode="auto">
          <a:xfrm>
            <a:off x="320675" y="5275263"/>
            <a:ext cx="576263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Fkjl</a:t>
            </a:r>
          </a:p>
        </p:txBody>
      </p:sp>
      <p:cxnSp>
        <p:nvCxnSpPr>
          <p:cNvPr id="20" name="Rett linje 39"/>
          <p:cNvCxnSpPr>
            <a:cxnSpLocks noChangeShapeType="1"/>
            <a:stCxn id="11" idx="2"/>
            <a:endCxn id="19" idx="0"/>
          </p:cNvCxnSpPr>
          <p:nvPr/>
        </p:nvCxnSpPr>
        <p:spPr bwMode="auto">
          <a:xfrm rot="5400000">
            <a:off x="285750" y="4519613"/>
            <a:ext cx="1079500" cy="431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Rett linje 41"/>
          <p:cNvCxnSpPr>
            <a:cxnSpLocks noChangeShapeType="1"/>
            <a:stCxn id="11" idx="2"/>
            <a:endCxn id="18" idx="0"/>
          </p:cNvCxnSpPr>
          <p:nvPr/>
        </p:nvCxnSpPr>
        <p:spPr bwMode="auto">
          <a:xfrm rot="16200000" flipH="1">
            <a:off x="717550" y="4519613"/>
            <a:ext cx="1079500" cy="431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Rektangel 42"/>
          <p:cNvSpPr/>
          <p:nvPr/>
        </p:nvSpPr>
        <p:spPr bwMode="auto">
          <a:xfrm>
            <a:off x="2841625" y="3690938"/>
            <a:ext cx="720725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Løsøre</a:t>
            </a:r>
          </a:p>
        </p:txBody>
      </p:sp>
      <p:sp>
        <p:nvSpPr>
          <p:cNvPr id="23" name="Rektangel 43"/>
          <p:cNvSpPr/>
          <p:nvPr/>
        </p:nvSpPr>
        <p:spPr bwMode="auto">
          <a:xfrm>
            <a:off x="3994150" y="3690938"/>
            <a:ext cx="719138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Fast</a:t>
            </a:r>
          </a:p>
          <a:p>
            <a:pPr>
              <a:defRPr/>
            </a:pPr>
            <a:r>
              <a:rPr lang="nb-NO" sz="1400" dirty="0"/>
              <a:t>eiendom</a:t>
            </a:r>
          </a:p>
        </p:txBody>
      </p:sp>
      <p:cxnSp>
        <p:nvCxnSpPr>
          <p:cNvPr id="24" name="Rett linje 45"/>
          <p:cNvCxnSpPr>
            <a:cxnSpLocks noChangeShapeType="1"/>
            <a:stCxn id="8" idx="2"/>
            <a:endCxn id="22" idx="0"/>
          </p:cNvCxnSpPr>
          <p:nvPr/>
        </p:nvCxnSpPr>
        <p:spPr bwMode="auto">
          <a:xfrm rot="5400000">
            <a:off x="3058319" y="2971007"/>
            <a:ext cx="863600" cy="5762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Rett linje 47"/>
          <p:cNvCxnSpPr>
            <a:cxnSpLocks noChangeShapeType="1"/>
            <a:stCxn id="8" idx="2"/>
            <a:endCxn id="23" idx="0"/>
          </p:cNvCxnSpPr>
          <p:nvPr/>
        </p:nvCxnSpPr>
        <p:spPr bwMode="auto">
          <a:xfrm rot="16200000" flipH="1">
            <a:off x="3633788" y="2971800"/>
            <a:ext cx="863600" cy="5746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Rektangel 48"/>
          <p:cNvSpPr/>
          <p:nvPr/>
        </p:nvSpPr>
        <p:spPr bwMode="auto">
          <a:xfrm>
            <a:off x="4065588" y="5275263"/>
            <a:ext cx="576262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Husll</a:t>
            </a:r>
          </a:p>
        </p:txBody>
      </p:sp>
      <p:cxnSp>
        <p:nvCxnSpPr>
          <p:cNvPr id="27" name="Rett linje 50"/>
          <p:cNvCxnSpPr>
            <a:cxnSpLocks noChangeShapeType="1"/>
            <a:stCxn id="23" idx="2"/>
            <a:endCxn id="26" idx="0"/>
          </p:cNvCxnSpPr>
          <p:nvPr/>
        </p:nvCxnSpPr>
        <p:spPr bwMode="auto">
          <a:xfrm rot="5400000">
            <a:off x="3813175" y="4735513"/>
            <a:ext cx="10795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Rett linje 53"/>
          <p:cNvCxnSpPr>
            <a:cxnSpLocks noChangeShapeType="1"/>
            <a:stCxn id="23" idx="2"/>
            <a:endCxn id="14" idx="0"/>
          </p:cNvCxnSpPr>
          <p:nvPr/>
        </p:nvCxnSpPr>
        <p:spPr bwMode="auto">
          <a:xfrm rot="16200000" flipH="1">
            <a:off x="4173538" y="4375150"/>
            <a:ext cx="1079500" cy="720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Rektangel 59"/>
          <p:cNvSpPr/>
          <p:nvPr/>
        </p:nvSpPr>
        <p:spPr bwMode="auto">
          <a:xfrm>
            <a:off x="5073650" y="3690938"/>
            <a:ext cx="72072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Buofl</a:t>
            </a:r>
          </a:p>
        </p:txBody>
      </p:sp>
      <p:sp>
        <p:nvSpPr>
          <p:cNvPr id="30" name="Rektangel 60"/>
          <p:cNvSpPr/>
          <p:nvPr/>
        </p:nvSpPr>
        <p:spPr bwMode="auto">
          <a:xfrm>
            <a:off x="6226175" y="3690938"/>
            <a:ext cx="719138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Prof.</a:t>
            </a:r>
          </a:p>
        </p:txBody>
      </p:sp>
      <p:cxnSp>
        <p:nvCxnSpPr>
          <p:cNvPr id="31" name="Rett linje 62"/>
          <p:cNvCxnSpPr>
            <a:cxnSpLocks noChangeShapeType="1"/>
            <a:stCxn id="9" idx="2"/>
            <a:endCxn id="29" idx="0"/>
          </p:cNvCxnSpPr>
          <p:nvPr/>
        </p:nvCxnSpPr>
        <p:spPr bwMode="auto">
          <a:xfrm rot="5400000">
            <a:off x="5272088" y="2989263"/>
            <a:ext cx="863600" cy="539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Rett linje 64"/>
          <p:cNvCxnSpPr>
            <a:cxnSpLocks noChangeShapeType="1"/>
            <a:stCxn id="9" idx="2"/>
            <a:endCxn id="30" idx="0"/>
          </p:cNvCxnSpPr>
          <p:nvPr/>
        </p:nvCxnSpPr>
        <p:spPr bwMode="auto">
          <a:xfrm rot="16200000" flipH="1">
            <a:off x="5848351" y="2952750"/>
            <a:ext cx="863600" cy="612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ktangel 69"/>
          <p:cNvSpPr/>
          <p:nvPr/>
        </p:nvSpPr>
        <p:spPr bwMode="auto">
          <a:xfrm>
            <a:off x="3344863" y="5275263"/>
            <a:ext cx="576262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Tidsp</a:t>
            </a:r>
          </a:p>
        </p:txBody>
      </p:sp>
      <p:cxnSp>
        <p:nvCxnSpPr>
          <p:cNvPr id="34" name="Rett linje 71"/>
          <p:cNvCxnSpPr>
            <a:cxnSpLocks noChangeShapeType="1"/>
            <a:stCxn id="23" idx="2"/>
            <a:endCxn id="33" idx="0"/>
          </p:cNvCxnSpPr>
          <p:nvPr/>
        </p:nvCxnSpPr>
        <p:spPr bwMode="auto">
          <a:xfrm rot="5400000">
            <a:off x="3453607" y="4375944"/>
            <a:ext cx="1079500" cy="7191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Rektangel 75"/>
          <p:cNvSpPr/>
          <p:nvPr/>
        </p:nvSpPr>
        <p:spPr bwMode="auto">
          <a:xfrm>
            <a:off x="4065588" y="379413"/>
            <a:ext cx="1584325" cy="647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800" dirty="0"/>
              <a:t>Kontraktstyper</a:t>
            </a:r>
          </a:p>
        </p:txBody>
      </p:sp>
      <p:cxnSp>
        <p:nvCxnSpPr>
          <p:cNvPr id="36" name="Rett linje 77"/>
          <p:cNvCxnSpPr>
            <a:cxnSpLocks noChangeShapeType="1"/>
            <a:stCxn id="35" idx="2"/>
            <a:endCxn id="8" idx="0"/>
          </p:cNvCxnSpPr>
          <p:nvPr/>
        </p:nvCxnSpPr>
        <p:spPr bwMode="auto">
          <a:xfrm rot="5400000">
            <a:off x="3669506" y="1135857"/>
            <a:ext cx="1296987" cy="1079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Rett linje 79"/>
          <p:cNvCxnSpPr>
            <a:cxnSpLocks noChangeShapeType="1"/>
            <a:stCxn id="35" idx="2"/>
            <a:endCxn id="9" idx="0"/>
          </p:cNvCxnSpPr>
          <p:nvPr/>
        </p:nvCxnSpPr>
        <p:spPr bwMode="auto">
          <a:xfrm rot="16200000" flipH="1">
            <a:off x="4767263" y="1117600"/>
            <a:ext cx="1296987" cy="11160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Rett linje 81"/>
          <p:cNvCxnSpPr>
            <a:cxnSpLocks noChangeShapeType="1"/>
            <a:stCxn id="35" idx="2"/>
            <a:endCxn id="7" idx="0"/>
          </p:cNvCxnSpPr>
          <p:nvPr/>
        </p:nvCxnSpPr>
        <p:spPr bwMode="auto">
          <a:xfrm rot="5400000">
            <a:off x="2624931" y="91282"/>
            <a:ext cx="1296987" cy="3168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Rett linje 83"/>
          <p:cNvCxnSpPr>
            <a:cxnSpLocks noChangeShapeType="1"/>
            <a:stCxn id="35" idx="2"/>
          </p:cNvCxnSpPr>
          <p:nvPr/>
        </p:nvCxnSpPr>
        <p:spPr bwMode="auto">
          <a:xfrm rot="16200000" flipH="1">
            <a:off x="4929982" y="954881"/>
            <a:ext cx="0" cy="1444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Rett linje 85"/>
          <p:cNvCxnSpPr>
            <a:cxnSpLocks noChangeShapeType="1"/>
            <a:stCxn id="35" idx="2"/>
            <a:endCxn id="10" idx="0"/>
          </p:cNvCxnSpPr>
          <p:nvPr/>
        </p:nvCxnSpPr>
        <p:spPr bwMode="auto">
          <a:xfrm rot="16200000" flipH="1">
            <a:off x="5883275" y="1588"/>
            <a:ext cx="1296987" cy="33480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Rektangel 108"/>
          <p:cNvSpPr/>
          <p:nvPr/>
        </p:nvSpPr>
        <p:spPr bwMode="auto">
          <a:xfrm>
            <a:off x="7305675" y="3690938"/>
            <a:ext cx="72072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Hvtjl</a:t>
            </a:r>
          </a:p>
        </p:txBody>
      </p:sp>
      <p:sp>
        <p:nvSpPr>
          <p:cNvPr id="42" name="Rektangel 109"/>
          <p:cNvSpPr/>
          <p:nvPr/>
        </p:nvSpPr>
        <p:spPr bwMode="auto">
          <a:xfrm>
            <a:off x="8458200" y="3690938"/>
            <a:ext cx="720725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Prosjekt</a:t>
            </a:r>
          </a:p>
        </p:txBody>
      </p:sp>
      <p:sp>
        <p:nvSpPr>
          <p:cNvPr id="43" name="Rektangel 110"/>
          <p:cNvSpPr/>
          <p:nvPr/>
        </p:nvSpPr>
        <p:spPr bwMode="auto">
          <a:xfrm>
            <a:off x="7305675" y="4483100"/>
            <a:ext cx="72072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Finans</a:t>
            </a:r>
          </a:p>
        </p:txBody>
      </p:sp>
      <p:sp>
        <p:nvSpPr>
          <p:cNvPr id="44" name="Rektangel 111"/>
          <p:cNvSpPr/>
          <p:nvPr/>
        </p:nvSpPr>
        <p:spPr bwMode="auto">
          <a:xfrm>
            <a:off x="8458200" y="4483100"/>
            <a:ext cx="720725" cy="504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Rådg.</a:t>
            </a:r>
          </a:p>
        </p:txBody>
      </p:sp>
      <p:sp>
        <p:nvSpPr>
          <p:cNvPr id="45" name="Rektangel 112"/>
          <p:cNvSpPr/>
          <p:nvPr/>
        </p:nvSpPr>
        <p:spPr bwMode="auto">
          <a:xfrm>
            <a:off x="8458200" y="5275263"/>
            <a:ext cx="720725" cy="1008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Osv</a:t>
            </a:r>
          </a:p>
        </p:txBody>
      </p:sp>
      <p:cxnSp>
        <p:nvCxnSpPr>
          <p:cNvPr id="46" name="Rett pil 114"/>
          <p:cNvCxnSpPr>
            <a:cxnSpLocks noChangeShapeType="1"/>
            <a:stCxn id="45" idx="2"/>
          </p:cNvCxnSpPr>
          <p:nvPr/>
        </p:nvCxnSpPr>
        <p:spPr bwMode="auto">
          <a:xfrm rot="5400000">
            <a:off x="8530431" y="6571457"/>
            <a:ext cx="576263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Rett linje 116"/>
          <p:cNvCxnSpPr>
            <a:cxnSpLocks noChangeShapeType="1"/>
            <a:stCxn id="10" idx="2"/>
            <a:endCxn id="42" idx="0"/>
          </p:cNvCxnSpPr>
          <p:nvPr/>
        </p:nvCxnSpPr>
        <p:spPr bwMode="auto">
          <a:xfrm rot="16200000" flipH="1">
            <a:off x="8080376" y="2952750"/>
            <a:ext cx="863600" cy="612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Rett linje 118"/>
          <p:cNvCxnSpPr>
            <a:cxnSpLocks noChangeShapeType="1"/>
            <a:stCxn id="10" idx="2"/>
            <a:endCxn id="41" idx="0"/>
          </p:cNvCxnSpPr>
          <p:nvPr/>
        </p:nvCxnSpPr>
        <p:spPr bwMode="auto">
          <a:xfrm rot="5400000">
            <a:off x="7504113" y="2989263"/>
            <a:ext cx="863600" cy="539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Rett linje 120"/>
          <p:cNvCxnSpPr>
            <a:cxnSpLocks noChangeShapeType="1"/>
            <a:stCxn id="42" idx="2"/>
            <a:endCxn id="44" idx="0"/>
          </p:cNvCxnSpPr>
          <p:nvPr/>
        </p:nvCxnSpPr>
        <p:spPr bwMode="auto">
          <a:xfrm rot="5400000">
            <a:off x="8674894" y="4339432"/>
            <a:ext cx="2873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Rett linje 122"/>
          <p:cNvCxnSpPr>
            <a:cxnSpLocks noChangeShapeType="1"/>
            <a:stCxn id="44" idx="2"/>
            <a:endCxn id="45" idx="0"/>
          </p:cNvCxnSpPr>
          <p:nvPr/>
        </p:nvCxnSpPr>
        <p:spPr bwMode="auto">
          <a:xfrm rot="5400000">
            <a:off x="8674894" y="5131594"/>
            <a:ext cx="2873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Rett linje 124"/>
          <p:cNvCxnSpPr>
            <a:cxnSpLocks noChangeShapeType="1"/>
            <a:stCxn id="41" idx="2"/>
            <a:endCxn id="43" idx="0"/>
          </p:cNvCxnSpPr>
          <p:nvPr/>
        </p:nvCxnSpPr>
        <p:spPr bwMode="auto">
          <a:xfrm rot="5400000">
            <a:off x="7522369" y="4339432"/>
            <a:ext cx="2873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Rektangel 125"/>
          <p:cNvSpPr/>
          <p:nvPr/>
        </p:nvSpPr>
        <p:spPr bwMode="auto">
          <a:xfrm>
            <a:off x="7305675" y="5275263"/>
            <a:ext cx="72072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Aml</a:t>
            </a:r>
          </a:p>
        </p:txBody>
      </p:sp>
      <p:cxnSp>
        <p:nvCxnSpPr>
          <p:cNvPr id="53" name="Rett linje 127"/>
          <p:cNvCxnSpPr>
            <a:cxnSpLocks noChangeShapeType="1"/>
            <a:stCxn id="43" idx="2"/>
            <a:endCxn id="52" idx="0"/>
          </p:cNvCxnSpPr>
          <p:nvPr/>
        </p:nvCxnSpPr>
        <p:spPr bwMode="auto">
          <a:xfrm rot="5400000">
            <a:off x="7522369" y="5131594"/>
            <a:ext cx="2873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Rektangel 128"/>
          <p:cNvSpPr/>
          <p:nvPr/>
        </p:nvSpPr>
        <p:spPr bwMode="auto">
          <a:xfrm>
            <a:off x="7305675" y="6067425"/>
            <a:ext cx="72072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Agl</a:t>
            </a:r>
          </a:p>
        </p:txBody>
      </p:sp>
      <p:cxnSp>
        <p:nvCxnSpPr>
          <p:cNvPr id="55" name="Rett linje 130"/>
          <p:cNvCxnSpPr>
            <a:cxnSpLocks noChangeShapeType="1"/>
            <a:stCxn id="52" idx="2"/>
            <a:endCxn id="54" idx="0"/>
          </p:cNvCxnSpPr>
          <p:nvPr/>
        </p:nvCxnSpPr>
        <p:spPr bwMode="auto">
          <a:xfrm rot="5400000">
            <a:off x="7522369" y="5923757"/>
            <a:ext cx="2873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Rektangel 131"/>
          <p:cNvSpPr/>
          <p:nvPr/>
        </p:nvSpPr>
        <p:spPr bwMode="auto">
          <a:xfrm>
            <a:off x="6226175" y="4483100"/>
            <a:ext cx="719138" cy="504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NS</a:t>
            </a:r>
          </a:p>
        </p:txBody>
      </p:sp>
      <p:cxnSp>
        <p:nvCxnSpPr>
          <p:cNvPr id="57" name="Rett linje 133"/>
          <p:cNvCxnSpPr>
            <a:cxnSpLocks noChangeShapeType="1"/>
            <a:stCxn id="30" idx="2"/>
            <a:endCxn id="56" idx="0"/>
          </p:cNvCxnSpPr>
          <p:nvPr/>
        </p:nvCxnSpPr>
        <p:spPr bwMode="auto">
          <a:xfrm rot="5400000">
            <a:off x="6442869" y="4339432"/>
            <a:ext cx="2873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Rektangel 64"/>
          <p:cNvSpPr/>
          <p:nvPr/>
        </p:nvSpPr>
        <p:spPr bwMode="auto">
          <a:xfrm>
            <a:off x="6297613" y="6067425"/>
            <a:ext cx="72072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Transp.</a:t>
            </a:r>
          </a:p>
        </p:txBody>
      </p:sp>
      <p:cxnSp>
        <p:nvCxnSpPr>
          <p:cNvPr id="59" name="Rett linje 66"/>
          <p:cNvCxnSpPr>
            <a:cxnSpLocks noChangeShapeType="1"/>
            <a:stCxn id="54" idx="1"/>
            <a:endCxn id="58" idx="3"/>
          </p:cNvCxnSpPr>
          <p:nvPr/>
        </p:nvCxnSpPr>
        <p:spPr bwMode="auto">
          <a:xfrm rot="10800000" flipV="1">
            <a:off x="7018338" y="6319838"/>
            <a:ext cx="2873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Rett pil 68"/>
          <p:cNvCxnSpPr>
            <a:cxnSpLocks noChangeShapeType="1"/>
            <a:stCxn id="54" idx="2"/>
          </p:cNvCxnSpPr>
          <p:nvPr/>
        </p:nvCxnSpPr>
        <p:spPr bwMode="auto">
          <a:xfrm rot="16200000" flipH="1">
            <a:off x="7594600" y="6643688"/>
            <a:ext cx="1428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Rett pil 71"/>
          <p:cNvCxnSpPr>
            <a:cxnSpLocks noChangeShapeType="1"/>
            <a:stCxn id="58" idx="2"/>
          </p:cNvCxnSpPr>
          <p:nvPr/>
        </p:nvCxnSpPr>
        <p:spPr bwMode="auto">
          <a:xfrm rot="5400000">
            <a:off x="6586537" y="6643688"/>
            <a:ext cx="1428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TekstSylinder 72"/>
          <p:cNvSpPr txBox="1">
            <a:spLocks noChangeArrowheads="1"/>
          </p:cNvSpPr>
          <p:nvPr/>
        </p:nvSpPr>
        <p:spPr bwMode="auto">
          <a:xfrm>
            <a:off x="320675" y="306388"/>
            <a:ext cx="2622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/>
              <a:t>Hovedtyper av eksempler:</a:t>
            </a:r>
          </a:p>
        </p:txBody>
      </p:sp>
      <p:sp>
        <p:nvSpPr>
          <p:cNvPr id="63" name="Rektangel 63"/>
          <p:cNvSpPr/>
          <p:nvPr/>
        </p:nvSpPr>
        <p:spPr bwMode="auto">
          <a:xfrm>
            <a:off x="3705225" y="6257925"/>
            <a:ext cx="576263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Hotell</a:t>
            </a:r>
          </a:p>
          <a:p>
            <a:pPr>
              <a:defRPr/>
            </a:pPr>
            <a:r>
              <a:rPr lang="nb-NO" sz="1400" dirty="0"/>
              <a:t>Fritid</a:t>
            </a:r>
          </a:p>
        </p:txBody>
      </p:sp>
      <p:sp>
        <p:nvSpPr>
          <p:cNvPr id="64" name="Rektangel 65"/>
          <p:cNvSpPr/>
          <p:nvPr/>
        </p:nvSpPr>
        <p:spPr bwMode="auto">
          <a:xfrm>
            <a:off x="4506913" y="6265863"/>
            <a:ext cx="574675" cy="5048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nb-NO" sz="1400" dirty="0"/>
              <a:t>Husrom</a:t>
            </a:r>
          </a:p>
        </p:txBody>
      </p:sp>
      <p:cxnSp>
        <p:nvCxnSpPr>
          <p:cNvPr id="65" name="Rett linje 2"/>
          <p:cNvCxnSpPr>
            <a:cxnSpLocks noChangeShapeType="1"/>
            <a:stCxn id="26" idx="2"/>
            <a:endCxn id="63" idx="0"/>
          </p:cNvCxnSpPr>
          <p:nvPr/>
        </p:nvCxnSpPr>
        <p:spPr bwMode="auto">
          <a:xfrm flipH="1">
            <a:off x="3994150" y="5780088"/>
            <a:ext cx="360363" cy="4778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Rett linje 4"/>
          <p:cNvCxnSpPr>
            <a:cxnSpLocks noChangeShapeType="1"/>
            <a:stCxn id="26" idx="2"/>
            <a:endCxn id="64" idx="0"/>
          </p:cNvCxnSpPr>
          <p:nvPr/>
        </p:nvCxnSpPr>
        <p:spPr bwMode="auto">
          <a:xfrm>
            <a:off x="4354513" y="5780088"/>
            <a:ext cx="439737" cy="485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1092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Obligasjonsretten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kodifisert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4040188" cy="63976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Særlover</a:t>
            </a:r>
            <a:r>
              <a:rPr lang="en-US" dirty="0" smtClean="0"/>
              <a:t> for </a:t>
            </a:r>
            <a:r>
              <a:rPr lang="en-US" dirty="0" err="1" smtClean="0"/>
              <a:t>noen</a:t>
            </a:r>
            <a:r>
              <a:rPr lang="en-US" dirty="0" smtClean="0"/>
              <a:t> </a:t>
            </a:r>
            <a:r>
              <a:rPr lang="en-US" dirty="0" err="1" smtClean="0"/>
              <a:t>kontraktstyper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348880"/>
            <a:ext cx="4040188" cy="395128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Kjøpsloven</a:t>
            </a:r>
            <a:r>
              <a:rPr lang="en-US" dirty="0"/>
              <a:t> - </a:t>
            </a:r>
            <a:r>
              <a:rPr lang="en-US" dirty="0" err="1"/>
              <a:t>kjl</a:t>
            </a:r>
            <a:r>
              <a:rPr lang="en-US" dirty="0" smtClean="0"/>
              <a:t>., LOV</a:t>
            </a:r>
            <a:r>
              <a:rPr lang="en-US" dirty="0"/>
              <a:t>-1988-05-13-</a:t>
            </a:r>
            <a:r>
              <a:rPr lang="en-US" dirty="0" smtClean="0"/>
              <a:t>27</a:t>
            </a:r>
          </a:p>
          <a:p>
            <a:r>
              <a:rPr lang="en-US" dirty="0" err="1" smtClean="0"/>
              <a:t>Håndverkertjenesteloven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dirty="0" err="1"/>
              <a:t>hvtjl</a:t>
            </a:r>
            <a:r>
              <a:rPr lang="en-US" dirty="0" smtClean="0"/>
              <a:t>., </a:t>
            </a:r>
            <a:r>
              <a:rPr lang="en-US" dirty="0"/>
              <a:t>LOV-1989-06-16-</a:t>
            </a:r>
            <a:r>
              <a:rPr lang="en-US" dirty="0" smtClean="0"/>
              <a:t>63</a:t>
            </a:r>
          </a:p>
          <a:p>
            <a:r>
              <a:rPr lang="en-US" dirty="0" err="1"/>
              <a:t>Avhendingslova</a:t>
            </a:r>
            <a:r>
              <a:rPr lang="en-US" dirty="0"/>
              <a:t> - </a:t>
            </a:r>
            <a:r>
              <a:rPr lang="en-US" dirty="0" err="1"/>
              <a:t>avhl</a:t>
            </a:r>
            <a:r>
              <a:rPr lang="en-US" dirty="0" smtClean="0"/>
              <a:t>., </a:t>
            </a:r>
            <a:r>
              <a:rPr lang="en-US" dirty="0"/>
              <a:t>LOV-1992-07-03-</a:t>
            </a:r>
            <a:r>
              <a:rPr lang="en-US" dirty="0" smtClean="0"/>
              <a:t>93</a:t>
            </a:r>
          </a:p>
          <a:p>
            <a:r>
              <a:rPr lang="en-US" dirty="0" err="1" smtClean="0"/>
              <a:t>Bustadoppføringslova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dirty="0" err="1"/>
              <a:t>buofl</a:t>
            </a:r>
            <a:r>
              <a:rPr lang="en-US" dirty="0"/>
              <a:t>., LOV-1997-06-13-</a:t>
            </a:r>
            <a:r>
              <a:rPr lang="en-US" dirty="0" smtClean="0"/>
              <a:t>43</a:t>
            </a:r>
          </a:p>
          <a:p>
            <a:r>
              <a:rPr lang="en-US" dirty="0" err="1"/>
              <a:t>Husleieloven</a:t>
            </a:r>
            <a:r>
              <a:rPr lang="en-US" dirty="0"/>
              <a:t> - </a:t>
            </a:r>
            <a:r>
              <a:rPr lang="en-US" dirty="0" err="1"/>
              <a:t>husll</a:t>
            </a:r>
            <a:r>
              <a:rPr lang="en-US" dirty="0" smtClean="0"/>
              <a:t>., </a:t>
            </a:r>
            <a:r>
              <a:rPr lang="en-US" dirty="0"/>
              <a:t>LOV-1999-03-26-</a:t>
            </a:r>
            <a:r>
              <a:rPr lang="en-US" dirty="0" smtClean="0"/>
              <a:t>17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Andre </a:t>
            </a:r>
            <a:r>
              <a:rPr lang="en-US" dirty="0" err="1" smtClean="0"/>
              <a:t>kontraktstyper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lovregulert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entreprise</a:t>
            </a:r>
            <a:endParaRPr lang="en-US" dirty="0" smtClean="0"/>
          </a:p>
          <a:p>
            <a:r>
              <a:rPr lang="en-US" dirty="0" smtClean="0"/>
              <a:t>Tolling</a:t>
            </a:r>
          </a:p>
          <a:p>
            <a:r>
              <a:rPr lang="en-US" dirty="0" smtClean="0"/>
              <a:t>Joint venture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69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Obligasjonsrettens</a:t>
            </a:r>
            <a:r>
              <a:rPr lang="en-US" dirty="0" smtClean="0"/>
              <a:t> </a:t>
            </a:r>
            <a:r>
              <a:rPr lang="en-US" dirty="0" err="1" smtClean="0"/>
              <a:t>område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Problemstillinger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felles</a:t>
            </a:r>
            <a:r>
              <a:rPr lang="en-US" dirty="0" smtClean="0"/>
              <a:t> for de </a:t>
            </a:r>
            <a:r>
              <a:rPr lang="en-US" dirty="0" err="1" smtClean="0"/>
              <a:t>ulike</a:t>
            </a:r>
            <a:r>
              <a:rPr lang="en-US" dirty="0" smtClean="0"/>
              <a:t> </a:t>
            </a:r>
            <a:r>
              <a:rPr lang="en-US" dirty="0" err="1" smtClean="0"/>
              <a:t>kontraktstyper</a:t>
            </a:r>
            <a:endParaRPr lang="en-US" dirty="0" smtClean="0"/>
          </a:p>
          <a:p>
            <a:r>
              <a:rPr lang="en-US" dirty="0" err="1" smtClean="0"/>
              <a:t>Avgrenses</a:t>
            </a:r>
            <a:r>
              <a:rPr lang="en-US" dirty="0" smtClean="0"/>
              <a:t> mot: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Avtalerett</a:t>
            </a:r>
            <a:endParaRPr lang="en-US" dirty="0" smtClean="0"/>
          </a:p>
          <a:p>
            <a:pPr lvl="2"/>
            <a:r>
              <a:rPr lang="en-US" dirty="0" err="1"/>
              <a:t>Avtaleinngåelse</a:t>
            </a:r>
            <a:r>
              <a:rPr lang="en-US" dirty="0"/>
              <a:t>, </a:t>
            </a:r>
            <a:r>
              <a:rPr lang="en-US" dirty="0" err="1"/>
              <a:t>tolkning</a:t>
            </a:r>
            <a:r>
              <a:rPr lang="en-US" dirty="0"/>
              <a:t>, </a:t>
            </a:r>
            <a:r>
              <a:rPr lang="en-US" dirty="0" err="1" smtClean="0"/>
              <a:t>ugyldighet</a:t>
            </a:r>
            <a:endParaRPr lang="en-US" dirty="0" smtClean="0"/>
          </a:p>
          <a:p>
            <a:pPr lvl="1"/>
            <a:r>
              <a:rPr lang="en-US" dirty="0" err="1" smtClean="0"/>
              <a:t>Obligasjonsrett</a:t>
            </a:r>
            <a:r>
              <a:rPr lang="en-US" dirty="0" smtClean="0"/>
              <a:t> II</a:t>
            </a:r>
          </a:p>
          <a:p>
            <a:pPr lvl="2"/>
            <a:r>
              <a:rPr lang="en-US" dirty="0" err="1" smtClean="0"/>
              <a:t>Pengekravsrett</a:t>
            </a:r>
            <a:r>
              <a:rPr lang="en-US" dirty="0" smtClean="0"/>
              <a:t>, </a:t>
            </a:r>
            <a:r>
              <a:rPr lang="en-US" dirty="0" err="1" smtClean="0"/>
              <a:t>bortfall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ytelsesplikt</a:t>
            </a:r>
            <a:r>
              <a:rPr lang="en-US" dirty="0" smtClean="0"/>
              <a:t>, </a:t>
            </a:r>
            <a:r>
              <a:rPr lang="en-US" dirty="0" err="1" smtClean="0"/>
              <a:t>flere</a:t>
            </a:r>
            <a:r>
              <a:rPr lang="en-US" dirty="0" smtClean="0"/>
              <a:t> </a:t>
            </a:r>
            <a:r>
              <a:rPr lang="en-US" dirty="0" err="1" smtClean="0"/>
              <a:t>debitorer</a:t>
            </a:r>
            <a:r>
              <a:rPr lang="en-US" dirty="0" smtClean="0"/>
              <a:t>/</a:t>
            </a:r>
            <a:r>
              <a:rPr lang="en-US" dirty="0" err="1"/>
              <a:t>k</a:t>
            </a:r>
            <a:r>
              <a:rPr lang="en-US" dirty="0" err="1" smtClean="0"/>
              <a:t>reditorer</a:t>
            </a:r>
            <a:r>
              <a:rPr lang="en-US" dirty="0" smtClean="0"/>
              <a:t>, </a:t>
            </a:r>
            <a:r>
              <a:rPr lang="en-US" dirty="0" err="1" smtClean="0"/>
              <a:t>personskifte</a:t>
            </a:r>
            <a:r>
              <a:rPr lang="en-US" dirty="0" smtClean="0"/>
              <a:t>, </a:t>
            </a:r>
            <a:r>
              <a:rPr lang="en-US" dirty="0" err="1" smtClean="0"/>
              <a:t>motregning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079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/>
          <p:cNvSpPr/>
          <p:nvPr/>
        </p:nvSpPr>
        <p:spPr bwMode="auto">
          <a:xfrm>
            <a:off x="3563888" y="0"/>
            <a:ext cx="1807499" cy="36004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Kontrakten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755576" y="764704"/>
            <a:ext cx="1260140" cy="5040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Innholdet av ytelsespliktene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3640774" y="764704"/>
            <a:ext cx="1651306" cy="490332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Kontraktsrevisjon</a:t>
            </a:r>
            <a:endParaRPr kumimoji="0" lang="nb-NO" sz="11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6300192" y="764704"/>
            <a:ext cx="1368152" cy="5040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Mislighold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ytelsespliktene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7" name="Straight Connector 46"/>
          <p:cNvCxnSpPr>
            <a:stCxn id="42" idx="3"/>
          </p:cNvCxnSpPr>
          <p:nvPr/>
        </p:nvCxnSpPr>
        <p:spPr bwMode="auto">
          <a:xfrm>
            <a:off x="5371387" y="180020"/>
            <a:ext cx="1720893" cy="1526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endCxn id="42" idx="1"/>
          </p:cNvCxnSpPr>
          <p:nvPr/>
        </p:nvCxnSpPr>
        <p:spPr bwMode="auto">
          <a:xfrm flipV="1">
            <a:off x="1403648" y="180020"/>
            <a:ext cx="2160240" cy="2246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/>
          <p:nvPr/>
        </p:nvCxnSpPr>
        <p:spPr bwMode="auto">
          <a:xfrm>
            <a:off x="7092280" y="332656"/>
            <a:ext cx="0" cy="43204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flipV="1">
            <a:off x="1403648" y="404664"/>
            <a:ext cx="0" cy="3240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43" idx="3"/>
            <a:endCxn id="44" idx="1"/>
          </p:cNvCxnSpPr>
          <p:nvPr/>
        </p:nvCxnSpPr>
        <p:spPr bwMode="auto">
          <a:xfrm flipV="1">
            <a:off x="2015716" y="1009870"/>
            <a:ext cx="1625058" cy="686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95000"/>
                <a:lumOff val="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>
            <a:off x="5292080" y="980728"/>
            <a:ext cx="100811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95000"/>
                <a:lumOff val="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/>
          <p:nvPr/>
        </p:nvCxnSpPr>
        <p:spPr bwMode="auto">
          <a:xfrm flipV="1">
            <a:off x="7092280" y="1268760"/>
            <a:ext cx="0" cy="2520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>
            <a:off x="7092280" y="1484784"/>
            <a:ext cx="0" cy="20882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flipV="1">
            <a:off x="6660232" y="2420888"/>
            <a:ext cx="0" cy="183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Rounded Rectangle 66"/>
          <p:cNvSpPr/>
          <p:nvPr/>
        </p:nvSpPr>
        <p:spPr bwMode="auto">
          <a:xfrm>
            <a:off x="4067944" y="3356992"/>
            <a:ext cx="1512168" cy="4999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100" dirty="0" smtClean="0">
                <a:solidFill>
                  <a:srgbClr val="FF6600"/>
                </a:solidFill>
              </a:rPr>
              <a:t>Misligholdsbeføyelser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79" name="Straight Connector 178"/>
          <p:cNvCxnSpPr/>
          <p:nvPr/>
        </p:nvCxnSpPr>
        <p:spPr bwMode="auto">
          <a:xfrm>
            <a:off x="5580112" y="3573016"/>
            <a:ext cx="151216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8536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/>
          <p:cNvSpPr/>
          <p:nvPr/>
        </p:nvSpPr>
        <p:spPr bwMode="auto">
          <a:xfrm>
            <a:off x="3563888" y="0"/>
            <a:ext cx="1807499" cy="36004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Kontrakten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755576" y="764704"/>
            <a:ext cx="1260140" cy="5040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Innholdet av ytelsespliktene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6300192" y="764704"/>
            <a:ext cx="1368152" cy="5040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Mislighold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ytelsespliktene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7" name="Straight Connector 46"/>
          <p:cNvCxnSpPr>
            <a:stCxn id="42" idx="3"/>
          </p:cNvCxnSpPr>
          <p:nvPr/>
        </p:nvCxnSpPr>
        <p:spPr bwMode="auto">
          <a:xfrm>
            <a:off x="5371387" y="180020"/>
            <a:ext cx="1720893" cy="1526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endCxn id="42" idx="1"/>
          </p:cNvCxnSpPr>
          <p:nvPr/>
        </p:nvCxnSpPr>
        <p:spPr bwMode="auto">
          <a:xfrm flipV="1">
            <a:off x="1403648" y="180020"/>
            <a:ext cx="2160240" cy="2246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/>
          <p:nvPr/>
        </p:nvCxnSpPr>
        <p:spPr bwMode="auto">
          <a:xfrm>
            <a:off x="7092280" y="332656"/>
            <a:ext cx="0" cy="43204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flipV="1">
            <a:off x="1403648" y="404664"/>
            <a:ext cx="0" cy="3240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43" idx="3"/>
          </p:cNvCxnSpPr>
          <p:nvPr/>
        </p:nvCxnSpPr>
        <p:spPr bwMode="auto">
          <a:xfrm flipV="1">
            <a:off x="2015716" y="1009870"/>
            <a:ext cx="1625058" cy="686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95000"/>
                <a:lumOff val="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>
            <a:off x="5292080" y="980728"/>
            <a:ext cx="100811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95000"/>
                <a:lumOff val="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/>
          <p:nvPr/>
        </p:nvCxnSpPr>
        <p:spPr bwMode="auto">
          <a:xfrm flipV="1">
            <a:off x="7092280" y="1268760"/>
            <a:ext cx="0" cy="2520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>
            <a:off x="7092280" y="1484784"/>
            <a:ext cx="0" cy="20882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flipV="1">
            <a:off x="6660232" y="2420888"/>
            <a:ext cx="0" cy="183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" name="Group 9"/>
          <p:cNvGrpSpPr/>
          <p:nvPr/>
        </p:nvGrpSpPr>
        <p:grpSpPr>
          <a:xfrm>
            <a:off x="4283968" y="1484784"/>
            <a:ext cx="4835080" cy="648072"/>
            <a:chOff x="4283968" y="1484784"/>
            <a:chExt cx="4835080" cy="648072"/>
          </a:xfrm>
        </p:grpSpPr>
        <p:cxnSp>
          <p:nvCxnSpPr>
            <p:cNvPr id="59" name="Straight Connector 58"/>
            <p:cNvCxnSpPr/>
            <p:nvPr/>
          </p:nvCxnSpPr>
          <p:spPr bwMode="auto">
            <a:xfrm>
              <a:off x="4932040" y="1484784"/>
              <a:ext cx="3204356" cy="647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 flipV="1">
              <a:off x="4932040" y="1484784"/>
              <a:ext cx="0" cy="13807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flipV="1">
              <a:off x="8100392" y="148478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ounded Rectangle 64"/>
            <p:cNvSpPr/>
            <p:nvPr/>
          </p:nvSpPr>
          <p:spPr bwMode="auto">
            <a:xfrm>
              <a:off x="4283968" y="1628800"/>
              <a:ext cx="1656184" cy="504056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solidFill>
                    <a:srgbClr val="FF0000"/>
                  </a:solidFill>
                  <a:latin typeface="Arial" charset="0"/>
                  <a:ea typeface="ヒラギノ角ゴ Pro W3" charset="-128"/>
                  <a:cs typeface="ヒラギノ角ゴ Pro W3" charset="-128"/>
                </a:rPr>
                <a:t>Utelukkelse</a:t>
              </a: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lang="nb-NO" sz="1100" dirty="0" smtClean="0">
                  <a:solidFill>
                    <a:srgbClr val="FF0000"/>
                  </a:solidFill>
                  <a:latin typeface="Arial" charset="0"/>
                  <a:ea typeface="ヒラギノ角ゴ Pro W3" charset="-128"/>
                  <a:cs typeface="ヒラギノ角ゴ Pro W3" charset="-128"/>
                </a:rPr>
                <a:t>av</a:t>
              </a: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lang="nb-NO" sz="1100" dirty="0" smtClean="0">
                  <a:solidFill>
                    <a:srgbClr val="FF0000"/>
                  </a:solidFill>
                  <a:latin typeface="Arial" charset="0"/>
                  <a:ea typeface="ヒラギノ角ゴ Pro W3" charset="-128"/>
                  <a:cs typeface="ヒラギノ角ゴ Pro W3" charset="-128"/>
                </a:rPr>
                <a:t>misligholdsbeføyelser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66" name="Rounded Rectangle 65"/>
            <p:cNvSpPr/>
            <p:nvPr/>
          </p:nvSpPr>
          <p:spPr bwMode="auto">
            <a:xfrm>
              <a:off x="7534872" y="1628800"/>
              <a:ext cx="1584176" cy="504056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Bortfall</a:t>
              </a: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av</a:t>
              </a: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misligholdsbeføyelser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67" name="Rounded Rectangle 66"/>
          <p:cNvSpPr/>
          <p:nvPr/>
        </p:nvSpPr>
        <p:spPr bwMode="auto">
          <a:xfrm>
            <a:off x="4067944" y="3356992"/>
            <a:ext cx="1512168" cy="4999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100" dirty="0" smtClean="0">
                <a:solidFill>
                  <a:srgbClr val="FF6600"/>
                </a:solidFill>
              </a:rPr>
              <a:t>Misligholdsbeføyelser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68344" y="116632"/>
            <a:ext cx="1296144" cy="1152128"/>
            <a:chOff x="7668344" y="116632"/>
            <a:chExt cx="1296144" cy="1152128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7956376" y="764704"/>
              <a:ext cx="1008112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Mangel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7956376" y="116632"/>
              <a:ext cx="1008112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Forsinkelse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79" name="Straight Connector 78"/>
            <p:cNvCxnSpPr>
              <a:endCxn id="8" idx="1"/>
            </p:cNvCxnSpPr>
            <p:nvPr/>
          </p:nvCxnSpPr>
          <p:spPr bwMode="auto">
            <a:xfrm flipV="1">
              <a:off x="7668344" y="368660"/>
              <a:ext cx="288032" cy="39604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>
              <a:stCxn id="45" idx="3"/>
              <a:endCxn id="3" idx="1"/>
            </p:cNvCxnSpPr>
            <p:nvPr/>
          </p:nvCxnSpPr>
          <p:spPr bwMode="auto">
            <a:xfrm>
              <a:off x="7668344" y="1016732"/>
              <a:ext cx="28803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Group 3"/>
          <p:cNvGrpSpPr/>
          <p:nvPr/>
        </p:nvGrpSpPr>
        <p:grpSpPr>
          <a:xfrm>
            <a:off x="107504" y="1268760"/>
            <a:ext cx="2736304" cy="868202"/>
            <a:chOff x="107504" y="1268760"/>
            <a:chExt cx="2736304" cy="868202"/>
          </a:xfrm>
        </p:grpSpPr>
        <p:sp>
          <p:nvSpPr>
            <p:cNvPr id="2" name="Rounded Rectangle 1"/>
            <p:cNvSpPr/>
            <p:nvPr/>
          </p:nvSpPr>
          <p:spPr bwMode="auto">
            <a:xfrm>
              <a:off x="107504" y="1628800"/>
              <a:ext cx="1224136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Hva skal ytes?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691680" y="1628800"/>
              <a:ext cx="1152128" cy="508162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b-NO" sz="1100" dirty="0">
                  <a:latin typeface="Arial" charset="0"/>
                  <a:ea typeface="ヒラギノ角ゴ Pro W3" charset="-128"/>
                  <a:cs typeface="ヒラギノ角ゴ Pro W3" charset="-128"/>
                </a:rPr>
                <a:t>Når og hvor skal det ytes?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112" name="Straight Connector 111"/>
            <p:cNvCxnSpPr>
              <a:endCxn id="2" idx="0"/>
            </p:cNvCxnSpPr>
            <p:nvPr/>
          </p:nvCxnSpPr>
          <p:spPr bwMode="auto">
            <a:xfrm flipH="1">
              <a:off x="719572" y="1268760"/>
              <a:ext cx="468052" cy="3600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>
              <a:endCxn id="9" idx="0"/>
            </p:cNvCxnSpPr>
            <p:nvPr/>
          </p:nvCxnSpPr>
          <p:spPr bwMode="auto">
            <a:xfrm>
              <a:off x="1619672" y="1268760"/>
              <a:ext cx="648072" cy="3600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79" name="Straight Connector 178"/>
          <p:cNvCxnSpPr/>
          <p:nvPr/>
        </p:nvCxnSpPr>
        <p:spPr bwMode="auto">
          <a:xfrm>
            <a:off x="5580112" y="3573016"/>
            <a:ext cx="151216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5148064" y="2132856"/>
            <a:ext cx="3995936" cy="1656184"/>
            <a:chOff x="5148064" y="2132856"/>
            <a:chExt cx="3995936" cy="1656184"/>
          </a:xfrm>
        </p:grpSpPr>
        <p:sp>
          <p:nvSpPr>
            <p:cNvPr id="137" name="Rounded Rectangle 136"/>
            <p:cNvSpPr/>
            <p:nvPr/>
          </p:nvSpPr>
          <p:spPr bwMode="auto">
            <a:xfrm>
              <a:off x="8028384" y="2204864"/>
              <a:ext cx="1115616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Reklamasjon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8" name="Rounded Rectangle 137"/>
            <p:cNvSpPr/>
            <p:nvPr/>
          </p:nvSpPr>
          <p:spPr bwMode="auto">
            <a:xfrm>
              <a:off x="8135888" y="2780928"/>
              <a:ext cx="1008112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Passivitet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9" name="Rounded Rectangle 138"/>
            <p:cNvSpPr/>
            <p:nvPr/>
          </p:nvSpPr>
          <p:spPr bwMode="auto">
            <a:xfrm>
              <a:off x="8135888" y="3284984"/>
              <a:ext cx="1008112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>
                  <a:latin typeface="Arial" charset="0"/>
                  <a:ea typeface="ヒラギノ角ゴ Pro W3" charset="-128"/>
                  <a:cs typeface="ヒラギノ角ゴ Pro W3" charset="-128"/>
                </a:rPr>
                <a:t>[</a:t>
              </a: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Foreldelse]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145" name="Straight Connector 144"/>
            <p:cNvCxnSpPr/>
            <p:nvPr/>
          </p:nvCxnSpPr>
          <p:spPr bwMode="auto">
            <a:xfrm>
              <a:off x="7812360" y="2132856"/>
              <a:ext cx="0" cy="14401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/>
            <p:cNvCxnSpPr/>
            <p:nvPr/>
          </p:nvCxnSpPr>
          <p:spPr bwMode="auto">
            <a:xfrm>
              <a:off x="7812360" y="3573016"/>
              <a:ext cx="34541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/>
            <p:cNvCxnSpPr/>
            <p:nvPr/>
          </p:nvCxnSpPr>
          <p:spPr bwMode="auto">
            <a:xfrm>
              <a:off x="7812360" y="2996952"/>
              <a:ext cx="34541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/>
            <p:cNvCxnSpPr/>
            <p:nvPr/>
          </p:nvCxnSpPr>
          <p:spPr bwMode="auto">
            <a:xfrm>
              <a:off x="7812360" y="2420888"/>
              <a:ext cx="2014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5" name="Rounded Rectangle 194"/>
            <p:cNvSpPr/>
            <p:nvPr/>
          </p:nvSpPr>
          <p:spPr bwMode="auto">
            <a:xfrm>
              <a:off x="5508104" y="2204864"/>
              <a:ext cx="1115616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Forbehold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96" name="Rounded Rectangle 195"/>
            <p:cNvSpPr/>
            <p:nvPr/>
          </p:nvSpPr>
          <p:spPr bwMode="auto">
            <a:xfrm>
              <a:off x="5508104" y="2780928"/>
              <a:ext cx="1224136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Undersøkelsesplikt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206" name="Straight Connector 205"/>
            <p:cNvCxnSpPr/>
            <p:nvPr/>
          </p:nvCxnSpPr>
          <p:spPr bwMode="auto">
            <a:xfrm>
              <a:off x="5148064" y="2132856"/>
              <a:ext cx="0" cy="100811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/>
            <p:cNvCxnSpPr/>
            <p:nvPr/>
          </p:nvCxnSpPr>
          <p:spPr bwMode="auto">
            <a:xfrm>
              <a:off x="5148064" y="3140968"/>
              <a:ext cx="34541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/>
            <p:cNvCxnSpPr/>
            <p:nvPr/>
          </p:nvCxnSpPr>
          <p:spPr bwMode="auto">
            <a:xfrm>
              <a:off x="5148064" y="2420888"/>
              <a:ext cx="34541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Group 4"/>
          <p:cNvGrpSpPr/>
          <p:nvPr/>
        </p:nvGrpSpPr>
        <p:grpSpPr>
          <a:xfrm>
            <a:off x="0" y="1268760"/>
            <a:ext cx="2987824" cy="3096344"/>
            <a:chOff x="0" y="1268760"/>
            <a:chExt cx="2987824" cy="3096344"/>
          </a:xfrm>
        </p:grpSpPr>
        <p:sp>
          <p:nvSpPr>
            <p:cNvPr id="210" name="Rounded Rectangle 209"/>
            <p:cNvSpPr/>
            <p:nvPr/>
          </p:nvSpPr>
          <p:spPr bwMode="auto">
            <a:xfrm>
              <a:off x="12047" y="2420888"/>
              <a:ext cx="1296144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Avtaletolkning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1" name="Rounded Rectangle 210"/>
            <p:cNvSpPr/>
            <p:nvPr/>
          </p:nvSpPr>
          <p:spPr bwMode="auto">
            <a:xfrm>
              <a:off x="0" y="3068960"/>
              <a:ext cx="1296144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b-NO" sz="1100" dirty="0">
                  <a:latin typeface="Arial" charset="0"/>
                  <a:ea typeface="ヒラギノ角ゴ Pro W3" charset="-128"/>
                  <a:cs typeface="ヒラギノ角ゴ Pro W3" charset="-128"/>
                </a:rPr>
                <a:t>Debitors opplysninger</a:t>
              </a:r>
            </a:p>
          </p:txBody>
        </p:sp>
        <p:sp>
          <p:nvSpPr>
            <p:cNvPr id="212" name="Rounded Rectangle 211"/>
            <p:cNvSpPr/>
            <p:nvPr/>
          </p:nvSpPr>
          <p:spPr bwMode="auto">
            <a:xfrm>
              <a:off x="0" y="3717032"/>
              <a:ext cx="1296144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Kreditors forventninger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3" name="Rounded Rectangle 212"/>
            <p:cNvSpPr/>
            <p:nvPr/>
          </p:nvSpPr>
          <p:spPr bwMode="auto">
            <a:xfrm>
              <a:off x="1691680" y="3861048"/>
              <a:ext cx="1296144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Vanlig god ytelse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214" name="Straight Connector 213"/>
            <p:cNvCxnSpPr/>
            <p:nvPr/>
          </p:nvCxnSpPr>
          <p:spPr bwMode="auto">
            <a:xfrm>
              <a:off x="1547664" y="1268760"/>
              <a:ext cx="0" cy="295232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/>
            <p:cNvCxnSpPr/>
            <p:nvPr/>
          </p:nvCxnSpPr>
          <p:spPr bwMode="auto">
            <a:xfrm>
              <a:off x="1259632" y="2708920"/>
              <a:ext cx="28803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/>
            <p:cNvCxnSpPr/>
            <p:nvPr/>
          </p:nvCxnSpPr>
          <p:spPr bwMode="auto">
            <a:xfrm>
              <a:off x="1259632" y="3284984"/>
              <a:ext cx="28803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/>
            <p:cNvCxnSpPr/>
            <p:nvPr/>
          </p:nvCxnSpPr>
          <p:spPr bwMode="auto">
            <a:xfrm>
              <a:off x="1331640" y="4005064"/>
              <a:ext cx="21602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/>
            <p:cNvCxnSpPr>
              <a:endCxn id="213" idx="1"/>
            </p:cNvCxnSpPr>
            <p:nvPr/>
          </p:nvCxnSpPr>
          <p:spPr bwMode="auto">
            <a:xfrm flipV="1">
              <a:off x="1547664" y="4113076"/>
              <a:ext cx="144016" cy="10801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6444208" y="3356992"/>
            <a:ext cx="2734625" cy="1944216"/>
            <a:chOff x="6444208" y="3356992"/>
            <a:chExt cx="2734625" cy="1944216"/>
          </a:xfrm>
        </p:grpSpPr>
        <p:sp>
          <p:nvSpPr>
            <p:cNvPr id="73" name="Rounded Rectangle 72"/>
            <p:cNvSpPr/>
            <p:nvPr/>
          </p:nvSpPr>
          <p:spPr bwMode="auto">
            <a:xfrm>
              <a:off x="6444208" y="3356992"/>
              <a:ext cx="1223698" cy="64807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solidFill>
                    <a:srgbClr val="FF6600"/>
                  </a:solidFill>
                  <a:latin typeface="Arial" charset="0"/>
                  <a:ea typeface="ヒラギノ角ゴ Pro W3" charset="-128"/>
                  <a:cs typeface="ヒラギノ角ゴ Pro W3" charset="-128"/>
                </a:rPr>
                <a:t>Brudd som kreditor ikke svarer for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9" name="Rounded Rectangle 88"/>
            <p:cNvSpPr/>
            <p:nvPr/>
          </p:nvSpPr>
          <p:spPr bwMode="auto">
            <a:xfrm>
              <a:off x="7740352" y="3933056"/>
              <a:ext cx="1403648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Risikoovertagelse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5" name="Rounded Rectangle 94"/>
            <p:cNvSpPr/>
            <p:nvPr/>
          </p:nvSpPr>
          <p:spPr bwMode="auto">
            <a:xfrm>
              <a:off x="7596336" y="4437112"/>
              <a:ext cx="1547664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Oppfyllelseshindring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7" name="Rounded Rectangle 96"/>
            <p:cNvSpPr/>
            <p:nvPr/>
          </p:nvSpPr>
          <p:spPr bwMode="auto">
            <a:xfrm>
              <a:off x="7775185" y="4941168"/>
              <a:ext cx="1403648" cy="360040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>
                  <a:latin typeface="Arial" charset="0"/>
                  <a:ea typeface="ヒラギノ角ゴ Pro W3" charset="-128"/>
                  <a:cs typeface="ヒラギノ角ゴ Pro W3" charset="-128"/>
                </a:rPr>
                <a:t>Kreditormora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 bwMode="auto">
            <a:xfrm>
              <a:off x="7092280" y="4005064"/>
              <a:ext cx="0" cy="86409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>
              <a:off x="7092280" y="4149080"/>
              <a:ext cx="648072" cy="720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/>
            <p:cNvCxnSpPr>
              <a:endCxn id="95" idx="1"/>
            </p:cNvCxnSpPr>
            <p:nvPr/>
          </p:nvCxnSpPr>
          <p:spPr bwMode="auto">
            <a:xfrm>
              <a:off x="7092280" y="4581128"/>
              <a:ext cx="504056" cy="10801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>
              <a:endCxn id="97" idx="1"/>
            </p:cNvCxnSpPr>
            <p:nvPr/>
          </p:nvCxnSpPr>
          <p:spPr bwMode="auto">
            <a:xfrm>
              <a:off x="7092280" y="4869160"/>
              <a:ext cx="682905" cy="25202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7" name="Rounded Rectangle 76"/>
          <p:cNvSpPr/>
          <p:nvPr/>
        </p:nvSpPr>
        <p:spPr bwMode="auto">
          <a:xfrm>
            <a:off x="3640774" y="764704"/>
            <a:ext cx="1651306" cy="4903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Kontraktsrevisjon</a:t>
            </a:r>
            <a:endParaRPr kumimoji="0" lang="nb-NO" sz="11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63688" y="3856942"/>
            <a:ext cx="7415145" cy="2880320"/>
            <a:chOff x="1763688" y="3856942"/>
            <a:chExt cx="7415145" cy="288032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4788024" y="6309320"/>
              <a:ext cx="2952328" cy="427942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/>
                <a:t>Virkninger for den andre partens ytelse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835696" y="4653136"/>
              <a:ext cx="936104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Natural-oppfyllelse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2987824" y="4653136"/>
              <a:ext cx="922099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Avhjelp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4644008" y="5301208"/>
              <a:ext cx="922099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Prisavslag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5580112" y="5301208"/>
              <a:ext cx="922099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Hevning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16216" y="5301208"/>
              <a:ext cx="1223698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Tilbakeholdelse av vederlag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2411760" y="5373216"/>
              <a:ext cx="922099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Retting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3563888" y="5373216"/>
              <a:ext cx="922099" cy="504056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nb-NO" sz="1100" dirty="0"/>
                <a:t>Om-levering</a:t>
              </a:r>
            </a:p>
          </p:txBody>
        </p:sp>
        <p:cxnSp>
          <p:nvCxnSpPr>
            <p:cNvPr id="74" name="Straight Connector 73"/>
            <p:cNvCxnSpPr>
              <a:stCxn id="67" idx="2"/>
              <a:endCxn id="16" idx="0"/>
            </p:cNvCxnSpPr>
            <p:nvPr/>
          </p:nvCxnSpPr>
          <p:spPr bwMode="auto">
            <a:xfrm>
              <a:off x="4824028" y="3856942"/>
              <a:ext cx="2304037" cy="144426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>
              <a:stCxn id="67" idx="2"/>
              <a:endCxn id="12" idx="0"/>
            </p:cNvCxnSpPr>
            <p:nvPr/>
          </p:nvCxnSpPr>
          <p:spPr bwMode="auto">
            <a:xfrm flipH="1">
              <a:off x="2303748" y="3856942"/>
              <a:ext cx="2520280" cy="79619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>
              <a:stCxn id="67" idx="2"/>
              <a:endCxn id="78" idx="0"/>
            </p:cNvCxnSpPr>
            <p:nvPr/>
          </p:nvCxnSpPr>
          <p:spPr bwMode="auto">
            <a:xfrm>
              <a:off x="4824028" y="3856942"/>
              <a:ext cx="3922757" cy="194832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/>
            <p:cNvCxnSpPr>
              <a:stCxn id="13" idx="2"/>
              <a:endCxn id="37" idx="0"/>
            </p:cNvCxnSpPr>
            <p:nvPr/>
          </p:nvCxnSpPr>
          <p:spPr bwMode="auto">
            <a:xfrm flipH="1">
              <a:off x="2872810" y="5157192"/>
              <a:ext cx="576064" cy="21602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>
              <a:stCxn id="38" idx="0"/>
              <a:endCxn id="13" idx="2"/>
            </p:cNvCxnSpPr>
            <p:nvPr/>
          </p:nvCxnSpPr>
          <p:spPr bwMode="auto">
            <a:xfrm flipH="1" flipV="1">
              <a:off x="3448874" y="5157192"/>
              <a:ext cx="576064" cy="21602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3" name="Rounded Rectangle 232"/>
            <p:cNvSpPr/>
            <p:nvPr/>
          </p:nvSpPr>
          <p:spPr bwMode="auto">
            <a:xfrm>
              <a:off x="1763688" y="6237312"/>
              <a:ext cx="2520280" cy="499950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100" dirty="0" smtClean="0"/>
                <a:t>Virkninger for mislig-holderens ytelse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243" name="Straight Connector 242"/>
            <p:cNvCxnSpPr>
              <a:stCxn id="67" idx="2"/>
              <a:endCxn id="13" idx="0"/>
            </p:cNvCxnSpPr>
            <p:nvPr/>
          </p:nvCxnSpPr>
          <p:spPr bwMode="auto">
            <a:xfrm flipH="1">
              <a:off x="3448874" y="3856942"/>
              <a:ext cx="1375154" cy="79619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5" name="Straight Connector 254"/>
            <p:cNvCxnSpPr>
              <a:stCxn id="67" idx="2"/>
              <a:endCxn id="14" idx="0"/>
            </p:cNvCxnSpPr>
            <p:nvPr/>
          </p:nvCxnSpPr>
          <p:spPr bwMode="auto">
            <a:xfrm>
              <a:off x="4824028" y="3856942"/>
              <a:ext cx="281030" cy="144426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Straight Connector 257"/>
            <p:cNvCxnSpPr>
              <a:stCxn id="67" idx="2"/>
              <a:endCxn id="15" idx="0"/>
            </p:cNvCxnSpPr>
            <p:nvPr/>
          </p:nvCxnSpPr>
          <p:spPr bwMode="auto">
            <a:xfrm>
              <a:off x="4824028" y="3856942"/>
              <a:ext cx="1217134" cy="144426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Rounded Rectangle 77"/>
            <p:cNvSpPr/>
            <p:nvPr/>
          </p:nvSpPr>
          <p:spPr bwMode="auto">
            <a:xfrm>
              <a:off x="8314737" y="5805264"/>
              <a:ext cx="864096" cy="504056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Erstatning</a:t>
              </a:r>
              <a:endParaRPr kumimoji="0" lang="nb-NO" sz="11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06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330</Words>
  <Application>Microsoft Office PowerPoint</Application>
  <PresentationFormat>On-screen Show (4:3)</PresentationFormat>
  <Paragraphs>138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Obligasjonsrett I Innledning</vt:lpstr>
      <vt:lpstr>Kort CV</vt:lpstr>
      <vt:lpstr>Lære om skyldforhold  (obligatoriske forhold)</vt:lpstr>
      <vt:lpstr>Hovedsakelig basert på kontrakt</vt:lpstr>
      <vt:lpstr>PowerPoint Presentation</vt:lpstr>
      <vt:lpstr>Obligasjonsretten er ikke kodifisert</vt:lpstr>
      <vt:lpstr>Obligasjonsrettens område 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Author</cp:lastModifiedBy>
  <cp:revision>76</cp:revision>
  <dcterms:created xsi:type="dcterms:W3CDTF">2014-12-09T10:28:09Z</dcterms:created>
  <dcterms:modified xsi:type="dcterms:W3CDTF">2015-08-11T13:48:23Z</dcterms:modified>
</cp:coreProperties>
</file>