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375" r:id="rId3"/>
    <p:sldId id="374" r:id="rId4"/>
    <p:sldId id="332" r:id="rId5"/>
    <p:sldId id="349" r:id="rId6"/>
    <p:sldId id="382" r:id="rId7"/>
    <p:sldId id="383" r:id="rId8"/>
    <p:sldId id="388" r:id="rId9"/>
    <p:sldId id="389" r:id="rId10"/>
    <p:sldId id="390" r:id="rId11"/>
    <p:sldId id="378" r:id="rId12"/>
    <p:sldId id="380" r:id="rId13"/>
    <p:sldId id="379" r:id="rId14"/>
    <p:sldId id="381" r:id="rId15"/>
    <p:sldId id="391" r:id="rId16"/>
    <p:sldId id="413" r:id="rId17"/>
    <p:sldId id="414" r:id="rId18"/>
    <p:sldId id="410" r:id="rId19"/>
    <p:sldId id="405" r:id="rId20"/>
    <p:sldId id="384" r:id="rId21"/>
    <p:sldId id="394" r:id="rId22"/>
    <p:sldId id="395" r:id="rId23"/>
    <p:sldId id="385" r:id="rId24"/>
    <p:sldId id="396" r:id="rId25"/>
    <p:sldId id="399" r:id="rId26"/>
    <p:sldId id="412" r:id="rId27"/>
    <p:sldId id="398" r:id="rId28"/>
    <p:sldId id="406" r:id="rId29"/>
  </p:sldIdLst>
  <p:sldSz cx="9144000" cy="6858000" type="screen4x3"/>
  <p:notesSz cx="6794500" cy="9906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B9E0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2670" y="-118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065BC5F-9DE2-894B-A149-7D348E338E3D}" type="datetime1">
              <a:rPr lang="nb-NO"/>
              <a:pPr>
                <a:defRPr/>
              </a:pPr>
              <a:t>10.02.2016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F7239727-5715-0E45-B1C4-815F05AE336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081620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E9B823E-414F-0146-A4A7-A92155090D4A}" type="datetime1">
              <a:rPr lang="nb-NO"/>
              <a:pPr>
                <a:defRPr/>
              </a:pPr>
              <a:t>10.02.2016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 smtClean="0"/>
              <a:t>Click to edit Master text styles</a:t>
            </a:r>
          </a:p>
          <a:p>
            <a:pPr lvl="1"/>
            <a:r>
              <a:rPr lang="nb-NO" noProof="0" smtClean="0"/>
              <a:t>Second level</a:t>
            </a:r>
          </a:p>
          <a:p>
            <a:pPr lvl="2"/>
            <a:r>
              <a:rPr lang="nb-NO" noProof="0" smtClean="0"/>
              <a:t>Third level</a:t>
            </a:r>
          </a:p>
          <a:p>
            <a:pPr lvl="3"/>
            <a:r>
              <a:rPr lang="nb-NO" noProof="0" smtClean="0"/>
              <a:t>Fourth level</a:t>
            </a:r>
          </a:p>
          <a:p>
            <a:pPr lvl="4"/>
            <a:r>
              <a:rPr lang="nb-NO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B5A9284-160E-3647-BDE8-A965B8E3D64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406505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0383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0383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03832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03832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03832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03832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03832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03832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03832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03832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03832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03832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03832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03832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03832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03832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03832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03832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03832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03832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03832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0383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2362200"/>
            <a:ext cx="7315200" cy="6858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smtClean="0"/>
              <a:t>Herman Bruserud - Erstatningsansvaret II</a:t>
            </a: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8BA70D8-7E08-8944-871A-C534CCC04867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 dirty="0"/>
          </a:p>
        </p:txBody>
      </p:sp>
      <p:pic>
        <p:nvPicPr>
          <p:cNvPr id="1031" name="Picture 10" descr="JUS_IFP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495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5"/>
          <p:cNvSpPr>
            <a:spLocks noGrp="1"/>
          </p:cNvSpPr>
          <p:nvPr>
            <p:ph type="ctrTitle" sz="quarter"/>
          </p:nvPr>
        </p:nvSpPr>
        <p:spPr>
          <a:xfrm>
            <a:off x="1295400" y="2599184"/>
            <a:ext cx="7315200" cy="685800"/>
          </a:xfrm>
        </p:spPr>
        <p:txBody>
          <a:bodyPr/>
          <a:lstStyle/>
          <a:p>
            <a:pPr eaLnBrk="1" hangingPunct="1"/>
            <a:r>
              <a:rPr lang="nb-NO" dirty="0" smtClean="0"/>
              <a:t>Forelesninger i obligasjonsrett </a:t>
            </a:r>
            <a:r>
              <a:rPr lang="nb-NO" dirty="0" smtClean="0"/>
              <a:t>V2016, 10. februar 2016</a:t>
            </a:r>
            <a:endParaRPr lang="nb-NO" dirty="0"/>
          </a:p>
        </p:txBody>
      </p:sp>
      <p:sp>
        <p:nvSpPr>
          <p:cNvPr id="15363" name="Subtitle 6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/>
            <a:endParaRPr lang="nb-NO" dirty="0" smtClean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nb-NO" dirty="0" smtClean="0">
                <a:latin typeface="Arial" charset="0"/>
                <a:ea typeface="Arial" charset="0"/>
                <a:cs typeface="Arial" charset="0"/>
              </a:rPr>
              <a:t>Litt om andre </a:t>
            </a:r>
            <a:r>
              <a:rPr lang="nb-NO" dirty="0" err="1" smtClean="0">
                <a:latin typeface="Arial" charset="0"/>
                <a:ea typeface="Arial" charset="0"/>
                <a:cs typeface="Arial" charset="0"/>
              </a:rPr>
              <a:t>kravsgrunnlag</a:t>
            </a:r>
            <a:r>
              <a:rPr lang="nb-NO" dirty="0" smtClean="0">
                <a:latin typeface="Arial" charset="0"/>
                <a:ea typeface="Arial" charset="0"/>
                <a:cs typeface="Arial" charset="0"/>
              </a:rPr>
              <a:t>. Avslutning</a:t>
            </a:r>
          </a:p>
        </p:txBody>
      </p:sp>
      <p:sp>
        <p:nvSpPr>
          <p:cNvPr id="4" name="Title 5"/>
          <p:cNvSpPr txBox="1">
            <a:spLocks/>
          </p:cNvSpPr>
          <p:nvPr/>
        </p:nvSpPr>
        <p:spPr bwMode="auto">
          <a:xfrm>
            <a:off x="3203848" y="5479504"/>
            <a:ext cx="5559152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r"/>
            <a:r>
              <a:rPr lang="nb-NO" sz="1600" dirty="0" smtClean="0"/>
              <a:t>Førsteamanuensis </a:t>
            </a:r>
            <a:r>
              <a:rPr lang="nb-NO" sz="1600" dirty="0" err="1" smtClean="0"/>
              <a:t>ph.d</a:t>
            </a:r>
            <a:r>
              <a:rPr lang="nb-NO" sz="1600" dirty="0" smtClean="0"/>
              <a:t>. Herman Bruserud</a:t>
            </a:r>
            <a:endParaRPr lang="nb-NO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Dagens temaer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918021" y="1981200"/>
            <a:ext cx="8118475" cy="4114800"/>
          </a:xfrm>
        </p:spPr>
        <p:txBody>
          <a:bodyPr/>
          <a:lstStyle/>
          <a:p>
            <a:pPr eaLnBrk="1" hangingPunct="1"/>
            <a:r>
              <a:rPr lang="nb-NO" sz="2400" dirty="0" smtClean="0"/>
              <a:t>Litt om andre </a:t>
            </a:r>
            <a:r>
              <a:rPr lang="nb-NO" sz="2400" dirty="0" err="1" smtClean="0"/>
              <a:t>kravsgrunnlag</a:t>
            </a:r>
            <a:endParaRPr lang="nb-NO" sz="2400" dirty="0" smtClean="0"/>
          </a:p>
          <a:p>
            <a:pPr eaLnBrk="1" hangingPunct="1"/>
            <a:r>
              <a:rPr lang="nb-NO" sz="2400" dirty="0" smtClean="0"/>
              <a:t>«Bygging» av (mer eller mindre) alminnelige prinsipper</a:t>
            </a:r>
          </a:p>
          <a:p>
            <a:pPr eaLnBrk="1" hangingPunct="1"/>
            <a:r>
              <a:rPr lang="nb-NO" sz="2400" dirty="0" smtClean="0"/>
              <a:t>Oppsummering av hovedlinjer som særskilt bør trekkes frem</a:t>
            </a:r>
          </a:p>
          <a:p>
            <a:pPr lvl="1"/>
            <a:endParaRPr lang="nb-NO" dirty="0" smtClean="0"/>
          </a:p>
          <a:p>
            <a:pPr lvl="1"/>
            <a:endParaRPr lang="nb-NO" dirty="0" smtClean="0"/>
          </a:p>
          <a:p>
            <a:pPr eaLnBrk="1" hangingPunct="1"/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553749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Andre </a:t>
            </a:r>
            <a:r>
              <a:rPr lang="nb-NO" dirty="0" err="1" smtClean="0"/>
              <a:t>kravsgrunnlag</a:t>
            </a:r>
            <a:r>
              <a:rPr lang="nb-NO" dirty="0" smtClean="0"/>
              <a:t>: Hvor er vi?</a:t>
            </a:r>
          </a:p>
        </p:txBody>
      </p:sp>
      <p:sp>
        <p:nvSpPr>
          <p:cNvPr id="4" name="Rett linje 5"/>
          <p:cNvSpPr/>
          <p:nvPr/>
        </p:nvSpPr>
        <p:spPr>
          <a:xfrm>
            <a:off x="6052704" y="3082979"/>
            <a:ext cx="1914743" cy="83190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736961"/>
                </a:lnTo>
                <a:lnTo>
                  <a:pt x="1914743" y="736961"/>
                </a:lnTo>
                <a:lnTo>
                  <a:pt x="1914743" y="831907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Rett linje 6"/>
          <p:cNvSpPr/>
          <p:nvPr/>
        </p:nvSpPr>
        <p:spPr>
          <a:xfrm>
            <a:off x="6873308" y="4367010"/>
            <a:ext cx="1094139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94945"/>
                </a:lnTo>
                <a:lnTo>
                  <a:pt x="1094139" y="94945"/>
                </a:lnTo>
                <a:lnTo>
                  <a:pt x="1094139" y="189891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Rett linje 8"/>
          <p:cNvSpPr/>
          <p:nvPr/>
        </p:nvSpPr>
        <p:spPr>
          <a:xfrm>
            <a:off x="5779169" y="4367010"/>
            <a:ext cx="1094139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1094139" y="0"/>
                </a:moveTo>
                <a:lnTo>
                  <a:pt x="1094139" y="94945"/>
                </a:lnTo>
                <a:lnTo>
                  <a:pt x="0" y="94945"/>
                </a:lnTo>
                <a:lnTo>
                  <a:pt x="0" y="189891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Rett linje 9"/>
          <p:cNvSpPr/>
          <p:nvPr/>
        </p:nvSpPr>
        <p:spPr>
          <a:xfrm>
            <a:off x="6052704" y="3082979"/>
            <a:ext cx="820604" cy="83190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736961"/>
                </a:lnTo>
                <a:lnTo>
                  <a:pt x="820604" y="736961"/>
                </a:lnTo>
                <a:lnTo>
                  <a:pt x="820604" y="831907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Rett linje 10"/>
          <p:cNvSpPr/>
          <p:nvPr/>
        </p:nvSpPr>
        <p:spPr>
          <a:xfrm>
            <a:off x="4323332" y="5009026"/>
            <a:ext cx="135637" cy="105796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057969"/>
                </a:lnTo>
                <a:lnTo>
                  <a:pt x="135637" y="1057969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Rett linje 12"/>
          <p:cNvSpPr/>
          <p:nvPr/>
        </p:nvSpPr>
        <p:spPr>
          <a:xfrm>
            <a:off x="4137961" y="4367010"/>
            <a:ext cx="547069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94945"/>
                </a:lnTo>
                <a:lnTo>
                  <a:pt x="547069" y="94945"/>
                </a:lnTo>
                <a:lnTo>
                  <a:pt x="547069" y="189891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Rett linje 13"/>
          <p:cNvSpPr/>
          <p:nvPr/>
        </p:nvSpPr>
        <p:spPr>
          <a:xfrm>
            <a:off x="3590891" y="4367010"/>
            <a:ext cx="547069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547069" y="0"/>
                </a:moveTo>
                <a:lnTo>
                  <a:pt x="547069" y="94945"/>
                </a:lnTo>
                <a:lnTo>
                  <a:pt x="0" y="94945"/>
                </a:lnTo>
                <a:lnTo>
                  <a:pt x="0" y="189891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Rett linje 14"/>
          <p:cNvSpPr/>
          <p:nvPr/>
        </p:nvSpPr>
        <p:spPr>
          <a:xfrm>
            <a:off x="4137961" y="3082979"/>
            <a:ext cx="1914743" cy="83190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1914743" y="0"/>
                </a:moveTo>
                <a:lnTo>
                  <a:pt x="1914743" y="736961"/>
                </a:lnTo>
                <a:lnTo>
                  <a:pt x="0" y="736961"/>
                </a:lnTo>
                <a:lnTo>
                  <a:pt x="0" y="831907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Rett linje 15"/>
          <p:cNvSpPr/>
          <p:nvPr/>
        </p:nvSpPr>
        <p:spPr>
          <a:xfrm>
            <a:off x="3888163" y="2440964"/>
            <a:ext cx="2164541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94945"/>
                </a:lnTo>
                <a:lnTo>
                  <a:pt x="2164541" y="94945"/>
                </a:lnTo>
                <a:lnTo>
                  <a:pt x="2164541" y="189891"/>
                </a:lnTo>
              </a:path>
            </a:pathLst>
          </a:custGeom>
          <a:noFill/>
        </p:spPr>
        <p:style>
          <a:lnRef idx="2">
            <a:schemeClr val="dk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Rett linje 16"/>
          <p:cNvSpPr/>
          <p:nvPr/>
        </p:nvSpPr>
        <p:spPr>
          <a:xfrm>
            <a:off x="1908992" y="3724995"/>
            <a:ext cx="135637" cy="105796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057969"/>
                </a:lnTo>
                <a:lnTo>
                  <a:pt x="135637" y="1057969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Rett linje 17"/>
          <p:cNvSpPr/>
          <p:nvPr/>
        </p:nvSpPr>
        <p:spPr>
          <a:xfrm>
            <a:off x="1908992" y="3724995"/>
            <a:ext cx="135637" cy="41595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415953"/>
                </a:lnTo>
                <a:lnTo>
                  <a:pt x="135637" y="415953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Rett linje 18"/>
          <p:cNvSpPr/>
          <p:nvPr/>
        </p:nvSpPr>
        <p:spPr>
          <a:xfrm>
            <a:off x="1723621" y="3082979"/>
            <a:ext cx="547069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94945"/>
                </a:lnTo>
                <a:lnTo>
                  <a:pt x="547069" y="94945"/>
                </a:lnTo>
                <a:lnTo>
                  <a:pt x="547069" y="189891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Rett linje 19"/>
          <p:cNvSpPr/>
          <p:nvPr/>
        </p:nvSpPr>
        <p:spPr>
          <a:xfrm>
            <a:off x="814853" y="3724995"/>
            <a:ext cx="135637" cy="105796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057969"/>
                </a:lnTo>
                <a:lnTo>
                  <a:pt x="135637" y="1057969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Rett linje 20"/>
          <p:cNvSpPr/>
          <p:nvPr/>
        </p:nvSpPr>
        <p:spPr>
          <a:xfrm>
            <a:off x="814853" y="3724995"/>
            <a:ext cx="135637" cy="41595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415953"/>
                </a:lnTo>
                <a:lnTo>
                  <a:pt x="135637" y="415953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Rett linje 21"/>
          <p:cNvSpPr/>
          <p:nvPr/>
        </p:nvSpPr>
        <p:spPr>
          <a:xfrm>
            <a:off x="1176552" y="3082979"/>
            <a:ext cx="547069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547069" y="0"/>
                </a:moveTo>
                <a:lnTo>
                  <a:pt x="547069" y="94945"/>
                </a:lnTo>
                <a:lnTo>
                  <a:pt x="0" y="94945"/>
                </a:lnTo>
                <a:lnTo>
                  <a:pt x="0" y="189891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Rett linje 22"/>
          <p:cNvSpPr/>
          <p:nvPr/>
        </p:nvSpPr>
        <p:spPr>
          <a:xfrm>
            <a:off x="1723621" y="2440964"/>
            <a:ext cx="2164541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164541" y="0"/>
                </a:moveTo>
                <a:lnTo>
                  <a:pt x="2164541" y="94945"/>
                </a:lnTo>
                <a:lnTo>
                  <a:pt x="0" y="94945"/>
                </a:lnTo>
                <a:lnTo>
                  <a:pt x="0" y="189891"/>
                </a:lnTo>
              </a:path>
            </a:pathLst>
          </a:custGeom>
          <a:noFill/>
        </p:spPr>
        <p:style>
          <a:lnRef idx="2">
            <a:schemeClr val="dk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0" name="Gruppe 24"/>
          <p:cNvGrpSpPr/>
          <p:nvPr/>
        </p:nvGrpSpPr>
        <p:grpSpPr>
          <a:xfrm>
            <a:off x="3347864" y="1988840"/>
            <a:ext cx="1022930" cy="452123"/>
            <a:chOff x="2712139" y="691113"/>
            <a:chExt cx="904247" cy="452123"/>
          </a:xfrm>
        </p:grpSpPr>
        <p:sp>
          <p:nvSpPr>
            <p:cNvPr id="21" name="Rektangel 85"/>
            <p:cNvSpPr/>
            <p:nvPr/>
          </p:nvSpPr>
          <p:spPr>
            <a:xfrm>
              <a:off x="2712139" y="691113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Rektangel 86"/>
            <p:cNvSpPr/>
            <p:nvPr/>
          </p:nvSpPr>
          <p:spPr>
            <a:xfrm>
              <a:off x="2712139" y="691113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Kontraktsretten</a:t>
              </a:r>
              <a:endParaRPr lang="nn-NO" sz="1100" kern="1200" dirty="0"/>
            </a:p>
          </p:txBody>
        </p:sp>
      </p:grpSp>
      <p:grpSp>
        <p:nvGrpSpPr>
          <p:cNvPr id="23" name="Gruppe 25"/>
          <p:cNvGrpSpPr/>
          <p:nvPr/>
        </p:nvGrpSpPr>
        <p:grpSpPr>
          <a:xfrm>
            <a:off x="1271497" y="2630856"/>
            <a:ext cx="904247" cy="452123"/>
            <a:chOff x="547597" y="1333129"/>
            <a:chExt cx="904247" cy="452123"/>
          </a:xfrm>
        </p:grpSpPr>
        <p:sp>
          <p:nvSpPr>
            <p:cNvPr id="24" name="Rektangel 83"/>
            <p:cNvSpPr/>
            <p:nvPr/>
          </p:nvSpPr>
          <p:spPr>
            <a:xfrm>
              <a:off x="547597" y="1333129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Rektangel 84"/>
            <p:cNvSpPr/>
            <p:nvPr/>
          </p:nvSpPr>
          <p:spPr>
            <a:xfrm>
              <a:off x="547597" y="1333129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Innhald av yteplikta</a:t>
              </a:r>
              <a:endParaRPr lang="nn-NO" sz="1100" kern="1200" dirty="0"/>
            </a:p>
          </p:txBody>
        </p:sp>
      </p:grpSp>
      <p:grpSp>
        <p:nvGrpSpPr>
          <p:cNvPr id="26" name="Gruppe 26"/>
          <p:cNvGrpSpPr/>
          <p:nvPr/>
        </p:nvGrpSpPr>
        <p:grpSpPr>
          <a:xfrm>
            <a:off x="724428" y="3272871"/>
            <a:ext cx="904247" cy="452123"/>
            <a:chOff x="528" y="1975144"/>
            <a:chExt cx="904247" cy="452123"/>
          </a:xfrm>
        </p:grpSpPr>
        <p:sp>
          <p:nvSpPr>
            <p:cNvPr id="27" name="Rektangel 81"/>
            <p:cNvSpPr/>
            <p:nvPr/>
          </p:nvSpPr>
          <p:spPr>
            <a:xfrm>
              <a:off x="528" y="1975144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ktangel 82"/>
            <p:cNvSpPr/>
            <p:nvPr/>
          </p:nvSpPr>
          <p:spPr>
            <a:xfrm>
              <a:off x="528" y="1975144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Når skal det ytast?</a:t>
              </a:r>
              <a:endParaRPr lang="nn-NO" sz="1100" kern="1200" dirty="0"/>
            </a:p>
          </p:txBody>
        </p:sp>
      </p:grpSp>
      <p:grpSp>
        <p:nvGrpSpPr>
          <p:cNvPr id="29" name="Gruppe 27"/>
          <p:cNvGrpSpPr/>
          <p:nvPr/>
        </p:nvGrpSpPr>
        <p:grpSpPr>
          <a:xfrm>
            <a:off x="950490" y="3914887"/>
            <a:ext cx="904247" cy="452123"/>
            <a:chOff x="226590" y="2617160"/>
            <a:chExt cx="904247" cy="452123"/>
          </a:xfrm>
        </p:grpSpPr>
        <p:sp>
          <p:nvSpPr>
            <p:cNvPr id="30" name="Rektangel 79"/>
            <p:cNvSpPr/>
            <p:nvPr/>
          </p:nvSpPr>
          <p:spPr>
            <a:xfrm>
              <a:off x="226590" y="2617160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Rektangel 80"/>
            <p:cNvSpPr/>
            <p:nvPr/>
          </p:nvSpPr>
          <p:spPr>
            <a:xfrm>
              <a:off x="226590" y="2617160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Når?</a:t>
              </a:r>
              <a:endParaRPr lang="nn-NO" sz="1100" kern="1200" dirty="0"/>
            </a:p>
          </p:txBody>
        </p:sp>
      </p:grpSp>
      <p:grpSp>
        <p:nvGrpSpPr>
          <p:cNvPr id="32" name="Gruppe 28"/>
          <p:cNvGrpSpPr/>
          <p:nvPr/>
        </p:nvGrpSpPr>
        <p:grpSpPr>
          <a:xfrm>
            <a:off x="950490" y="4556902"/>
            <a:ext cx="904247" cy="452123"/>
            <a:chOff x="226590" y="3259175"/>
            <a:chExt cx="904247" cy="452123"/>
          </a:xfrm>
        </p:grpSpPr>
        <p:sp>
          <p:nvSpPr>
            <p:cNvPr id="33" name="Rektangel 77"/>
            <p:cNvSpPr/>
            <p:nvPr/>
          </p:nvSpPr>
          <p:spPr>
            <a:xfrm>
              <a:off x="226590" y="3259175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4" name="Rektangel 78"/>
            <p:cNvSpPr/>
            <p:nvPr/>
          </p:nvSpPr>
          <p:spPr>
            <a:xfrm>
              <a:off x="226590" y="3259175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Kvar?</a:t>
              </a:r>
              <a:endParaRPr lang="nn-NO" sz="1100" kern="1200" dirty="0"/>
            </a:p>
          </p:txBody>
        </p:sp>
      </p:grpSp>
      <p:grpSp>
        <p:nvGrpSpPr>
          <p:cNvPr id="35" name="Gruppe 29"/>
          <p:cNvGrpSpPr/>
          <p:nvPr/>
        </p:nvGrpSpPr>
        <p:grpSpPr>
          <a:xfrm>
            <a:off x="1818567" y="3272871"/>
            <a:ext cx="904247" cy="452123"/>
            <a:chOff x="1094667" y="1975144"/>
            <a:chExt cx="904247" cy="452123"/>
          </a:xfrm>
        </p:grpSpPr>
        <p:sp>
          <p:nvSpPr>
            <p:cNvPr id="36" name="Rektangel 75"/>
            <p:cNvSpPr/>
            <p:nvPr/>
          </p:nvSpPr>
          <p:spPr>
            <a:xfrm>
              <a:off x="1094667" y="1975144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7" name="Rektangel 76"/>
            <p:cNvSpPr/>
            <p:nvPr/>
          </p:nvSpPr>
          <p:spPr>
            <a:xfrm>
              <a:off x="1094667" y="1975144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Kva skal ytast?</a:t>
              </a:r>
              <a:endParaRPr lang="nn-NO" sz="1100" kern="1200" dirty="0"/>
            </a:p>
          </p:txBody>
        </p:sp>
      </p:grpSp>
      <p:grpSp>
        <p:nvGrpSpPr>
          <p:cNvPr id="38" name="Gruppe 30"/>
          <p:cNvGrpSpPr/>
          <p:nvPr/>
        </p:nvGrpSpPr>
        <p:grpSpPr>
          <a:xfrm>
            <a:off x="2044629" y="3914887"/>
            <a:ext cx="904247" cy="452123"/>
            <a:chOff x="1320729" y="2617160"/>
            <a:chExt cx="904247" cy="452123"/>
          </a:xfrm>
        </p:grpSpPr>
        <p:sp>
          <p:nvSpPr>
            <p:cNvPr id="39" name="Rektangel 73"/>
            <p:cNvSpPr/>
            <p:nvPr/>
          </p:nvSpPr>
          <p:spPr>
            <a:xfrm>
              <a:off x="1320729" y="2617160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0" name="Rektangel 74"/>
            <p:cNvSpPr/>
            <p:nvPr/>
          </p:nvSpPr>
          <p:spPr>
            <a:xfrm>
              <a:off x="1320729" y="2617160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Kvalitet</a:t>
              </a:r>
              <a:endParaRPr lang="nn-NO" sz="1100" kern="1200" dirty="0"/>
            </a:p>
          </p:txBody>
        </p:sp>
      </p:grpSp>
      <p:grpSp>
        <p:nvGrpSpPr>
          <p:cNvPr id="41" name="Gruppe 31"/>
          <p:cNvGrpSpPr/>
          <p:nvPr/>
        </p:nvGrpSpPr>
        <p:grpSpPr>
          <a:xfrm>
            <a:off x="2044629" y="4556902"/>
            <a:ext cx="904247" cy="452123"/>
            <a:chOff x="1320729" y="3259175"/>
            <a:chExt cx="904247" cy="452123"/>
          </a:xfrm>
        </p:grpSpPr>
        <p:sp>
          <p:nvSpPr>
            <p:cNvPr id="42" name="Rektangel 71"/>
            <p:cNvSpPr/>
            <p:nvPr/>
          </p:nvSpPr>
          <p:spPr>
            <a:xfrm>
              <a:off x="1320729" y="3259175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3" name="Rektangel 72"/>
            <p:cNvSpPr/>
            <p:nvPr/>
          </p:nvSpPr>
          <p:spPr>
            <a:xfrm>
              <a:off x="1320729" y="3259175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Kvantitet</a:t>
              </a:r>
              <a:endParaRPr lang="nn-NO" sz="1100" kern="1200" dirty="0"/>
            </a:p>
          </p:txBody>
        </p:sp>
      </p:grpSp>
      <p:grpSp>
        <p:nvGrpSpPr>
          <p:cNvPr id="44" name="Gruppe 32"/>
          <p:cNvGrpSpPr/>
          <p:nvPr/>
        </p:nvGrpSpPr>
        <p:grpSpPr>
          <a:xfrm>
            <a:off x="5600581" y="2630856"/>
            <a:ext cx="904247" cy="452123"/>
            <a:chOff x="4876681" y="1333129"/>
            <a:chExt cx="904247" cy="452123"/>
          </a:xfrm>
        </p:grpSpPr>
        <p:sp>
          <p:nvSpPr>
            <p:cNvPr id="45" name="Rektangel 69"/>
            <p:cNvSpPr/>
            <p:nvPr/>
          </p:nvSpPr>
          <p:spPr>
            <a:xfrm>
              <a:off x="4876681" y="1333129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6" name="Rektangel 70"/>
            <p:cNvSpPr/>
            <p:nvPr/>
          </p:nvSpPr>
          <p:spPr>
            <a:xfrm>
              <a:off x="4876681" y="1333129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Mishald av </a:t>
              </a:r>
              <a:r>
                <a:rPr lang="nn-NO" sz="1100" kern="1200" dirty="0" err="1" smtClean="0"/>
                <a:t>yteplikt</a:t>
              </a:r>
              <a:endParaRPr lang="nn-NO" sz="1100" kern="1200" dirty="0"/>
            </a:p>
          </p:txBody>
        </p:sp>
      </p:grpSp>
      <p:grpSp>
        <p:nvGrpSpPr>
          <p:cNvPr id="47" name="Gruppe 34"/>
          <p:cNvGrpSpPr/>
          <p:nvPr/>
        </p:nvGrpSpPr>
        <p:grpSpPr>
          <a:xfrm>
            <a:off x="3138768" y="4556902"/>
            <a:ext cx="904247" cy="452123"/>
            <a:chOff x="2414868" y="3259175"/>
            <a:chExt cx="904247" cy="452123"/>
          </a:xfrm>
        </p:grpSpPr>
        <p:sp>
          <p:nvSpPr>
            <p:cNvPr id="48" name="Rektangel 65"/>
            <p:cNvSpPr/>
            <p:nvPr/>
          </p:nvSpPr>
          <p:spPr>
            <a:xfrm>
              <a:off x="2414868" y="3259175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9" name="Rektangel 66"/>
            <p:cNvSpPr/>
            <p:nvPr/>
          </p:nvSpPr>
          <p:spPr>
            <a:xfrm>
              <a:off x="2414868" y="3259175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Fasthalding</a:t>
              </a:r>
              <a:endParaRPr lang="nn-NO" sz="1100" kern="1200" dirty="0"/>
            </a:p>
          </p:txBody>
        </p:sp>
      </p:grpSp>
      <p:grpSp>
        <p:nvGrpSpPr>
          <p:cNvPr id="50" name="Gruppe 35"/>
          <p:cNvGrpSpPr/>
          <p:nvPr/>
        </p:nvGrpSpPr>
        <p:grpSpPr>
          <a:xfrm>
            <a:off x="4232907" y="4556902"/>
            <a:ext cx="904247" cy="452123"/>
            <a:chOff x="3509007" y="3259175"/>
            <a:chExt cx="904247" cy="452123"/>
          </a:xfrm>
        </p:grpSpPr>
        <p:sp>
          <p:nvSpPr>
            <p:cNvPr id="51" name="Rektangel 63"/>
            <p:cNvSpPr/>
            <p:nvPr/>
          </p:nvSpPr>
          <p:spPr>
            <a:xfrm>
              <a:off x="3509007" y="3259175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2" name="Rektangel 64"/>
            <p:cNvSpPr/>
            <p:nvPr/>
          </p:nvSpPr>
          <p:spPr>
            <a:xfrm>
              <a:off x="3509007" y="3259175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Avhjelp</a:t>
              </a:r>
              <a:endParaRPr lang="nn-NO" sz="1100" kern="1200" dirty="0"/>
            </a:p>
          </p:txBody>
        </p:sp>
      </p:grpSp>
      <p:grpSp>
        <p:nvGrpSpPr>
          <p:cNvPr id="53" name="Gruppe 36"/>
          <p:cNvGrpSpPr/>
          <p:nvPr/>
        </p:nvGrpSpPr>
        <p:grpSpPr>
          <a:xfrm>
            <a:off x="4458969" y="5198918"/>
            <a:ext cx="904247" cy="452123"/>
            <a:chOff x="3735069" y="3901191"/>
            <a:chExt cx="904247" cy="452123"/>
          </a:xfrm>
        </p:grpSpPr>
        <p:sp>
          <p:nvSpPr>
            <p:cNvPr id="54" name="Rektangel 61"/>
            <p:cNvSpPr/>
            <p:nvPr/>
          </p:nvSpPr>
          <p:spPr>
            <a:xfrm>
              <a:off x="3735069" y="3901191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5" name="Rektangel 62"/>
            <p:cNvSpPr/>
            <p:nvPr/>
          </p:nvSpPr>
          <p:spPr>
            <a:xfrm>
              <a:off x="3735069" y="3901191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Omlevering</a:t>
              </a:r>
              <a:endParaRPr lang="nn-NO" sz="1100" kern="1200" dirty="0"/>
            </a:p>
          </p:txBody>
        </p:sp>
      </p:grpSp>
      <p:grpSp>
        <p:nvGrpSpPr>
          <p:cNvPr id="56" name="Gruppe 37"/>
          <p:cNvGrpSpPr/>
          <p:nvPr/>
        </p:nvGrpSpPr>
        <p:grpSpPr>
          <a:xfrm>
            <a:off x="4458969" y="5840933"/>
            <a:ext cx="904247" cy="452123"/>
            <a:chOff x="3735069" y="4543206"/>
            <a:chExt cx="904247" cy="452123"/>
          </a:xfrm>
        </p:grpSpPr>
        <p:sp>
          <p:nvSpPr>
            <p:cNvPr id="57" name="Rektangel 59"/>
            <p:cNvSpPr/>
            <p:nvPr/>
          </p:nvSpPr>
          <p:spPr>
            <a:xfrm>
              <a:off x="3735069" y="4543206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8" name="Rektangel 60"/>
            <p:cNvSpPr/>
            <p:nvPr/>
          </p:nvSpPr>
          <p:spPr>
            <a:xfrm>
              <a:off x="3735069" y="4543206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Retting</a:t>
              </a:r>
              <a:endParaRPr lang="nn-NO" sz="1100" kern="1200" dirty="0"/>
            </a:p>
          </p:txBody>
        </p:sp>
      </p:grpSp>
      <p:grpSp>
        <p:nvGrpSpPr>
          <p:cNvPr id="59" name="Gruppe 38"/>
          <p:cNvGrpSpPr/>
          <p:nvPr/>
        </p:nvGrpSpPr>
        <p:grpSpPr>
          <a:xfrm>
            <a:off x="6421185" y="3914887"/>
            <a:ext cx="904247" cy="452123"/>
            <a:chOff x="5697285" y="2617160"/>
            <a:chExt cx="904247" cy="452123"/>
          </a:xfrm>
        </p:grpSpPr>
        <p:sp>
          <p:nvSpPr>
            <p:cNvPr id="60" name="Rektangel 57"/>
            <p:cNvSpPr/>
            <p:nvPr/>
          </p:nvSpPr>
          <p:spPr>
            <a:xfrm>
              <a:off x="5697285" y="2617160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1" name="Rektangel 58"/>
            <p:cNvSpPr/>
            <p:nvPr/>
          </p:nvSpPr>
          <p:spPr>
            <a:xfrm>
              <a:off x="5697285" y="2617160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Verknader for den andre partens yting</a:t>
              </a:r>
              <a:endParaRPr lang="nn-NO" sz="1100" kern="1200" dirty="0"/>
            </a:p>
          </p:txBody>
        </p:sp>
      </p:grpSp>
      <p:grpSp>
        <p:nvGrpSpPr>
          <p:cNvPr id="62" name="Gruppe 39"/>
          <p:cNvGrpSpPr/>
          <p:nvPr/>
        </p:nvGrpSpPr>
        <p:grpSpPr>
          <a:xfrm>
            <a:off x="5327046" y="4556902"/>
            <a:ext cx="904247" cy="452123"/>
            <a:chOff x="4603146" y="3259175"/>
            <a:chExt cx="904247" cy="452123"/>
          </a:xfrm>
        </p:grpSpPr>
        <p:sp>
          <p:nvSpPr>
            <p:cNvPr id="63" name="Rektangel 55"/>
            <p:cNvSpPr/>
            <p:nvPr/>
          </p:nvSpPr>
          <p:spPr>
            <a:xfrm>
              <a:off x="4603146" y="3259175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4" name="Rektangel 56"/>
            <p:cNvSpPr/>
            <p:nvPr/>
          </p:nvSpPr>
          <p:spPr>
            <a:xfrm>
              <a:off x="4603146" y="3259175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Prisavslag</a:t>
              </a:r>
              <a:endParaRPr lang="nn-NO" sz="1100" kern="1200" dirty="0"/>
            </a:p>
          </p:txBody>
        </p:sp>
      </p:grpSp>
      <p:grpSp>
        <p:nvGrpSpPr>
          <p:cNvPr id="65" name="Gruppe 40"/>
          <p:cNvGrpSpPr/>
          <p:nvPr/>
        </p:nvGrpSpPr>
        <p:grpSpPr>
          <a:xfrm>
            <a:off x="6421185" y="4556902"/>
            <a:ext cx="904247" cy="452123"/>
            <a:chOff x="5697285" y="3259175"/>
            <a:chExt cx="904247" cy="452123"/>
          </a:xfrm>
        </p:grpSpPr>
        <p:sp>
          <p:nvSpPr>
            <p:cNvPr id="66" name="Rektangel 53"/>
            <p:cNvSpPr/>
            <p:nvPr/>
          </p:nvSpPr>
          <p:spPr>
            <a:xfrm>
              <a:off x="5697285" y="3259175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7" name="Rektangel 54"/>
            <p:cNvSpPr/>
            <p:nvPr/>
          </p:nvSpPr>
          <p:spPr>
            <a:xfrm>
              <a:off x="5697285" y="3259175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Heving</a:t>
              </a:r>
              <a:endParaRPr lang="nn-NO" sz="1100" kern="1200" dirty="0"/>
            </a:p>
          </p:txBody>
        </p:sp>
      </p:grpSp>
      <p:grpSp>
        <p:nvGrpSpPr>
          <p:cNvPr id="68" name="Gruppe 41"/>
          <p:cNvGrpSpPr/>
          <p:nvPr/>
        </p:nvGrpSpPr>
        <p:grpSpPr>
          <a:xfrm>
            <a:off x="7452320" y="4556902"/>
            <a:ext cx="1017116" cy="452123"/>
            <a:chOff x="6791424" y="3259175"/>
            <a:chExt cx="904247" cy="452123"/>
          </a:xfrm>
        </p:grpSpPr>
        <p:sp>
          <p:nvSpPr>
            <p:cNvPr id="69" name="Rektangel 51"/>
            <p:cNvSpPr/>
            <p:nvPr/>
          </p:nvSpPr>
          <p:spPr>
            <a:xfrm>
              <a:off x="6791424" y="3259175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0" name="Rektangel 52"/>
            <p:cNvSpPr/>
            <p:nvPr/>
          </p:nvSpPr>
          <p:spPr>
            <a:xfrm>
              <a:off x="6791424" y="3259175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Tilbakehalding av vederlag</a:t>
              </a:r>
              <a:endParaRPr lang="nn-NO" sz="1100" kern="1200" dirty="0"/>
            </a:p>
          </p:txBody>
        </p:sp>
      </p:grpSp>
      <p:grpSp>
        <p:nvGrpSpPr>
          <p:cNvPr id="71" name="Gruppe 42"/>
          <p:cNvGrpSpPr/>
          <p:nvPr/>
        </p:nvGrpSpPr>
        <p:grpSpPr>
          <a:xfrm>
            <a:off x="7515324" y="3914887"/>
            <a:ext cx="904247" cy="452123"/>
            <a:chOff x="6791424" y="2617160"/>
            <a:chExt cx="904247" cy="452123"/>
          </a:xfrm>
        </p:grpSpPr>
        <p:sp>
          <p:nvSpPr>
            <p:cNvPr id="72" name="Rektangel 49"/>
            <p:cNvSpPr/>
            <p:nvPr/>
          </p:nvSpPr>
          <p:spPr>
            <a:xfrm>
              <a:off x="6791424" y="2617160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3" name="Rektangel 50"/>
            <p:cNvSpPr/>
            <p:nvPr/>
          </p:nvSpPr>
          <p:spPr>
            <a:xfrm>
              <a:off x="6791424" y="2617160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Skadebot</a:t>
              </a:r>
              <a:endParaRPr lang="nn-NO" sz="1100" kern="1200" dirty="0"/>
            </a:p>
          </p:txBody>
        </p:sp>
      </p:grpSp>
      <p:grpSp>
        <p:nvGrpSpPr>
          <p:cNvPr id="74" name="Gruppe 43"/>
          <p:cNvGrpSpPr/>
          <p:nvPr/>
        </p:nvGrpSpPr>
        <p:grpSpPr>
          <a:xfrm>
            <a:off x="5053511" y="3272871"/>
            <a:ext cx="904247" cy="452123"/>
            <a:chOff x="4329611" y="1975144"/>
            <a:chExt cx="904247" cy="452123"/>
          </a:xfrm>
        </p:grpSpPr>
        <p:sp>
          <p:nvSpPr>
            <p:cNvPr id="75" name="Rektangel 47"/>
            <p:cNvSpPr/>
            <p:nvPr/>
          </p:nvSpPr>
          <p:spPr>
            <a:xfrm>
              <a:off x="4329611" y="1975144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6" name="Rektangel 48"/>
            <p:cNvSpPr/>
            <p:nvPr/>
          </p:nvSpPr>
          <p:spPr>
            <a:xfrm>
              <a:off x="4329611" y="1975144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Forseinking</a:t>
              </a:r>
              <a:endParaRPr lang="nn-NO" sz="1100" kern="1200" dirty="0"/>
            </a:p>
          </p:txBody>
        </p:sp>
      </p:grpSp>
      <p:grpSp>
        <p:nvGrpSpPr>
          <p:cNvPr id="77" name="Gruppe 44"/>
          <p:cNvGrpSpPr/>
          <p:nvPr/>
        </p:nvGrpSpPr>
        <p:grpSpPr>
          <a:xfrm>
            <a:off x="6147650" y="3272871"/>
            <a:ext cx="904247" cy="452123"/>
            <a:chOff x="5423750" y="1975144"/>
            <a:chExt cx="904247" cy="452123"/>
          </a:xfrm>
        </p:grpSpPr>
        <p:sp>
          <p:nvSpPr>
            <p:cNvPr id="78" name="Rektangel 45"/>
            <p:cNvSpPr/>
            <p:nvPr/>
          </p:nvSpPr>
          <p:spPr>
            <a:xfrm>
              <a:off x="5423750" y="1975144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9" name="Rektangel 46"/>
            <p:cNvSpPr/>
            <p:nvPr/>
          </p:nvSpPr>
          <p:spPr>
            <a:xfrm>
              <a:off x="5423750" y="1975144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Mangel</a:t>
              </a:r>
              <a:endParaRPr lang="nn-NO" sz="1100" kern="1200" dirty="0"/>
            </a:p>
          </p:txBody>
        </p:sp>
      </p:grpSp>
      <p:grpSp>
        <p:nvGrpSpPr>
          <p:cNvPr id="80" name="Gruppe 87"/>
          <p:cNvGrpSpPr/>
          <p:nvPr/>
        </p:nvGrpSpPr>
        <p:grpSpPr>
          <a:xfrm>
            <a:off x="3451729" y="2628780"/>
            <a:ext cx="904247" cy="452123"/>
            <a:chOff x="547597" y="1333129"/>
            <a:chExt cx="904247" cy="452123"/>
          </a:xfrm>
        </p:grpSpPr>
        <p:sp>
          <p:nvSpPr>
            <p:cNvPr id="81" name="Rektangel 88"/>
            <p:cNvSpPr/>
            <p:nvPr/>
          </p:nvSpPr>
          <p:spPr>
            <a:xfrm>
              <a:off x="547597" y="1333129"/>
              <a:ext cx="904247" cy="452123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2" name="Rektangel 89"/>
            <p:cNvSpPr/>
            <p:nvPr/>
          </p:nvSpPr>
          <p:spPr>
            <a:xfrm>
              <a:off x="547597" y="1333129"/>
              <a:ext cx="904247" cy="452123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dirty="0" smtClean="0">
                  <a:solidFill>
                    <a:srgbClr val="FF0000"/>
                  </a:solidFill>
                </a:rPr>
                <a:t>Kontrakts-</a:t>
              </a:r>
            </a:p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>
                  <a:solidFill>
                    <a:srgbClr val="FF0000"/>
                  </a:solidFill>
                </a:rPr>
                <a:t>revisjon</a:t>
              </a:r>
              <a:endParaRPr lang="nn-NO" sz="1100" kern="12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3" name="Gruppe 33"/>
          <p:cNvGrpSpPr/>
          <p:nvPr/>
        </p:nvGrpSpPr>
        <p:grpSpPr>
          <a:xfrm>
            <a:off x="3685837" y="3912981"/>
            <a:ext cx="904247" cy="452123"/>
            <a:chOff x="2961937" y="2617160"/>
            <a:chExt cx="904247" cy="452123"/>
          </a:xfrm>
        </p:grpSpPr>
        <p:sp>
          <p:nvSpPr>
            <p:cNvPr id="84" name="Rektangel 67"/>
            <p:cNvSpPr/>
            <p:nvPr/>
          </p:nvSpPr>
          <p:spPr>
            <a:xfrm>
              <a:off x="2961937" y="2617160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5" name="Rektangel 68"/>
            <p:cNvSpPr/>
            <p:nvPr/>
          </p:nvSpPr>
          <p:spPr>
            <a:xfrm>
              <a:off x="2961937" y="2617160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Verknader for mishaldarens yting</a:t>
              </a:r>
              <a:endParaRPr lang="nn-NO" sz="1100" kern="1200" dirty="0"/>
            </a:p>
          </p:txBody>
        </p:sp>
      </p:grpSp>
      <p:sp>
        <p:nvSpPr>
          <p:cNvPr id="2" name="Oval 1"/>
          <p:cNvSpPr/>
          <p:nvPr/>
        </p:nvSpPr>
        <p:spPr bwMode="auto">
          <a:xfrm>
            <a:off x="203053" y="1689298"/>
            <a:ext cx="1155798" cy="958349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7" name="Rett linje 11"/>
          <p:cNvSpPr/>
          <p:nvPr/>
        </p:nvSpPr>
        <p:spPr>
          <a:xfrm>
            <a:off x="4323332" y="5029271"/>
            <a:ext cx="135637" cy="41595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415953"/>
                </a:lnTo>
                <a:lnTo>
                  <a:pt x="135637" y="415953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8" name="Rett linje 7"/>
          <p:cNvSpPr/>
          <p:nvPr/>
        </p:nvSpPr>
        <p:spPr>
          <a:xfrm>
            <a:off x="6827588" y="4365104"/>
            <a:ext cx="91440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189891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cxnSp>
        <p:nvCxnSpPr>
          <p:cNvPr id="89" name="Rett linje 91"/>
          <p:cNvCxnSpPr/>
          <p:nvPr/>
        </p:nvCxnSpPr>
        <p:spPr bwMode="auto">
          <a:xfrm flipV="1">
            <a:off x="2175744" y="2889107"/>
            <a:ext cx="1275985" cy="20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0" name="Rett linje 93"/>
          <p:cNvCxnSpPr/>
          <p:nvPr/>
        </p:nvCxnSpPr>
        <p:spPr bwMode="auto">
          <a:xfrm>
            <a:off x="4355976" y="2889107"/>
            <a:ext cx="1244605" cy="20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66067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Oversikt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4561317" y="2132856"/>
            <a:ext cx="1666867" cy="1008112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Berikelses-forpliktelser</a:t>
            </a:r>
            <a:endParaRPr kumimoji="0" lang="nb-NO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5508104" y="4869160"/>
            <a:ext cx="1513503" cy="1008112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b="1" dirty="0" smtClean="0"/>
              <a:t>Uanmodet forretnings-førsel</a:t>
            </a:r>
            <a:endParaRPr kumimoji="0" lang="nb-NO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7236296" y="4869160"/>
            <a:ext cx="1512168" cy="1008112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Mer generelle alminnelige</a:t>
            </a:r>
            <a:r>
              <a:rPr kumimoji="0" lang="nb-NO" sz="1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prinsipper?</a:t>
            </a:r>
            <a:endParaRPr kumimoji="0" lang="nb-NO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8" name="Straight Connector 7"/>
          <p:cNvCxnSpPr>
            <a:stCxn id="5" idx="2"/>
            <a:endCxn id="7" idx="0"/>
          </p:cNvCxnSpPr>
          <p:nvPr/>
        </p:nvCxnSpPr>
        <p:spPr bwMode="auto">
          <a:xfrm>
            <a:off x="5394751" y="3140968"/>
            <a:ext cx="2597629" cy="17281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>
            <a:stCxn id="5" idx="2"/>
            <a:endCxn id="11" idx="0"/>
          </p:cNvCxnSpPr>
          <p:nvPr/>
        </p:nvCxnSpPr>
        <p:spPr bwMode="auto">
          <a:xfrm flipH="1">
            <a:off x="4561317" y="3140968"/>
            <a:ext cx="833434" cy="173085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Rounded Rectangle 10"/>
          <p:cNvSpPr/>
          <p:nvPr/>
        </p:nvSpPr>
        <p:spPr bwMode="auto">
          <a:xfrm>
            <a:off x="3804565" y="4871821"/>
            <a:ext cx="1513503" cy="1008112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b="1" dirty="0" smtClean="0"/>
              <a:t>Lovgrunnlag</a:t>
            </a:r>
            <a:endParaRPr kumimoji="0" lang="nb-NO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2401076" y="2132855"/>
            <a:ext cx="1666867" cy="1368152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b="1" dirty="0" smtClean="0"/>
              <a:t>Erstatnings-forpliktelser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b="1" dirty="0" smtClean="0"/>
              <a:t>- den alminnelige </a:t>
            </a:r>
            <a:r>
              <a:rPr lang="nb-NO" sz="1400" b="1" dirty="0" err="1" smtClean="0"/>
              <a:t>deliktsrett</a:t>
            </a:r>
            <a:r>
              <a:rPr lang="nb-NO" sz="1400" b="1" dirty="0" smtClean="0"/>
              <a:t> </a:t>
            </a:r>
            <a:endParaRPr kumimoji="0" lang="nb-NO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4" name="Straight Connector 13"/>
          <p:cNvCxnSpPr>
            <a:stCxn id="5" idx="2"/>
            <a:endCxn id="6" idx="0"/>
          </p:cNvCxnSpPr>
          <p:nvPr/>
        </p:nvCxnSpPr>
        <p:spPr bwMode="auto">
          <a:xfrm>
            <a:off x="5394751" y="3140968"/>
            <a:ext cx="870105" cy="17281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7" name="Rounded Rectangle 16"/>
          <p:cNvSpPr/>
          <p:nvPr/>
        </p:nvSpPr>
        <p:spPr bwMode="auto">
          <a:xfrm>
            <a:off x="6732240" y="2132856"/>
            <a:ext cx="2304256" cy="2016224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b="1" u="sng" dirty="0" smtClean="0"/>
              <a:t>Andre grunnlag: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sz="1400" b="1" u="sng" dirty="0" smtClean="0"/>
          </a:p>
          <a:p>
            <a:pPr marL="285750" marR="0" indent="-2857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nb-NO" sz="1400" b="1" dirty="0" smtClean="0"/>
              <a:t>Eiendomsrett</a:t>
            </a:r>
          </a:p>
          <a:p>
            <a:pPr marL="285750" marR="0" indent="-2857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nb-NO" sz="1400" b="1" dirty="0" smtClean="0"/>
              <a:t>Selskapsvedtak</a:t>
            </a:r>
          </a:p>
          <a:p>
            <a:pPr marL="285750" marR="0" indent="-2857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nb-NO" sz="1400" b="1" dirty="0" smtClean="0"/>
              <a:t>Forvaltningsvedtak</a:t>
            </a:r>
          </a:p>
          <a:p>
            <a:pPr marL="285750" marR="0" indent="-2857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nb-NO" sz="1400" b="1" dirty="0" smtClean="0"/>
              <a:t>Rettsavgjørelse</a:t>
            </a:r>
          </a:p>
          <a:p>
            <a:pPr marL="285750" marR="0" indent="-2857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nb-NO" sz="1400" b="1" dirty="0" smtClean="0"/>
              <a:t>Lovgrunnlag</a:t>
            </a:r>
          </a:p>
          <a:p>
            <a:pPr marL="285750" marR="0" indent="-2857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nb-NO" sz="1400" b="1" dirty="0" smtClean="0"/>
              <a:t>Osv.</a:t>
            </a:r>
          </a:p>
        </p:txBody>
      </p:sp>
      <p:sp>
        <p:nvSpPr>
          <p:cNvPr id="19" name="Oval 18"/>
          <p:cNvSpPr/>
          <p:nvPr/>
        </p:nvSpPr>
        <p:spPr bwMode="auto">
          <a:xfrm>
            <a:off x="4353306" y="1772816"/>
            <a:ext cx="2162910" cy="1728191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5496" y="2780928"/>
            <a:ext cx="22322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400" b="1" dirty="0" smtClean="0">
                <a:solidFill>
                  <a:srgbClr val="FF0000"/>
                </a:solidFill>
              </a:rPr>
              <a:t>Alminnelige obligasjonsrettslige regler må anvendes med varsomhet når vi står overfor forpliktelser som ikke har </a:t>
            </a:r>
            <a:r>
              <a:rPr lang="nb-NO" sz="1400" b="1" dirty="0" err="1" smtClean="0">
                <a:solidFill>
                  <a:srgbClr val="FF0000"/>
                </a:solidFill>
              </a:rPr>
              <a:t>kontraktsgrunnlag</a:t>
            </a:r>
            <a:r>
              <a:rPr lang="nb-NO" sz="1400" b="1" dirty="0" smtClean="0">
                <a:solidFill>
                  <a:srgbClr val="FF0000"/>
                </a:solidFill>
              </a:rPr>
              <a:t> eller er pengeforpliktelser</a:t>
            </a:r>
            <a:endParaRPr lang="nb-NO" sz="1400" b="1" dirty="0">
              <a:solidFill>
                <a:srgbClr val="FF0000"/>
              </a:solidFill>
            </a:endParaRPr>
          </a:p>
        </p:txBody>
      </p:sp>
      <p:sp>
        <p:nvSpPr>
          <p:cNvPr id="38" name="Rounded Rectangle 37"/>
          <p:cNvSpPr/>
          <p:nvPr/>
        </p:nvSpPr>
        <p:spPr bwMode="auto">
          <a:xfrm>
            <a:off x="2102497" y="4869160"/>
            <a:ext cx="1513503" cy="1008112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b="1" dirty="0" err="1" smtClean="0">
                <a:solidFill>
                  <a:schemeClr val="bg1">
                    <a:lumMod val="75000"/>
                  </a:schemeClr>
                </a:solidFill>
              </a:rPr>
              <a:t>Condictio</a:t>
            </a:r>
            <a:r>
              <a:rPr lang="nb-NO" sz="1400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nb-NO" sz="1400" b="1" dirty="0" err="1" smtClean="0">
                <a:solidFill>
                  <a:schemeClr val="bg1">
                    <a:lumMod val="75000"/>
                  </a:schemeClr>
                </a:solidFill>
              </a:rPr>
              <a:t>indebiti</a:t>
            </a:r>
            <a:endParaRPr kumimoji="0" lang="nb-NO" sz="1400" b="1" i="0" u="none" strike="noStrike" cap="none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</a:endParaRPr>
          </a:p>
        </p:txBody>
      </p:sp>
      <p:cxnSp>
        <p:nvCxnSpPr>
          <p:cNvPr id="16390" name="Straight Connector 16389"/>
          <p:cNvCxnSpPr>
            <a:stCxn id="5" idx="2"/>
            <a:endCxn id="38" idx="0"/>
          </p:cNvCxnSpPr>
          <p:nvPr/>
        </p:nvCxnSpPr>
        <p:spPr bwMode="auto">
          <a:xfrm flipH="1">
            <a:off x="2859249" y="3140968"/>
            <a:ext cx="2535502" cy="17281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658209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1" grpId="0" animBg="1"/>
      <p:bldP spid="13" grpId="0" animBg="1"/>
      <p:bldP spid="17" grpId="0" animBg="1"/>
      <p:bldP spid="19" grpId="0" animBg="1"/>
      <p:bldP spid="21" grpId="0"/>
      <p:bldP spid="3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«Konseptet» </a:t>
            </a:r>
            <a:r>
              <a:rPr lang="nb-NO" dirty="0" smtClean="0"/>
              <a:t>berikelsesforpliktelser</a:t>
            </a:r>
          </a:p>
        </p:txBody>
      </p:sp>
      <p:sp>
        <p:nvSpPr>
          <p:cNvPr id="2" name="Rounded Rectangle 1"/>
          <p:cNvSpPr/>
          <p:nvPr/>
        </p:nvSpPr>
        <p:spPr bwMode="auto">
          <a:xfrm>
            <a:off x="1475656" y="4032245"/>
            <a:ext cx="1224136" cy="692899"/>
          </a:xfrm>
          <a:prstGeom prst="round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A</a:t>
            </a:r>
            <a:endParaRPr kumimoji="0" lang="nb-NO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156176" y="4005064"/>
            <a:ext cx="1224136" cy="692899"/>
          </a:xfrm>
          <a:prstGeom prst="roundRect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B</a:t>
            </a:r>
            <a:endParaRPr kumimoji="0" lang="nb-NO" sz="2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" name="Down Arrow 2"/>
          <p:cNvSpPr/>
          <p:nvPr/>
        </p:nvSpPr>
        <p:spPr bwMode="auto">
          <a:xfrm>
            <a:off x="1691680" y="2820998"/>
            <a:ext cx="708450" cy="1080120"/>
          </a:xfrm>
          <a:prstGeom prst="downArrow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5616" y="2420888"/>
            <a:ext cx="1944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 smtClean="0">
                <a:solidFill>
                  <a:srgbClr val="7030A0"/>
                </a:solidFill>
              </a:rPr>
              <a:t>Berikelse</a:t>
            </a:r>
            <a:endParaRPr lang="nb-NO" b="1" dirty="0">
              <a:solidFill>
                <a:srgbClr val="7030A0"/>
              </a:solidFill>
            </a:endParaRPr>
          </a:p>
        </p:txBody>
      </p:sp>
      <p:sp>
        <p:nvSpPr>
          <p:cNvPr id="7" name="Right Arrow 6"/>
          <p:cNvSpPr/>
          <p:nvPr/>
        </p:nvSpPr>
        <p:spPr bwMode="auto">
          <a:xfrm>
            <a:off x="3075788" y="4005064"/>
            <a:ext cx="2792355" cy="720080"/>
          </a:xfrm>
          <a:prstGeom prst="rightArrow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2699792" y="2620943"/>
            <a:ext cx="3816424" cy="128017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ash"/>
            <a:round/>
            <a:headEnd type="none" w="med" len="med"/>
            <a:tailEnd type="arrow"/>
          </a:ln>
          <a:effectLst/>
        </p:spPr>
      </p:cxnSp>
      <p:sp>
        <p:nvSpPr>
          <p:cNvPr id="10" name="Rounded Rectangle 9"/>
          <p:cNvSpPr/>
          <p:nvPr/>
        </p:nvSpPr>
        <p:spPr bwMode="auto">
          <a:xfrm>
            <a:off x="3491880" y="2780928"/>
            <a:ext cx="1872208" cy="864096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Oppnås – på en eller annen måte</a:t>
            </a:r>
            <a:r>
              <a:rPr kumimoji="0" lang="nb-NO" sz="1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– på </a:t>
            </a:r>
            <a:r>
              <a:rPr kumimoji="0" lang="nb-NO" sz="140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Bs</a:t>
            </a:r>
            <a:r>
              <a:rPr kumimoji="0" lang="nb-NO" sz="1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bekostning</a:t>
            </a:r>
            <a:endParaRPr kumimoji="0" lang="nb-NO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68143" y="4869160"/>
            <a:ext cx="172819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400" b="1" dirty="0" smtClean="0">
                <a:solidFill>
                  <a:srgbClr val="0070C0"/>
                </a:solidFill>
              </a:rPr>
              <a:t>Det er typisk vanskelig å påvise noe egentlig tap på </a:t>
            </a:r>
            <a:r>
              <a:rPr lang="nb-NO" sz="1400" b="1" dirty="0" err="1" smtClean="0">
                <a:solidFill>
                  <a:srgbClr val="0070C0"/>
                </a:solidFill>
              </a:rPr>
              <a:t>Bs</a:t>
            </a:r>
            <a:r>
              <a:rPr lang="nb-NO" sz="1400" b="1" dirty="0" smtClean="0">
                <a:solidFill>
                  <a:srgbClr val="0070C0"/>
                </a:solidFill>
              </a:rPr>
              <a:t> hånd</a:t>
            </a:r>
            <a:endParaRPr lang="nb-NO" sz="1400" b="1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95936" y="4149080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Når</a:t>
            </a:r>
            <a:r>
              <a:rPr lang="nb-NO" b="1" dirty="0" smtClean="0"/>
              <a:t>?</a:t>
            </a: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4154461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3" grpId="0" animBg="1"/>
      <p:bldP spid="6" grpId="0"/>
      <p:bldP spid="7" grpId="0" animBg="1"/>
      <p:bldP spid="10" grpId="0" animBg="1"/>
      <p:bldP spid="1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Oversikt – berikelsesforpliktelser 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4561317" y="2132856"/>
            <a:ext cx="1666867" cy="1008112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Berikelses-forpliktelser</a:t>
            </a:r>
            <a:endParaRPr kumimoji="0" lang="nb-NO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4353306" y="1772816"/>
            <a:ext cx="2162910" cy="1728191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5" name="Rounded Rectangle 14"/>
          <p:cNvSpPr/>
          <p:nvPr/>
        </p:nvSpPr>
        <p:spPr bwMode="auto">
          <a:xfrm>
            <a:off x="5529335" y="4869160"/>
            <a:ext cx="1513503" cy="1008112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b="1" dirty="0" smtClean="0"/>
              <a:t>Uanmodet forretnings-førsel</a:t>
            </a:r>
            <a:endParaRPr kumimoji="0" lang="nb-NO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6" name="Rounded Rectangle 15"/>
          <p:cNvSpPr/>
          <p:nvPr/>
        </p:nvSpPr>
        <p:spPr bwMode="auto">
          <a:xfrm>
            <a:off x="7257527" y="4869160"/>
            <a:ext cx="1512168" cy="1008112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Mer generelle alminnelige</a:t>
            </a:r>
            <a:r>
              <a:rPr kumimoji="0" lang="nb-NO" sz="1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prinsipper?</a:t>
            </a:r>
            <a:endParaRPr kumimoji="0" lang="nb-NO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8" name="Straight Connector 17"/>
          <p:cNvCxnSpPr>
            <a:endCxn id="16" idx="0"/>
          </p:cNvCxnSpPr>
          <p:nvPr/>
        </p:nvCxnSpPr>
        <p:spPr bwMode="auto">
          <a:xfrm>
            <a:off x="5415982" y="3140968"/>
            <a:ext cx="2597629" cy="17281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>
            <a:endCxn id="22" idx="0"/>
          </p:cNvCxnSpPr>
          <p:nvPr/>
        </p:nvCxnSpPr>
        <p:spPr bwMode="auto">
          <a:xfrm flipH="1">
            <a:off x="4582548" y="3140968"/>
            <a:ext cx="833434" cy="173085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Rounded Rectangle 21"/>
          <p:cNvSpPr/>
          <p:nvPr/>
        </p:nvSpPr>
        <p:spPr bwMode="auto">
          <a:xfrm>
            <a:off x="3825796" y="4871821"/>
            <a:ext cx="1513503" cy="1008112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b="1" dirty="0" smtClean="0"/>
              <a:t>Lovgrunnlag</a:t>
            </a:r>
            <a:endParaRPr kumimoji="0" lang="nb-NO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23" name="Straight Connector 22"/>
          <p:cNvCxnSpPr>
            <a:endCxn id="15" idx="0"/>
          </p:cNvCxnSpPr>
          <p:nvPr/>
        </p:nvCxnSpPr>
        <p:spPr bwMode="auto">
          <a:xfrm>
            <a:off x="5415982" y="3140968"/>
            <a:ext cx="870105" cy="17281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9" name="Rounded Rectangle 28"/>
          <p:cNvSpPr/>
          <p:nvPr/>
        </p:nvSpPr>
        <p:spPr bwMode="auto">
          <a:xfrm>
            <a:off x="2102497" y="4869160"/>
            <a:ext cx="1513503" cy="1008112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b="1" dirty="0" err="1" smtClean="0">
                <a:solidFill>
                  <a:schemeClr val="bg1">
                    <a:lumMod val="75000"/>
                  </a:schemeClr>
                </a:solidFill>
              </a:rPr>
              <a:t>Condictio</a:t>
            </a:r>
            <a:r>
              <a:rPr lang="nb-NO" sz="1400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nb-NO" sz="1400" b="1" dirty="0" err="1" smtClean="0">
                <a:solidFill>
                  <a:schemeClr val="bg1">
                    <a:lumMod val="75000"/>
                  </a:schemeClr>
                </a:solidFill>
              </a:rPr>
              <a:t>indebiti</a:t>
            </a:r>
            <a:endParaRPr kumimoji="0" lang="nb-NO" sz="1400" b="1" i="0" u="none" strike="noStrike" cap="none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</a:endParaRPr>
          </a:p>
        </p:txBody>
      </p:sp>
      <p:cxnSp>
        <p:nvCxnSpPr>
          <p:cNvPr id="30" name="Straight Connector 29"/>
          <p:cNvCxnSpPr>
            <a:endCxn id="29" idx="0"/>
          </p:cNvCxnSpPr>
          <p:nvPr/>
        </p:nvCxnSpPr>
        <p:spPr bwMode="auto">
          <a:xfrm flipH="1">
            <a:off x="2859249" y="3140968"/>
            <a:ext cx="2535502" cy="17281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Oval 24"/>
          <p:cNvSpPr/>
          <p:nvPr/>
        </p:nvSpPr>
        <p:spPr bwMode="auto">
          <a:xfrm>
            <a:off x="3606594" y="4505088"/>
            <a:ext cx="1909446" cy="1728191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225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9" grpId="0" animBg="1"/>
      <p:bldP spid="15" grpId="0" animBg="1"/>
      <p:bldP spid="16" grpId="0" animBg="1"/>
      <p:bldP spid="22" grpId="0" animBg="1"/>
      <p:bldP spid="29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Lovbestemte berikelsesforpliktelser</a:t>
            </a:r>
            <a:endParaRPr lang="nb-NO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021" y="1981200"/>
            <a:ext cx="8118475" cy="4114800"/>
          </a:xfrm>
        </p:spPr>
        <p:txBody>
          <a:bodyPr/>
          <a:lstStyle/>
          <a:p>
            <a:pPr eaLnBrk="1" hangingPunct="1"/>
            <a:r>
              <a:rPr lang="nb-NO" sz="2400" dirty="0" smtClean="0"/>
              <a:t>Spredte lovbestemmelser om berikelsesforpliktelser/-krav – vanskelig å finne en overordnet tanke eller konsistens</a:t>
            </a:r>
          </a:p>
          <a:p>
            <a:pPr eaLnBrk="1" hangingPunct="1"/>
            <a:r>
              <a:rPr lang="nb-NO" sz="2400" dirty="0" smtClean="0"/>
              <a:t>Eksempler</a:t>
            </a:r>
          </a:p>
          <a:p>
            <a:pPr lvl="1"/>
            <a:r>
              <a:rPr lang="nb-NO" dirty="0" smtClean="0"/>
              <a:t>Åndsverksloven § 55 (2)</a:t>
            </a:r>
          </a:p>
          <a:p>
            <a:pPr lvl="1"/>
            <a:r>
              <a:rPr lang="nb-NO" dirty="0" smtClean="0"/>
              <a:t>Selskapsloven § 2-23 (1)</a:t>
            </a:r>
          </a:p>
          <a:p>
            <a:pPr lvl="1"/>
            <a:r>
              <a:rPr lang="nb-NO" dirty="0"/>
              <a:t>Aksjeloven og allmennaksjeloven § 6-17 (3)</a:t>
            </a:r>
          </a:p>
          <a:p>
            <a:pPr lvl="1"/>
            <a:r>
              <a:rPr lang="nb-NO" dirty="0" smtClean="0"/>
              <a:t>Lov om </a:t>
            </a:r>
            <a:r>
              <a:rPr lang="nb-NO" dirty="0" err="1" smtClean="0"/>
              <a:t>hendelege</a:t>
            </a:r>
            <a:r>
              <a:rPr lang="nb-NO" dirty="0" smtClean="0"/>
              <a:t> </a:t>
            </a:r>
            <a:r>
              <a:rPr lang="nb-NO" dirty="0" err="1" smtClean="0"/>
              <a:t>eigedomshøve</a:t>
            </a:r>
            <a:r>
              <a:rPr lang="nb-NO" dirty="0" smtClean="0"/>
              <a:t> §§ 5, 6 og 10-12</a:t>
            </a:r>
          </a:p>
          <a:p>
            <a:pPr lvl="1"/>
            <a:endParaRPr lang="nb-NO" sz="2000" dirty="0" smtClean="0"/>
          </a:p>
          <a:p>
            <a:pPr lvl="1"/>
            <a:endParaRPr lang="nb-NO" sz="2000" dirty="0" smtClean="0"/>
          </a:p>
          <a:p>
            <a:pPr eaLnBrk="1" hangingPunct="1"/>
            <a:endParaRPr lang="nb-NO" dirty="0" smtClean="0"/>
          </a:p>
          <a:p>
            <a:pPr lvl="1"/>
            <a:endParaRPr lang="nb-NO" dirty="0" smtClean="0"/>
          </a:p>
          <a:p>
            <a:pPr eaLnBrk="1" hangingPunct="1"/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2965209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Lovbestemte berikelsesforpliktelser</a:t>
            </a:r>
            <a:endParaRPr lang="nb-NO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021" y="1981200"/>
            <a:ext cx="8118475" cy="4114800"/>
          </a:xfrm>
        </p:spPr>
        <p:txBody>
          <a:bodyPr/>
          <a:lstStyle/>
          <a:p>
            <a:pPr eaLnBrk="1" hangingPunct="1"/>
            <a:r>
              <a:rPr lang="nb-NO" sz="2400" dirty="0" smtClean="0"/>
              <a:t>Eksempel: Åndsverksloven § 55 (2)</a:t>
            </a:r>
          </a:p>
          <a:p>
            <a:pPr eaLnBrk="1" hangingPunct="1"/>
            <a:endParaRPr lang="nb-NO" dirty="0" smtClean="0"/>
          </a:p>
          <a:p>
            <a:pPr lvl="1"/>
            <a:endParaRPr lang="nb-NO" dirty="0" smtClean="0"/>
          </a:p>
          <a:p>
            <a:pPr eaLnBrk="1" hangingPunct="1"/>
            <a:endParaRPr lang="nb-NO" dirty="0" smtClean="0"/>
          </a:p>
        </p:txBody>
      </p:sp>
      <p:pic>
        <p:nvPicPr>
          <p:cNvPr id="1026" name="Picture 2" descr="C:\Users\hermanbr\AppData\Local\Microsoft\Windows\Temporary Internet Files\Content.IE5\JUX1FJQY\MC900019306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0908" y="5301208"/>
            <a:ext cx="2131252" cy="1343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hermanbr\AppData\Local\Microsoft\Windows\Temporary Internet Files\Content.IE5\MXJD403D\MC900084382[1].wm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130" y="3013105"/>
            <a:ext cx="1586726" cy="1207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hermanbr\AppData\Local\Microsoft\Windows\Temporary Internet Files\Content.IE5\5M1IQTRA\MP900401327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320" y="2649113"/>
            <a:ext cx="1379096" cy="2067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ight Arrow 6"/>
          <p:cNvSpPr/>
          <p:nvPr/>
        </p:nvSpPr>
        <p:spPr bwMode="auto">
          <a:xfrm>
            <a:off x="3275856" y="2996952"/>
            <a:ext cx="3600400" cy="1224136"/>
          </a:xfrm>
          <a:prstGeom prst="rightArrow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600" b="1" i="1" dirty="0" smtClean="0"/>
              <a:t>«n</a:t>
            </a:r>
            <a:r>
              <a:rPr kumimoji="0" lang="nb-NO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ettofortjenesten ved den ulovlige handlingen»</a:t>
            </a:r>
            <a:endParaRPr kumimoji="0" lang="nb-NO" sz="16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3271436"/>
            <a:ext cx="16891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600" b="1" dirty="0" smtClean="0"/>
              <a:t>Uavhengig av eventuell god tro</a:t>
            </a:r>
            <a:endParaRPr lang="nb-NO" sz="1600" b="1" dirty="0"/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2987824" y="4221088"/>
            <a:ext cx="1584176" cy="100811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466423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021" y="1981200"/>
            <a:ext cx="8118475" cy="4114800"/>
          </a:xfrm>
        </p:spPr>
        <p:txBody>
          <a:bodyPr/>
          <a:lstStyle/>
          <a:p>
            <a:pPr eaLnBrk="1" hangingPunct="1"/>
            <a:r>
              <a:rPr lang="nb-NO" sz="2400" dirty="0" smtClean="0"/>
              <a:t>Eksempel: Selskapsloven § 2-23 (1)</a:t>
            </a:r>
          </a:p>
          <a:p>
            <a:pPr eaLnBrk="1" hangingPunct="1"/>
            <a:endParaRPr lang="nb-NO" dirty="0" smtClean="0"/>
          </a:p>
          <a:p>
            <a:pPr lvl="1"/>
            <a:endParaRPr lang="nb-NO" dirty="0" smtClean="0"/>
          </a:p>
          <a:p>
            <a:pPr eaLnBrk="1" hangingPunct="1"/>
            <a:endParaRPr lang="nb-NO" dirty="0" smtClean="0"/>
          </a:p>
        </p:txBody>
      </p:sp>
      <p:pic>
        <p:nvPicPr>
          <p:cNvPr id="14" name="Picture 3" descr="C:\Users\hermanbr\AppData\Local\Microsoft\Windows\Temporary Internet Files\Content.IE5\JUX1FJQY\MP900444110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143511"/>
            <a:ext cx="2277819" cy="1509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Lovbestemte berikelsesforpliktelser</a:t>
            </a:r>
            <a:endParaRPr lang="nb-NO" dirty="0" smtClean="0"/>
          </a:p>
        </p:txBody>
      </p:sp>
      <p:sp>
        <p:nvSpPr>
          <p:cNvPr id="7" name="Right Arrow 6"/>
          <p:cNvSpPr/>
          <p:nvPr/>
        </p:nvSpPr>
        <p:spPr bwMode="auto">
          <a:xfrm>
            <a:off x="2987824" y="2996951"/>
            <a:ext cx="3240360" cy="1825462"/>
          </a:xfrm>
          <a:prstGeom prst="rightArrow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b="1" i="1" dirty="0" smtClean="0"/>
              <a:t>«et beløp svarende til de fordeler han har oppebåret ved den urettmessige virksomheten</a:t>
            </a:r>
            <a:r>
              <a:rPr kumimoji="0" lang="nb-NO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»</a:t>
            </a:r>
            <a:endParaRPr kumimoji="0" lang="nb-NO" sz="14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 flipH="1" flipV="1">
            <a:off x="2411760" y="4822413"/>
            <a:ext cx="1498744" cy="44274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ash"/>
            <a:round/>
            <a:headEnd type="none" w="med" len="med"/>
            <a:tailEnd type="arrow"/>
          </a:ln>
          <a:effectLst/>
        </p:spPr>
      </p:cxnSp>
      <p:pic>
        <p:nvPicPr>
          <p:cNvPr id="2050" name="Picture 2" descr="C:\Users\hermanbr\AppData\Local\Microsoft\Windows\Temporary Internet Files\Content.IE5\JUX1FJQY\MP900443105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609272"/>
            <a:ext cx="1043864" cy="1043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hermanbr\AppData\Local\Microsoft\Windows\Temporary Internet Files\Content.IE5\JUX1FJQY\MP900444110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439" y="5265159"/>
            <a:ext cx="2162190" cy="1432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3172906"/>
            <a:ext cx="22778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 smtClean="0">
                <a:solidFill>
                  <a:srgbClr val="FF0000"/>
                </a:solidFill>
              </a:rPr>
              <a:t>A ANS</a:t>
            </a:r>
            <a:endParaRPr lang="nb-NO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10504" y="5405154"/>
            <a:ext cx="21171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 smtClean="0">
                <a:solidFill>
                  <a:srgbClr val="FFC000"/>
                </a:solidFill>
              </a:rPr>
              <a:t>Konkurrerende virksomhet</a:t>
            </a:r>
            <a:endParaRPr lang="nb-NO" b="1" dirty="0">
              <a:solidFill>
                <a:srgbClr val="FFC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9552" y="4653136"/>
            <a:ext cx="22778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600" b="1" dirty="0" smtClean="0"/>
              <a:t>Deltaker</a:t>
            </a:r>
            <a:endParaRPr lang="nb-NO" sz="1600" b="1" dirty="0"/>
          </a:p>
        </p:txBody>
      </p:sp>
      <p:pic>
        <p:nvPicPr>
          <p:cNvPr id="18" name="Picture 3" descr="C:\Users\hermanbr\AppData\Local\Microsoft\Windows\Temporary Internet Files\Content.IE5\JUX1FJQY\MP900444110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862" y="3140968"/>
            <a:ext cx="2273156" cy="1506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6311862" y="3172906"/>
            <a:ext cx="22731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 smtClean="0">
                <a:solidFill>
                  <a:srgbClr val="FF0000"/>
                </a:solidFill>
              </a:rPr>
              <a:t>A ANS</a:t>
            </a:r>
            <a:endParaRPr lang="nb-NO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362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/>
      <p:bldP spid="16" grpId="0"/>
      <p:bldP spid="17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021" y="1981200"/>
            <a:ext cx="8118475" cy="4114800"/>
          </a:xfrm>
        </p:spPr>
        <p:txBody>
          <a:bodyPr/>
          <a:lstStyle/>
          <a:p>
            <a:pPr eaLnBrk="1" hangingPunct="1"/>
            <a:r>
              <a:rPr lang="nb-NO" sz="2400" dirty="0" smtClean="0"/>
              <a:t>Eksempel: Aksjeloven og allmennaksjeloven § 6-17 (3)</a:t>
            </a:r>
          </a:p>
          <a:p>
            <a:pPr eaLnBrk="1" hangingPunct="1"/>
            <a:endParaRPr lang="nb-NO" dirty="0" smtClean="0"/>
          </a:p>
          <a:p>
            <a:pPr lvl="1"/>
            <a:endParaRPr lang="nb-NO" dirty="0" smtClean="0"/>
          </a:p>
          <a:p>
            <a:pPr eaLnBrk="1" hangingPunct="1"/>
            <a:endParaRPr lang="nb-NO" dirty="0" smtClean="0"/>
          </a:p>
        </p:txBody>
      </p:sp>
      <p:pic>
        <p:nvPicPr>
          <p:cNvPr id="14" name="Picture 3" descr="C:\Users\hermanbr\AppData\Local\Microsoft\Windows\Temporary Internet Files\Content.IE5\JUX1FJQY\MP900444110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143511"/>
            <a:ext cx="2277819" cy="1509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Lovbestemte berikelsesforpliktelser</a:t>
            </a:r>
            <a:endParaRPr lang="nb-NO" dirty="0" smtClean="0"/>
          </a:p>
        </p:txBody>
      </p:sp>
      <p:sp>
        <p:nvSpPr>
          <p:cNvPr id="7" name="Right Arrow 6"/>
          <p:cNvSpPr/>
          <p:nvPr/>
        </p:nvSpPr>
        <p:spPr bwMode="auto">
          <a:xfrm>
            <a:off x="2987824" y="3212976"/>
            <a:ext cx="3240360" cy="1354505"/>
          </a:xfrm>
          <a:prstGeom prst="rightArrow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b="1" dirty="0" smtClean="0"/>
              <a:t>Avtalt eller mottatt godtgjørelse </a:t>
            </a:r>
            <a:r>
              <a:rPr lang="nb-NO" sz="1400" b="1" i="1" dirty="0" smtClean="0"/>
              <a:t>«tilfaller selskapet»</a:t>
            </a:r>
            <a:endParaRPr kumimoji="0" lang="nb-NO" sz="14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 flipH="1" flipV="1">
            <a:off x="2411760" y="4822414"/>
            <a:ext cx="2806362" cy="44274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ash"/>
            <a:round/>
            <a:headEnd type="none" w="med" len="med"/>
            <a:tailEnd type="arrow"/>
          </a:ln>
          <a:effectLst/>
        </p:spPr>
      </p:cxnSp>
      <p:pic>
        <p:nvPicPr>
          <p:cNvPr id="2050" name="Picture 2" descr="C:\Users\hermanbr\AppData\Local\Microsoft\Windows\Temporary Internet Files\Content.IE5\JUX1FJQY\MP900443105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609272"/>
            <a:ext cx="1043864" cy="1043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hermanbr\AppData\Local\Microsoft\Windows\Temporary Internet Files\Content.IE5\JUX1FJQY\MP900444110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122" y="5265159"/>
            <a:ext cx="2162190" cy="1432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3172906"/>
            <a:ext cx="22778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 smtClean="0">
                <a:solidFill>
                  <a:srgbClr val="FF0000"/>
                </a:solidFill>
              </a:rPr>
              <a:t>A AS / A ASA</a:t>
            </a:r>
            <a:endParaRPr lang="nb-NO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63187" y="5405154"/>
            <a:ext cx="21171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 smtClean="0">
                <a:solidFill>
                  <a:srgbClr val="FFC000"/>
                </a:solidFill>
              </a:rPr>
              <a:t>Tredjemann</a:t>
            </a:r>
            <a:endParaRPr lang="nb-NO" b="1" dirty="0">
              <a:solidFill>
                <a:srgbClr val="FFC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9552" y="4653136"/>
            <a:ext cx="22778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600" b="1" dirty="0" smtClean="0"/>
              <a:t>Tillitsmann</a:t>
            </a:r>
          </a:p>
          <a:p>
            <a:pPr algn="ctr"/>
            <a:r>
              <a:rPr lang="nb-NO" sz="1400" b="1" dirty="0" smtClean="0"/>
              <a:t>(dennes underordnede og nærstående)</a:t>
            </a:r>
            <a:endParaRPr lang="nb-NO" sz="1400" b="1" dirty="0"/>
          </a:p>
        </p:txBody>
      </p:sp>
      <p:pic>
        <p:nvPicPr>
          <p:cNvPr id="18" name="Picture 3" descr="C:\Users\hermanbr\AppData\Local\Microsoft\Windows\Temporary Internet Files\Content.IE5\JUX1FJQY\MP900444110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862" y="3140968"/>
            <a:ext cx="2273156" cy="1506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6311862" y="3172906"/>
            <a:ext cx="22731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 smtClean="0">
                <a:solidFill>
                  <a:srgbClr val="FF0000"/>
                </a:solidFill>
              </a:rPr>
              <a:t>A AS / A ASA</a:t>
            </a:r>
            <a:endParaRPr lang="nb-NO" b="1" dirty="0">
              <a:solidFill>
                <a:srgbClr val="FF0000"/>
              </a:solidFill>
            </a:endParaRPr>
          </a:p>
        </p:txBody>
      </p:sp>
      <p:sp>
        <p:nvSpPr>
          <p:cNvPr id="20" name="Rounded Rectangle 19"/>
          <p:cNvSpPr/>
          <p:nvPr/>
        </p:nvSpPr>
        <p:spPr bwMode="auto">
          <a:xfrm>
            <a:off x="3059832" y="4653135"/>
            <a:ext cx="1872208" cy="1080121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b="1" dirty="0" smtClean="0"/>
              <a:t>Godtgjørelse i anledning sitt arbeid for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b="1" dirty="0" smtClean="0">
                <a:solidFill>
                  <a:srgbClr val="FF0000"/>
                </a:solidFill>
              </a:rPr>
              <a:t>A AS / A ASA</a:t>
            </a:r>
            <a:endParaRPr kumimoji="0" lang="nb-NO" sz="1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64895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/>
      <p:bldP spid="16" grpId="0"/>
      <p:bldP spid="17" grpId="0"/>
      <p:bldP spid="19" grpId="0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Oversikt – berikelsesforpliktelser 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4561317" y="2132856"/>
            <a:ext cx="1666867" cy="1008112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Berikelses-forpliktelser</a:t>
            </a:r>
            <a:endParaRPr kumimoji="0" lang="nb-NO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4353306" y="1772816"/>
            <a:ext cx="2162910" cy="1728191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5" name="Rounded Rectangle 14"/>
          <p:cNvSpPr/>
          <p:nvPr/>
        </p:nvSpPr>
        <p:spPr bwMode="auto">
          <a:xfrm>
            <a:off x="5529335" y="4869160"/>
            <a:ext cx="1513503" cy="1008112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b="1" dirty="0" smtClean="0"/>
              <a:t>Uanmodet forretnings-førsel</a:t>
            </a:r>
            <a:endParaRPr kumimoji="0" lang="nb-NO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6" name="Rounded Rectangle 15"/>
          <p:cNvSpPr/>
          <p:nvPr/>
        </p:nvSpPr>
        <p:spPr bwMode="auto">
          <a:xfrm>
            <a:off x="7257527" y="4869160"/>
            <a:ext cx="1512168" cy="1008112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Mer generelle alminnelige</a:t>
            </a:r>
            <a:r>
              <a:rPr kumimoji="0" lang="nb-NO" sz="1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prinsipper?</a:t>
            </a:r>
            <a:endParaRPr kumimoji="0" lang="nb-NO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8" name="Straight Connector 17"/>
          <p:cNvCxnSpPr>
            <a:endCxn id="16" idx="0"/>
          </p:cNvCxnSpPr>
          <p:nvPr/>
        </p:nvCxnSpPr>
        <p:spPr bwMode="auto">
          <a:xfrm>
            <a:off x="5415982" y="3140968"/>
            <a:ext cx="2597629" cy="17281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>
            <a:endCxn id="22" idx="0"/>
          </p:cNvCxnSpPr>
          <p:nvPr/>
        </p:nvCxnSpPr>
        <p:spPr bwMode="auto">
          <a:xfrm flipH="1">
            <a:off x="4582548" y="3140968"/>
            <a:ext cx="833434" cy="173085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Rounded Rectangle 21"/>
          <p:cNvSpPr/>
          <p:nvPr/>
        </p:nvSpPr>
        <p:spPr bwMode="auto">
          <a:xfrm>
            <a:off x="3825796" y="4871821"/>
            <a:ext cx="1513503" cy="1008112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b="1" dirty="0" smtClean="0"/>
              <a:t>Lovgrunnlag</a:t>
            </a:r>
            <a:endParaRPr kumimoji="0" lang="nb-NO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23" name="Straight Connector 22"/>
          <p:cNvCxnSpPr>
            <a:endCxn id="15" idx="0"/>
          </p:cNvCxnSpPr>
          <p:nvPr/>
        </p:nvCxnSpPr>
        <p:spPr bwMode="auto">
          <a:xfrm>
            <a:off x="5415982" y="3140968"/>
            <a:ext cx="870105" cy="17281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Oval 24"/>
          <p:cNvSpPr/>
          <p:nvPr/>
        </p:nvSpPr>
        <p:spPr bwMode="auto">
          <a:xfrm>
            <a:off x="5331363" y="4478153"/>
            <a:ext cx="1909446" cy="1728191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7" name="Rounded Rectangle 26"/>
          <p:cNvSpPr/>
          <p:nvPr/>
        </p:nvSpPr>
        <p:spPr bwMode="auto">
          <a:xfrm>
            <a:off x="2102497" y="4869160"/>
            <a:ext cx="1513503" cy="1008112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b="1" dirty="0" err="1" smtClean="0">
                <a:solidFill>
                  <a:schemeClr val="bg1">
                    <a:lumMod val="75000"/>
                  </a:schemeClr>
                </a:solidFill>
              </a:rPr>
              <a:t>Condictio</a:t>
            </a:r>
            <a:r>
              <a:rPr lang="nb-NO" sz="1400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nb-NO" sz="1400" b="1" dirty="0" err="1" smtClean="0">
                <a:solidFill>
                  <a:schemeClr val="bg1">
                    <a:lumMod val="75000"/>
                  </a:schemeClr>
                </a:solidFill>
              </a:rPr>
              <a:t>indebiti</a:t>
            </a:r>
            <a:endParaRPr kumimoji="0" lang="nb-NO" sz="1400" b="1" i="0" u="none" strike="noStrike" cap="none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</a:endParaRPr>
          </a:p>
        </p:txBody>
      </p:sp>
      <p:cxnSp>
        <p:nvCxnSpPr>
          <p:cNvPr id="28" name="Straight Connector 27"/>
          <p:cNvCxnSpPr>
            <a:endCxn id="27" idx="0"/>
          </p:cNvCxnSpPr>
          <p:nvPr/>
        </p:nvCxnSpPr>
        <p:spPr bwMode="auto">
          <a:xfrm flipH="1">
            <a:off x="2859249" y="3140968"/>
            <a:ext cx="2535502" cy="17281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157540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9" grpId="0" animBg="1"/>
      <p:bldP spid="15" grpId="0" animBg="1"/>
      <p:bldP spid="16" grpId="0" animBg="1"/>
      <p:bldP spid="22" grpId="0" animBg="1"/>
      <p:bldP spid="25" grpId="0" animBg="1"/>
      <p:bldP spid="2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Uanmodet forretningsførsel (</a:t>
            </a:r>
            <a:r>
              <a:rPr lang="nb-NO" dirty="0" err="1" smtClean="0"/>
              <a:t>negotiorum</a:t>
            </a:r>
            <a:r>
              <a:rPr lang="nb-NO" dirty="0" smtClean="0"/>
              <a:t> </a:t>
            </a:r>
            <a:r>
              <a:rPr lang="nb-NO" dirty="0" err="1" smtClean="0"/>
              <a:t>gestio</a:t>
            </a:r>
            <a:r>
              <a:rPr lang="nb-NO" dirty="0" smtClean="0"/>
              <a:t>)</a:t>
            </a:r>
          </a:p>
        </p:txBody>
      </p:sp>
      <p:sp>
        <p:nvSpPr>
          <p:cNvPr id="3" name="Rounded Rectangle 2"/>
          <p:cNvSpPr/>
          <p:nvPr/>
        </p:nvSpPr>
        <p:spPr bwMode="auto">
          <a:xfrm>
            <a:off x="7020272" y="3205336"/>
            <a:ext cx="1512168" cy="1231776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Den det handles på vegne av (dominus)</a:t>
            </a:r>
            <a:endParaRPr kumimoji="0" lang="nb-NO" sz="1400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" name="Rounded Rectangle 3"/>
          <p:cNvSpPr/>
          <p:nvPr/>
        </p:nvSpPr>
        <p:spPr bwMode="auto">
          <a:xfrm>
            <a:off x="683568" y="3212976"/>
            <a:ext cx="1513503" cy="1224136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b="1" dirty="0" smtClean="0"/>
              <a:t>Den som opptrer på vegne av en annen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(</a:t>
            </a:r>
            <a:r>
              <a:rPr kumimoji="0" lang="nb-NO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gestor</a:t>
            </a:r>
            <a:r>
              <a:rPr kumimoji="0" lang="nb-NO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)</a:t>
            </a:r>
            <a:endParaRPr kumimoji="0" lang="nb-NO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" name="Right Arrow 4"/>
          <p:cNvSpPr/>
          <p:nvPr/>
        </p:nvSpPr>
        <p:spPr bwMode="auto">
          <a:xfrm>
            <a:off x="2483768" y="3284984"/>
            <a:ext cx="4320616" cy="1080120"/>
          </a:xfrm>
          <a:prstGeom prst="rightArrow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b="1" dirty="0" smtClean="0"/>
              <a:t>Vederlagskrav – egentlig ikke berikelseskrav i tradisjonell forstand</a:t>
            </a:r>
            <a:endParaRPr kumimoji="0" lang="nb-NO" sz="14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020272" y="4725144"/>
            <a:ext cx="15121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400" b="1" dirty="0" smtClean="0">
                <a:solidFill>
                  <a:srgbClr val="0070C0"/>
                </a:solidFill>
              </a:rPr>
              <a:t>Forhindret fra å handle på egne vegne</a:t>
            </a:r>
            <a:endParaRPr lang="nb-NO" sz="1400" b="1" dirty="0">
              <a:solidFill>
                <a:srgbClr val="0070C0"/>
              </a:solidFill>
            </a:endParaRPr>
          </a:p>
        </p:txBody>
      </p:sp>
      <p:cxnSp>
        <p:nvCxnSpPr>
          <p:cNvPr id="7" name="Straight Connector 6"/>
          <p:cNvCxnSpPr>
            <a:stCxn id="4" idx="2"/>
          </p:cNvCxnSpPr>
          <p:nvPr/>
        </p:nvCxnSpPr>
        <p:spPr bwMode="auto">
          <a:xfrm flipH="1">
            <a:off x="1440319" y="4437112"/>
            <a:ext cx="1" cy="18002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V="1">
            <a:off x="1448636" y="4437112"/>
            <a:ext cx="5355612" cy="18002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ash"/>
            <a:round/>
            <a:headEnd type="none" w="med" len="med"/>
            <a:tailEnd type="arrow"/>
          </a:ln>
          <a:effectLst/>
        </p:spPr>
      </p:cxnSp>
      <p:sp>
        <p:nvSpPr>
          <p:cNvPr id="11" name="Rounded Rectangle 10"/>
          <p:cNvSpPr/>
          <p:nvPr/>
        </p:nvSpPr>
        <p:spPr bwMode="auto">
          <a:xfrm>
            <a:off x="2843808" y="4509120"/>
            <a:ext cx="2304255" cy="1728192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b="1" dirty="0" smtClean="0"/>
              <a:t>Handler på dennes vegne uten at det foreligger et særskilt rettsforhold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b="1" dirty="0" smtClean="0"/>
              <a:t>– nødvendige handlinger på forsvarlig måte</a:t>
            </a:r>
            <a:endParaRPr kumimoji="0" lang="nb-NO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0413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2" grpId="0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Oversikt – berikelsesforpliktelser</a:t>
            </a:r>
            <a:endParaRPr lang="nb-NO" dirty="0" smtClean="0"/>
          </a:p>
        </p:txBody>
      </p:sp>
      <p:sp>
        <p:nvSpPr>
          <p:cNvPr id="5" name="Rounded Rectangle 4"/>
          <p:cNvSpPr/>
          <p:nvPr/>
        </p:nvSpPr>
        <p:spPr bwMode="auto">
          <a:xfrm>
            <a:off x="4561317" y="2132856"/>
            <a:ext cx="1666867" cy="1008112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Berikelses-forpliktelser</a:t>
            </a:r>
            <a:endParaRPr kumimoji="0" lang="nb-NO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4353306" y="1772816"/>
            <a:ext cx="2162910" cy="1728191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5" name="Rounded Rectangle 14"/>
          <p:cNvSpPr/>
          <p:nvPr/>
        </p:nvSpPr>
        <p:spPr bwMode="auto">
          <a:xfrm>
            <a:off x="5529335" y="4869160"/>
            <a:ext cx="1513503" cy="1008112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b="1" dirty="0" smtClean="0"/>
              <a:t>Uanmodet forretnings-førsel</a:t>
            </a:r>
            <a:endParaRPr kumimoji="0" lang="nb-NO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6" name="Rounded Rectangle 15"/>
          <p:cNvSpPr/>
          <p:nvPr/>
        </p:nvSpPr>
        <p:spPr bwMode="auto">
          <a:xfrm>
            <a:off x="7257527" y="4869160"/>
            <a:ext cx="1512168" cy="1008112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Mer generelle alminnelige</a:t>
            </a:r>
            <a:r>
              <a:rPr kumimoji="0" lang="nb-NO" sz="1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prinsipper?</a:t>
            </a:r>
            <a:endParaRPr kumimoji="0" lang="nb-NO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8" name="Straight Connector 17"/>
          <p:cNvCxnSpPr>
            <a:endCxn id="16" idx="0"/>
          </p:cNvCxnSpPr>
          <p:nvPr/>
        </p:nvCxnSpPr>
        <p:spPr bwMode="auto">
          <a:xfrm>
            <a:off x="5415982" y="3140968"/>
            <a:ext cx="2597629" cy="17281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>
            <a:endCxn id="22" idx="0"/>
          </p:cNvCxnSpPr>
          <p:nvPr/>
        </p:nvCxnSpPr>
        <p:spPr bwMode="auto">
          <a:xfrm flipH="1">
            <a:off x="4582548" y="3140968"/>
            <a:ext cx="833434" cy="173085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Rounded Rectangle 21"/>
          <p:cNvSpPr/>
          <p:nvPr/>
        </p:nvSpPr>
        <p:spPr bwMode="auto">
          <a:xfrm>
            <a:off x="3825796" y="4871821"/>
            <a:ext cx="1513503" cy="1008112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b="1" dirty="0" smtClean="0"/>
              <a:t>Lovgrunnlag</a:t>
            </a:r>
            <a:endParaRPr kumimoji="0" lang="nb-NO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23" name="Straight Connector 22"/>
          <p:cNvCxnSpPr>
            <a:endCxn id="15" idx="0"/>
          </p:cNvCxnSpPr>
          <p:nvPr/>
        </p:nvCxnSpPr>
        <p:spPr bwMode="auto">
          <a:xfrm>
            <a:off x="5415982" y="3140968"/>
            <a:ext cx="870105" cy="17281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Oval 24"/>
          <p:cNvSpPr/>
          <p:nvPr/>
        </p:nvSpPr>
        <p:spPr bwMode="auto">
          <a:xfrm>
            <a:off x="7055042" y="4509120"/>
            <a:ext cx="1909446" cy="1728191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7" name="Rounded Rectangle 26"/>
          <p:cNvSpPr/>
          <p:nvPr/>
        </p:nvSpPr>
        <p:spPr bwMode="auto">
          <a:xfrm>
            <a:off x="2102497" y="4869160"/>
            <a:ext cx="1513503" cy="1008112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b="1" dirty="0" err="1" smtClean="0">
                <a:solidFill>
                  <a:schemeClr val="bg1">
                    <a:lumMod val="75000"/>
                  </a:schemeClr>
                </a:solidFill>
              </a:rPr>
              <a:t>Condictio</a:t>
            </a:r>
            <a:r>
              <a:rPr lang="nb-NO" sz="1400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nb-NO" sz="1400" b="1" dirty="0" err="1" smtClean="0">
                <a:solidFill>
                  <a:schemeClr val="bg1">
                    <a:lumMod val="75000"/>
                  </a:schemeClr>
                </a:solidFill>
              </a:rPr>
              <a:t>indebiti</a:t>
            </a:r>
            <a:endParaRPr kumimoji="0" lang="nb-NO" sz="1400" b="1" i="0" u="none" strike="noStrike" cap="none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</a:endParaRPr>
          </a:p>
        </p:txBody>
      </p:sp>
      <p:cxnSp>
        <p:nvCxnSpPr>
          <p:cNvPr id="28" name="Straight Connector 27"/>
          <p:cNvCxnSpPr>
            <a:endCxn id="27" idx="0"/>
          </p:cNvCxnSpPr>
          <p:nvPr/>
        </p:nvCxnSpPr>
        <p:spPr bwMode="auto">
          <a:xfrm flipH="1">
            <a:off x="2859249" y="3140968"/>
            <a:ext cx="2535502" cy="17281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403221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9" grpId="0" animBg="1"/>
      <p:bldP spid="15" grpId="0" animBg="1"/>
      <p:bldP spid="16" grpId="0" animBg="1"/>
      <p:bldP spid="22" grpId="0" animBg="1"/>
      <p:bldP spid="25" grpId="0" animBg="1"/>
      <p:bldP spid="2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Berikelseskrav basert på mer generelle alminnelige prinsipper?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021" y="1981200"/>
            <a:ext cx="8118475" cy="4114800"/>
          </a:xfrm>
        </p:spPr>
        <p:txBody>
          <a:bodyPr/>
          <a:lstStyle/>
          <a:p>
            <a:pPr eaLnBrk="1" hangingPunct="1"/>
            <a:r>
              <a:rPr lang="nb-NO" sz="2400" dirty="0" smtClean="0"/>
              <a:t>Uavklart spørsmål i norsk rett – om, og eventuelt når og hvor langt</a:t>
            </a:r>
          </a:p>
          <a:p>
            <a:pPr eaLnBrk="1" hangingPunct="1"/>
            <a:r>
              <a:rPr lang="nb-NO" sz="2400" dirty="0" smtClean="0"/>
              <a:t>Mye debattert i juridisk teori: </a:t>
            </a:r>
            <a:r>
              <a:rPr lang="nb-NO" sz="2400" dirty="0" err="1" smtClean="0"/>
              <a:t>Hellner</a:t>
            </a:r>
            <a:r>
              <a:rPr lang="nb-NO" sz="2400" dirty="0" smtClean="0"/>
              <a:t>, Vinding Kruse, Monsen</a:t>
            </a:r>
          </a:p>
          <a:p>
            <a:pPr eaLnBrk="1" hangingPunct="1"/>
            <a:r>
              <a:rPr lang="nb-NO" sz="2400" dirty="0" smtClean="0"/>
              <a:t>Finnes ikke avgjørende rettspraksis i noen retning</a:t>
            </a:r>
          </a:p>
          <a:p>
            <a:pPr eaLnBrk="1" hangingPunct="1"/>
            <a:r>
              <a:rPr lang="nb-NO" sz="2400" dirty="0" smtClean="0"/>
              <a:t>Må antakelig vurderes konkret, og de vesentligste elementene vil være eventuell </a:t>
            </a:r>
            <a:r>
              <a:rPr lang="nb-NO" sz="2400" dirty="0" smtClean="0">
                <a:solidFill>
                  <a:srgbClr val="FF0000"/>
                </a:solidFill>
              </a:rPr>
              <a:t>skyld(grad)</a:t>
            </a:r>
            <a:r>
              <a:rPr lang="nb-NO" sz="2400" dirty="0" smtClean="0"/>
              <a:t>, </a:t>
            </a:r>
            <a:r>
              <a:rPr lang="nb-NO" sz="2400" dirty="0" smtClean="0">
                <a:solidFill>
                  <a:srgbClr val="FF0000"/>
                </a:solidFill>
              </a:rPr>
              <a:t>tidsforløpet </a:t>
            </a:r>
            <a:r>
              <a:rPr lang="nb-NO" sz="2400" dirty="0" smtClean="0"/>
              <a:t>og </a:t>
            </a:r>
            <a:r>
              <a:rPr lang="nb-NO" sz="2400" dirty="0" smtClean="0">
                <a:solidFill>
                  <a:srgbClr val="FF0000"/>
                </a:solidFill>
              </a:rPr>
              <a:t>rimelighet</a:t>
            </a:r>
            <a:r>
              <a:rPr lang="nb-NO" sz="2400" dirty="0" smtClean="0"/>
              <a:t> </a:t>
            </a:r>
          </a:p>
          <a:p>
            <a:pPr lvl="1"/>
            <a:endParaRPr lang="nb-NO" sz="2000" dirty="0" smtClean="0"/>
          </a:p>
          <a:p>
            <a:pPr lvl="1"/>
            <a:endParaRPr lang="nb-NO" sz="2000" dirty="0" smtClean="0"/>
          </a:p>
          <a:p>
            <a:pPr eaLnBrk="1" hangingPunct="1"/>
            <a:endParaRPr lang="nb-NO" dirty="0" smtClean="0"/>
          </a:p>
          <a:p>
            <a:pPr lvl="1"/>
            <a:endParaRPr lang="nb-NO" dirty="0" smtClean="0"/>
          </a:p>
          <a:p>
            <a:pPr eaLnBrk="1" hangingPunct="1"/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3680461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Berikelseskrav basert på mer generelle alminnelige prinsipper?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021" y="1981200"/>
            <a:ext cx="8118475" cy="4114800"/>
          </a:xfrm>
        </p:spPr>
        <p:txBody>
          <a:bodyPr/>
          <a:lstStyle/>
          <a:p>
            <a:pPr eaLnBrk="1" hangingPunct="1"/>
            <a:r>
              <a:rPr lang="nb-NO" sz="2400" dirty="0" smtClean="0"/>
              <a:t>Eksempler på kategorier som kan være aktuelle</a:t>
            </a:r>
          </a:p>
          <a:p>
            <a:pPr lvl="1"/>
            <a:r>
              <a:rPr lang="nb-NO" dirty="0" smtClean="0"/>
              <a:t>Uberettiget berikelse oppnådd gjennom uhjemlet å råde over en annens formuesgode</a:t>
            </a:r>
          </a:p>
          <a:p>
            <a:pPr lvl="1"/>
            <a:r>
              <a:rPr lang="nb-NO" dirty="0" smtClean="0"/>
              <a:t>Forbedring på en annens ting</a:t>
            </a:r>
          </a:p>
          <a:p>
            <a:pPr lvl="1"/>
            <a:endParaRPr lang="nb-NO" sz="2000" dirty="0" smtClean="0"/>
          </a:p>
          <a:p>
            <a:pPr eaLnBrk="1" hangingPunct="1"/>
            <a:endParaRPr lang="nb-NO" dirty="0" smtClean="0"/>
          </a:p>
          <a:p>
            <a:pPr lvl="1"/>
            <a:endParaRPr lang="nb-NO" dirty="0" smtClean="0"/>
          </a:p>
          <a:p>
            <a:pPr eaLnBrk="1" hangingPunct="1"/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858753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auto">
          <a:xfrm>
            <a:off x="2051720" y="2492896"/>
            <a:ext cx="5184576" cy="3824808"/>
          </a:xfrm>
          <a:prstGeom prst="round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800" b="1" dirty="0" smtClean="0">
                <a:solidFill>
                  <a:schemeClr val="bg1"/>
                </a:solidFill>
              </a:rPr>
              <a:t>Regler av helt generell karakter innenfor obligasjonsretten</a:t>
            </a:r>
          </a:p>
        </p:txBody>
      </p:sp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Prinsippbygging</a:t>
            </a:r>
          </a:p>
        </p:txBody>
      </p:sp>
      <p:sp>
        <p:nvSpPr>
          <p:cNvPr id="17" name="Rounded Rectangle 16"/>
          <p:cNvSpPr/>
          <p:nvPr/>
        </p:nvSpPr>
        <p:spPr bwMode="auto">
          <a:xfrm>
            <a:off x="2563099" y="3353733"/>
            <a:ext cx="4154495" cy="2811571"/>
          </a:xfrm>
          <a:prstGeom prst="round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800" b="1" dirty="0" smtClean="0"/>
              <a:t>Regler som gjelder for flere kontraktstyper</a:t>
            </a:r>
          </a:p>
        </p:txBody>
      </p:sp>
      <p:sp>
        <p:nvSpPr>
          <p:cNvPr id="3" name="Rounded Rectangle 2"/>
          <p:cNvSpPr/>
          <p:nvPr/>
        </p:nvSpPr>
        <p:spPr bwMode="auto">
          <a:xfrm>
            <a:off x="3471132" y="4343239"/>
            <a:ext cx="2438508" cy="1822066"/>
          </a:xfrm>
          <a:prstGeom prst="round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800" b="1" dirty="0" smtClean="0">
                <a:solidFill>
                  <a:schemeClr val="bg1"/>
                </a:solidFill>
              </a:rPr>
              <a:t>Kontraktstype-spesifikke regler</a:t>
            </a:r>
          </a:p>
        </p:txBody>
      </p:sp>
    </p:spTree>
    <p:extLst>
      <p:ext uri="{BB962C8B-B14F-4D97-AF65-F5344CB8AC3E}">
        <p14:creationId xmlns:p14="http://schemas.microsoft.com/office/powerpoint/2010/main" val="3185920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7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 bwMode="auto">
          <a:xfrm>
            <a:off x="1043608" y="4941168"/>
            <a:ext cx="3960440" cy="180148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b="1" dirty="0" smtClean="0"/>
              <a:t>Lovgivning, forarbeider, r</a:t>
            </a:r>
            <a:r>
              <a:rPr kumimoji="0" lang="nb-NO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ettspraksis, </a:t>
            </a:r>
            <a:r>
              <a:rPr kumimoji="0" lang="nb-NO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kontraktspraksis</a:t>
            </a:r>
            <a:r>
              <a:rPr kumimoji="0" lang="nb-NO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, juridisk teori</a:t>
            </a:r>
            <a:r>
              <a:rPr kumimoji="0" lang="nb-NO" sz="1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osv</a:t>
            </a:r>
            <a:r>
              <a:rPr kumimoji="0" lang="nb-NO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.</a:t>
            </a:r>
            <a:r>
              <a:rPr kumimoji="0" lang="nb-NO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nb-NO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1" name="Rounded Rectangle 20"/>
          <p:cNvSpPr/>
          <p:nvPr/>
        </p:nvSpPr>
        <p:spPr bwMode="auto">
          <a:xfrm>
            <a:off x="2476364" y="1772816"/>
            <a:ext cx="4248472" cy="1215442"/>
          </a:xfrm>
          <a:prstGeom prst="round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800" b="1" dirty="0" smtClean="0">
                <a:solidFill>
                  <a:schemeClr val="bg1"/>
                </a:solidFill>
              </a:rPr>
              <a:t>Mer eller mindre alminnelige ulovfestede kontraktsrettslige / obligasjonsrettslige prinsipper</a:t>
            </a:r>
          </a:p>
        </p:txBody>
      </p:sp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Prinsippbygging</a:t>
            </a:r>
            <a:endParaRPr lang="nb-NO" dirty="0" smtClean="0"/>
          </a:p>
        </p:txBody>
      </p:sp>
      <p:sp>
        <p:nvSpPr>
          <p:cNvPr id="13" name="Rounded Rectangle 12"/>
          <p:cNvSpPr/>
          <p:nvPr/>
        </p:nvSpPr>
        <p:spPr bwMode="auto">
          <a:xfrm>
            <a:off x="1187624" y="5085184"/>
            <a:ext cx="1656184" cy="792088"/>
          </a:xfrm>
          <a:prstGeom prst="round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b="1" dirty="0" smtClean="0">
                <a:solidFill>
                  <a:schemeClr val="bg1"/>
                </a:solidFill>
              </a:rPr>
              <a:t>Kontraktstype-spesifikke regler</a:t>
            </a:r>
          </a:p>
        </p:txBody>
      </p:sp>
      <p:sp>
        <p:nvSpPr>
          <p:cNvPr id="14" name="Rounded Rectangle 13"/>
          <p:cNvSpPr/>
          <p:nvPr/>
        </p:nvSpPr>
        <p:spPr bwMode="auto">
          <a:xfrm>
            <a:off x="2843808" y="5085184"/>
            <a:ext cx="1944216" cy="792088"/>
          </a:xfrm>
          <a:prstGeom prst="round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b="1" dirty="0" smtClean="0"/>
              <a:t>Regler som gjelder for flere kontraktstyper</a:t>
            </a:r>
          </a:p>
        </p:txBody>
      </p:sp>
      <p:sp>
        <p:nvSpPr>
          <p:cNvPr id="5" name="Isosceles Triangle 4"/>
          <p:cNvSpPr/>
          <p:nvPr/>
        </p:nvSpPr>
        <p:spPr bwMode="auto">
          <a:xfrm>
            <a:off x="6372200" y="5373216"/>
            <a:ext cx="2160240" cy="1296144"/>
          </a:xfrm>
          <a:prstGeom prst="triangle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Faktum</a:t>
            </a:r>
            <a:endParaRPr kumimoji="0" lang="nb-NO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107504" y="3068960"/>
            <a:ext cx="2088232" cy="144016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Kilder som sier noe om det almene – typisk rettspraksis og juridisk teori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/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/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9" name="Straight Arrow Connector 8"/>
          <p:cNvCxnSpPr>
            <a:stCxn id="6" idx="0"/>
            <a:endCxn id="21" idx="2"/>
          </p:cNvCxnSpPr>
          <p:nvPr/>
        </p:nvCxnSpPr>
        <p:spPr bwMode="auto">
          <a:xfrm flipV="1">
            <a:off x="3023828" y="2988258"/>
            <a:ext cx="1576772" cy="195291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>
            <a:endCxn id="5" idx="1"/>
          </p:cNvCxnSpPr>
          <p:nvPr/>
        </p:nvCxnSpPr>
        <p:spPr bwMode="auto">
          <a:xfrm>
            <a:off x="5004048" y="2988258"/>
            <a:ext cx="1908212" cy="303303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7056276" y="2852936"/>
            <a:ext cx="19802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b="1" dirty="0" smtClean="0">
                <a:solidFill>
                  <a:srgbClr val="FF0000"/>
                </a:solidFill>
              </a:rPr>
              <a:t>Det må undersøkes om det – konkret – er berettiget å anvende det mer eller mindre alminnelige prinsippet i det konkrete tilfellet</a:t>
            </a:r>
            <a:endParaRPr lang="nb-NO" sz="1600" b="1" dirty="0">
              <a:solidFill>
                <a:srgbClr val="FF0000"/>
              </a:solidFill>
            </a:endParaRPr>
          </a:p>
        </p:txBody>
      </p:sp>
      <p:cxnSp>
        <p:nvCxnSpPr>
          <p:cNvPr id="33" name="Straight Arrow Connector 32"/>
          <p:cNvCxnSpPr>
            <a:stCxn id="18" idx="3"/>
            <a:endCxn id="21" idx="2"/>
          </p:cNvCxnSpPr>
          <p:nvPr/>
        </p:nvCxnSpPr>
        <p:spPr bwMode="auto">
          <a:xfrm flipV="1">
            <a:off x="2195736" y="2988258"/>
            <a:ext cx="2404864" cy="80078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767265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1" grpId="0" animBg="1"/>
      <p:bldP spid="13" grpId="0" animBg="1"/>
      <p:bldP spid="14" grpId="0" animBg="1"/>
      <p:bldP spid="5" grpId="0" animBg="1"/>
      <p:bldP spid="18" grpId="0" animBg="1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27585" y="2276872"/>
            <a:ext cx="7056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nb-NO" sz="4000" b="1" dirty="0" smtClean="0"/>
              <a:t>AVSLUTNING</a:t>
            </a:r>
            <a:endParaRPr lang="nb-NO" sz="4000" b="1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59055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611560" y="692696"/>
            <a:ext cx="8075240" cy="1143000"/>
          </a:xfrm>
        </p:spPr>
        <p:txBody>
          <a:bodyPr/>
          <a:lstStyle/>
          <a:p>
            <a:r>
              <a:rPr lang="nb-NO" dirty="0" smtClean="0"/>
              <a:t>Det helt sentrale: </a:t>
            </a:r>
            <a:r>
              <a:rPr lang="nb-NO" dirty="0" smtClean="0">
                <a:solidFill>
                  <a:srgbClr val="FF0000"/>
                </a:solidFill>
              </a:rPr>
              <a:t>hvor er vi og hva er sammenhengen mellom de ulike spørsmålene?</a:t>
            </a:r>
          </a:p>
        </p:txBody>
      </p:sp>
      <p:sp>
        <p:nvSpPr>
          <p:cNvPr id="4" name="Rett linje 5"/>
          <p:cNvSpPr/>
          <p:nvPr/>
        </p:nvSpPr>
        <p:spPr>
          <a:xfrm>
            <a:off x="6052704" y="3082979"/>
            <a:ext cx="1914743" cy="83190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736961"/>
                </a:lnTo>
                <a:lnTo>
                  <a:pt x="1914743" y="736961"/>
                </a:lnTo>
                <a:lnTo>
                  <a:pt x="1914743" y="831907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Rett linje 6"/>
          <p:cNvSpPr/>
          <p:nvPr/>
        </p:nvSpPr>
        <p:spPr>
          <a:xfrm>
            <a:off x="6873308" y="4367010"/>
            <a:ext cx="1094139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94945"/>
                </a:lnTo>
                <a:lnTo>
                  <a:pt x="1094139" y="94945"/>
                </a:lnTo>
                <a:lnTo>
                  <a:pt x="1094139" y="189891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Rett linje 8"/>
          <p:cNvSpPr/>
          <p:nvPr/>
        </p:nvSpPr>
        <p:spPr>
          <a:xfrm>
            <a:off x="5779169" y="4367010"/>
            <a:ext cx="1094139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1094139" y="0"/>
                </a:moveTo>
                <a:lnTo>
                  <a:pt x="1094139" y="94945"/>
                </a:lnTo>
                <a:lnTo>
                  <a:pt x="0" y="94945"/>
                </a:lnTo>
                <a:lnTo>
                  <a:pt x="0" y="189891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Rett linje 9"/>
          <p:cNvSpPr/>
          <p:nvPr/>
        </p:nvSpPr>
        <p:spPr>
          <a:xfrm>
            <a:off x="6052704" y="3082979"/>
            <a:ext cx="820604" cy="83190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736961"/>
                </a:lnTo>
                <a:lnTo>
                  <a:pt x="820604" y="736961"/>
                </a:lnTo>
                <a:lnTo>
                  <a:pt x="820604" y="831907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Rett linje 10"/>
          <p:cNvSpPr/>
          <p:nvPr/>
        </p:nvSpPr>
        <p:spPr>
          <a:xfrm>
            <a:off x="4283968" y="5009026"/>
            <a:ext cx="135637" cy="105796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057969"/>
                </a:lnTo>
                <a:lnTo>
                  <a:pt x="135637" y="1057969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Rett linje 12"/>
          <p:cNvSpPr/>
          <p:nvPr/>
        </p:nvSpPr>
        <p:spPr>
          <a:xfrm>
            <a:off x="4137961" y="4367010"/>
            <a:ext cx="547069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94945"/>
                </a:lnTo>
                <a:lnTo>
                  <a:pt x="547069" y="94945"/>
                </a:lnTo>
                <a:lnTo>
                  <a:pt x="547069" y="189891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Rett linje 13"/>
          <p:cNvSpPr/>
          <p:nvPr/>
        </p:nvSpPr>
        <p:spPr>
          <a:xfrm>
            <a:off x="3590891" y="4367010"/>
            <a:ext cx="547069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547069" y="0"/>
                </a:moveTo>
                <a:lnTo>
                  <a:pt x="547069" y="94945"/>
                </a:lnTo>
                <a:lnTo>
                  <a:pt x="0" y="94945"/>
                </a:lnTo>
                <a:lnTo>
                  <a:pt x="0" y="189891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Rett linje 14"/>
          <p:cNvSpPr/>
          <p:nvPr/>
        </p:nvSpPr>
        <p:spPr>
          <a:xfrm>
            <a:off x="4137961" y="3082979"/>
            <a:ext cx="1914743" cy="83190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1914743" y="0"/>
                </a:moveTo>
                <a:lnTo>
                  <a:pt x="1914743" y="736961"/>
                </a:lnTo>
                <a:lnTo>
                  <a:pt x="0" y="736961"/>
                </a:lnTo>
                <a:lnTo>
                  <a:pt x="0" y="831907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Rett linje 15"/>
          <p:cNvSpPr/>
          <p:nvPr/>
        </p:nvSpPr>
        <p:spPr>
          <a:xfrm>
            <a:off x="3888163" y="2440964"/>
            <a:ext cx="2164541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94945"/>
                </a:lnTo>
                <a:lnTo>
                  <a:pt x="2164541" y="94945"/>
                </a:lnTo>
                <a:lnTo>
                  <a:pt x="2164541" y="189891"/>
                </a:lnTo>
              </a:path>
            </a:pathLst>
          </a:custGeom>
          <a:noFill/>
        </p:spPr>
        <p:style>
          <a:lnRef idx="2">
            <a:schemeClr val="dk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Rett linje 16"/>
          <p:cNvSpPr/>
          <p:nvPr/>
        </p:nvSpPr>
        <p:spPr>
          <a:xfrm>
            <a:off x="1908992" y="3724995"/>
            <a:ext cx="135637" cy="105796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057969"/>
                </a:lnTo>
                <a:lnTo>
                  <a:pt x="135637" y="1057969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Rett linje 17"/>
          <p:cNvSpPr/>
          <p:nvPr/>
        </p:nvSpPr>
        <p:spPr>
          <a:xfrm>
            <a:off x="1908992" y="3724995"/>
            <a:ext cx="135637" cy="41595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415953"/>
                </a:lnTo>
                <a:lnTo>
                  <a:pt x="135637" y="415953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Rett linje 18"/>
          <p:cNvSpPr/>
          <p:nvPr/>
        </p:nvSpPr>
        <p:spPr>
          <a:xfrm>
            <a:off x="1723621" y="3082979"/>
            <a:ext cx="547069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94945"/>
                </a:lnTo>
                <a:lnTo>
                  <a:pt x="547069" y="94945"/>
                </a:lnTo>
                <a:lnTo>
                  <a:pt x="547069" y="189891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Rett linje 19"/>
          <p:cNvSpPr/>
          <p:nvPr/>
        </p:nvSpPr>
        <p:spPr>
          <a:xfrm>
            <a:off x="814853" y="3724995"/>
            <a:ext cx="135637" cy="105796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057969"/>
                </a:lnTo>
                <a:lnTo>
                  <a:pt x="135637" y="1057969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Rett linje 20"/>
          <p:cNvSpPr/>
          <p:nvPr/>
        </p:nvSpPr>
        <p:spPr>
          <a:xfrm>
            <a:off x="814853" y="3724995"/>
            <a:ext cx="135637" cy="41595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415953"/>
                </a:lnTo>
                <a:lnTo>
                  <a:pt x="135637" y="415953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Rett linje 21"/>
          <p:cNvSpPr/>
          <p:nvPr/>
        </p:nvSpPr>
        <p:spPr>
          <a:xfrm>
            <a:off x="1176552" y="3082979"/>
            <a:ext cx="547069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547069" y="0"/>
                </a:moveTo>
                <a:lnTo>
                  <a:pt x="547069" y="94945"/>
                </a:lnTo>
                <a:lnTo>
                  <a:pt x="0" y="94945"/>
                </a:lnTo>
                <a:lnTo>
                  <a:pt x="0" y="189891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Rett linje 22"/>
          <p:cNvSpPr/>
          <p:nvPr/>
        </p:nvSpPr>
        <p:spPr>
          <a:xfrm>
            <a:off x="1723621" y="2440964"/>
            <a:ext cx="2164541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164541" y="0"/>
                </a:moveTo>
                <a:lnTo>
                  <a:pt x="2164541" y="94945"/>
                </a:lnTo>
                <a:lnTo>
                  <a:pt x="0" y="94945"/>
                </a:lnTo>
                <a:lnTo>
                  <a:pt x="0" y="189891"/>
                </a:lnTo>
              </a:path>
            </a:pathLst>
          </a:custGeom>
          <a:noFill/>
        </p:spPr>
        <p:style>
          <a:lnRef idx="2">
            <a:schemeClr val="dk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0" name="Gruppe 24"/>
          <p:cNvGrpSpPr/>
          <p:nvPr/>
        </p:nvGrpSpPr>
        <p:grpSpPr>
          <a:xfrm>
            <a:off x="3347864" y="1988840"/>
            <a:ext cx="1022930" cy="452123"/>
            <a:chOff x="2712139" y="691113"/>
            <a:chExt cx="904247" cy="452123"/>
          </a:xfrm>
        </p:grpSpPr>
        <p:sp>
          <p:nvSpPr>
            <p:cNvPr id="21" name="Rektangel 85"/>
            <p:cNvSpPr/>
            <p:nvPr/>
          </p:nvSpPr>
          <p:spPr>
            <a:xfrm>
              <a:off x="2712139" y="691113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Rektangel 86"/>
            <p:cNvSpPr/>
            <p:nvPr/>
          </p:nvSpPr>
          <p:spPr>
            <a:xfrm>
              <a:off x="2712139" y="691113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Kontraktsretten</a:t>
              </a:r>
              <a:endParaRPr lang="nn-NO" sz="1100" kern="1200" dirty="0"/>
            </a:p>
          </p:txBody>
        </p:sp>
      </p:grpSp>
      <p:grpSp>
        <p:nvGrpSpPr>
          <p:cNvPr id="23" name="Gruppe 25"/>
          <p:cNvGrpSpPr/>
          <p:nvPr/>
        </p:nvGrpSpPr>
        <p:grpSpPr>
          <a:xfrm>
            <a:off x="1271497" y="2630856"/>
            <a:ext cx="904247" cy="452123"/>
            <a:chOff x="547597" y="1333129"/>
            <a:chExt cx="904247" cy="452123"/>
          </a:xfrm>
        </p:grpSpPr>
        <p:sp>
          <p:nvSpPr>
            <p:cNvPr id="24" name="Rektangel 83"/>
            <p:cNvSpPr/>
            <p:nvPr/>
          </p:nvSpPr>
          <p:spPr>
            <a:xfrm>
              <a:off x="547597" y="1333129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Rektangel 84"/>
            <p:cNvSpPr/>
            <p:nvPr/>
          </p:nvSpPr>
          <p:spPr>
            <a:xfrm>
              <a:off x="547597" y="1333129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Innhald av yteplikta</a:t>
              </a:r>
              <a:endParaRPr lang="nn-NO" sz="1100" kern="1200" dirty="0"/>
            </a:p>
          </p:txBody>
        </p:sp>
      </p:grpSp>
      <p:grpSp>
        <p:nvGrpSpPr>
          <p:cNvPr id="26" name="Gruppe 26"/>
          <p:cNvGrpSpPr/>
          <p:nvPr/>
        </p:nvGrpSpPr>
        <p:grpSpPr>
          <a:xfrm>
            <a:off x="724428" y="3272871"/>
            <a:ext cx="904247" cy="452123"/>
            <a:chOff x="528" y="1975144"/>
            <a:chExt cx="904247" cy="452123"/>
          </a:xfrm>
        </p:grpSpPr>
        <p:sp>
          <p:nvSpPr>
            <p:cNvPr id="27" name="Rektangel 81"/>
            <p:cNvSpPr/>
            <p:nvPr/>
          </p:nvSpPr>
          <p:spPr>
            <a:xfrm>
              <a:off x="528" y="1975144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ktangel 82"/>
            <p:cNvSpPr/>
            <p:nvPr/>
          </p:nvSpPr>
          <p:spPr>
            <a:xfrm>
              <a:off x="528" y="1975144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Når skal det ytast?</a:t>
              </a:r>
              <a:endParaRPr lang="nn-NO" sz="1100" kern="1200" dirty="0"/>
            </a:p>
          </p:txBody>
        </p:sp>
      </p:grpSp>
      <p:grpSp>
        <p:nvGrpSpPr>
          <p:cNvPr id="29" name="Gruppe 27"/>
          <p:cNvGrpSpPr/>
          <p:nvPr/>
        </p:nvGrpSpPr>
        <p:grpSpPr>
          <a:xfrm>
            <a:off x="950490" y="3914887"/>
            <a:ext cx="904247" cy="452123"/>
            <a:chOff x="226590" y="2617160"/>
            <a:chExt cx="904247" cy="452123"/>
          </a:xfrm>
        </p:grpSpPr>
        <p:sp>
          <p:nvSpPr>
            <p:cNvPr id="30" name="Rektangel 79"/>
            <p:cNvSpPr/>
            <p:nvPr/>
          </p:nvSpPr>
          <p:spPr>
            <a:xfrm>
              <a:off x="226590" y="2617160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Rektangel 80"/>
            <p:cNvSpPr/>
            <p:nvPr/>
          </p:nvSpPr>
          <p:spPr>
            <a:xfrm>
              <a:off x="226590" y="2617160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Når?</a:t>
              </a:r>
              <a:endParaRPr lang="nn-NO" sz="1100" kern="1200" dirty="0"/>
            </a:p>
          </p:txBody>
        </p:sp>
      </p:grpSp>
      <p:grpSp>
        <p:nvGrpSpPr>
          <p:cNvPr id="32" name="Gruppe 28"/>
          <p:cNvGrpSpPr/>
          <p:nvPr/>
        </p:nvGrpSpPr>
        <p:grpSpPr>
          <a:xfrm>
            <a:off x="950490" y="4556902"/>
            <a:ext cx="904247" cy="452123"/>
            <a:chOff x="226590" y="3259175"/>
            <a:chExt cx="904247" cy="452123"/>
          </a:xfrm>
        </p:grpSpPr>
        <p:sp>
          <p:nvSpPr>
            <p:cNvPr id="33" name="Rektangel 77"/>
            <p:cNvSpPr/>
            <p:nvPr/>
          </p:nvSpPr>
          <p:spPr>
            <a:xfrm>
              <a:off x="226590" y="3259175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4" name="Rektangel 78"/>
            <p:cNvSpPr/>
            <p:nvPr/>
          </p:nvSpPr>
          <p:spPr>
            <a:xfrm>
              <a:off x="226590" y="3259175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Kvar?</a:t>
              </a:r>
              <a:endParaRPr lang="nn-NO" sz="1100" kern="1200" dirty="0"/>
            </a:p>
          </p:txBody>
        </p:sp>
      </p:grpSp>
      <p:grpSp>
        <p:nvGrpSpPr>
          <p:cNvPr id="35" name="Gruppe 29"/>
          <p:cNvGrpSpPr/>
          <p:nvPr/>
        </p:nvGrpSpPr>
        <p:grpSpPr>
          <a:xfrm>
            <a:off x="1818567" y="3272871"/>
            <a:ext cx="904247" cy="452123"/>
            <a:chOff x="1094667" y="1975144"/>
            <a:chExt cx="904247" cy="452123"/>
          </a:xfrm>
        </p:grpSpPr>
        <p:sp>
          <p:nvSpPr>
            <p:cNvPr id="36" name="Rektangel 75"/>
            <p:cNvSpPr/>
            <p:nvPr/>
          </p:nvSpPr>
          <p:spPr>
            <a:xfrm>
              <a:off x="1094667" y="1975144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7" name="Rektangel 76"/>
            <p:cNvSpPr/>
            <p:nvPr/>
          </p:nvSpPr>
          <p:spPr>
            <a:xfrm>
              <a:off x="1094667" y="1975144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Kva skal ytast?</a:t>
              </a:r>
              <a:endParaRPr lang="nn-NO" sz="1100" kern="1200" dirty="0"/>
            </a:p>
          </p:txBody>
        </p:sp>
      </p:grpSp>
      <p:grpSp>
        <p:nvGrpSpPr>
          <p:cNvPr id="38" name="Gruppe 30"/>
          <p:cNvGrpSpPr/>
          <p:nvPr/>
        </p:nvGrpSpPr>
        <p:grpSpPr>
          <a:xfrm>
            <a:off x="2044629" y="3914887"/>
            <a:ext cx="904247" cy="452123"/>
            <a:chOff x="1320729" y="2617160"/>
            <a:chExt cx="904247" cy="452123"/>
          </a:xfrm>
        </p:grpSpPr>
        <p:sp>
          <p:nvSpPr>
            <p:cNvPr id="39" name="Rektangel 73"/>
            <p:cNvSpPr/>
            <p:nvPr/>
          </p:nvSpPr>
          <p:spPr>
            <a:xfrm>
              <a:off x="1320729" y="2617160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0" name="Rektangel 74"/>
            <p:cNvSpPr/>
            <p:nvPr/>
          </p:nvSpPr>
          <p:spPr>
            <a:xfrm>
              <a:off x="1320729" y="2617160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Kvalitet</a:t>
              </a:r>
              <a:endParaRPr lang="nn-NO" sz="1100" kern="1200" dirty="0"/>
            </a:p>
          </p:txBody>
        </p:sp>
      </p:grpSp>
      <p:grpSp>
        <p:nvGrpSpPr>
          <p:cNvPr id="41" name="Gruppe 31"/>
          <p:cNvGrpSpPr/>
          <p:nvPr/>
        </p:nvGrpSpPr>
        <p:grpSpPr>
          <a:xfrm>
            <a:off x="2044629" y="4556902"/>
            <a:ext cx="904247" cy="452123"/>
            <a:chOff x="1320729" y="3259175"/>
            <a:chExt cx="904247" cy="452123"/>
          </a:xfrm>
        </p:grpSpPr>
        <p:sp>
          <p:nvSpPr>
            <p:cNvPr id="42" name="Rektangel 71"/>
            <p:cNvSpPr/>
            <p:nvPr/>
          </p:nvSpPr>
          <p:spPr>
            <a:xfrm>
              <a:off x="1320729" y="3259175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3" name="Rektangel 72"/>
            <p:cNvSpPr/>
            <p:nvPr/>
          </p:nvSpPr>
          <p:spPr>
            <a:xfrm>
              <a:off x="1320729" y="3259175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Kvantitet</a:t>
              </a:r>
              <a:endParaRPr lang="nn-NO" sz="1100" kern="1200" dirty="0"/>
            </a:p>
          </p:txBody>
        </p:sp>
      </p:grpSp>
      <p:grpSp>
        <p:nvGrpSpPr>
          <p:cNvPr id="44" name="Gruppe 32"/>
          <p:cNvGrpSpPr/>
          <p:nvPr/>
        </p:nvGrpSpPr>
        <p:grpSpPr>
          <a:xfrm>
            <a:off x="5600581" y="2630856"/>
            <a:ext cx="904247" cy="452123"/>
            <a:chOff x="4876681" y="1333129"/>
            <a:chExt cx="904247" cy="452123"/>
          </a:xfrm>
        </p:grpSpPr>
        <p:sp>
          <p:nvSpPr>
            <p:cNvPr id="45" name="Rektangel 69"/>
            <p:cNvSpPr/>
            <p:nvPr/>
          </p:nvSpPr>
          <p:spPr>
            <a:xfrm>
              <a:off x="4876681" y="1333129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6" name="Rektangel 70"/>
            <p:cNvSpPr/>
            <p:nvPr/>
          </p:nvSpPr>
          <p:spPr>
            <a:xfrm>
              <a:off x="4876681" y="1333129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Mishald av </a:t>
              </a:r>
              <a:r>
                <a:rPr lang="nn-NO" sz="1100" kern="1200" dirty="0" err="1" smtClean="0"/>
                <a:t>yteplikt</a:t>
              </a:r>
              <a:endParaRPr lang="nn-NO" sz="1100" kern="1200" dirty="0"/>
            </a:p>
          </p:txBody>
        </p:sp>
      </p:grpSp>
      <p:grpSp>
        <p:nvGrpSpPr>
          <p:cNvPr id="47" name="Gruppe 34"/>
          <p:cNvGrpSpPr/>
          <p:nvPr/>
        </p:nvGrpSpPr>
        <p:grpSpPr>
          <a:xfrm>
            <a:off x="3138768" y="4556902"/>
            <a:ext cx="904247" cy="452123"/>
            <a:chOff x="2414868" y="3259175"/>
            <a:chExt cx="904247" cy="452123"/>
          </a:xfrm>
        </p:grpSpPr>
        <p:sp>
          <p:nvSpPr>
            <p:cNvPr id="48" name="Rektangel 65"/>
            <p:cNvSpPr/>
            <p:nvPr/>
          </p:nvSpPr>
          <p:spPr>
            <a:xfrm>
              <a:off x="2414868" y="3259175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9" name="Rektangel 66"/>
            <p:cNvSpPr/>
            <p:nvPr/>
          </p:nvSpPr>
          <p:spPr>
            <a:xfrm>
              <a:off x="2414868" y="3259175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Fasthalding</a:t>
              </a:r>
              <a:endParaRPr lang="nn-NO" sz="1100" kern="1200" dirty="0"/>
            </a:p>
          </p:txBody>
        </p:sp>
      </p:grpSp>
      <p:grpSp>
        <p:nvGrpSpPr>
          <p:cNvPr id="50" name="Gruppe 35"/>
          <p:cNvGrpSpPr/>
          <p:nvPr/>
        </p:nvGrpSpPr>
        <p:grpSpPr>
          <a:xfrm>
            <a:off x="4232907" y="4556902"/>
            <a:ext cx="904247" cy="452123"/>
            <a:chOff x="3509007" y="3259175"/>
            <a:chExt cx="904247" cy="452123"/>
          </a:xfrm>
        </p:grpSpPr>
        <p:sp>
          <p:nvSpPr>
            <p:cNvPr id="51" name="Rektangel 63"/>
            <p:cNvSpPr/>
            <p:nvPr/>
          </p:nvSpPr>
          <p:spPr>
            <a:xfrm>
              <a:off x="3509007" y="3259175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2" name="Rektangel 64"/>
            <p:cNvSpPr/>
            <p:nvPr/>
          </p:nvSpPr>
          <p:spPr>
            <a:xfrm>
              <a:off x="3509007" y="3259175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Avhjelp</a:t>
              </a:r>
              <a:endParaRPr lang="nn-NO" sz="1100" kern="1200" dirty="0"/>
            </a:p>
          </p:txBody>
        </p:sp>
      </p:grpSp>
      <p:grpSp>
        <p:nvGrpSpPr>
          <p:cNvPr id="53" name="Gruppe 36"/>
          <p:cNvGrpSpPr/>
          <p:nvPr/>
        </p:nvGrpSpPr>
        <p:grpSpPr>
          <a:xfrm>
            <a:off x="4427984" y="5198918"/>
            <a:ext cx="904247" cy="452123"/>
            <a:chOff x="3735069" y="3901191"/>
            <a:chExt cx="904247" cy="452123"/>
          </a:xfrm>
        </p:grpSpPr>
        <p:sp>
          <p:nvSpPr>
            <p:cNvPr id="54" name="Rektangel 61"/>
            <p:cNvSpPr/>
            <p:nvPr/>
          </p:nvSpPr>
          <p:spPr>
            <a:xfrm>
              <a:off x="3735069" y="3901191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5" name="Rektangel 62"/>
            <p:cNvSpPr/>
            <p:nvPr/>
          </p:nvSpPr>
          <p:spPr>
            <a:xfrm>
              <a:off x="3735069" y="3901191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Omlevering</a:t>
              </a:r>
              <a:endParaRPr lang="nn-NO" sz="1100" kern="1200" dirty="0"/>
            </a:p>
          </p:txBody>
        </p:sp>
      </p:grpSp>
      <p:grpSp>
        <p:nvGrpSpPr>
          <p:cNvPr id="56" name="Gruppe 37"/>
          <p:cNvGrpSpPr/>
          <p:nvPr/>
        </p:nvGrpSpPr>
        <p:grpSpPr>
          <a:xfrm>
            <a:off x="4387833" y="5840933"/>
            <a:ext cx="904247" cy="452123"/>
            <a:chOff x="3735069" y="4543206"/>
            <a:chExt cx="904247" cy="452123"/>
          </a:xfrm>
        </p:grpSpPr>
        <p:sp>
          <p:nvSpPr>
            <p:cNvPr id="57" name="Rektangel 59"/>
            <p:cNvSpPr/>
            <p:nvPr/>
          </p:nvSpPr>
          <p:spPr>
            <a:xfrm>
              <a:off x="3735069" y="4543206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8" name="Rektangel 60"/>
            <p:cNvSpPr/>
            <p:nvPr/>
          </p:nvSpPr>
          <p:spPr>
            <a:xfrm>
              <a:off x="3735069" y="4543206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Retting</a:t>
              </a:r>
              <a:endParaRPr lang="nn-NO" sz="1100" kern="1200" dirty="0"/>
            </a:p>
          </p:txBody>
        </p:sp>
      </p:grpSp>
      <p:grpSp>
        <p:nvGrpSpPr>
          <p:cNvPr id="59" name="Gruppe 38"/>
          <p:cNvGrpSpPr/>
          <p:nvPr/>
        </p:nvGrpSpPr>
        <p:grpSpPr>
          <a:xfrm>
            <a:off x="6421185" y="3914887"/>
            <a:ext cx="904247" cy="452123"/>
            <a:chOff x="5697285" y="2617160"/>
            <a:chExt cx="904247" cy="452123"/>
          </a:xfrm>
        </p:grpSpPr>
        <p:sp>
          <p:nvSpPr>
            <p:cNvPr id="60" name="Rektangel 57"/>
            <p:cNvSpPr/>
            <p:nvPr/>
          </p:nvSpPr>
          <p:spPr>
            <a:xfrm>
              <a:off x="5697285" y="2617160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1" name="Rektangel 58"/>
            <p:cNvSpPr/>
            <p:nvPr/>
          </p:nvSpPr>
          <p:spPr>
            <a:xfrm>
              <a:off x="5697285" y="2617160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Verknader for den andre partens yting</a:t>
              </a:r>
              <a:endParaRPr lang="nn-NO" sz="1100" kern="1200" dirty="0"/>
            </a:p>
          </p:txBody>
        </p:sp>
      </p:grpSp>
      <p:grpSp>
        <p:nvGrpSpPr>
          <p:cNvPr id="62" name="Gruppe 39"/>
          <p:cNvGrpSpPr/>
          <p:nvPr/>
        </p:nvGrpSpPr>
        <p:grpSpPr>
          <a:xfrm>
            <a:off x="5327046" y="4556902"/>
            <a:ext cx="904247" cy="452123"/>
            <a:chOff x="4603146" y="3259175"/>
            <a:chExt cx="904247" cy="452123"/>
          </a:xfrm>
        </p:grpSpPr>
        <p:sp>
          <p:nvSpPr>
            <p:cNvPr id="63" name="Rektangel 55"/>
            <p:cNvSpPr/>
            <p:nvPr/>
          </p:nvSpPr>
          <p:spPr>
            <a:xfrm>
              <a:off x="4603146" y="3259175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4" name="Rektangel 56"/>
            <p:cNvSpPr/>
            <p:nvPr/>
          </p:nvSpPr>
          <p:spPr>
            <a:xfrm>
              <a:off x="4603146" y="3259175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Prisavslag</a:t>
              </a:r>
              <a:endParaRPr lang="nn-NO" sz="1100" kern="1200" dirty="0"/>
            </a:p>
          </p:txBody>
        </p:sp>
      </p:grpSp>
      <p:grpSp>
        <p:nvGrpSpPr>
          <p:cNvPr id="65" name="Gruppe 40"/>
          <p:cNvGrpSpPr/>
          <p:nvPr/>
        </p:nvGrpSpPr>
        <p:grpSpPr>
          <a:xfrm>
            <a:off x="6421185" y="4556902"/>
            <a:ext cx="904247" cy="452123"/>
            <a:chOff x="5697285" y="3259175"/>
            <a:chExt cx="904247" cy="452123"/>
          </a:xfrm>
        </p:grpSpPr>
        <p:sp>
          <p:nvSpPr>
            <p:cNvPr id="66" name="Rektangel 53"/>
            <p:cNvSpPr/>
            <p:nvPr/>
          </p:nvSpPr>
          <p:spPr>
            <a:xfrm>
              <a:off x="5697285" y="3259175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7" name="Rektangel 54"/>
            <p:cNvSpPr/>
            <p:nvPr/>
          </p:nvSpPr>
          <p:spPr>
            <a:xfrm>
              <a:off x="5697285" y="3259175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Heving</a:t>
              </a:r>
              <a:endParaRPr lang="nn-NO" sz="1100" kern="1200" dirty="0"/>
            </a:p>
          </p:txBody>
        </p:sp>
      </p:grpSp>
      <p:grpSp>
        <p:nvGrpSpPr>
          <p:cNvPr id="68" name="Gruppe 41"/>
          <p:cNvGrpSpPr/>
          <p:nvPr/>
        </p:nvGrpSpPr>
        <p:grpSpPr>
          <a:xfrm>
            <a:off x="7452320" y="4556902"/>
            <a:ext cx="1017116" cy="452123"/>
            <a:chOff x="6791424" y="3259175"/>
            <a:chExt cx="904247" cy="452123"/>
          </a:xfrm>
        </p:grpSpPr>
        <p:sp>
          <p:nvSpPr>
            <p:cNvPr id="69" name="Rektangel 51"/>
            <p:cNvSpPr/>
            <p:nvPr/>
          </p:nvSpPr>
          <p:spPr>
            <a:xfrm>
              <a:off x="6791424" y="3259175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0" name="Rektangel 52"/>
            <p:cNvSpPr/>
            <p:nvPr/>
          </p:nvSpPr>
          <p:spPr>
            <a:xfrm>
              <a:off x="6791424" y="3259175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Tilbakehalding av vederlag</a:t>
              </a:r>
              <a:endParaRPr lang="nn-NO" sz="1100" kern="1200" dirty="0"/>
            </a:p>
          </p:txBody>
        </p:sp>
      </p:grpSp>
      <p:grpSp>
        <p:nvGrpSpPr>
          <p:cNvPr id="71" name="Gruppe 42"/>
          <p:cNvGrpSpPr/>
          <p:nvPr/>
        </p:nvGrpSpPr>
        <p:grpSpPr>
          <a:xfrm>
            <a:off x="7515324" y="3914887"/>
            <a:ext cx="904247" cy="452123"/>
            <a:chOff x="6791424" y="2617160"/>
            <a:chExt cx="904247" cy="452123"/>
          </a:xfrm>
        </p:grpSpPr>
        <p:sp>
          <p:nvSpPr>
            <p:cNvPr id="72" name="Rektangel 49"/>
            <p:cNvSpPr/>
            <p:nvPr/>
          </p:nvSpPr>
          <p:spPr>
            <a:xfrm>
              <a:off x="6791424" y="2617160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3" name="Rektangel 50"/>
            <p:cNvSpPr/>
            <p:nvPr/>
          </p:nvSpPr>
          <p:spPr>
            <a:xfrm>
              <a:off x="6791424" y="2617160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Skadebot</a:t>
              </a:r>
              <a:endParaRPr lang="nn-NO" sz="1100" kern="1200" dirty="0"/>
            </a:p>
          </p:txBody>
        </p:sp>
      </p:grpSp>
      <p:grpSp>
        <p:nvGrpSpPr>
          <p:cNvPr id="74" name="Gruppe 43"/>
          <p:cNvGrpSpPr/>
          <p:nvPr/>
        </p:nvGrpSpPr>
        <p:grpSpPr>
          <a:xfrm>
            <a:off x="5053511" y="3272871"/>
            <a:ext cx="904247" cy="452123"/>
            <a:chOff x="4329611" y="1975144"/>
            <a:chExt cx="904247" cy="452123"/>
          </a:xfrm>
        </p:grpSpPr>
        <p:sp>
          <p:nvSpPr>
            <p:cNvPr id="75" name="Rektangel 47"/>
            <p:cNvSpPr/>
            <p:nvPr/>
          </p:nvSpPr>
          <p:spPr>
            <a:xfrm>
              <a:off x="4329611" y="1975144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6" name="Rektangel 48"/>
            <p:cNvSpPr/>
            <p:nvPr/>
          </p:nvSpPr>
          <p:spPr>
            <a:xfrm>
              <a:off x="4329611" y="1975144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Forseinking</a:t>
              </a:r>
              <a:endParaRPr lang="nn-NO" sz="1100" kern="1200" dirty="0"/>
            </a:p>
          </p:txBody>
        </p:sp>
      </p:grpSp>
      <p:grpSp>
        <p:nvGrpSpPr>
          <p:cNvPr id="77" name="Gruppe 44"/>
          <p:cNvGrpSpPr/>
          <p:nvPr/>
        </p:nvGrpSpPr>
        <p:grpSpPr>
          <a:xfrm>
            <a:off x="6147650" y="3272871"/>
            <a:ext cx="904247" cy="452123"/>
            <a:chOff x="5423750" y="1975144"/>
            <a:chExt cx="904247" cy="452123"/>
          </a:xfrm>
        </p:grpSpPr>
        <p:sp>
          <p:nvSpPr>
            <p:cNvPr id="78" name="Rektangel 45"/>
            <p:cNvSpPr/>
            <p:nvPr/>
          </p:nvSpPr>
          <p:spPr>
            <a:xfrm>
              <a:off x="5423750" y="1975144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9" name="Rektangel 46"/>
            <p:cNvSpPr/>
            <p:nvPr/>
          </p:nvSpPr>
          <p:spPr>
            <a:xfrm>
              <a:off x="5423750" y="1975144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Mangel</a:t>
              </a:r>
              <a:endParaRPr lang="nn-NO" sz="1100" kern="1200" dirty="0"/>
            </a:p>
          </p:txBody>
        </p:sp>
      </p:grpSp>
      <p:grpSp>
        <p:nvGrpSpPr>
          <p:cNvPr id="80" name="Gruppe 87"/>
          <p:cNvGrpSpPr/>
          <p:nvPr/>
        </p:nvGrpSpPr>
        <p:grpSpPr>
          <a:xfrm>
            <a:off x="3451729" y="2628780"/>
            <a:ext cx="904247" cy="452123"/>
            <a:chOff x="547597" y="1333129"/>
            <a:chExt cx="904247" cy="452123"/>
          </a:xfrm>
        </p:grpSpPr>
        <p:sp>
          <p:nvSpPr>
            <p:cNvPr id="81" name="Rektangel 88"/>
            <p:cNvSpPr/>
            <p:nvPr/>
          </p:nvSpPr>
          <p:spPr>
            <a:xfrm>
              <a:off x="547597" y="1333129"/>
              <a:ext cx="904247" cy="452123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2" name="Rektangel 89"/>
            <p:cNvSpPr/>
            <p:nvPr/>
          </p:nvSpPr>
          <p:spPr>
            <a:xfrm>
              <a:off x="547597" y="1333129"/>
              <a:ext cx="904247" cy="452123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dirty="0" smtClean="0">
                  <a:solidFill>
                    <a:srgbClr val="FF0000"/>
                  </a:solidFill>
                </a:rPr>
                <a:t>Kontrakts-</a:t>
              </a:r>
            </a:p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>
                  <a:solidFill>
                    <a:srgbClr val="FF0000"/>
                  </a:solidFill>
                </a:rPr>
                <a:t>revisjon</a:t>
              </a:r>
              <a:endParaRPr lang="nn-NO" sz="1100" kern="12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3" name="Gruppe 33"/>
          <p:cNvGrpSpPr/>
          <p:nvPr/>
        </p:nvGrpSpPr>
        <p:grpSpPr>
          <a:xfrm>
            <a:off x="3685837" y="3912981"/>
            <a:ext cx="904247" cy="452123"/>
            <a:chOff x="2961937" y="2617160"/>
            <a:chExt cx="904247" cy="452123"/>
          </a:xfrm>
        </p:grpSpPr>
        <p:sp>
          <p:nvSpPr>
            <p:cNvPr id="84" name="Rektangel 67"/>
            <p:cNvSpPr/>
            <p:nvPr/>
          </p:nvSpPr>
          <p:spPr>
            <a:xfrm>
              <a:off x="2961937" y="2617160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5" name="Rektangel 68"/>
            <p:cNvSpPr/>
            <p:nvPr/>
          </p:nvSpPr>
          <p:spPr>
            <a:xfrm>
              <a:off x="2961937" y="2617160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Verknader for mishaldarens yting</a:t>
              </a:r>
              <a:endParaRPr lang="nn-NO" sz="1100" kern="1200" dirty="0"/>
            </a:p>
          </p:txBody>
        </p:sp>
      </p:grpSp>
      <p:sp>
        <p:nvSpPr>
          <p:cNvPr id="87" name="Rett linje 11"/>
          <p:cNvSpPr/>
          <p:nvPr/>
        </p:nvSpPr>
        <p:spPr>
          <a:xfrm>
            <a:off x="4323332" y="5029271"/>
            <a:ext cx="135637" cy="41595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415953"/>
                </a:lnTo>
                <a:lnTo>
                  <a:pt x="135637" y="415953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8" name="Rett linje 7"/>
          <p:cNvSpPr/>
          <p:nvPr/>
        </p:nvSpPr>
        <p:spPr>
          <a:xfrm>
            <a:off x="6827588" y="4365104"/>
            <a:ext cx="91440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189891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cxnSp>
        <p:nvCxnSpPr>
          <p:cNvPr id="89" name="Rett linje 91"/>
          <p:cNvCxnSpPr/>
          <p:nvPr/>
        </p:nvCxnSpPr>
        <p:spPr bwMode="auto">
          <a:xfrm flipV="1">
            <a:off x="2175744" y="2889107"/>
            <a:ext cx="1275985" cy="20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0" name="Rett linje 93"/>
          <p:cNvCxnSpPr/>
          <p:nvPr/>
        </p:nvCxnSpPr>
        <p:spPr bwMode="auto">
          <a:xfrm>
            <a:off x="4355976" y="2889107"/>
            <a:ext cx="1244605" cy="20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TextBox 1"/>
          <p:cNvSpPr txBox="1"/>
          <p:nvPr/>
        </p:nvSpPr>
        <p:spPr>
          <a:xfrm>
            <a:off x="814853" y="5424979"/>
            <a:ext cx="27760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rgbClr val="FF0000"/>
                </a:solidFill>
              </a:rPr>
              <a:t>Vet vi hvor vi er, er vi 80 % på vei til målet</a:t>
            </a:r>
            <a:r>
              <a:rPr lang="nb-NO" b="1" dirty="0" smtClean="0"/>
              <a:t> </a:t>
            </a: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280282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Innholdet av forpliktelser</a:t>
            </a:r>
          </a:p>
        </p:txBody>
      </p:sp>
      <p:sp>
        <p:nvSpPr>
          <p:cNvPr id="4" name="Rett linje 5"/>
          <p:cNvSpPr/>
          <p:nvPr/>
        </p:nvSpPr>
        <p:spPr>
          <a:xfrm>
            <a:off x="6052704" y="3082979"/>
            <a:ext cx="1914743" cy="83190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736961"/>
                </a:lnTo>
                <a:lnTo>
                  <a:pt x="1914743" y="736961"/>
                </a:lnTo>
                <a:lnTo>
                  <a:pt x="1914743" y="831907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Rett linje 6"/>
          <p:cNvSpPr/>
          <p:nvPr/>
        </p:nvSpPr>
        <p:spPr>
          <a:xfrm>
            <a:off x="6873308" y="4367010"/>
            <a:ext cx="1094139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94945"/>
                </a:lnTo>
                <a:lnTo>
                  <a:pt x="1094139" y="94945"/>
                </a:lnTo>
                <a:lnTo>
                  <a:pt x="1094139" y="189891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Rett linje 8"/>
          <p:cNvSpPr/>
          <p:nvPr/>
        </p:nvSpPr>
        <p:spPr>
          <a:xfrm>
            <a:off x="5779169" y="4367010"/>
            <a:ext cx="1094139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1094139" y="0"/>
                </a:moveTo>
                <a:lnTo>
                  <a:pt x="1094139" y="94945"/>
                </a:lnTo>
                <a:lnTo>
                  <a:pt x="0" y="94945"/>
                </a:lnTo>
                <a:lnTo>
                  <a:pt x="0" y="189891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Rett linje 9"/>
          <p:cNvSpPr/>
          <p:nvPr/>
        </p:nvSpPr>
        <p:spPr>
          <a:xfrm>
            <a:off x="6052704" y="3082979"/>
            <a:ext cx="820604" cy="83190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736961"/>
                </a:lnTo>
                <a:lnTo>
                  <a:pt x="820604" y="736961"/>
                </a:lnTo>
                <a:lnTo>
                  <a:pt x="820604" y="831907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Rett linje 10"/>
          <p:cNvSpPr/>
          <p:nvPr/>
        </p:nvSpPr>
        <p:spPr>
          <a:xfrm>
            <a:off x="4323332" y="5009026"/>
            <a:ext cx="135637" cy="105796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057969"/>
                </a:lnTo>
                <a:lnTo>
                  <a:pt x="135637" y="1057969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Rett linje 12"/>
          <p:cNvSpPr/>
          <p:nvPr/>
        </p:nvSpPr>
        <p:spPr>
          <a:xfrm>
            <a:off x="4137961" y="4367010"/>
            <a:ext cx="547069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94945"/>
                </a:lnTo>
                <a:lnTo>
                  <a:pt x="547069" y="94945"/>
                </a:lnTo>
                <a:lnTo>
                  <a:pt x="547069" y="189891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Rett linje 13"/>
          <p:cNvSpPr/>
          <p:nvPr/>
        </p:nvSpPr>
        <p:spPr>
          <a:xfrm>
            <a:off x="3590891" y="4367010"/>
            <a:ext cx="547069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547069" y="0"/>
                </a:moveTo>
                <a:lnTo>
                  <a:pt x="547069" y="94945"/>
                </a:lnTo>
                <a:lnTo>
                  <a:pt x="0" y="94945"/>
                </a:lnTo>
                <a:lnTo>
                  <a:pt x="0" y="189891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Rett linje 14"/>
          <p:cNvSpPr/>
          <p:nvPr/>
        </p:nvSpPr>
        <p:spPr>
          <a:xfrm>
            <a:off x="4137961" y="3082979"/>
            <a:ext cx="1914743" cy="83190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1914743" y="0"/>
                </a:moveTo>
                <a:lnTo>
                  <a:pt x="1914743" y="736961"/>
                </a:lnTo>
                <a:lnTo>
                  <a:pt x="0" y="736961"/>
                </a:lnTo>
                <a:lnTo>
                  <a:pt x="0" y="831907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Rett linje 15"/>
          <p:cNvSpPr/>
          <p:nvPr/>
        </p:nvSpPr>
        <p:spPr>
          <a:xfrm>
            <a:off x="3888163" y="2440964"/>
            <a:ext cx="2164541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94945"/>
                </a:lnTo>
                <a:lnTo>
                  <a:pt x="2164541" y="94945"/>
                </a:lnTo>
                <a:lnTo>
                  <a:pt x="2164541" y="189891"/>
                </a:lnTo>
              </a:path>
            </a:pathLst>
          </a:custGeom>
          <a:noFill/>
        </p:spPr>
        <p:style>
          <a:lnRef idx="2">
            <a:schemeClr val="dk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Rett linje 16"/>
          <p:cNvSpPr/>
          <p:nvPr/>
        </p:nvSpPr>
        <p:spPr>
          <a:xfrm>
            <a:off x="1908992" y="3724995"/>
            <a:ext cx="135637" cy="105796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057969"/>
                </a:lnTo>
                <a:lnTo>
                  <a:pt x="135637" y="1057969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Rett linje 17"/>
          <p:cNvSpPr/>
          <p:nvPr/>
        </p:nvSpPr>
        <p:spPr>
          <a:xfrm>
            <a:off x="1908992" y="3724995"/>
            <a:ext cx="135637" cy="41595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415953"/>
                </a:lnTo>
                <a:lnTo>
                  <a:pt x="135637" y="415953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Rett linje 18"/>
          <p:cNvSpPr/>
          <p:nvPr/>
        </p:nvSpPr>
        <p:spPr>
          <a:xfrm>
            <a:off x="1723621" y="3082979"/>
            <a:ext cx="547069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94945"/>
                </a:lnTo>
                <a:lnTo>
                  <a:pt x="547069" y="94945"/>
                </a:lnTo>
                <a:lnTo>
                  <a:pt x="547069" y="189891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Rett linje 19"/>
          <p:cNvSpPr/>
          <p:nvPr/>
        </p:nvSpPr>
        <p:spPr>
          <a:xfrm>
            <a:off x="814853" y="3724995"/>
            <a:ext cx="135637" cy="105796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057969"/>
                </a:lnTo>
                <a:lnTo>
                  <a:pt x="135637" y="1057969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Rett linje 20"/>
          <p:cNvSpPr/>
          <p:nvPr/>
        </p:nvSpPr>
        <p:spPr>
          <a:xfrm>
            <a:off x="814853" y="3724995"/>
            <a:ext cx="135637" cy="41595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415953"/>
                </a:lnTo>
                <a:lnTo>
                  <a:pt x="135637" y="415953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Rett linje 21"/>
          <p:cNvSpPr/>
          <p:nvPr/>
        </p:nvSpPr>
        <p:spPr>
          <a:xfrm>
            <a:off x="1176552" y="3082979"/>
            <a:ext cx="547069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547069" y="0"/>
                </a:moveTo>
                <a:lnTo>
                  <a:pt x="547069" y="94945"/>
                </a:lnTo>
                <a:lnTo>
                  <a:pt x="0" y="94945"/>
                </a:lnTo>
                <a:lnTo>
                  <a:pt x="0" y="189891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Rett linje 22"/>
          <p:cNvSpPr/>
          <p:nvPr/>
        </p:nvSpPr>
        <p:spPr>
          <a:xfrm>
            <a:off x="1723621" y="2440964"/>
            <a:ext cx="2164541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164541" y="0"/>
                </a:moveTo>
                <a:lnTo>
                  <a:pt x="2164541" y="94945"/>
                </a:lnTo>
                <a:lnTo>
                  <a:pt x="0" y="94945"/>
                </a:lnTo>
                <a:lnTo>
                  <a:pt x="0" y="189891"/>
                </a:lnTo>
              </a:path>
            </a:pathLst>
          </a:custGeom>
          <a:noFill/>
        </p:spPr>
        <p:style>
          <a:lnRef idx="2">
            <a:schemeClr val="dk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0" name="Gruppe 24"/>
          <p:cNvGrpSpPr/>
          <p:nvPr/>
        </p:nvGrpSpPr>
        <p:grpSpPr>
          <a:xfrm>
            <a:off x="3347864" y="1988840"/>
            <a:ext cx="1022930" cy="452123"/>
            <a:chOff x="2712139" y="691113"/>
            <a:chExt cx="904247" cy="452123"/>
          </a:xfrm>
        </p:grpSpPr>
        <p:sp>
          <p:nvSpPr>
            <p:cNvPr id="21" name="Rektangel 85"/>
            <p:cNvSpPr/>
            <p:nvPr/>
          </p:nvSpPr>
          <p:spPr>
            <a:xfrm>
              <a:off x="2712139" y="691113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Rektangel 86"/>
            <p:cNvSpPr/>
            <p:nvPr/>
          </p:nvSpPr>
          <p:spPr>
            <a:xfrm>
              <a:off x="2712139" y="691113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Kontraktsretten</a:t>
              </a:r>
              <a:endParaRPr lang="nn-NO" sz="1100" kern="1200" dirty="0"/>
            </a:p>
          </p:txBody>
        </p:sp>
      </p:grpSp>
      <p:grpSp>
        <p:nvGrpSpPr>
          <p:cNvPr id="23" name="Gruppe 25"/>
          <p:cNvGrpSpPr/>
          <p:nvPr/>
        </p:nvGrpSpPr>
        <p:grpSpPr>
          <a:xfrm>
            <a:off x="1271497" y="2630856"/>
            <a:ext cx="904247" cy="452123"/>
            <a:chOff x="547597" y="1333129"/>
            <a:chExt cx="904247" cy="452123"/>
          </a:xfrm>
        </p:grpSpPr>
        <p:sp>
          <p:nvSpPr>
            <p:cNvPr id="24" name="Rektangel 83"/>
            <p:cNvSpPr/>
            <p:nvPr/>
          </p:nvSpPr>
          <p:spPr>
            <a:xfrm>
              <a:off x="547597" y="1333129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Rektangel 84"/>
            <p:cNvSpPr/>
            <p:nvPr/>
          </p:nvSpPr>
          <p:spPr>
            <a:xfrm>
              <a:off x="547597" y="1333129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Innhald av yteplikta</a:t>
              </a:r>
              <a:endParaRPr lang="nn-NO" sz="1100" kern="1200" dirty="0"/>
            </a:p>
          </p:txBody>
        </p:sp>
      </p:grpSp>
      <p:grpSp>
        <p:nvGrpSpPr>
          <p:cNvPr id="26" name="Gruppe 26"/>
          <p:cNvGrpSpPr/>
          <p:nvPr/>
        </p:nvGrpSpPr>
        <p:grpSpPr>
          <a:xfrm>
            <a:off x="724428" y="3272871"/>
            <a:ext cx="904247" cy="452123"/>
            <a:chOff x="528" y="1975144"/>
            <a:chExt cx="904247" cy="452123"/>
          </a:xfrm>
        </p:grpSpPr>
        <p:sp>
          <p:nvSpPr>
            <p:cNvPr id="27" name="Rektangel 81"/>
            <p:cNvSpPr/>
            <p:nvPr/>
          </p:nvSpPr>
          <p:spPr>
            <a:xfrm>
              <a:off x="528" y="1975144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ktangel 82"/>
            <p:cNvSpPr/>
            <p:nvPr/>
          </p:nvSpPr>
          <p:spPr>
            <a:xfrm>
              <a:off x="528" y="1975144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Når skal det ytast?</a:t>
              </a:r>
              <a:endParaRPr lang="nn-NO" sz="1100" kern="1200" dirty="0"/>
            </a:p>
          </p:txBody>
        </p:sp>
      </p:grpSp>
      <p:grpSp>
        <p:nvGrpSpPr>
          <p:cNvPr id="29" name="Gruppe 27"/>
          <p:cNvGrpSpPr/>
          <p:nvPr/>
        </p:nvGrpSpPr>
        <p:grpSpPr>
          <a:xfrm>
            <a:off x="950490" y="3914887"/>
            <a:ext cx="904247" cy="452123"/>
            <a:chOff x="226590" y="2617160"/>
            <a:chExt cx="904247" cy="452123"/>
          </a:xfrm>
        </p:grpSpPr>
        <p:sp>
          <p:nvSpPr>
            <p:cNvPr id="30" name="Rektangel 79"/>
            <p:cNvSpPr/>
            <p:nvPr/>
          </p:nvSpPr>
          <p:spPr>
            <a:xfrm>
              <a:off x="226590" y="2617160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Rektangel 80"/>
            <p:cNvSpPr/>
            <p:nvPr/>
          </p:nvSpPr>
          <p:spPr>
            <a:xfrm>
              <a:off x="226590" y="2617160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Når?</a:t>
              </a:r>
              <a:endParaRPr lang="nn-NO" sz="1100" kern="1200" dirty="0"/>
            </a:p>
          </p:txBody>
        </p:sp>
      </p:grpSp>
      <p:grpSp>
        <p:nvGrpSpPr>
          <p:cNvPr id="32" name="Gruppe 28"/>
          <p:cNvGrpSpPr/>
          <p:nvPr/>
        </p:nvGrpSpPr>
        <p:grpSpPr>
          <a:xfrm>
            <a:off x="950490" y="4556902"/>
            <a:ext cx="904247" cy="452123"/>
            <a:chOff x="226590" y="3259175"/>
            <a:chExt cx="904247" cy="452123"/>
          </a:xfrm>
        </p:grpSpPr>
        <p:sp>
          <p:nvSpPr>
            <p:cNvPr id="33" name="Rektangel 77"/>
            <p:cNvSpPr/>
            <p:nvPr/>
          </p:nvSpPr>
          <p:spPr>
            <a:xfrm>
              <a:off x="226590" y="3259175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4" name="Rektangel 78"/>
            <p:cNvSpPr/>
            <p:nvPr/>
          </p:nvSpPr>
          <p:spPr>
            <a:xfrm>
              <a:off x="226590" y="3259175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Kvar?</a:t>
              </a:r>
              <a:endParaRPr lang="nn-NO" sz="1100" kern="1200" dirty="0"/>
            </a:p>
          </p:txBody>
        </p:sp>
      </p:grpSp>
      <p:grpSp>
        <p:nvGrpSpPr>
          <p:cNvPr id="35" name="Gruppe 29"/>
          <p:cNvGrpSpPr/>
          <p:nvPr/>
        </p:nvGrpSpPr>
        <p:grpSpPr>
          <a:xfrm>
            <a:off x="1818567" y="3272871"/>
            <a:ext cx="904247" cy="452123"/>
            <a:chOff x="1094667" y="1975144"/>
            <a:chExt cx="904247" cy="452123"/>
          </a:xfrm>
        </p:grpSpPr>
        <p:sp>
          <p:nvSpPr>
            <p:cNvPr id="36" name="Rektangel 75"/>
            <p:cNvSpPr/>
            <p:nvPr/>
          </p:nvSpPr>
          <p:spPr>
            <a:xfrm>
              <a:off x="1094667" y="1975144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7" name="Rektangel 76"/>
            <p:cNvSpPr/>
            <p:nvPr/>
          </p:nvSpPr>
          <p:spPr>
            <a:xfrm>
              <a:off x="1094667" y="1975144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Kva skal ytast?</a:t>
              </a:r>
              <a:endParaRPr lang="nn-NO" sz="1100" kern="1200" dirty="0"/>
            </a:p>
          </p:txBody>
        </p:sp>
      </p:grpSp>
      <p:grpSp>
        <p:nvGrpSpPr>
          <p:cNvPr id="38" name="Gruppe 30"/>
          <p:cNvGrpSpPr/>
          <p:nvPr/>
        </p:nvGrpSpPr>
        <p:grpSpPr>
          <a:xfrm>
            <a:off x="2044629" y="3914887"/>
            <a:ext cx="904247" cy="452123"/>
            <a:chOff x="1320729" y="2617160"/>
            <a:chExt cx="904247" cy="452123"/>
          </a:xfrm>
        </p:grpSpPr>
        <p:sp>
          <p:nvSpPr>
            <p:cNvPr id="39" name="Rektangel 73"/>
            <p:cNvSpPr/>
            <p:nvPr/>
          </p:nvSpPr>
          <p:spPr>
            <a:xfrm>
              <a:off x="1320729" y="2617160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0" name="Rektangel 74"/>
            <p:cNvSpPr/>
            <p:nvPr/>
          </p:nvSpPr>
          <p:spPr>
            <a:xfrm>
              <a:off x="1320729" y="2617160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Kvalitet</a:t>
              </a:r>
              <a:endParaRPr lang="nn-NO" sz="1100" kern="1200" dirty="0"/>
            </a:p>
          </p:txBody>
        </p:sp>
      </p:grpSp>
      <p:grpSp>
        <p:nvGrpSpPr>
          <p:cNvPr id="41" name="Gruppe 31"/>
          <p:cNvGrpSpPr/>
          <p:nvPr/>
        </p:nvGrpSpPr>
        <p:grpSpPr>
          <a:xfrm>
            <a:off x="2044629" y="4556902"/>
            <a:ext cx="904247" cy="452123"/>
            <a:chOff x="1320729" y="3259175"/>
            <a:chExt cx="904247" cy="452123"/>
          </a:xfrm>
        </p:grpSpPr>
        <p:sp>
          <p:nvSpPr>
            <p:cNvPr id="42" name="Rektangel 71"/>
            <p:cNvSpPr/>
            <p:nvPr/>
          </p:nvSpPr>
          <p:spPr>
            <a:xfrm>
              <a:off x="1320729" y="3259175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3" name="Rektangel 72"/>
            <p:cNvSpPr/>
            <p:nvPr/>
          </p:nvSpPr>
          <p:spPr>
            <a:xfrm>
              <a:off x="1320729" y="3259175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Kvantitet</a:t>
              </a:r>
              <a:endParaRPr lang="nn-NO" sz="1100" kern="1200" dirty="0"/>
            </a:p>
          </p:txBody>
        </p:sp>
      </p:grpSp>
      <p:grpSp>
        <p:nvGrpSpPr>
          <p:cNvPr id="44" name="Gruppe 32"/>
          <p:cNvGrpSpPr/>
          <p:nvPr/>
        </p:nvGrpSpPr>
        <p:grpSpPr>
          <a:xfrm>
            <a:off x="5600581" y="2630856"/>
            <a:ext cx="904247" cy="452123"/>
            <a:chOff x="4876681" y="1333129"/>
            <a:chExt cx="904247" cy="452123"/>
          </a:xfrm>
        </p:grpSpPr>
        <p:sp>
          <p:nvSpPr>
            <p:cNvPr id="45" name="Rektangel 69"/>
            <p:cNvSpPr/>
            <p:nvPr/>
          </p:nvSpPr>
          <p:spPr>
            <a:xfrm>
              <a:off x="4876681" y="1333129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6" name="Rektangel 70"/>
            <p:cNvSpPr/>
            <p:nvPr/>
          </p:nvSpPr>
          <p:spPr>
            <a:xfrm>
              <a:off x="4876681" y="1333129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Mishald av </a:t>
              </a:r>
              <a:r>
                <a:rPr lang="nn-NO" sz="1100" kern="1200" dirty="0" err="1" smtClean="0"/>
                <a:t>yteplikt</a:t>
              </a:r>
              <a:endParaRPr lang="nn-NO" sz="1100" kern="1200" dirty="0"/>
            </a:p>
          </p:txBody>
        </p:sp>
      </p:grpSp>
      <p:grpSp>
        <p:nvGrpSpPr>
          <p:cNvPr id="47" name="Gruppe 34"/>
          <p:cNvGrpSpPr/>
          <p:nvPr/>
        </p:nvGrpSpPr>
        <p:grpSpPr>
          <a:xfrm>
            <a:off x="3138768" y="4556902"/>
            <a:ext cx="904247" cy="452123"/>
            <a:chOff x="2414868" y="3259175"/>
            <a:chExt cx="904247" cy="452123"/>
          </a:xfrm>
        </p:grpSpPr>
        <p:sp>
          <p:nvSpPr>
            <p:cNvPr id="48" name="Rektangel 65"/>
            <p:cNvSpPr/>
            <p:nvPr/>
          </p:nvSpPr>
          <p:spPr>
            <a:xfrm>
              <a:off x="2414868" y="3259175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9" name="Rektangel 66"/>
            <p:cNvSpPr/>
            <p:nvPr/>
          </p:nvSpPr>
          <p:spPr>
            <a:xfrm>
              <a:off x="2414868" y="3259175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Fasthalding</a:t>
              </a:r>
              <a:endParaRPr lang="nn-NO" sz="1100" kern="1200" dirty="0"/>
            </a:p>
          </p:txBody>
        </p:sp>
      </p:grpSp>
      <p:grpSp>
        <p:nvGrpSpPr>
          <p:cNvPr id="50" name="Gruppe 35"/>
          <p:cNvGrpSpPr/>
          <p:nvPr/>
        </p:nvGrpSpPr>
        <p:grpSpPr>
          <a:xfrm>
            <a:off x="4232907" y="4556902"/>
            <a:ext cx="904247" cy="452123"/>
            <a:chOff x="3509007" y="3259175"/>
            <a:chExt cx="904247" cy="452123"/>
          </a:xfrm>
        </p:grpSpPr>
        <p:sp>
          <p:nvSpPr>
            <p:cNvPr id="51" name="Rektangel 63"/>
            <p:cNvSpPr/>
            <p:nvPr/>
          </p:nvSpPr>
          <p:spPr>
            <a:xfrm>
              <a:off x="3509007" y="3259175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2" name="Rektangel 64"/>
            <p:cNvSpPr/>
            <p:nvPr/>
          </p:nvSpPr>
          <p:spPr>
            <a:xfrm>
              <a:off x="3509007" y="3259175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Avhjelp</a:t>
              </a:r>
              <a:endParaRPr lang="nn-NO" sz="1100" kern="1200" dirty="0"/>
            </a:p>
          </p:txBody>
        </p:sp>
      </p:grpSp>
      <p:grpSp>
        <p:nvGrpSpPr>
          <p:cNvPr id="53" name="Gruppe 36"/>
          <p:cNvGrpSpPr/>
          <p:nvPr/>
        </p:nvGrpSpPr>
        <p:grpSpPr>
          <a:xfrm>
            <a:off x="4458969" y="5198918"/>
            <a:ext cx="904247" cy="452123"/>
            <a:chOff x="3735069" y="3901191"/>
            <a:chExt cx="904247" cy="452123"/>
          </a:xfrm>
        </p:grpSpPr>
        <p:sp>
          <p:nvSpPr>
            <p:cNvPr id="54" name="Rektangel 61"/>
            <p:cNvSpPr/>
            <p:nvPr/>
          </p:nvSpPr>
          <p:spPr>
            <a:xfrm>
              <a:off x="3735069" y="3901191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5" name="Rektangel 62"/>
            <p:cNvSpPr/>
            <p:nvPr/>
          </p:nvSpPr>
          <p:spPr>
            <a:xfrm>
              <a:off x="3735069" y="3901191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Omlevering</a:t>
              </a:r>
              <a:endParaRPr lang="nn-NO" sz="1100" kern="1200" dirty="0"/>
            </a:p>
          </p:txBody>
        </p:sp>
      </p:grpSp>
      <p:grpSp>
        <p:nvGrpSpPr>
          <p:cNvPr id="56" name="Gruppe 37"/>
          <p:cNvGrpSpPr/>
          <p:nvPr/>
        </p:nvGrpSpPr>
        <p:grpSpPr>
          <a:xfrm>
            <a:off x="4458969" y="5840933"/>
            <a:ext cx="904247" cy="452123"/>
            <a:chOff x="3735069" y="4543206"/>
            <a:chExt cx="904247" cy="452123"/>
          </a:xfrm>
        </p:grpSpPr>
        <p:sp>
          <p:nvSpPr>
            <p:cNvPr id="57" name="Rektangel 59"/>
            <p:cNvSpPr/>
            <p:nvPr/>
          </p:nvSpPr>
          <p:spPr>
            <a:xfrm>
              <a:off x="3735069" y="4543206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8" name="Rektangel 60"/>
            <p:cNvSpPr/>
            <p:nvPr/>
          </p:nvSpPr>
          <p:spPr>
            <a:xfrm>
              <a:off x="3735069" y="4543206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Retting</a:t>
              </a:r>
              <a:endParaRPr lang="nn-NO" sz="1100" kern="1200" dirty="0"/>
            </a:p>
          </p:txBody>
        </p:sp>
      </p:grpSp>
      <p:grpSp>
        <p:nvGrpSpPr>
          <p:cNvPr id="59" name="Gruppe 38"/>
          <p:cNvGrpSpPr/>
          <p:nvPr/>
        </p:nvGrpSpPr>
        <p:grpSpPr>
          <a:xfrm>
            <a:off x="6421185" y="3914887"/>
            <a:ext cx="904247" cy="452123"/>
            <a:chOff x="5697285" y="2617160"/>
            <a:chExt cx="904247" cy="452123"/>
          </a:xfrm>
        </p:grpSpPr>
        <p:sp>
          <p:nvSpPr>
            <p:cNvPr id="60" name="Rektangel 57"/>
            <p:cNvSpPr/>
            <p:nvPr/>
          </p:nvSpPr>
          <p:spPr>
            <a:xfrm>
              <a:off x="5697285" y="2617160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1" name="Rektangel 58"/>
            <p:cNvSpPr/>
            <p:nvPr/>
          </p:nvSpPr>
          <p:spPr>
            <a:xfrm>
              <a:off x="5697285" y="2617160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Verknader for den andre partens yting</a:t>
              </a:r>
              <a:endParaRPr lang="nn-NO" sz="1100" kern="1200" dirty="0"/>
            </a:p>
          </p:txBody>
        </p:sp>
      </p:grpSp>
      <p:grpSp>
        <p:nvGrpSpPr>
          <p:cNvPr id="62" name="Gruppe 39"/>
          <p:cNvGrpSpPr/>
          <p:nvPr/>
        </p:nvGrpSpPr>
        <p:grpSpPr>
          <a:xfrm>
            <a:off x="5327046" y="4556902"/>
            <a:ext cx="904247" cy="452123"/>
            <a:chOff x="4603146" y="3259175"/>
            <a:chExt cx="904247" cy="452123"/>
          </a:xfrm>
        </p:grpSpPr>
        <p:sp>
          <p:nvSpPr>
            <p:cNvPr id="63" name="Rektangel 55"/>
            <p:cNvSpPr/>
            <p:nvPr/>
          </p:nvSpPr>
          <p:spPr>
            <a:xfrm>
              <a:off x="4603146" y="3259175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4" name="Rektangel 56"/>
            <p:cNvSpPr/>
            <p:nvPr/>
          </p:nvSpPr>
          <p:spPr>
            <a:xfrm>
              <a:off x="4603146" y="3259175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Prisavslag</a:t>
              </a:r>
              <a:endParaRPr lang="nn-NO" sz="1100" kern="1200" dirty="0"/>
            </a:p>
          </p:txBody>
        </p:sp>
      </p:grpSp>
      <p:grpSp>
        <p:nvGrpSpPr>
          <p:cNvPr id="65" name="Gruppe 40"/>
          <p:cNvGrpSpPr/>
          <p:nvPr/>
        </p:nvGrpSpPr>
        <p:grpSpPr>
          <a:xfrm>
            <a:off x="6421185" y="4556902"/>
            <a:ext cx="904247" cy="452123"/>
            <a:chOff x="5697285" y="3259175"/>
            <a:chExt cx="904247" cy="452123"/>
          </a:xfrm>
        </p:grpSpPr>
        <p:sp>
          <p:nvSpPr>
            <p:cNvPr id="66" name="Rektangel 53"/>
            <p:cNvSpPr/>
            <p:nvPr/>
          </p:nvSpPr>
          <p:spPr>
            <a:xfrm>
              <a:off x="5697285" y="3259175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7" name="Rektangel 54"/>
            <p:cNvSpPr/>
            <p:nvPr/>
          </p:nvSpPr>
          <p:spPr>
            <a:xfrm>
              <a:off x="5697285" y="3259175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Heving</a:t>
              </a:r>
              <a:endParaRPr lang="nn-NO" sz="1100" kern="1200" dirty="0"/>
            </a:p>
          </p:txBody>
        </p:sp>
      </p:grpSp>
      <p:grpSp>
        <p:nvGrpSpPr>
          <p:cNvPr id="68" name="Gruppe 41"/>
          <p:cNvGrpSpPr/>
          <p:nvPr/>
        </p:nvGrpSpPr>
        <p:grpSpPr>
          <a:xfrm>
            <a:off x="7452320" y="4556902"/>
            <a:ext cx="1017116" cy="452123"/>
            <a:chOff x="6791424" y="3259175"/>
            <a:chExt cx="904247" cy="452123"/>
          </a:xfrm>
        </p:grpSpPr>
        <p:sp>
          <p:nvSpPr>
            <p:cNvPr id="69" name="Rektangel 51"/>
            <p:cNvSpPr/>
            <p:nvPr/>
          </p:nvSpPr>
          <p:spPr>
            <a:xfrm>
              <a:off x="6791424" y="3259175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0" name="Rektangel 52"/>
            <p:cNvSpPr/>
            <p:nvPr/>
          </p:nvSpPr>
          <p:spPr>
            <a:xfrm>
              <a:off x="6791424" y="3259175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Tilbakehalding av vederlag</a:t>
              </a:r>
              <a:endParaRPr lang="nn-NO" sz="1100" kern="1200" dirty="0"/>
            </a:p>
          </p:txBody>
        </p:sp>
      </p:grpSp>
      <p:grpSp>
        <p:nvGrpSpPr>
          <p:cNvPr id="71" name="Gruppe 42"/>
          <p:cNvGrpSpPr/>
          <p:nvPr/>
        </p:nvGrpSpPr>
        <p:grpSpPr>
          <a:xfrm>
            <a:off x="7515324" y="3914887"/>
            <a:ext cx="904247" cy="452123"/>
            <a:chOff x="6791424" y="2617160"/>
            <a:chExt cx="904247" cy="452123"/>
          </a:xfrm>
        </p:grpSpPr>
        <p:sp>
          <p:nvSpPr>
            <p:cNvPr id="72" name="Rektangel 49"/>
            <p:cNvSpPr/>
            <p:nvPr/>
          </p:nvSpPr>
          <p:spPr>
            <a:xfrm>
              <a:off x="6791424" y="2617160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3" name="Rektangel 50"/>
            <p:cNvSpPr/>
            <p:nvPr/>
          </p:nvSpPr>
          <p:spPr>
            <a:xfrm>
              <a:off x="6791424" y="2617160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Skadebot</a:t>
              </a:r>
              <a:endParaRPr lang="nn-NO" sz="1100" kern="1200" dirty="0"/>
            </a:p>
          </p:txBody>
        </p:sp>
      </p:grpSp>
      <p:grpSp>
        <p:nvGrpSpPr>
          <p:cNvPr id="74" name="Gruppe 43"/>
          <p:cNvGrpSpPr/>
          <p:nvPr/>
        </p:nvGrpSpPr>
        <p:grpSpPr>
          <a:xfrm>
            <a:off x="5053511" y="3272871"/>
            <a:ext cx="904247" cy="452123"/>
            <a:chOff x="4329611" y="1975144"/>
            <a:chExt cx="904247" cy="452123"/>
          </a:xfrm>
        </p:grpSpPr>
        <p:sp>
          <p:nvSpPr>
            <p:cNvPr id="75" name="Rektangel 47"/>
            <p:cNvSpPr/>
            <p:nvPr/>
          </p:nvSpPr>
          <p:spPr>
            <a:xfrm>
              <a:off x="4329611" y="1975144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6" name="Rektangel 48"/>
            <p:cNvSpPr/>
            <p:nvPr/>
          </p:nvSpPr>
          <p:spPr>
            <a:xfrm>
              <a:off x="4329611" y="1975144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Forseinking</a:t>
              </a:r>
              <a:endParaRPr lang="nn-NO" sz="1100" kern="1200" dirty="0"/>
            </a:p>
          </p:txBody>
        </p:sp>
      </p:grpSp>
      <p:grpSp>
        <p:nvGrpSpPr>
          <p:cNvPr id="77" name="Gruppe 44"/>
          <p:cNvGrpSpPr/>
          <p:nvPr/>
        </p:nvGrpSpPr>
        <p:grpSpPr>
          <a:xfrm>
            <a:off x="6147650" y="3272871"/>
            <a:ext cx="904247" cy="452123"/>
            <a:chOff x="5423750" y="1975144"/>
            <a:chExt cx="904247" cy="452123"/>
          </a:xfrm>
        </p:grpSpPr>
        <p:sp>
          <p:nvSpPr>
            <p:cNvPr id="78" name="Rektangel 45"/>
            <p:cNvSpPr/>
            <p:nvPr/>
          </p:nvSpPr>
          <p:spPr>
            <a:xfrm>
              <a:off x="5423750" y="1975144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9" name="Rektangel 46"/>
            <p:cNvSpPr/>
            <p:nvPr/>
          </p:nvSpPr>
          <p:spPr>
            <a:xfrm>
              <a:off x="5423750" y="1975144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Mangel</a:t>
              </a:r>
              <a:endParaRPr lang="nn-NO" sz="1100" kern="1200" dirty="0"/>
            </a:p>
          </p:txBody>
        </p:sp>
      </p:grpSp>
      <p:grpSp>
        <p:nvGrpSpPr>
          <p:cNvPr id="80" name="Gruppe 87"/>
          <p:cNvGrpSpPr/>
          <p:nvPr/>
        </p:nvGrpSpPr>
        <p:grpSpPr>
          <a:xfrm>
            <a:off x="3451729" y="2628780"/>
            <a:ext cx="904247" cy="452123"/>
            <a:chOff x="547597" y="1333129"/>
            <a:chExt cx="904247" cy="452123"/>
          </a:xfrm>
        </p:grpSpPr>
        <p:sp>
          <p:nvSpPr>
            <p:cNvPr id="81" name="Rektangel 88"/>
            <p:cNvSpPr/>
            <p:nvPr/>
          </p:nvSpPr>
          <p:spPr>
            <a:xfrm>
              <a:off x="547597" y="1333129"/>
              <a:ext cx="904247" cy="452123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2" name="Rektangel 89"/>
            <p:cNvSpPr/>
            <p:nvPr/>
          </p:nvSpPr>
          <p:spPr>
            <a:xfrm>
              <a:off x="547597" y="1333129"/>
              <a:ext cx="904247" cy="452123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dirty="0" smtClean="0">
                  <a:solidFill>
                    <a:srgbClr val="FF0000"/>
                  </a:solidFill>
                </a:rPr>
                <a:t>Kontrakts-</a:t>
              </a:r>
            </a:p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>
                  <a:solidFill>
                    <a:srgbClr val="FF0000"/>
                  </a:solidFill>
                </a:rPr>
                <a:t>revisjon</a:t>
              </a:r>
              <a:endParaRPr lang="nn-NO" sz="1100" kern="12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3" name="Gruppe 33"/>
          <p:cNvGrpSpPr/>
          <p:nvPr/>
        </p:nvGrpSpPr>
        <p:grpSpPr>
          <a:xfrm>
            <a:off x="3685837" y="3912981"/>
            <a:ext cx="904247" cy="452123"/>
            <a:chOff x="2961937" y="2617160"/>
            <a:chExt cx="904247" cy="452123"/>
          </a:xfrm>
        </p:grpSpPr>
        <p:sp>
          <p:nvSpPr>
            <p:cNvPr id="84" name="Rektangel 67"/>
            <p:cNvSpPr/>
            <p:nvPr/>
          </p:nvSpPr>
          <p:spPr>
            <a:xfrm>
              <a:off x="2961937" y="2617160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5" name="Rektangel 68"/>
            <p:cNvSpPr/>
            <p:nvPr/>
          </p:nvSpPr>
          <p:spPr>
            <a:xfrm>
              <a:off x="2961937" y="2617160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Verknader for mishaldarens yting</a:t>
              </a:r>
              <a:endParaRPr lang="nn-NO" sz="1100" kern="1200" dirty="0"/>
            </a:p>
          </p:txBody>
        </p:sp>
      </p:grpSp>
      <p:sp>
        <p:nvSpPr>
          <p:cNvPr id="87" name="Rett linje 11"/>
          <p:cNvSpPr/>
          <p:nvPr/>
        </p:nvSpPr>
        <p:spPr>
          <a:xfrm>
            <a:off x="4323332" y="5029271"/>
            <a:ext cx="135637" cy="41595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415953"/>
                </a:lnTo>
                <a:lnTo>
                  <a:pt x="135637" y="415953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8" name="Rett linje 7"/>
          <p:cNvSpPr/>
          <p:nvPr/>
        </p:nvSpPr>
        <p:spPr>
          <a:xfrm>
            <a:off x="6827588" y="4365104"/>
            <a:ext cx="91440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189891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cxnSp>
        <p:nvCxnSpPr>
          <p:cNvPr id="89" name="Rett linje 91"/>
          <p:cNvCxnSpPr/>
          <p:nvPr/>
        </p:nvCxnSpPr>
        <p:spPr bwMode="auto">
          <a:xfrm flipV="1">
            <a:off x="2175744" y="2889107"/>
            <a:ext cx="1275985" cy="20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0" name="Rett linje 93"/>
          <p:cNvCxnSpPr/>
          <p:nvPr/>
        </p:nvCxnSpPr>
        <p:spPr bwMode="auto">
          <a:xfrm>
            <a:off x="4355976" y="2889107"/>
            <a:ext cx="1244605" cy="20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1" name="Oval 90"/>
          <p:cNvSpPr/>
          <p:nvPr/>
        </p:nvSpPr>
        <p:spPr bwMode="auto">
          <a:xfrm>
            <a:off x="467544" y="2313828"/>
            <a:ext cx="2808312" cy="3224182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" name="Right Arrow 1"/>
          <p:cNvSpPr/>
          <p:nvPr/>
        </p:nvSpPr>
        <p:spPr bwMode="auto">
          <a:xfrm rot="20525177">
            <a:off x="3198861" y="3158030"/>
            <a:ext cx="2399799" cy="415953"/>
          </a:xfrm>
          <a:prstGeom prst="right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2" name="Right Arrow 91"/>
          <p:cNvSpPr/>
          <p:nvPr/>
        </p:nvSpPr>
        <p:spPr bwMode="auto">
          <a:xfrm rot="10800000">
            <a:off x="2915817" y="2535908"/>
            <a:ext cx="548491" cy="415953"/>
          </a:xfrm>
          <a:prstGeom prst="right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84960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2" grpId="0" animBg="1"/>
      <p:bldP spid="9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Innholdet </a:t>
            </a:r>
            <a:r>
              <a:rPr lang="nb-NO" dirty="0"/>
              <a:t>av forpliktelser</a:t>
            </a:r>
            <a:endParaRPr lang="nb-NO" dirty="0" smtClean="0"/>
          </a:p>
        </p:txBody>
      </p:sp>
      <p:sp>
        <p:nvSpPr>
          <p:cNvPr id="6" name="Rounded Rectangle 5"/>
          <p:cNvSpPr/>
          <p:nvPr/>
        </p:nvSpPr>
        <p:spPr bwMode="auto">
          <a:xfrm>
            <a:off x="323528" y="2304053"/>
            <a:ext cx="1224136" cy="692899"/>
          </a:xfrm>
          <a:prstGeom prst="round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A</a:t>
            </a:r>
            <a:endParaRPr kumimoji="0" lang="nb-NO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5004048" y="2276872"/>
            <a:ext cx="1224136" cy="692899"/>
          </a:xfrm>
          <a:prstGeom prst="roundRect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B</a:t>
            </a:r>
            <a:endParaRPr kumimoji="0" lang="nb-NO" sz="2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1547664" y="2492896"/>
            <a:ext cx="345638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ash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 flipH="1">
            <a:off x="1547664" y="2780928"/>
            <a:ext cx="345638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ash"/>
            <a:round/>
            <a:headEnd type="none" w="med" len="med"/>
            <a:tailEnd type="arrow"/>
          </a:ln>
          <a:effectLst/>
        </p:spPr>
      </p:cxnSp>
      <p:sp>
        <p:nvSpPr>
          <p:cNvPr id="5" name="Rounded Rectangle 4"/>
          <p:cNvSpPr/>
          <p:nvPr/>
        </p:nvSpPr>
        <p:spPr bwMode="auto">
          <a:xfrm>
            <a:off x="2483768" y="2132856"/>
            <a:ext cx="1512168" cy="1008112"/>
          </a:xfrm>
          <a:prstGeom prst="roundRect">
            <a:avLst/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Rettigheter og forpliktelser</a:t>
            </a:r>
            <a:endParaRPr kumimoji="0" lang="nb-NO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2195736" y="5459862"/>
            <a:ext cx="2232248" cy="1281506"/>
          </a:xfrm>
          <a:prstGeom prst="roundRect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600" b="1" u="sng" dirty="0" smtClean="0"/>
              <a:t>Primærgrunnlaget</a:t>
            </a:r>
            <a:r>
              <a:rPr lang="nb-NO" sz="1600" b="1" u="sng" dirty="0"/>
              <a:t>: </a:t>
            </a:r>
            <a:endParaRPr lang="nb-NO" sz="1600" b="1" u="sng" dirty="0" smtClean="0"/>
          </a:p>
          <a:p>
            <a:pPr algn="ctr"/>
            <a:r>
              <a:rPr lang="nb-NO" sz="1600" b="1" dirty="0" smtClean="0"/>
              <a:t>Den </a:t>
            </a:r>
            <a:r>
              <a:rPr lang="nb-NO" sz="1600" b="1" dirty="0"/>
              <a:t>individuelle avtalen</a:t>
            </a:r>
          </a:p>
        </p:txBody>
      </p:sp>
      <p:sp>
        <p:nvSpPr>
          <p:cNvPr id="14" name="Right Arrow 13"/>
          <p:cNvSpPr/>
          <p:nvPr/>
        </p:nvSpPr>
        <p:spPr bwMode="auto">
          <a:xfrm rot="16200000">
            <a:off x="2123728" y="4077071"/>
            <a:ext cx="2232248" cy="648072"/>
          </a:xfrm>
          <a:prstGeom prst="rightArrow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6" name="Rounded Rectangle 15"/>
          <p:cNvSpPr/>
          <p:nvPr/>
        </p:nvSpPr>
        <p:spPr bwMode="auto">
          <a:xfrm>
            <a:off x="6660232" y="3717032"/>
            <a:ext cx="2232248" cy="144804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600" b="1" dirty="0" err="1" smtClean="0"/>
              <a:t>Bakgrunnsretten</a:t>
            </a:r>
            <a:endParaRPr lang="nb-NO" sz="1600" b="1" dirty="0"/>
          </a:p>
        </p:txBody>
      </p:sp>
      <p:sp>
        <p:nvSpPr>
          <p:cNvPr id="15" name="Oval 14"/>
          <p:cNvSpPr/>
          <p:nvPr/>
        </p:nvSpPr>
        <p:spPr bwMode="auto">
          <a:xfrm>
            <a:off x="6804248" y="4725770"/>
            <a:ext cx="432048" cy="359414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8" name="Straight Arrow Connector 17"/>
          <p:cNvCxnSpPr>
            <a:stCxn id="15" idx="2"/>
            <a:endCxn id="20" idx="7"/>
          </p:cNvCxnSpPr>
          <p:nvPr/>
        </p:nvCxnSpPr>
        <p:spPr bwMode="auto">
          <a:xfrm flipH="1">
            <a:off x="4148688" y="4905477"/>
            <a:ext cx="2655560" cy="121225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arrow"/>
          </a:ln>
          <a:effectLst/>
        </p:spPr>
      </p:cxnSp>
      <p:sp>
        <p:nvSpPr>
          <p:cNvPr id="20" name="Oval 19"/>
          <p:cNvSpPr/>
          <p:nvPr/>
        </p:nvSpPr>
        <p:spPr bwMode="auto">
          <a:xfrm>
            <a:off x="3779912" y="6065098"/>
            <a:ext cx="432048" cy="359414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7" name="Rounded Rectangle 26"/>
          <p:cNvSpPr/>
          <p:nvPr/>
        </p:nvSpPr>
        <p:spPr bwMode="auto">
          <a:xfrm>
            <a:off x="5004048" y="5339903"/>
            <a:ext cx="1163758" cy="343404"/>
          </a:xfrm>
          <a:prstGeom prst="roundRect">
            <a:avLst/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Preseptorisk</a:t>
            </a:r>
            <a:endParaRPr kumimoji="0" lang="nb-NO" sz="12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28" name="Straight Arrow Connector 27"/>
          <p:cNvCxnSpPr/>
          <p:nvPr/>
        </p:nvCxnSpPr>
        <p:spPr bwMode="auto">
          <a:xfrm flipH="1">
            <a:off x="4427984" y="6453336"/>
            <a:ext cx="3348372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1">
                <a:lumMod val="75000"/>
              </a:schemeClr>
            </a:solidFill>
            <a:prstDash val="sysDash"/>
            <a:round/>
            <a:headEnd type="none" w="med" len="med"/>
            <a:tailEnd type="arrow"/>
          </a:ln>
          <a:effectLst/>
        </p:spPr>
      </p:cxnSp>
      <p:cxnSp>
        <p:nvCxnSpPr>
          <p:cNvPr id="30" name="Straight Connector 29"/>
          <p:cNvCxnSpPr>
            <a:stCxn id="16" idx="2"/>
          </p:cNvCxnSpPr>
          <p:nvPr/>
        </p:nvCxnSpPr>
        <p:spPr bwMode="auto">
          <a:xfrm>
            <a:off x="7776356" y="5165076"/>
            <a:ext cx="0" cy="125943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33" name="Rounded Rectangle 32"/>
          <p:cNvSpPr/>
          <p:nvPr/>
        </p:nvSpPr>
        <p:spPr bwMode="auto">
          <a:xfrm>
            <a:off x="7224666" y="5517232"/>
            <a:ext cx="1163758" cy="487420"/>
          </a:xfrm>
          <a:prstGeom prst="roundRect">
            <a:avLst/>
          </a:prstGeom>
          <a:solidFill>
            <a:schemeClr val="bg1"/>
          </a:solidFill>
          <a:ln w="38100" cap="flat" cmpd="sng" algn="ctr">
            <a:solidFill>
              <a:schemeClr val="accent1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2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Tolkings-prosessen</a:t>
            </a:r>
            <a:endParaRPr kumimoji="0" lang="nb-NO" sz="1200" b="1" i="0" u="none" strike="noStrike" cap="none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6384" name="Left Arrow 16383"/>
          <p:cNvSpPr/>
          <p:nvPr/>
        </p:nvSpPr>
        <p:spPr bwMode="auto">
          <a:xfrm rot="1059322">
            <a:off x="4040380" y="3226849"/>
            <a:ext cx="2981095" cy="683763"/>
          </a:xfrm>
          <a:prstGeom prst="leftArrow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800" b="1" dirty="0" smtClean="0">
                <a:solidFill>
                  <a:schemeClr val="bg1"/>
                </a:solidFill>
              </a:rPr>
              <a:t>Utfylling</a:t>
            </a:r>
            <a:endParaRPr kumimoji="0" lang="nb-NO" sz="1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cxnSp>
        <p:nvCxnSpPr>
          <p:cNvPr id="36" name="Straight Arrow Connector 35"/>
          <p:cNvCxnSpPr/>
          <p:nvPr/>
        </p:nvCxnSpPr>
        <p:spPr bwMode="auto">
          <a:xfrm flipV="1">
            <a:off x="3742859" y="3351080"/>
            <a:ext cx="1" cy="21001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1">
                <a:lumMod val="75000"/>
              </a:schemeClr>
            </a:solidFill>
            <a:prstDash val="sysDash"/>
            <a:round/>
            <a:headEnd type="none" w="med" len="med"/>
            <a:tailEnd type="arrow"/>
          </a:ln>
          <a:effectLst/>
        </p:spPr>
      </p:cxnSp>
      <p:cxnSp>
        <p:nvCxnSpPr>
          <p:cNvPr id="43" name="Straight Connector 42"/>
          <p:cNvCxnSpPr/>
          <p:nvPr/>
        </p:nvCxnSpPr>
        <p:spPr bwMode="auto">
          <a:xfrm flipH="1">
            <a:off x="3742860" y="4452881"/>
            <a:ext cx="2917372" cy="10069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46" name="Rounded Rectangle 45"/>
          <p:cNvSpPr/>
          <p:nvPr/>
        </p:nvSpPr>
        <p:spPr bwMode="auto">
          <a:xfrm>
            <a:off x="4512835" y="4677656"/>
            <a:ext cx="1163758" cy="487420"/>
          </a:xfrm>
          <a:prstGeom prst="roundRect">
            <a:avLst/>
          </a:prstGeom>
          <a:solidFill>
            <a:schemeClr val="bg1"/>
          </a:solidFill>
          <a:ln w="38100" cap="flat" cmpd="sng" algn="ctr">
            <a:solidFill>
              <a:schemeClr val="accent1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2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Kontrakts-revisjon</a:t>
            </a:r>
            <a:endParaRPr kumimoji="0" lang="nb-NO" sz="1200" b="1" i="0" u="none" strike="noStrike" cap="none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4176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5" grpId="0" animBg="1"/>
      <p:bldP spid="13" grpId="0" animBg="1"/>
      <p:bldP spid="14" grpId="0" animBg="1"/>
      <p:bldP spid="16" grpId="0" animBg="1"/>
      <p:bldP spid="15" grpId="0" animBg="1"/>
      <p:bldP spid="20" grpId="0" animBg="1"/>
      <p:bldP spid="27" grpId="0" animBg="1"/>
      <p:bldP spid="33" grpId="0" animBg="1"/>
      <p:bldP spid="16384" grpId="0" animBg="1"/>
      <p:bldP spid="4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Innholdet av forpliktelser</a:t>
            </a:r>
            <a:endParaRPr lang="nb-NO" dirty="0" smtClean="0"/>
          </a:p>
        </p:txBody>
      </p:sp>
      <p:sp>
        <p:nvSpPr>
          <p:cNvPr id="5" name="Right Arrow 4"/>
          <p:cNvSpPr/>
          <p:nvPr/>
        </p:nvSpPr>
        <p:spPr bwMode="auto">
          <a:xfrm>
            <a:off x="3635896" y="3297178"/>
            <a:ext cx="2448272" cy="864096"/>
          </a:xfrm>
          <a:prstGeom prst="rightArrow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Prosessen</a:t>
            </a:r>
            <a:endParaRPr kumimoji="0" lang="nb-NO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6228184" y="3081154"/>
            <a:ext cx="1368152" cy="129614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Målet</a:t>
            </a:r>
            <a:endParaRPr kumimoji="0" lang="nb-NO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44008" y="6177498"/>
            <a:ext cx="2232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 smtClean="0"/>
              <a:t>Kontraktens krav</a:t>
            </a:r>
            <a:endParaRPr lang="nb-NO" b="1" dirty="0"/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 flipV="1">
            <a:off x="4644008" y="4665329"/>
            <a:ext cx="936104" cy="1440161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2483768" y="5629126"/>
            <a:ext cx="2520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 smtClean="0">
                <a:solidFill>
                  <a:srgbClr val="FF0000"/>
                </a:solidFill>
              </a:rPr>
              <a:t>Innsatsforpliktelse</a:t>
            </a:r>
            <a:endParaRPr lang="nb-NO" b="1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 flipV="1">
            <a:off x="5895768" y="4665330"/>
            <a:ext cx="908480" cy="144016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92D05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6588224" y="5633372"/>
            <a:ext cx="2664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 smtClean="0">
                <a:solidFill>
                  <a:srgbClr val="92D050"/>
                </a:solidFill>
              </a:rPr>
              <a:t>Resultatforpliktelse</a:t>
            </a:r>
            <a:endParaRPr lang="nb-NO" b="1" dirty="0">
              <a:solidFill>
                <a:srgbClr val="92D050"/>
              </a:solidFill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107504" y="2348880"/>
            <a:ext cx="3096344" cy="1728192"/>
          </a:xfrm>
          <a:prstGeom prst="roundRect">
            <a:avLst/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indent="-342900">
              <a:buFontTx/>
              <a:buChar char="-"/>
            </a:pPr>
            <a:r>
              <a:rPr lang="nb-NO" sz="1800" b="1" dirty="0"/>
              <a:t>Pliktens innhold</a:t>
            </a:r>
          </a:p>
          <a:p>
            <a:pPr marL="342900" indent="-342900">
              <a:buFontTx/>
              <a:buChar char="-"/>
            </a:pPr>
            <a:r>
              <a:rPr lang="nb-NO" sz="1800" b="1" dirty="0"/>
              <a:t>Vederlagsopptjening</a:t>
            </a:r>
          </a:p>
          <a:p>
            <a:pPr marL="342900" indent="-342900">
              <a:buFontTx/>
              <a:buChar char="-"/>
            </a:pPr>
            <a:r>
              <a:rPr lang="nb-NO" sz="1800" b="1" dirty="0" smtClean="0"/>
              <a:t>Misligholds-vurderingen</a:t>
            </a:r>
            <a:endParaRPr lang="nb-NO" sz="1800" b="1" dirty="0"/>
          </a:p>
          <a:p>
            <a:pPr marL="342900" indent="-342900">
              <a:buFontTx/>
              <a:buChar char="-"/>
            </a:pPr>
            <a:r>
              <a:rPr lang="nb-NO" sz="1800" b="1" dirty="0"/>
              <a:t>Misligholdsvirkninger</a:t>
            </a:r>
          </a:p>
        </p:txBody>
      </p:sp>
    </p:spTree>
    <p:extLst>
      <p:ext uri="{BB962C8B-B14F-4D97-AF65-F5344CB8AC3E}">
        <p14:creationId xmlns:p14="http://schemas.microsoft.com/office/powerpoint/2010/main" val="2662497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9" grpId="0"/>
      <p:bldP spid="11" grpId="0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Mislighold</a:t>
            </a:r>
          </a:p>
        </p:txBody>
      </p:sp>
      <p:sp>
        <p:nvSpPr>
          <p:cNvPr id="4" name="Rett linje 5"/>
          <p:cNvSpPr/>
          <p:nvPr/>
        </p:nvSpPr>
        <p:spPr>
          <a:xfrm>
            <a:off x="6052704" y="3082979"/>
            <a:ext cx="1914743" cy="83190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736961"/>
                </a:lnTo>
                <a:lnTo>
                  <a:pt x="1914743" y="736961"/>
                </a:lnTo>
                <a:lnTo>
                  <a:pt x="1914743" y="831907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Rett linje 6"/>
          <p:cNvSpPr/>
          <p:nvPr/>
        </p:nvSpPr>
        <p:spPr>
          <a:xfrm>
            <a:off x="6873308" y="4367010"/>
            <a:ext cx="1094139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94945"/>
                </a:lnTo>
                <a:lnTo>
                  <a:pt x="1094139" y="94945"/>
                </a:lnTo>
                <a:lnTo>
                  <a:pt x="1094139" y="189891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Rett linje 8"/>
          <p:cNvSpPr/>
          <p:nvPr/>
        </p:nvSpPr>
        <p:spPr>
          <a:xfrm>
            <a:off x="5779169" y="4367010"/>
            <a:ext cx="1094139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1094139" y="0"/>
                </a:moveTo>
                <a:lnTo>
                  <a:pt x="1094139" y="94945"/>
                </a:lnTo>
                <a:lnTo>
                  <a:pt x="0" y="94945"/>
                </a:lnTo>
                <a:lnTo>
                  <a:pt x="0" y="189891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Rett linje 9"/>
          <p:cNvSpPr/>
          <p:nvPr/>
        </p:nvSpPr>
        <p:spPr>
          <a:xfrm>
            <a:off x="6052704" y="3082979"/>
            <a:ext cx="820604" cy="83190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736961"/>
                </a:lnTo>
                <a:lnTo>
                  <a:pt x="820604" y="736961"/>
                </a:lnTo>
                <a:lnTo>
                  <a:pt x="820604" y="831907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Rett linje 10"/>
          <p:cNvSpPr/>
          <p:nvPr/>
        </p:nvSpPr>
        <p:spPr>
          <a:xfrm>
            <a:off x="4323332" y="5009026"/>
            <a:ext cx="135637" cy="105796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057969"/>
                </a:lnTo>
                <a:lnTo>
                  <a:pt x="135637" y="1057969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Rett linje 12"/>
          <p:cNvSpPr/>
          <p:nvPr/>
        </p:nvSpPr>
        <p:spPr>
          <a:xfrm>
            <a:off x="4137961" y="4367010"/>
            <a:ext cx="547069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94945"/>
                </a:lnTo>
                <a:lnTo>
                  <a:pt x="547069" y="94945"/>
                </a:lnTo>
                <a:lnTo>
                  <a:pt x="547069" y="189891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Rett linje 13"/>
          <p:cNvSpPr/>
          <p:nvPr/>
        </p:nvSpPr>
        <p:spPr>
          <a:xfrm>
            <a:off x="3590891" y="4367010"/>
            <a:ext cx="547069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547069" y="0"/>
                </a:moveTo>
                <a:lnTo>
                  <a:pt x="547069" y="94945"/>
                </a:lnTo>
                <a:lnTo>
                  <a:pt x="0" y="94945"/>
                </a:lnTo>
                <a:lnTo>
                  <a:pt x="0" y="189891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Rett linje 14"/>
          <p:cNvSpPr/>
          <p:nvPr/>
        </p:nvSpPr>
        <p:spPr>
          <a:xfrm>
            <a:off x="4137961" y="3082979"/>
            <a:ext cx="1914743" cy="83190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1914743" y="0"/>
                </a:moveTo>
                <a:lnTo>
                  <a:pt x="1914743" y="736961"/>
                </a:lnTo>
                <a:lnTo>
                  <a:pt x="0" y="736961"/>
                </a:lnTo>
                <a:lnTo>
                  <a:pt x="0" y="831907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Rett linje 15"/>
          <p:cNvSpPr/>
          <p:nvPr/>
        </p:nvSpPr>
        <p:spPr>
          <a:xfrm>
            <a:off x="3888163" y="2440964"/>
            <a:ext cx="2164541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94945"/>
                </a:lnTo>
                <a:lnTo>
                  <a:pt x="2164541" y="94945"/>
                </a:lnTo>
                <a:lnTo>
                  <a:pt x="2164541" y="189891"/>
                </a:lnTo>
              </a:path>
            </a:pathLst>
          </a:custGeom>
          <a:noFill/>
        </p:spPr>
        <p:style>
          <a:lnRef idx="2">
            <a:schemeClr val="dk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Rett linje 16"/>
          <p:cNvSpPr/>
          <p:nvPr/>
        </p:nvSpPr>
        <p:spPr>
          <a:xfrm>
            <a:off x="1908992" y="3724995"/>
            <a:ext cx="135637" cy="105796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057969"/>
                </a:lnTo>
                <a:lnTo>
                  <a:pt x="135637" y="1057969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Rett linje 17"/>
          <p:cNvSpPr/>
          <p:nvPr/>
        </p:nvSpPr>
        <p:spPr>
          <a:xfrm>
            <a:off x="1908992" y="3724995"/>
            <a:ext cx="135637" cy="41595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415953"/>
                </a:lnTo>
                <a:lnTo>
                  <a:pt x="135637" y="415953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Rett linje 18"/>
          <p:cNvSpPr/>
          <p:nvPr/>
        </p:nvSpPr>
        <p:spPr>
          <a:xfrm>
            <a:off x="1723621" y="3082979"/>
            <a:ext cx="547069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94945"/>
                </a:lnTo>
                <a:lnTo>
                  <a:pt x="547069" y="94945"/>
                </a:lnTo>
                <a:lnTo>
                  <a:pt x="547069" y="189891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Rett linje 19"/>
          <p:cNvSpPr/>
          <p:nvPr/>
        </p:nvSpPr>
        <p:spPr>
          <a:xfrm>
            <a:off x="814853" y="3724995"/>
            <a:ext cx="135637" cy="105796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057969"/>
                </a:lnTo>
                <a:lnTo>
                  <a:pt x="135637" y="1057969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Rett linje 20"/>
          <p:cNvSpPr/>
          <p:nvPr/>
        </p:nvSpPr>
        <p:spPr>
          <a:xfrm>
            <a:off x="814853" y="3724995"/>
            <a:ext cx="135637" cy="41595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415953"/>
                </a:lnTo>
                <a:lnTo>
                  <a:pt x="135637" y="415953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Rett linje 21"/>
          <p:cNvSpPr/>
          <p:nvPr/>
        </p:nvSpPr>
        <p:spPr>
          <a:xfrm>
            <a:off x="1176552" y="3082979"/>
            <a:ext cx="547069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547069" y="0"/>
                </a:moveTo>
                <a:lnTo>
                  <a:pt x="547069" y="94945"/>
                </a:lnTo>
                <a:lnTo>
                  <a:pt x="0" y="94945"/>
                </a:lnTo>
                <a:lnTo>
                  <a:pt x="0" y="189891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Rett linje 22"/>
          <p:cNvSpPr/>
          <p:nvPr/>
        </p:nvSpPr>
        <p:spPr>
          <a:xfrm>
            <a:off x="1723621" y="2440964"/>
            <a:ext cx="2164541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164541" y="0"/>
                </a:moveTo>
                <a:lnTo>
                  <a:pt x="2164541" y="94945"/>
                </a:lnTo>
                <a:lnTo>
                  <a:pt x="0" y="94945"/>
                </a:lnTo>
                <a:lnTo>
                  <a:pt x="0" y="189891"/>
                </a:lnTo>
              </a:path>
            </a:pathLst>
          </a:custGeom>
          <a:noFill/>
        </p:spPr>
        <p:style>
          <a:lnRef idx="2">
            <a:schemeClr val="dk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0" name="Gruppe 24"/>
          <p:cNvGrpSpPr/>
          <p:nvPr/>
        </p:nvGrpSpPr>
        <p:grpSpPr>
          <a:xfrm>
            <a:off x="3347864" y="1988840"/>
            <a:ext cx="1022930" cy="452123"/>
            <a:chOff x="2712139" y="691113"/>
            <a:chExt cx="904247" cy="452123"/>
          </a:xfrm>
        </p:grpSpPr>
        <p:sp>
          <p:nvSpPr>
            <p:cNvPr id="21" name="Rektangel 85"/>
            <p:cNvSpPr/>
            <p:nvPr/>
          </p:nvSpPr>
          <p:spPr>
            <a:xfrm>
              <a:off x="2712139" y="691113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Rektangel 86"/>
            <p:cNvSpPr/>
            <p:nvPr/>
          </p:nvSpPr>
          <p:spPr>
            <a:xfrm>
              <a:off x="2712139" y="691113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Kontraktsretten</a:t>
              </a:r>
              <a:endParaRPr lang="nn-NO" sz="1100" kern="1200" dirty="0"/>
            </a:p>
          </p:txBody>
        </p:sp>
      </p:grpSp>
      <p:grpSp>
        <p:nvGrpSpPr>
          <p:cNvPr id="23" name="Gruppe 25"/>
          <p:cNvGrpSpPr/>
          <p:nvPr/>
        </p:nvGrpSpPr>
        <p:grpSpPr>
          <a:xfrm>
            <a:off x="1271497" y="2630856"/>
            <a:ext cx="904247" cy="452123"/>
            <a:chOff x="547597" y="1333129"/>
            <a:chExt cx="904247" cy="452123"/>
          </a:xfrm>
        </p:grpSpPr>
        <p:sp>
          <p:nvSpPr>
            <p:cNvPr id="24" name="Rektangel 83"/>
            <p:cNvSpPr/>
            <p:nvPr/>
          </p:nvSpPr>
          <p:spPr>
            <a:xfrm>
              <a:off x="547597" y="1333129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Rektangel 84"/>
            <p:cNvSpPr/>
            <p:nvPr/>
          </p:nvSpPr>
          <p:spPr>
            <a:xfrm>
              <a:off x="547597" y="1333129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Innhald av yteplikta</a:t>
              </a:r>
              <a:endParaRPr lang="nn-NO" sz="1100" kern="1200" dirty="0"/>
            </a:p>
          </p:txBody>
        </p:sp>
      </p:grpSp>
      <p:grpSp>
        <p:nvGrpSpPr>
          <p:cNvPr id="26" name="Gruppe 26"/>
          <p:cNvGrpSpPr/>
          <p:nvPr/>
        </p:nvGrpSpPr>
        <p:grpSpPr>
          <a:xfrm>
            <a:off x="724428" y="3272871"/>
            <a:ext cx="904247" cy="452123"/>
            <a:chOff x="528" y="1975144"/>
            <a:chExt cx="904247" cy="452123"/>
          </a:xfrm>
        </p:grpSpPr>
        <p:sp>
          <p:nvSpPr>
            <p:cNvPr id="27" name="Rektangel 81"/>
            <p:cNvSpPr/>
            <p:nvPr/>
          </p:nvSpPr>
          <p:spPr>
            <a:xfrm>
              <a:off x="528" y="1975144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ktangel 82"/>
            <p:cNvSpPr/>
            <p:nvPr/>
          </p:nvSpPr>
          <p:spPr>
            <a:xfrm>
              <a:off x="528" y="1975144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Når skal det ytast?</a:t>
              </a:r>
              <a:endParaRPr lang="nn-NO" sz="1100" kern="1200" dirty="0"/>
            </a:p>
          </p:txBody>
        </p:sp>
      </p:grpSp>
      <p:grpSp>
        <p:nvGrpSpPr>
          <p:cNvPr id="29" name="Gruppe 27"/>
          <p:cNvGrpSpPr/>
          <p:nvPr/>
        </p:nvGrpSpPr>
        <p:grpSpPr>
          <a:xfrm>
            <a:off x="950490" y="3914887"/>
            <a:ext cx="904247" cy="452123"/>
            <a:chOff x="226590" y="2617160"/>
            <a:chExt cx="904247" cy="452123"/>
          </a:xfrm>
        </p:grpSpPr>
        <p:sp>
          <p:nvSpPr>
            <p:cNvPr id="30" name="Rektangel 79"/>
            <p:cNvSpPr/>
            <p:nvPr/>
          </p:nvSpPr>
          <p:spPr>
            <a:xfrm>
              <a:off x="226590" y="2617160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Rektangel 80"/>
            <p:cNvSpPr/>
            <p:nvPr/>
          </p:nvSpPr>
          <p:spPr>
            <a:xfrm>
              <a:off x="226590" y="2617160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Når?</a:t>
              </a:r>
              <a:endParaRPr lang="nn-NO" sz="1100" kern="1200" dirty="0"/>
            </a:p>
          </p:txBody>
        </p:sp>
      </p:grpSp>
      <p:grpSp>
        <p:nvGrpSpPr>
          <p:cNvPr id="32" name="Gruppe 28"/>
          <p:cNvGrpSpPr/>
          <p:nvPr/>
        </p:nvGrpSpPr>
        <p:grpSpPr>
          <a:xfrm>
            <a:off x="950490" y="4556902"/>
            <a:ext cx="904247" cy="452123"/>
            <a:chOff x="226590" y="3259175"/>
            <a:chExt cx="904247" cy="452123"/>
          </a:xfrm>
        </p:grpSpPr>
        <p:sp>
          <p:nvSpPr>
            <p:cNvPr id="33" name="Rektangel 77"/>
            <p:cNvSpPr/>
            <p:nvPr/>
          </p:nvSpPr>
          <p:spPr>
            <a:xfrm>
              <a:off x="226590" y="3259175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4" name="Rektangel 78"/>
            <p:cNvSpPr/>
            <p:nvPr/>
          </p:nvSpPr>
          <p:spPr>
            <a:xfrm>
              <a:off x="226590" y="3259175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Kvar?</a:t>
              </a:r>
              <a:endParaRPr lang="nn-NO" sz="1100" kern="1200" dirty="0"/>
            </a:p>
          </p:txBody>
        </p:sp>
      </p:grpSp>
      <p:grpSp>
        <p:nvGrpSpPr>
          <p:cNvPr id="35" name="Gruppe 29"/>
          <p:cNvGrpSpPr/>
          <p:nvPr/>
        </p:nvGrpSpPr>
        <p:grpSpPr>
          <a:xfrm>
            <a:off x="1818567" y="3272871"/>
            <a:ext cx="904247" cy="452123"/>
            <a:chOff x="1094667" y="1975144"/>
            <a:chExt cx="904247" cy="452123"/>
          </a:xfrm>
        </p:grpSpPr>
        <p:sp>
          <p:nvSpPr>
            <p:cNvPr id="36" name="Rektangel 75"/>
            <p:cNvSpPr/>
            <p:nvPr/>
          </p:nvSpPr>
          <p:spPr>
            <a:xfrm>
              <a:off x="1094667" y="1975144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7" name="Rektangel 76"/>
            <p:cNvSpPr/>
            <p:nvPr/>
          </p:nvSpPr>
          <p:spPr>
            <a:xfrm>
              <a:off x="1094667" y="1975144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Kva skal ytast?</a:t>
              </a:r>
              <a:endParaRPr lang="nn-NO" sz="1100" kern="1200" dirty="0"/>
            </a:p>
          </p:txBody>
        </p:sp>
      </p:grpSp>
      <p:grpSp>
        <p:nvGrpSpPr>
          <p:cNvPr id="38" name="Gruppe 30"/>
          <p:cNvGrpSpPr/>
          <p:nvPr/>
        </p:nvGrpSpPr>
        <p:grpSpPr>
          <a:xfrm>
            <a:off x="2044629" y="3914887"/>
            <a:ext cx="904247" cy="452123"/>
            <a:chOff x="1320729" y="2617160"/>
            <a:chExt cx="904247" cy="452123"/>
          </a:xfrm>
        </p:grpSpPr>
        <p:sp>
          <p:nvSpPr>
            <p:cNvPr id="39" name="Rektangel 73"/>
            <p:cNvSpPr/>
            <p:nvPr/>
          </p:nvSpPr>
          <p:spPr>
            <a:xfrm>
              <a:off x="1320729" y="2617160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0" name="Rektangel 74"/>
            <p:cNvSpPr/>
            <p:nvPr/>
          </p:nvSpPr>
          <p:spPr>
            <a:xfrm>
              <a:off x="1320729" y="2617160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Kvalitet</a:t>
              </a:r>
              <a:endParaRPr lang="nn-NO" sz="1100" kern="1200" dirty="0"/>
            </a:p>
          </p:txBody>
        </p:sp>
      </p:grpSp>
      <p:grpSp>
        <p:nvGrpSpPr>
          <p:cNvPr id="41" name="Gruppe 31"/>
          <p:cNvGrpSpPr/>
          <p:nvPr/>
        </p:nvGrpSpPr>
        <p:grpSpPr>
          <a:xfrm>
            <a:off x="2044629" y="4556902"/>
            <a:ext cx="904247" cy="452123"/>
            <a:chOff x="1320729" y="3259175"/>
            <a:chExt cx="904247" cy="452123"/>
          </a:xfrm>
        </p:grpSpPr>
        <p:sp>
          <p:nvSpPr>
            <p:cNvPr id="42" name="Rektangel 71"/>
            <p:cNvSpPr/>
            <p:nvPr/>
          </p:nvSpPr>
          <p:spPr>
            <a:xfrm>
              <a:off x="1320729" y="3259175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3" name="Rektangel 72"/>
            <p:cNvSpPr/>
            <p:nvPr/>
          </p:nvSpPr>
          <p:spPr>
            <a:xfrm>
              <a:off x="1320729" y="3259175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Kvantitet</a:t>
              </a:r>
              <a:endParaRPr lang="nn-NO" sz="1100" kern="1200" dirty="0"/>
            </a:p>
          </p:txBody>
        </p:sp>
      </p:grpSp>
      <p:grpSp>
        <p:nvGrpSpPr>
          <p:cNvPr id="44" name="Gruppe 32"/>
          <p:cNvGrpSpPr/>
          <p:nvPr/>
        </p:nvGrpSpPr>
        <p:grpSpPr>
          <a:xfrm>
            <a:off x="5600581" y="2630856"/>
            <a:ext cx="904247" cy="452123"/>
            <a:chOff x="4876681" y="1333129"/>
            <a:chExt cx="904247" cy="452123"/>
          </a:xfrm>
        </p:grpSpPr>
        <p:sp>
          <p:nvSpPr>
            <p:cNvPr id="45" name="Rektangel 69"/>
            <p:cNvSpPr/>
            <p:nvPr/>
          </p:nvSpPr>
          <p:spPr>
            <a:xfrm>
              <a:off x="4876681" y="1333129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6" name="Rektangel 70"/>
            <p:cNvSpPr/>
            <p:nvPr/>
          </p:nvSpPr>
          <p:spPr>
            <a:xfrm>
              <a:off x="4876681" y="1333129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Mishald av </a:t>
              </a:r>
              <a:r>
                <a:rPr lang="nn-NO" sz="1100" kern="1200" dirty="0" err="1" smtClean="0"/>
                <a:t>yteplikt</a:t>
              </a:r>
              <a:endParaRPr lang="nn-NO" sz="1100" kern="1200" dirty="0"/>
            </a:p>
          </p:txBody>
        </p:sp>
      </p:grpSp>
      <p:grpSp>
        <p:nvGrpSpPr>
          <p:cNvPr id="47" name="Gruppe 34"/>
          <p:cNvGrpSpPr/>
          <p:nvPr/>
        </p:nvGrpSpPr>
        <p:grpSpPr>
          <a:xfrm>
            <a:off x="3138768" y="4556902"/>
            <a:ext cx="904247" cy="452123"/>
            <a:chOff x="2414868" y="3259175"/>
            <a:chExt cx="904247" cy="452123"/>
          </a:xfrm>
        </p:grpSpPr>
        <p:sp>
          <p:nvSpPr>
            <p:cNvPr id="48" name="Rektangel 65"/>
            <p:cNvSpPr/>
            <p:nvPr/>
          </p:nvSpPr>
          <p:spPr>
            <a:xfrm>
              <a:off x="2414868" y="3259175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9" name="Rektangel 66"/>
            <p:cNvSpPr/>
            <p:nvPr/>
          </p:nvSpPr>
          <p:spPr>
            <a:xfrm>
              <a:off x="2414868" y="3259175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Fasthalding</a:t>
              </a:r>
              <a:endParaRPr lang="nn-NO" sz="1100" kern="1200" dirty="0"/>
            </a:p>
          </p:txBody>
        </p:sp>
      </p:grpSp>
      <p:grpSp>
        <p:nvGrpSpPr>
          <p:cNvPr id="50" name="Gruppe 35"/>
          <p:cNvGrpSpPr/>
          <p:nvPr/>
        </p:nvGrpSpPr>
        <p:grpSpPr>
          <a:xfrm>
            <a:off x="4232907" y="4556902"/>
            <a:ext cx="904247" cy="452123"/>
            <a:chOff x="3509007" y="3259175"/>
            <a:chExt cx="904247" cy="452123"/>
          </a:xfrm>
        </p:grpSpPr>
        <p:sp>
          <p:nvSpPr>
            <p:cNvPr id="51" name="Rektangel 63"/>
            <p:cNvSpPr/>
            <p:nvPr/>
          </p:nvSpPr>
          <p:spPr>
            <a:xfrm>
              <a:off x="3509007" y="3259175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2" name="Rektangel 64"/>
            <p:cNvSpPr/>
            <p:nvPr/>
          </p:nvSpPr>
          <p:spPr>
            <a:xfrm>
              <a:off x="3509007" y="3259175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Avhjelp</a:t>
              </a:r>
              <a:endParaRPr lang="nn-NO" sz="1100" kern="1200" dirty="0"/>
            </a:p>
          </p:txBody>
        </p:sp>
      </p:grpSp>
      <p:grpSp>
        <p:nvGrpSpPr>
          <p:cNvPr id="53" name="Gruppe 36"/>
          <p:cNvGrpSpPr/>
          <p:nvPr/>
        </p:nvGrpSpPr>
        <p:grpSpPr>
          <a:xfrm>
            <a:off x="4458969" y="5198918"/>
            <a:ext cx="904247" cy="452123"/>
            <a:chOff x="3735069" y="3901191"/>
            <a:chExt cx="904247" cy="452123"/>
          </a:xfrm>
        </p:grpSpPr>
        <p:sp>
          <p:nvSpPr>
            <p:cNvPr id="54" name="Rektangel 61"/>
            <p:cNvSpPr/>
            <p:nvPr/>
          </p:nvSpPr>
          <p:spPr>
            <a:xfrm>
              <a:off x="3735069" y="3901191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5" name="Rektangel 62"/>
            <p:cNvSpPr/>
            <p:nvPr/>
          </p:nvSpPr>
          <p:spPr>
            <a:xfrm>
              <a:off x="3735069" y="3901191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Omlevering</a:t>
              </a:r>
              <a:endParaRPr lang="nn-NO" sz="1100" kern="1200" dirty="0"/>
            </a:p>
          </p:txBody>
        </p:sp>
      </p:grpSp>
      <p:grpSp>
        <p:nvGrpSpPr>
          <p:cNvPr id="56" name="Gruppe 37"/>
          <p:cNvGrpSpPr/>
          <p:nvPr/>
        </p:nvGrpSpPr>
        <p:grpSpPr>
          <a:xfrm>
            <a:off x="4458969" y="5840933"/>
            <a:ext cx="904247" cy="452123"/>
            <a:chOff x="3735069" y="4543206"/>
            <a:chExt cx="904247" cy="452123"/>
          </a:xfrm>
        </p:grpSpPr>
        <p:sp>
          <p:nvSpPr>
            <p:cNvPr id="57" name="Rektangel 59"/>
            <p:cNvSpPr/>
            <p:nvPr/>
          </p:nvSpPr>
          <p:spPr>
            <a:xfrm>
              <a:off x="3735069" y="4543206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8" name="Rektangel 60"/>
            <p:cNvSpPr/>
            <p:nvPr/>
          </p:nvSpPr>
          <p:spPr>
            <a:xfrm>
              <a:off x="3735069" y="4543206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Retting</a:t>
              </a:r>
              <a:endParaRPr lang="nn-NO" sz="1100" kern="1200" dirty="0"/>
            </a:p>
          </p:txBody>
        </p:sp>
      </p:grpSp>
      <p:grpSp>
        <p:nvGrpSpPr>
          <p:cNvPr id="59" name="Gruppe 38"/>
          <p:cNvGrpSpPr/>
          <p:nvPr/>
        </p:nvGrpSpPr>
        <p:grpSpPr>
          <a:xfrm>
            <a:off x="6421185" y="3914887"/>
            <a:ext cx="904247" cy="452123"/>
            <a:chOff x="5697285" y="2617160"/>
            <a:chExt cx="904247" cy="452123"/>
          </a:xfrm>
        </p:grpSpPr>
        <p:sp>
          <p:nvSpPr>
            <p:cNvPr id="60" name="Rektangel 57"/>
            <p:cNvSpPr/>
            <p:nvPr/>
          </p:nvSpPr>
          <p:spPr>
            <a:xfrm>
              <a:off x="5697285" y="2617160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1" name="Rektangel 58"/>
            <p:cNvSpPr/>
            <p:nvPr/>
          </p:nvSpPr>
          <p:spPr>
            <a:xfrm>
              <a:off x="5697285" y="2617160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Verknader for den andre partens yting</a:t>
              </a:r>
              <a:endParaRPr lang="nn-NO" sz="1100" kern="1200" dirty="0"/>
            </a:p>
          </p:txBody>
        </p:sp>
      </p:grpSp>
      <p:grpSp>
        <p:nvGrpSpPr>
          <p:cNvPr id="62" name="Gruppe 39"/>
          <p:cNvGrpSpPr/>
          <p:nvPr/>
        </p:nvGrpSpPr>
        <p:grpSpPr>
          <a:xfrm>
            <a:off x="5327046" y="4556902"/>
            <a:ext cx="904247" cy="452123"/>
            <a:chOff x="4603146" y="3259175"/>
            <a:chExt cx="904247" cy="452123"/>
          </a:xfrm>
        </p:grpSpPr>
        <p:sp>
          <p:nvSpPr>
            <p:cNvPr id="63" name="Rektangel 55"/>
            <p:cNvSpPr/>
            <p:nvPr/>
          </p:nvSpPr>
          <p:spPr>
            <a:xfrm>
              <a:off x="4603146" y="3259175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4" name="Rektangel 56"/>
            <p:cNvSpPr/>
            <p:nvPr/>
          </p:nvSpPr>
          <p:spPr>
            <a:xfrm>
              <a:off x="4603146" y="3259175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Prisavslag</a:t>
              </a:r>
              <a:endParaRPr lang="nn-NO" sz="1100" kern="1200" dirty="0"/>
            </a:p>
          </p:txBody>
        </p:sp>
      </p:grpSp>
      <p:grpSp>
        <p:nvGrpSpPr>
          <p:cNvPr id="65" name="Gruppe 40"/>
          <p:cNvGrpSpPr/>
          <p:nvPr/>
        </p:nvGrpSpPr>
        <p:grpSpPr>
          <a:xfrm>
            <a:off x="6421185" y="4556902"/>
            <a:ext cx="904247" cy="452123"/>
            <a:chOff x="5697285" y="3259175"/>
            <a:chExt cx="904247" cy="452123"/>
          </a:xfrm>
        </p:grpSpPr>
        <p:sp>
          <p:nvSpPr>
            <p:cNvPr id="66" name="Rektangel 53"/>
            <p:cNvSpPr/>
            <p:nvPr/>
          </p:nvSpPr>
          <p:spPr>
            <a:xfrm>
              <a:off x="5697285" y="3259175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7" name="Rektangel 54"/>
            <p:cNvSpPr/>
            <p:nvPr/>
          </p:nvSpPr>
          <p:spPr>
            <a:xfrm>
              <a:off x="5697285" y="3259175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Heving</a:t>
              </a:r>
              <a:endParaRPr lang="nn-NO" sz="1100" kern="1200" dirty="0"/>
            </a:p>
          </p:txBody>
        </p:sp>
      </p:grpSp>
      <p:grpSp>
        <p:nvGrpSpPr>
          <p:cNvPr id="68" name="Gruppe 41"/>
          <p:cNvGrpSpPr/>
          <p:nvPr/>
        </p:nvGrpSpPr>
        <p:grpSpPr>
          <a:xfrm>
            <a:off x="7452320" y="4556902"/>
            <a:ext cx="1017116" cy="452123"/>
            <a:chOff x="6791424" y="3259175"/>
            <a:chExt cx="904247" cy="452123"/>
          </a:xfrm>
        </p:grpSpPr>
        <p:sp>
          <p:nvSpPr>
            <p:cNvPr id="69" name="Rektangel 51"/>
            <p:cNvSpPr/>
            <p:nvPr/>
          </p:nvSpPr>
          <p:spPr>
            <a:xfrm>
              <a:off x="6791424" y="3259175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0" name="Rektangel 52"/>
            <p:cNvSpPr/>
            <p:nvPr/>
          </p:nvSpPr>
          <p:spPr>
            <a:xfrm>
              <a:off x="6791424" y="3259175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Tilbakehalding av vederlag</a:t>
              </a:r>
              <a:endParaRPr lang="nn-NO" sz="1100" kern="1200" dirty="0"/>
            </a:p>
          </p:txBody>
        </p:sp>
      </p:grpSp>
      <p:grpSp>
        <p:nvGrpSpPr>
          <p:cNvPr id="71" name="Gruppe 42"/>
          <p:cNvGrpSpPr/>
          <p:nvPr/>
        </p:nvGrpSpPr>
        <p:grpSpPr>
          <a:xfrm>
            <a:off x="7515324" y="3914887"/>
            <a:ext cx="904247" cy="452123"/>
            <a:chOff x="6791424" y="2617160"/>
            <a:chExt cx="904247" cy="452123"/>
          </a:xfrm>
        </p:grpSpPr>
        <p:sp>
          <p:nvSpPr>
            <p:cNvPr id="72" name="Rektangel 49"/>
            <p:cNvSpPr/>
            <p:nvPr/>
          </p:nvSpPr>
          <p:spPr>
            <a:xfrm>
              <a:off x="6791424" y="2617160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3" name="Rektangel 50"/>
            <p:cNvSpPr/>
            <p:nvPr/>
          </p:nvSpPr>
          <p:spPr>
            <a:xfrm>
              <a:off x="6791424" y="2617160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Skadebot</a:t>
              </a:r>
              <a:endParaRPr lang="nn-NO" sz="1100" kern="1200" dirty="0"/>
            </a:p>
          </p:txBody>
        </p:sp>
      </p:grpSp>
      <p:grpSp>
        <p:nvGrpSpPr>
          <p:cNvPr id="74" name="Gruppe 43"/>
          <p:cNvGrpSpPr/>
          <p:nvPr/>
        </p:nvGrpSpPr>
        <p:grpSpPr>
          <a:xfrm>
            <a:off x="5053511" y="3272871"/>
            <a:ext cx="904247" cy="452123"/>
            <a:chOff x="4329611" y="1975144"/>
            <a:chExt cx="904247" cy="452123"/>
          </a:xfrm>
        </p:grpSpPr>
        <p:sp>
          <p:nvSpPr>
            <p:cNvPr id="75" name="Rektangel 47"/>
            <p:cNvSpPr/>
            <p:nvPr/>
          </p:nvSpPr>
          <p:spPr>
            <a:xfrm>
              <a:off x="4329611" y="1975144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6" name="Rektangel 48"/>
            <p:cNvSpPr/>
            <p:nvPr/>
          </p:nvSpPr>
          <p:spPr>
            <a:xfrm>
              <a:off x="4329611" y="1975144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Forseinking</a:t>
              </a:r>
              <a:endParaRPr lang="nn-NO" sz="1100" kern="1200" dirty="0"/>
            </a:p>
          </p:txBody>
        </p:sp>
      </p:grpSp>
      <p:grpSp>
        <p:nvGrpSpPr>
          <p:cNvPr id="77" name="Gruppe 44"/>
          <p:cNvGrpSpPr/>
          <p:nvPr/>
        </p:nvGrpSpPr>
        <p:grpSpPr>
          <a:xfrm>
            <a:off x="6147650" y="3272871"/>
            <a:ext cx="904247" cy="452123"/>
            <a:chOff x="5423750" y="1975144"/>
            <a:chExt cx="904247" cy="452123"/>
          </a:xfrm>
        </p:grpSpPr>
        <p:sp>
          <p:nvSpPr>
            <p:cNvPr id="78" name="Rektangel 45"/>
            <p:cNvSpPr/>
            <p:nvPr/>
          </p:nvSpPr>
          <p:spPr>
            <a:xfrm>
              <a:off x="5423750" y="1975144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9" name="Rektangel 46"/>
            <p:cNvSpPr/>
            <p:nvPr/>
          </p:nvSpPr>
          <p:spPr>
            <a:xfrm>
              <a:off x="5423750" y="1975144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Mangel</a:t>
              </a:r>
              <a:endParaRPr lang="nn-NO" sz="1100" kern="1200" dirty="0"/>
            </a:p>
          </p:txBody>
        </p:sp>
      </p:grpSp>
      <p:grpSp>
        <p:nvGrpSpPr>
          <p:cNvPr id="80" name="Gruppe 87"/>
          <p:cNvGrpSpPr/>
          <p:nvPr/>
        </p:nvGrpSpPr>
        <p:grpSpPr>
          <a:xfrm>
            <a:off x="3451729" y="2628780"/>
            <a:ext cx="904247" cy="452123"/>
            <a:chOff x="547597" y="1333129"/>
            <a:chExt cx="904247" cy="452123"/>
          </a:xfrm>
        </p:grpSpPr>
        <p:sp>
          <p:nvSpPr>
            <p:cNvPr id="81" name="Rektangel 88"/>
            <p:cNvSpPr/>
            <p:nvPr/>
          </p:nvSpPr>
          <p:spPr>
            <a:xfrm>
              <a:off x="547597" y="1333129"/>
              <a:ext cx="904247" cy="452123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2" name="Rektangel 89"/>
            <p:cNvSpPr/>
            <p:nvPr/>
          </p:nvSpPr>
          <p:spPr>
            <a:xfrm>
              <a:off x="547597" y="1333129"/>
              <a:ext cx="904247" cy="452123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dirty="0" smtClean="0">
                  <a:solidFill>
                    <a:srgbClr val="FF0000"/>
                  </a:solidFill>
                </a:rPr>
                <a:t>Kontrakts-</a:t>
              </a:r>
            </a:p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>
                  <a:solidFill>
                    <a:srgbClr val="FF0000"/>
                  </a:solidFill>
                </a:rPr>
                <a:t>revisjon</a:t>
              </a:r>
              <a:endParaRPr lang="nn-NO" sz="1100" kern="12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3" name="Gruppe 33"/>
          <p:cNvGrpSpPr/>
          <p:nvPr/>
        </p:nvGrpSpPr>
        <p:grpSpPr>
          <a:xfrm>
            <a:off x="3685837" y="3912981"/>
            <a:ext cx="904247" cy="452123"/>
            <a:chOff x="2961937" y="2617160"/>
            <a:chExt cx="904247" cy="452123"/>
          </a:xfrm>
        </p:grpSpPr>
        <p:sp>
          <p:nvSpPr>
            <p:cNvPr id="84" name="Rektangel 67"/>
            <p:cNvSpPr/>
            <p:nvPr/>
          </p:nvSpPr>
          <p:spPr>
            <a:xfrm>
              <a:off x="2961937" y="2617160"/>
              <a:ext cx="904247" cy="452123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5" name="Rektangel 68"/>
            <p:cNvSpPr/>
            <p:nvPr/>
          </p:nvSpPr>
          <p:spPr>
            <a:xfrm>
              <a:off x="2961937" y="2617160"/>
              <a:ext cx="904247" cy="452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Verknader for mishaldarens yting</a:t>
              </a:r>
              <a:endParaRPr lang="nn-NO" sz="1100" kern="1200" dirty="0"/>
            </a:p>
          </p:txBody>
        </p:sp>
      </p:grpSp>
      <p:sp>
        <p:nvSpPr>
          <p:cNvPr id="87" name="Rett linje 11"/>
          <p:cNvSpPr/>
          <p:nvPr/>
        </p:nvSpPr>
        <p:spPr>
          <a:xfrm>
            <a:off x="4323332" y="5029271"/>
            <a:ext cx="135637" cy="41595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415953"/>
                </a:lnTo>
                <a:lnTo>
                  <a:pt x="135637" y="415953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8" name="Rett linje 7"/>
          <p:cNvSpPr/>
          <p:nvPr/>
        </p:nvSpPr>
        <p:spPr>
          <a:xfrm>
            <a:off x="6827588" y="4365104"/>
            <a:ext cx="91440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189891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cxnSp>
        <p:nvCxnSpPr>
          <p:cNvPr id="89" name="Rett linje 91"/>
          <p:cNvCxnSpPr/>
          <p:nvPr/>
        </p:nvCxnSpPr>
        <p:spPr bwMode="auto">
          <a:xfrm flipV="1">
            <a:off x="2175744" y="2889107"/>
            <a:ext cx="1275985" cy="20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0" name="Rett linje 93"/>
          <p:cNvCxnSpPr/>
          <p:nvPr/>
        </p:nvCxnSpPr>
        <p:spPr bwMode="auto">
          <a:xfrm>
            <a:off x="4355976" y="2889107"/>
            <a:ext cx="1244605" cy="20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1" name="Oval 90"/>
          <p:cNvSpPr/>
          <p:nvPr/>
        </p:nvSpPr>
        <p:spPr bwMode="auto">
          <a:xfrm>
            <a:off x="5327046" y="2535909"/>
            <a:ext cx="1500542" cy="661051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2" name="Right Arrow 91"/>
          <p:cNvSpPr/>
          <p:nvPr/>
        </p:nvSpPr>
        <p:spPr bwMode="auto">
          <a:xfrm rot="20525177">
            <a:off x="2839132" y="3204853"/>
            <a:ext cx="2564112" cy="415953"/>
          </a:xfrm>
          <a:prstGeom prst="right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" name="Rounded Rectangle 1"/>
          <p:cNvSpPr/>
          <p:nvPr/>
        </p:nvSpPr>
        <p:spPr bwMode="auto">
          <a:xfrm rot="20592494">
            <a:off x="3543934" y="3285145"/>
            <a:ext cx="1007240" cy="287560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+ RISIKO</a:t>
            </a:r>
            <a:endParaRPr kumimoji="0" lang="nb-NO" sz="12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01270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92" grpId="0" animBg="1"/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Mislighold</a:t>
            </a:r>
          </a:p>
        </p:txBody>
      </p:sp>
      <p:sp>
        <p:nvSpPr>
          <p:cNvPr id="4" name="Rounded Rectangle 3"/>
          <p:cNvSpPr/>
          <p:nvPr/>
        </p:nvSpPr>
        <p:spPr bwMode="auto">
          <a:xfrm>
            <a:off x="395536" y="2204863"/>
            <a:ext cx="1656184" cy="1122221"/>
          </a:xfrm>
          <a:prstGeom prst="round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Avvik fra kontraktens</a:t>
            </a:r>
            <a:r>
              <a:rPr kumimoji="0" lang="nb-NO" sz="16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krav</a:t>
            </a:r>
            <a:endParaRPr kumimoji="0" lang="nb-NO" sz="16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4572000" y="2162762"/>
            <a:ext cx="1658889" cy="1122221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Ikke skyldes kreditor</a:t>
            </a:r>
            <a:r>
              <a:rPr kumimoji="0" lang="nb-NO" sz="16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eller forhold på hans side</a:t>
            </a:r>
            <a:endParaRPr kumimoji="0" lang="nb-NO" sz="16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59832" y="2276872"/>
            <a:ext cx="6480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800" dirty="0"/>
              <a:t>+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64495" y="3573016"/>
            <a:ext cx="19517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b="1" dirty="0" smtClean="0">
                <a:solidFill>
                  <a:srgbClr val="00B050"/>
                </a:solidFill>
              </a:rPr>
              <a:t>Kreditors mislighold/</a:t>
            </a:r>
          </a:p>
          <a:p>
            <a:r>
              <a:rPr lang="nb-NO" sz="1600" b="1" dirty="0" smtClean="0">
                <a:solidFill>
                  <a:srgbClr val="00B050"/>
                </a:solidFill>
              </a:rPr>
              <a:t>Kreditormora</a:t>
            </a:r>
          </a:p>
          <a:p>
            <a:endParaRPr lang="nb-NO" sz="1600" b="1" dirty="0" smtClean="0">
              <a:solidFill>
                <a:srgbClr val="00B050"/>
              </a:solidFill>
            </a:endParaRPr>
          </a:p>
          <a:p>
            <a:r>
              <a:rPr lang="nb-NO" sz="1600" b="1" dirty="0" smtClean="0">
                <a:solidFill>
                  <a:srgbClr val="00B050"/>
                </a:solidFill>
              </a:rPr>
              <a:t>Kreditorrisiko</a:t>
            </a:r>
            <a:endParaRPr lang="nb-NO" sz="1600" b="1" dirty="0">
              <a:solidFill>
                <a:srgbClr val="00B050"/>
              </a:solidFill>
            </a:endParaRPr>
          </a:p>
        </p:txBody>
      </p:sp>
      <p:sp>
        <p:nvSpPr>
          <p:cNvPr id="8" name="Right Arrow 7"/>
          <p:cNvSpPr/>
          <p:nvPr/>
        </p:nvSpPr>
        <p:spPr bwMode="auto">
          <a:xfrm>
            <a:off x="6516216" y="2420887"/>
            <a:ext cx="792088" cy="542965"/>
          </a:xfrm>
          <a:prstGeom prst="rightArrow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52320" y="2348880"/>
            <a:ext cx="16916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rgbClr val="7030A0"/>
                </a:solidFill>
              </a:rPr>
              <a:t>Misligholds-beføyelser</a:t>
            </a:r>
            <a:endParaRPr lang="nb-NO" b="1" dirty="0">
              <a:solidFill>
                <a:srgbClr val="7030A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5536" y="3717032"/>
            <a:ext cx="22322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b="1" dirty="0" smtClean="0">
                <a:solidFill>
                  <a:srgbClr val="FF0000"/>
                </a:solidFill>
              </a:rPr>
              <a:t>Debitors plikter</a:t>
            </a:r>
          </a:p>
          <a:p>
            <a:pPr marL="285750" indent="-285750">
              <a:buFontTx/>
              <a:buChar char="-"/>
            </a:pPr>
            <a:r>
              <a:rPr lang="nb-NO" sz="1600" b="1" dirty="0" smtClean="0">
                <a:solidFill>
                  <a:srgbClr val="FF0000"/>
                </a:solidFill>
              </a:rPr>
              <a:t>«Konkrete krav»</a:t>
            </a:r>
          </a:p>
          <a:p>
            <a:pPr marL="285750" indent="-285750">
              <a:buFontTx/>
              <a:buChar char="-"/>
            </a:pPr>
            <a:r>
              <a:rPr lang="nb-NO" sz="1600" b="1" dirty="0" smtClean="0">
                <a:solidFill>
                  <a:srgbClr val="FF0000"/>
                </a:solidFill>
              </a:rPr>
              <a:t>«Abstrakte krav»</a:t>
            </a:r>
          </a:p>
          <a:p>
            <a:endParaRPr lang="nb-NO" sz="1600" b="1" dirty="0" smtClean="0">
              <a:solidFill>
                <a:srgbClr val="FF0000"/>
              </a:solidFill>
            </a:endParaRPr>
          </a:p>
          <a:p>
            <a:r>
              <a:rPr lang="nb-NO" sz="1600" b="1" dirty="0" smtClean="0">
                <a:solidFill>
                  <a:srgbClr val="FF0000"/>
                </a:solidFill>
              </a:rPr>
              <a:t>Opplysningssvikt</a:t>
            </a:r>
          </a:p>
          <a:p>
            <a:pPr marL="285750" indent="-285750">
              <a:buFontTx/>
              <a:buChar char="-"/>
            </a:pPr>
            <a:endParaRPr lang="nb-NO" sz="1600" b="1" dirty="0" smtClean="0">
              <a:solidFill>
                <a:srgbClr val="FF0000"/>
              </a:solidFill>
            </a:endParaRPr>
          </a:p>
          <a:p>
            <a:r>
              <a:rPr lang="nb-NO" sz="1600" b="1" dirty="0" smtClean="0">
                <a:solidFill>
                  <a:srgbClr val="FF0000"/>
                </a:solidFill>
              </a:rPr>
              <a:t>Kreditors kunnskap – typisk forhåndsund.</a:t>
            </a:r>
          </a:p>
        </p:txBody>
      </p:sp>
      <p:sp>
        <p:nvSpPr>
          <p:cNvPr id="10" name="Left-Right Arrow 9"/>
          <p:cNvSpPr/>
          <p:nvPr/>
        </p:nvSpPr>
        <p:spPr bwMode="auto">
          <a:xfrm>
            <a:off x="2483767" y="4546575"/>
            <a:ext cx="2080727" cy="357138"/>
          </a:xfrm>
          <a:prstGeom prst="leftRightArrow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2843808" y="4437112"/>
            <a:ext cx="1368152" cy="61351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Funksjons-fordeling</a:t>
            </a:r>
            <a:endParaRPr kumimoji="0" lang="nb-NO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2606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/>
      <p:bldP spid="7" grpId="0"/>
      <p:bldP spid="8" grpId="0" animBg="1"/>
      <p:bldP spid="9" grpId="0"/>
      <p:bldP spid="11" grpId="0"/>
      <p:bldP spid="10" grpId="0" animBg="1"/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Misligholdssanksjoner</a:t>
            </a:r>
            <a:r>
              <a:rPr lang="nb-NO" dirty="0" smtClean="0"/>
              <a:t> ved mangler og forsinkelse</a:t>
            </a:r>
          </a:p>
        </p:txBody>
      </p:sp>
      <p:sp>
        <p:nvSpPr>
          <p:cNvPr id="4" name="Rett linje 5"/>
          <p:cNvSpPr/>
          <p:nvPr/>
        </p:nvSpPr>
        <p:spPr>
          <a:xfrm>
            <a:off x="6052704" y="3082979"/>
            <a:ext cx="1914743" cy="83190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736961"/>
                </a:lnTo>
                <a:lnTo>
                  <a:pt x="1914743" y="736961"/>
                </a:lnTo>
                <a:lnTo>
                  <a:pt x="1914743" y="831907"/>
                </a:lnTo>
              </a:path>
            </a:pathLst>
          </a:cu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Rett linje 6"/>
          <p:cNvSpPr/>
          <p:nvPr/>
        </p:nvSpPr>
        <p:spPr>
          <a:xfrm>
            <a:off x="6876256" y="4367010"/>
            <a:ext cx="1094139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94945"/>
                </a:lnTo>
                <a:lnTo>
                  <a:pt x="1094139" y="94945"/>
                </a:lnTo>
                <a:lnTo>
                  <a:pt x="1094139" y="189891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Rett linje 8"/>
          <p:cNvSpPr/>
          <p:nvPr/>
        </p:nvSpPr>
        <p:spPr>
          <a:xfrm>
            <a:off x="5779169" y="4367010"/>
            <a:ext cx="1094139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1094139" y="0"/>
                </a:moveTo>
                <a:lnTo>
                  <a:pt x="1094139" y="94945"/>
                </a:lnTo>
                <a:lnTo>
                  <a:pt x="0" y="94945"/>
                </a:lnTo>
                <a:lnTo>
                  <a:pt x="0" y="189891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Rett linje 9"/>
          <p:cNvSpPr/>
          <p:nvPr/>
        </p:nvSpPr>
        <p:spPr>
          <a:xfrm>
            <a:off x="6052704" y="3082979"/>
            <a:ext cx="820604" cy="83190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736961"/>
                </a:lnTo>
                <a:lnTo>
                  <a:pt x="820604" y="736961"/>
                </a:lnTo>
                <a:lnTo>
                  <a:pt x="820604" y="831907"/>
                </a:lnTo>
              </a:path>
            </a:pathLst>
          </a:cu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Rett linje 10"/>
          <p:cNvSpPr/>
          <p:nvPr/>
        </p:nvSpPr>
        <p:spPr>
          <a:xfrm>
            <a:off x="4323332" y="5009026"/>
            <a:ext cx="135637" cy="105796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057969"/>
                </a:lnTo>
                <a:lnTo>
                  <a:pt x="135637" y="1057969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Rett linje 12"/>
          <p:cNvSpPr/>
          <p:nvPr/>
        </p:nvSpPr>
        <p:spPr>
          <a:xfrm>
            <a:off x="4137961" y="4367010"/>
            <a:ext cx="547069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94945"/>
                </a:lnTo>
                <a:lnTo>
                  <a:pt x="547069" y="94945"/>
                </a:lnTo>
                <a:lnTo>
                  <a:pt x="547069" y="189891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Rett linje 13"/>
          <p:cNvSpPr/>
          <p:nvPr/>
        </p:nvSpPr>
        <p:spPr>
          <a:xfrm>
            <a:off x="3590891" y="4367010"/>
            <a:ext cx="547069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547069" y="0"/>
                </a:moveTo>
                <a:lnTo>
                  <a:pt x="547069" y="94945"/>
                </a:lnTo>
                <a:lnTo>
                  <a:pt x="0" y="94945"/>
                </a:lnTo>
                <a:lnTo>
                  <a:pt x="0" y="189891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Rett linje 14"/>
          <p:cNvSpPr/>
          <p:nvPr/>
        </p:nvSpPr>
        <p:spPr>
          <a:xfrm>
            <a:off x="4137961" y="3082979"/>
            <a:ext cx="1914743" cy="83190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1914743" y="0"/>
                </a:moveTo>
                <a:lnTo>
                  <a:pt x="1914743" y="736961"/>
                </a:lnTo>
                <a:lnTo>
                  <a:pt x="0" y="736961"/>
                </a:lnTo>
                <a:lnTo>
                  <a:pt x="0" y="831907"/>
                </a:lnTo>
              </a:path>
            </a:pathLst>
          </a:cu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Rett linje 15"/>
          <p:cNvSpPr/>
          <p:nvPr/>
        </p:nvSpPr>
        <p:spPr>
          <a:xfrm>
            <a:off x="3888163" y="2440964"/>
            <a:ext cx="2164541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94945"/>
                </a:lnTo>
                <a:lnTo>
                  <a:pt x="2164541" y="94945"/>
                </a:lnTo>
                <a:lnTo>
                  <a:pt x="2164541" y="189891"/>
                </a:lnTo>
              </a:path>
            </a:pathLst>
          </a:cu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dk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Rett linje 16"/>
          <p:cNvSpPr/>
          <p:nvPr/>
        </p:nvSpPr>
        <p:spPr>
          <a:xfrm>
            <a:off x="1908992" y="3724995"/>
            <a:ext cx="135637" cy="105796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057969"/>
                </a:lnTo>
                <a:lnTo>
                  <a:pt x="135637" y="1057969"/>
                </a:lnTo>
              </a:path>
            </a:pathLst>
          </a:cu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Rett linje 17"/>
          <p:cNvSpPr/>
          <p:nvPr/>
        </p:nvSpPr>
        <p:spPr>
          <a:xfrm>
            <a:off x="1908992" y="3724995"/>
            <a:ext cx="135637" cy="41595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415953"/>
                </a:lnTo>
                <a:lnTo>
                  <a:pt x="135637" y="415953"/>
                </a:lnTo>
              </a:path>
            </a:pathLst>
          </a:cu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Rett linje 18"/>
          <p:cNvSpPr/>
          <p:nvPr/>
        </p:nvSpPr>
        <p:spPr>
          <a:xfrm>
            <a:off x="1723621" y="3082979"/>
            <a:ext cx="547069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94945"/>
                </a:lnTo>
                <a:lnTo>
                  <a:pt x="547069" y="94945"/>
                </a:lnTo>
                <a:lnTo>
                  <a:pt x="547069" y="189891"/>
                </a:lnTo>
              </a:path>
            </a:pathLst>
          </a:cu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Rett linje 19"/>
          <p:cNvSpPr/>
          <p:nvPr/>
        </p:nvSpPr>
        <p:spPr>
          <a:xfrm>
            <a:off x="814853" y="3724995"/>
            <a:ext cx="135637" cy="105796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057969"/>
                </a:lnTo>
                <a:lnTo>
                  <a:pt x="135637" y="1057969"/>
                </a:lnTo>
              </a:path>
            </a:pathLst>
          </a:cu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Rett linje 20"/>
          <p:cNvSpPr/>
          <p:nvPr/>
        </p:nvSpPr>
        <p:spPr>
          <a:xfrm>
            <a:off x="814853" y="3724995"/>
            <a:ext cx="135637" cy="41595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415953"/>
                </a:lnTo>
                <a:lnTo>
                  <a:pt x="135637" y="415953"/>
                </a:lnTo>
              </a:path>
            </a:pathLst>
          </a:cu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Rett linje 21"/>
          <p:cNvSpPr/>
          <p:nvPr/>
        </p:nvSpPr>
        <p:spPr>
          <a:xfrm>
            <a:off x="1176552" y="3082979"/>
            <a:ext cx="547069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547069" y="0"/>
                </a:moveTo>
                <a:lnTo>
                  <a:pt x="547069" y="94945"/>
                </a:lnTo>
                <a:lnTo>
                  <a:pt x="0" y="94945"/>
                </a:lnTo>
                <a:lnTo>
                  <a:pt x="0" y="189891"/>
                </a:lnTo>
              </a:path>
            </a:pathLst>
          </a:cu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Rett linje 22"/>
          <p:cNvSpPr/>
          <p:nvPr/>
        </p:nvSpPr>
        <p:spPr>
          <a:xfrm>
            <a:off x="1723621" y="2440964"/>
            <a:ext cx="2164541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164541" y="0"/>
                </a:moveTo>
                <a:lnTo>
                  <a:pt x="2164541" y="94945"/>
                </a:lnTo>
                <a:lnTo>
                  <a:pt x="0" y="94945"/>
                </a:lnTo>
                <a:lnTo>
                  <a:pt x="0" y="189891"/>
                </a:lnTo>
              </a:path>
            </a:pathLst>
          </a:cu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dk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0" name="Gruppe 24"/>
          <p:cNvGrpSpPr/>
          <p:nvPr/>
        </p:nvGrpSpPr>
        <p:grpSpPr>
          <a:xfrm>
            <a:off x="3347864" y="1988840"/>
            <a:ext cx="1022930" cy="452123"/>
            <a:chOff x="2712139" y="691113"/>
            <a:chExt cx="904247" cy="452123"/>
          </a:xfrm>
        </p:grpSpPr>
        <p:sp>
          <p:nvSpPr>
            <p:cNvPr id="21" name="Rektangel 85"/>
            <p:cNvSpPr/>
            <p:nvPr/>
          </p:nvSpPr>
          <p:spPr>
            <a:xfrm>
              <a:off x="2712139" y="691113"/>
              <a:ext cx="904247" cy="452123"/>
            </a:xfrm>
            <a:prstGeom prst="rect">
              <a:avLst/>
            </a:prstGeom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Rektangel 86"/>
            <p:cNvSpPr/>
            <p:nvPr/>
          </p:nvSpPr>
          <p:spPr>
            <a:xfrm>
              <a:off x="2712139" y="691113"/>
              <a:ext cx="904247" cy="452123"/>
            </a:xfrm>
            <a:prstGeom prst="rect">
              <a:avLst/>
            </a:prstGeom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Kontraktsretten</a:t>
              </a:r>
              <a:endParaRPr lang="nn-NO" sz="1100" kern="1200" dirty="0">
                <a:solidFill>
                  <a:schemeClr val="bg2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23" name="Gruppe 25"/>
          <p:cNvGrpSpPr/>
          <p:nvPr/>
        </p:nvGrpSpPr>
        <p:grpSpPr>
          <a:xfrm>
            <a:off x="1271497" y="2630856"/>
            <a:ext cx="904247" cy="452123"/>
            <a:chOff x="547597" y="1333129"/>
            <a:chExt cx="904247" cy="452123"/>
          </a:xfrm>
        </p:grpSpPr>
        <p:sp>
          <p:nvSpPr>
            <p:cNvPr id="24" name="Rektangel 83"/>
            <p:cNvSpPr/>
            <p:nvPr/>
          </p:nvSpPr>
          <p:spPr>
            <a:xfrm>
              <a:off x="547597" y="1333129"/>
              <a:ext cx="904247" cy="452123"/>
            </a:xfrm>
            <a:prstGeom prst="rect">
              <a:avLst/>
            </a:prstGeom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Rektangel 84"/>
            <p:cNvSpPr/>
            <p:nvPr/>
          </p:nvSpPr>
          <p:spPr>
            <a:xfrm>
              <a:off x="547597" y="1333129"/>
              <a:ext cx="904247" cy="452123"/>
            </a:xfrm>
            <a:prstGeom prst="rect">
              <a:avLst/>
            </a:prstGeom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Innhald av yteplikta</a:t>
              </a:r>
              <a:endParaRPr lang="nn-NO" sz="1100" kern="1200" dirty="0">
                <a:solidFill>
                  <a:schemeClr val="bg2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26" name="Gruppe 26"/>
          <p:cNvGrpSpPr/>
          <p:nvPr/>
        </p:nvGrpSpPr>
        <p:grpSpPr>
          <a:xfrm>
            <a:off x="724428" y="3272871"/>
            <a:ext cx="904247" cy="452123"/>
            <a:chOff x="528" y="1975144"/>
            <a:chExt cx="904247" cy="452123"/>
          </a:xfrm>
        </p:grpSpPr>
        <p:sp>
          <p:nvSpPr>
            <p:cNvPr id="27" name="Rektangel 81"/>
            <p:cNvSpPr/>
            <p:nvPr/>
          </p:nvSpPr>
          <p:spPr>
            <a:xfrm>
              <a:off x="528" y="1975144"/>
              <a:ext cx="904247" cy="452123"/>
            </a:xfrm>
            <a:prstGeom prst="rect">
              <a:avLst/>
            </a:prstGeom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ktangel 82"/>
            <p:cNvSpPr/>
            <p:nvPr/>
          </p:nvSpPr>
          <p:spPr>
            <a:xfrm>
              <a:off x="528" y="1975144"/>
              <a:ext cx="904247" cy="452123"/>
            </a:xfrm>
            <a:prstGeom prst="rect">
              <a:avLst/>
            </a:prstGeom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Når skal det ytast?</a:t>
              </a:r>
              <a:endParaRPr lang="nn-NO" sz="1100" kern="1200" dirty="0">
                <a:solidFill>
                  <a:schemeClr val="bg2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29" name="Gruppe 27"/>
          <p:cNvGrpSpPr/>
          <p:nvPr/>
        </p:nvGrpSpPr>
        <p:grpSpPr>
          <a:xfrm>
            <a:off x="950490" y="3914887"/>
            <a:ext cx="904247" cy="452123"/>
            <a:chOff x="226590" y="2617160"/>
            <a:chExt cx="904247" cy="452123"/>
          </a:xfrm>
        </p:grpSpPr>
        <p:sp>
          <p:nvSpPr>
            <p:cNvPr id="30" name="Rektangel 79"/>
            <p:cNvSpPr/>
            <p:nvPr/>
          </p:nvSpPr>
          <p:spPr>
            <a:xfrm>
              <a:off x="226590" y="2617160"/>
              <a:ext cx="904247" cy="452123"/>
            </a:xfrm>
            <a:prstGeom prst="rect">
              <a:avLst/>
            </a:prstGeom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Rektangel 80"/>
            <p:cNvSpPr/>
            <p:nvPr/>
          </p:nvSpPr>
          <p:spPr>
            <a:xfrm>
              <a:off x="226590" y="2617160"/>
              <a:ext cx="904247" cy="452123"/>
            </a:xfrm>
            <a:prstGeom prst="rect">
              <a:avLst/>
            </a:prstGeom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Når?</a:t>
              </a:r>
              <a:endParaRPr lang="nn-NO" sz="1100" kern="1200" dirty="0">
                <a:solidFill>
                  <a:schemeClr val="bg2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32" name="Gruppe 28"/>
          <p:cNvGrpSpPr/>
          <p:nvPr/>
        </p:nvGrpSpPr>
        <p:grpSpPr>
          <a:xfrm>
            <a:off x="950490" y="4556902"/>
            <a:ext cx="904247" cy="452123"/>
            <a:chOff x="226590" y="3259175"/>
            <a:chExt cx="904247" cy="452123"/>
          </a:xfrm>
        </p:grpSpPr>
        <p:sp>
          <p:nvSpPr>
            <p:cNvPr id="33" name="Rektangel 77"/>
            <p:cNvSpPr/>
            <p:nvPr/>
          </p:nvSpPr>
          <p:spPr>
            <a:xfrm>
              <a:off x="226590" y="3259175"/>
              <a:ext cx="904247" cy="452123"/>
            </a:xfrm>
            <a:prstGeom prst="rect">
              <a:avLst/>
            </a:prstGeom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4" name="Rektangel 78"/>
            <p:cNvSpPr/>
            <p:nvPr/>
          </p:nvSpPr>
          <p:spPr>
            <a:xfrm>
              <a:off x="226590" y="3259175"/>
              <a:ext cx="904247" cy="452123"/>
            </a:xfrm>
            <a:prstGeom prst="rect">
              <a:avLst/>
            </a:prstGeom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Kvar?</a:t>
              </a:r>
              <a:endParaRPr lang="nn-NO" sz="1100" kern="1200" dirty="0">
                <a:solidFill>
                  <a:schemeClr val="bg2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35" name="Gruppe 29"/>
          <p:cNvGrpSpPr/>
          <p:nvPr/>
        </p:nvGrpSpPr>
        <p:grpSpPr>
          <a:xfrm>
            <a:off x="1818567" y="3272871"/>
            <a:ext cx="904247" cy="452123"/>
            <a:chOff x="1094667" y="1975144"/>
            <a:chExt cx="904247" cy="452123"/>
          </a:xfrm>
        </p:grpSpPr>
        <p:sp>
          <p:nvSpPr>
            <p:cNvPr id="36" name="Rektangel 75"/>
            <p:cNvSpPr/>
            <p:nvPr/>
          </p:nvSpPr>
          <p:spPr>
            <a:xfrm>
              <a:off x="1094667" y="1975144"/>
              <a:ext cx="904247" cy="452123"/>
            </a:xfrm>
            <a:prstGeom prst="rect">
              <a:avLst/>
            </a:prstGeom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7" name="Rektangel 76"/>
            <p:cNvSpPr/>
            <p:nvPr/>
          </p:nvSpPr>
          <p:spPr>
            <a:xfrm>
              <a:off x="1094667" y="1975144"/>
              <a:ext cx="904247" cy="452123"/>
            </a:xfrm>
            <a:prstGeom prst="rect">
              <a:avLst/>
            </a:prstGeom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Kva skal ytast?</a:t>
              </a:r>
              <a:endParaRPr lang="nn-NO" sz="1100" kern="1200" dirty="0">
                <a:solidFill>
                  <a:schemeClr val="bg2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38" name="Gruppe 30"/>
          <p:cNvGrpSpPr/>
          <p:nvPr/>
        </p:nvGrpSpPr>
        <p:grpSpPr>
          <a:xfrm>
            <a:off x="2044629" y="3914887"/>
            <a:ext cx="904247" cy="452123"/>
            <a:chOff x="1320729" y="2617160"/>
            <a:chExt cx="904247" cy="452123"/>
          </a:xfrm>
        </p:grpSpPr>
        <p:sp>
          <p:nvSpPr>
            <p:cNvPr id="39" name="Rektangel 73"/>
            <p:cNvSpPr/>
            <p:nvPr/>
          </p:nvSpPr>
          <p:spPr>
            <a:xfrm>
              <a:off x="1320729" y="2617160"/>
              <a:ext cx="904247" cy="452123"/>
            </a:xfrm>
            <a:prstGeom prst="rect">
              <a:avLst/>
            </a:prstGeom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0" name="Rektangel 74"/>
            <p:cNvSpPr/>
            <p:nvPr/>
          </p:nvSpPr>
          <p:spPr>
            <a:xfrm>
              <a:off x="1320729" y="2617160"/>
              <a:ext cx="904247" cy="452123"/>
            </a:xfrm>
            <a:prstGeom prst="rect">
              <a:avLst/>
            </a:prstGeom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Kvalitet</a:t>
              </a:r>
              <a:endParaRPr lang="nn-NO" sz="1100" kern="1200" dirty="0">
                <a:solidFill>
                  <a:schemeClr val="bg2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41" name="Gruppe 31"/>
          <p:cNvGrpSpPr/>
          <p:nvPr/>
        </p:nvGrpSpPr>
        <p:grpSpPr>
          <a:xfrm>
            <a:off x="2044629" y="4556902"/>
            <a:ext cx="904247" cy="452123"/>
            <a:chOff x="1320729" y="3259175"/>
            <a:chExt cx="904247" cy="452123"/>
          </a:xfrm>
        </p:grpSpPr>
        <p:sp>
          <p:nvSpPr>
            <p:cNvPr id="42" name="Rektangel 71"/>
            <p:cNvSpPr/>
            <p:nvPr/>
          </p:nvSpPr>
          <p:spPr>
            <a:xfrm>
              <a:off x="1320729" y="3259175"/>
              <a:ext cx="904247" cy="452123"/>
            </a:xfrm>
            <a:prstGeom prst="rect">
              <a:avLst/>
            </a:prstGeom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3" name="Rektangel 72"/>
            <p:cNvSpPr/>
            <p:nvPr/>
          </p:nvSpPr>
          <p:spPr>
            <a:xfrm>
              <a:off x="1320729" y="3259175"/>
              <a:ext cx="904247" cy="452123"/>
            </a:xfrm>
            <a:prstGeom prst="rect">
              <a:avLst/>
            </a:prstGeom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Kvantitet</a:t>
              </a:r>
              <a:endParaRPr lang="nn-NO" sz="1100" kern="1200" dirty="0">
                <a:solidFill>
                  <a:schemeClr val="bg2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44" name="Gruppe 32"/>
          <p:cNvGrpSpPr/>
          <p:nvPr/>
        </p:nvGrpSpPr>
        <p:grpSpPr>
          <a:xfrm>
            <a:off x="5600581" y="2630856"/>
            <a:ext cx="904247" cy="452123"/>
            <a:chOff x="4876681" y="1333129"/>
            <a:chExt cx="904247" cy="452123"/>
          </a:xfrm>
        </p:grpSpPr>
        <p:sp>
          <p:nvSpPr>
            <p:cNvPr id="45" name="Rektangel 69"/>
            <p:cNvSpPr/>
            <p:nvPr/>
          </p:nvSpPr>
          <p:spPr>
            <a:xfrm>
              <a:off x="4876681" y="1333129"/>
              <a:ext cx="904247" cy="452123"/>
            </a:xfrm>
            <a:prstGeom prst="rect">
              <a:avLst/>
            </a:prstGeom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6" name="Rektangel 70"/>
            <p:cNvSpPr/>
            <p:nvPr/>
          </p:nvSpPr>
          <p:spPr>
            <a:xfrm>
              <a:off x="4876681" y="1333129"/>
              <a:ext cx="904247" cy="452123"/>
            </a:xfrm>
            <a:prstGeom prst="rect">
              <a:avLst/>
            </a:prstGeom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Mishald av </a:t>
              </a:r>
              <a:r>
                <a:rPr lang="nn-NO" sz="1100" kern="1200" dirty="0" err="1" smtClean="0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yteplikt</a:t>
              </a:r>
              <a:endParaRPr lang="nn-NO" sz="1100" kern="1200" dirty="0">
                <a:solidFill>
                  <a:schemeClr val="bg2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59" name="Gruppe 38"/>
          <p:cNvGrpSpPr/>
          <p:nvPr/>
        </p:nvGrpSpPr>
        <p:grpSpPr>
          <a:xfrm>
            <a:off x="6421185" y="3914887"/>
            <a:ext cx="904247" cy="452123"/>
            <a:chOff x="5697285" y="2617160"/>
            <a:chExt cx="904247" cy="452123"/>
          </a:xfrm>
        </p:grpSpPr>
        <p:sp>
          <p:nvSpPr>
            <p:cNvPr id="60" name="Rektangel 57"/>
            <p:cNvSpPr/>
            <p:nvPr/>
          </p:nvSpPr>
          <p:spPr>
            <a:xfrm>
              <a:off x="5697285" y="2617160"/>
              <a:ext cx="904247" cy="452123"/>
            </a:xfrm>
            <a:prstGeom prst="rect">
              <a:avLst/>
            </a:prstGeom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1" name="Rektangel 58"/>
            <p:cNvSpPr/>
            <p:nvPr/>
          </p:nvSpPr>
          <p:spPr>
            <a:xfrm>
              <a:off x="5697285" y="2617160"/>
              <a:ext cx="904247" cy="452123"/>
            </a:xfrm>
            <a:prstGeom prst="rect">
              <a:avLst/>
            </a:prstGeom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Verknader for den andre partens yting</a:t>
              </a:r>
              <a:endParaRPr lang="nn-NO" sz="1100" kern="1200" dirty="0">
                <a:solidFill>
                  <a:schemeClr val="bg2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74" name="Gruppe 43"/>
          <p:cNvGrpSpPr/>
          <p:nvPr/>
        </p:nvGrpSpPr>
        <p:grpSpPr>
          <a:xfrm>
            <a:off x="5053511" y="3272871"/>
            <a:ext cx="904247" cy="452123"/>
            <a:chOff x="4329611" y="1975144"/>
            <a:chExt cx="904247" cy="452123"/>
          </a:xfrm>
        </p:grpSpPr>
        <p:sp>
          <p:nvSpPr>
            <p:cNvPr id="75" name="Rektangel 47"/>
            <p:cNvSpPr/>
            <p:nvPr/>
          </p:nvSpPr>
          <p:spPr>
            <a:xfrm>
              <a:off x="4329611" y="1975144"/>
              <a:ext cx="904247" cy="452123"/>
            </a:xfrm>
            <a:prstGeom prst="rect">
              <a:avLst/>
            </a:prstGeom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6" name="Rektangel 48"/>
            <p:cNvSpPr/>
            <p:nvPr/>
          </p:nvSpPr>
          <p:spPr>
            <a:xfrm>
              <a:off x="4329611" y="1975144"/>
              <a:ext cx="904247" cy="452123"/>
            </a:xfrm>
            <a:prstGeom prst="rect">
              <a:avLst/>
            </a:prstGeom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Forseinking</a:t>
              </a:r>
              <a:endParaRPr lang="nn-NO" sz="1100" kern="1200" dirty="0">
                <a:solidFill>
                  <a:schemeClr val="bg2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77" name="Gruppe 44"/>
          <p:cNvGrpSpPr/>
          <p:nvPr/>
        </p:nvGrpSpPr>
        <p:grpSpPr>
          <a:xfrm>
            <a:off x="6147650" y="3272871"/>
            <a:ext cx="904247" cy="452123"/>
            <a:chOff x="5423750" y="1975144"/>
            <a:chExt cx="904247" cy="452123"/>
          </a:xfrm>
        </p:grpSpPr>
        <p:sp>
          <p:nvSpPr>
            <p:cNvPr id="78" name="Rektangel 45"/>
            <p:cNvSpPr/>
            <p:nvPr/>
          </p:nvSpPr>
          <p:spPr>
            <a:xfrm>
              <a:off x="5423750" y="1975144"/>
              <a:ext cx="904247" cy="452123"/>
            </a:xfrm>
            <a:prstGeom prst="rect">
              <a:avLst/>
            </a:prstGeom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9" name="Rektangel 46"/>
            <p:cNvSpPr/>
            <p:nvPr/>
          </p:nvSpPr>
          <p:spPr>
            <a:xfrm>
              <a:off x="5423750" y="1975144"/>
              <a:ext cx="904247" cy="452123"/>
            </a:xfrm>
            <a:prstGeom prst="rect">
              <a:avLst/>
            </a:prstGeom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Mangel</a:t>
              </a:r>
              <a:endParaRPr lang="nn-NO" sz="1100" kern="1200" dirty="0">
                <a:solidFill>
                  <a:schemeClr val="bg2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80" name="Gruppe 87"/>
          <p:cNvGrpSpPr/>
          <p:nvPr/>
        </p:nvGrpSpPr>
        <p:grpSpPr>
          <a:xfrm>
            <a:off x="3451729" y="2628780"/>
            <a:ext cx="904247" cy="452123"/>
            <a:chOff x="547597" y="1333129"/>
            <a:chExt cx="904247" cy="452123"/>
          </a:xfrm>
        </p:grpSpPr>
        <p:sp>
          <p:nvSpPr>
            <p:cNvPr id="81" name="Rektangel 88"/>
            <p:cNvSpPr/>
            <p:nvPr/>
          </p:nvSpPr>
          <p:spPr>
            <a:xfrm>
              <a:off x="547597" y="1333129"/>
              <a:ext cx="904247" cy="452123"/>
            </a:xfrm>
            <a:prstGeom prst="rect">
              <a:avLst/>
            </a:prstGeom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2" name="Rektangel 89"/>
            <p:cNvSpPr/>
            <p:nvPr/>
          </p:nvSpPr>
          <p:spPr>
            <a:xfrm>
              <a:off x="547597" y="1333129"/>
              <a:ext cx="904247" cy="452123"/>
            </a:xfrm>
            <a:prstGeom prst="rect">
              <a:avLst/>
            </a:prstGeom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Kontrakts-</a:t>
              </a:r>
            </a:p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revisjon</a:t>
              </a:r>
              <a:endParaRPr lang="nn-NO" sz="1100" kern="1200" dirty="0">
                <a:solidFill>
                  <a:schemeClr val="bg2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83" name="Gruppe 33"/>
          <p:cNvGrpSpPr/>
          <p:nvPr/>
        </p:nvGrpSpPr>
        <p:grpSpPr>
          <a:xfrm>
            <a:off x="3685837" y="3912981"/>
            <a:ext cx="904247" cy="452123"/>
            <a:chOff x="2961937" y="2617160"/>
            <a:chExt cx="904247" cy="452123"/>
          </a:xfrm>
        </p:grpSpPr>
        <p:sp>
          <p:nvSpPr>
            <p:cNvPr id="84" name="Rektangel 67"/>
            <p:cNvSpPr/>
            <p:nvPr/>
          </p:nvSpPr>
          <p:spPr>
            <a:xfrm>
              <a:off x="2961937" y="2617160"/>
              <a:ext cx="904247" cy="452123"/>
            </a:xfrm>
            <a:prstGeom prst="rect">
              <a:avLst/>
            </a:prstGeom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5" name="Rektangel 68"/>
            <p:cNvSpPr/>
            <p:nvPr/>
          </p:nvSpPr>
          <p:spPr>
            <a:xfrm>
              <a:off x="2961937" y="2617160"/>
              <a:ext cx="904247" cy="452123"/>
            </a:xfrm>
            <a:prstGeom prst="rect">
              <a:avLst/>
            </a:prstGeom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Verknader for mishaldarens yting</a:t>
              </a:r>
              <a:endParaRPr lang="nn-NO" sz="1100" kern="1200" dirty="0">
                <a:solidFill>
                  <a:schemeClr val="bg2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16384" name="Rectangle 16383"/>
          <p:cNvSpPr/>
          <p:nvPr/>
        </p:nvSpPr>
        <p:spPr bwMode="auto">
          <a:xfrm>
            <a:off x="4458969" y="5198919"/>
            <a:ext cx="905119" cy="452122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grpSp>
        <p:nvGrpSpPr>
          <p:cNvPr id="93" name="Gruppe 36"/>
          <p:cNvGrpSpPr/>
          <p:nvPr/>
        </p:nvGrpSpPr>
        <p:grpSpPr>
          <a:xfrm>
            <a:off x="4459841" y="5209125"/>
            <a:ext cx="904247" cy="452123"/>
            <a:chOff x="3735069" y="3901191"/>
            <a:chExt cx="904247" cy="452123"/>
          </a:xfrm>
          <a:noFill/>
        </p:grpSpPr>
        <p:sp>
          <p:nvSpPr>
            <p:cNvPr id="94" name="Rektangel 61"/>
            <p:cNvSpPr/>
            <p:nvPr/>
          </p:nvSpPr>
          <p:spPr>
            <a:xfrm>
              <a:off x="3735069" y="3901191"/>
              <a:ext cx="904247" cy="452123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5" name="Rektangel 62"/>
            <p:cNvSpPr/>
            <p:nvPr/>
          </p:nvSpPr>
          <p:spPr>
            <a:xfrm>
              <a:off x="3735069" y="3901191"/>
              <a:ext cx="904247" cy="452123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>
                  <a:solidFill>
                    <a:schemeClr val="tx1"/>
                  </a:solidFill>
                </a:rPr>
                <a:t>Omlevering</a:t>
              </a:r>
              <a:endParaRPr lang="nn-NO" sz="1100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97" name="Rectangle 96"/>
          <p:cNvSpPr/>
          <p:nvPr/>
        </p:nvSpPr>
        <p:spPr bwMode="auto">
          <a:xfrm>
            <a:off x="3138768" y="4561054"/>
            <a:ext cx="898191" cy="452122"/>
          </a:xfrm>
          <a:prstGeom prst="rect">
            <a:avLst/>
          </a:prstGeom>
          <a:solidFill>
            <a:srgbClr val="99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8" name="Rectangle 97"/>
          <p:cNvSpPr/>
          <p:nvPr/>
        </p:nvSpPr>
        <p:spPr bwMode="auto">
          <a:xfrm>
            <a:off x="7452320" y="4550847"/>
            <a:ext cx="512620" cy="452122"/>
          </a:xfrm>
          <a:prstGeom prst="rect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9" name="Rectangle 98"/>
          <p:cNvSpPr/>
          <p:nvPr/>
        </p:nvSpPr>
        <p:spPr bwMode="auto">
          <a:xfrm>
            <a:off x="7956377" y="4561054"/>
            <a:ext cx="504056" cy="452122"/>
          </a:xfrm>
          <a:prstGeom prst="rect">
            <a:avLst/>
          </a:prstGeom>
          <a:solidFill>
            <a:srgbClr val="99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0" name="Rectangle 99"/>
          <p:cNvSpPr/>
          <p:nvPr/>
        </p:nvSpPr>
        <p:spPr bwMode="auto">
          <a:xfrm>
            <a:off x="6444208" y="4550847"/>
            <a:ext cx="452123" cy="452122"/>
          </a:xfrm>
          <a:prstGeom prst="rect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1" name="Rectangle 100"/>
          <p:cNvSpPr/>
          <p:nvPr/>
        </p:nvSpPr>
        <p:spPr bwMode="auto">
          <a:xfrm>
            <a:off x="6897204" y="4561054"/>
            <a:ext cx="452123" cy="452122"/>
          </a:xfrm>
          <a:prstGeom prst="rect">
            <a:avLst/>
          </a:prstGeom>
          <a:solidFill>
            <a:srgbClr val="99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2" name="Rectangle 101"/>
          <p:cNvSpPr/>
          <p:nvPr/>
        </p:nvSpPr>
        <p:spPr bwMode="auto">
          <a:xfrm>
            <a:off x="7524328" y="3933056"/>
            <a:ext cx="452123" cy="452122"/>
          </a:xfrm>
          <a:prstGeom prst="rect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3" name="Rectangle 102"/>
          <p:cNvSpPr/>
          <p:nvPr/>
        </p:nvSpPr>
        <p:spPr bwMode="auto">
          <a:xfrm>
            <a:off x="7956376" y="3933056"/>
            <a:ext cx="452123" cy="452122"/>
          </a:xfrm>
          <a:prstGeom prst="rect">
            <a:avLst/>
          </a:prstGeom>
          <a:solidFill>
            <a:srgbClr val="99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4" name="Rectangle 103"/>
          <p:cNvSpPr/>
          <p:nvPr/>
        </p:nvSpPr>
        <p:spPr bwMode="auto">
          <a:xfrm>
            <a:off x="4458969" y="5877272"/>
            <a:ext cx="905119" cy="452122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5" name="Rectangle 104"/>
          <p:cNvSpPr/>
          <p:nvPr/>
        </p:nvSpPr>
        <p:spPr bwMode="auto">
          <a:xfrm>
            <a:off x="4242945" y="4561054"/>
            <a:ext cx="905119" cy="452122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6" name="Rectangle 105"/>
          <p:cNvSpPr/>
          <p:nvPr/>
        </p:nvSpPr>
        <p:spPr bwMode="auto">
          <a:xfrm>
            <a:off x="5323065" y="4561054"/>
            <a:ext cx="905119" cy="452122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grpSp>
        <p:nvGrpSpPr>
          <p:cNvPr id="107" name="Gruppe 37"/>
          <p:cNvGrpSpPr/>
          <p:nvPr/>
        </p:nvGrpSpPr>
        <p:grpSpPr>
          <a:xfrm>
            <a:off x="4458969" y="5857197"/>
            <a:ext cx="904247" cy="472198"/>
            <a:chOff x="3735069" y="4543206"/>
            <a:chExt cx="904247" cy="472198"/>
          </a:xfrm>
          <a:noFill/>
        </p:grpSpPr>
        <p:sp>
          <p:nvSpPr>
            <p:cNvPr id="108" name="Rektangel 59"/>
            <p:cNvSpPr/>
            <p:nvPr/>
          </p:nvSpPr>
          <p:spPr>
            <a:xfrm>
              <a:off x="3735069" y="4543206"/>
              <a:ext cx="904247" cy="452123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9" name="Rektangel 60"/>
            <p:cNvSpPr/>
            <p:nvPr/>
          </p:nvSpPr>
          <p:spPr>
            <a:xfrm>
              <a:off x="3735069" y="4563281"/>
              <a:ext cx="904247" cy="452123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>
                  <a:solidFill>
                    <a:schemeClr val="tx1"/>
                  </a:solidFill>
                </a:rPr>
                <a:t>Retting</a:t>
              </a:r>
              <a:endParaRPr lang="nn-NO" sz="11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0" name="Gruppe 35"/>
          <p:cNvGrpSpPr/>
          <p:nvPr/>
        </p:nvGrpSpPr>
        <p:grpSpPr>
          <a:xfrm>
            <a:off x="4232907" y="4556902"/>
            <a:ext cx="904247" cy="452123"/>
            <a:chOff x="3509007" y="3259175"/>
            <a:chExt cx="904247" cy="452123"/>
          </a:xfrm>
          <a:noFill/>
        </p:grpSpPr>
        <p:sp>
          <p:nvSpPr>
            <p:cNvPr id="111" name="Rektangel 63"/>
            <p:cNvSpPr/>
            <p:nvPr/>
          </p:nvSpPr>
          <p:spPr>
            <a:xfrm>
              <a:off x="3509007" y="3259175"/>
              <a:ext cx="904247" cy="452123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2" name="Rektangel 64"/>
            <p:cNvSpPr/>
            <p:nvPr/>
          </p:nvSpPr>
          <p:spPr>
            <a:xfrm>
              <a:off x="3509007" y="3259175"/>
              <a:ext cx="904247" cy="452123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>
                  <a:solidFill>
                    <a:schemeClr val="tx1"/>
                  </a:solidFill>
                </a:rPr>
                <a:t>Avhjelp</a:t>
              </a:r>
              <a:endParaRPr lang="nn-NO" sz="11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3" name="Gruppe 39"/>
          <p:cNvGrpSpPr/>
          <p:nvPr/>
        </p:nvGrpSpPr>
        <p:grpSpPr>
          <a:xfrm>
            <a:off x="5327046" y="4556902"/>
            <a:ext cx="904247" cy="452123"/>
            <a:chOff x="4603146" y="3259175"/>
            <a:chExt cx="904247" cy="452123"/>
          </a:xfrm>
          <a:noFill/>
        </p:grpSpPr>
        <p:sp>
          <p:nvSpPr>
            <p:cNvPr id="114" name="Rektangel 55"/>
            <p:cNvSpPr/>
            <p:nvPr/>
          </p:nvSpPr>
          <p:spPr>
            <a:xfrm>
              <a:off x="4603146" y="3259175"/>
              <a:ext cx="904247" cy="452123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5" name="Rektangel 56"/>
            <p:cNvSpPr/>
            <p:nvPr/>
          </p:nvSpPr>
          <p:spPr>
            <a:xfrm>
              <a:off x="4603146" y="3259175"/>
              <a:ext cx="904247" cy="452123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>
                  <a:solidFill>
                    <a:schemeClr val="tx1"/>
                  </a:solidFill>
                </a:rPr>
                <a:t>Prisavslag</a:t>
              </a:r>
              <a:endParaRPr lang="nn-NO" sz="11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6" name="Gruppe 34"/>
          <p:cNvGrpSpPr/>
          <p:nvPr/>
        </p:nvGrpSpPr>
        <p:grpSpPr>
          <a:xfrm>
            <a:off x="3138768" y="4556902"/>
            <a:ext cx="904247" cy="452123"/>
            <a:chOff x="2414868" y="3259175"/>
            <a:chExt cx="904247" cy="452123"/>
          </a:xfrm>
        </p:grpSpPr>
        <p:sp>
          <p:nvSpPr>
            <p:cNvPr id="117" name="Rektangel 65"/>
            <p:cNvSpPr/>
            <p:nvPr/>
          </p:nvSpPr>
          <p:spPr>
            <a:xfrm>
              <a:off x="2414868" y="3259175"/>
              <a:ext cx="904247" cy="45212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8" name="Rektangel 66"/>
            <p:cNvSpPr/>
            <p:nvPr/>
          </p:nvSpPr>
          <p:spPr>
            <a:xfrm>
              <a:off x="2414868" y="3259175"/>
              <a:ext cx="904247" cy="45212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>
                  <a:solidFill>
                    <a:schemeClr val="tx1"/>
                  </a:solidFill>
                </a:rPr>
                <a:t>Fasthalding</a:t>
              </a:r>
              <a:endParaRPr lang="nn-NO" sz="11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9" name="Gruppe 40"/>
          <p:cNvGrpSpPr/>
          <p:nvPr/>
        </p:nvGrpSpPr>
        <p:grpSpPr>
          <a:xfrm>
            <a:off x="6421185" y="4556902"/>
            <a:ext cx="904247" cy="452123"/>
            <a:chOff x="5697285" y="3259175"/>
            <a:chExt cx="904247" cy="452123"/>
          </a:xfrm>
          <a:noFill/>
        </p:grpSpPr>
        <p:sp>
          <p:nvSpPr>
            <p:cNvPr id="120" name="Rektangel 53"/>
            <p:cNvSpPr/>
            <p:nvPr/>
          </p:nvSpPr>
          <p:spPr>
            <a:xfrm>
              <a:off x="5697285" y="3259175"/>
              <a:ext cx="904247" cy="452123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1" name="Rektangel 54"/>
            <p:cNvSpPr/>
            <p:nvPr/>
          </p:nvSpPr>
          <p:spPr>
            <a:xfrm>
              <a:off x="5697285" y="3259175"/>
              <a:ext cx="904247" cy="452123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>
                  <a:solidFill>
                    <a:schemeClr val="tx1"/>
                  </a:solidFill>
                </a:rPr>
                <a:t>Heving</a:t>
              </a:r>
              <a:endParaRPr lang="nn-NO" sz="11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22" name="Gruppe 42"/>
          <p:cNvGrpSpPr/>
          <p:nvPr/>
        </p:nvGrpSpPr>
        <p:grpSpPr>
          <a:xfrm>
            <a:off x="7515324" y="3914887"/>
            <a:ext cx="904247" cy="452123"/>
            <a:chOff x="6791424" y="2617160"/>
            <a:chExt cx="904247" cy="452123"/>
          </a:xfrm>
          <a:noFill/>
        </p:grpSpPr>
        <p:sp>
          <p:nvSpPr>
            <p:cNvPr id="123" name="Rektangel 49"/>
            <p:cNvSpPr/>
            <p:nvPr/>
          </p:nvSpPr>
          <p:spPr>
            <a:xfrm>
              <a:off x="6791424" y="2617160"/>
              <a:ext cx="904247" cy="452123"/>
            </a:xfrm>
            <a:prstGeom prst="rect">
              <a:avLst/>
            </a:prstGeom>
            <a:grpFill/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4" name="Rektangel 50"/>
            <p:cNvSpPr/>
            <p:nvPr/>
          </p:nvSpPr>
          <p:spPr>
            <a:xfrm>
              <a:off x="6791424" y="2617160"/>
              <a:ext cx="904247" cy="45212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/>
                <a:t>Skadebot</a:t>
              </a:r>
              <a:endParaRPr lang="nn-NO" sz="1100" kern="1200" dirty="0"/>
            </a:p>
          </p:txBody>
        </p:sp>
      </p:grpSp>
      <p:grpSp>
        <p:nvGrpSpPr>
          <p:cNvPr id="125" name="Gruppe 41"/>
          <p:cNvGrpSpPr/>
          <p:nvPr/>
        </p:nvGrpSpPr>
        <p:grpSpPr>
          <a:xfrm>
            <a:off x="7452320" y="4556902"/>
            <a:ext cx="1017116" cy="452123"/>
            <a:chOff x="6791424" y="3259175"/>
            <a:chExt cx="904247" cy="452123"/>
          </a:xfrm>
          <a:noFill/>
        </p:grpSpPr>
        <p:sp>
          <p:nvSpPr>
            <p:cNvPr id="126" name="Rektangel 51"/>
            <p:cNvSpPr/>
            <p:nvPr/>
          </p:nvSpPr>
          <p:spPr>
            <a:xfrm>
              <a:off x="6791424" y="3259175"/>
              <a:ext cx="904247" cy="452123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7" name="Rektangel 52"/>
            <p:cNvSpPr/>
            <p:nvPr/>
          </p:nvSpPr>
          <p:spPr>
            <a:xfrm>
              <a:off x="6791424" y="3259175"/>
              <a:ext cx="904247" cy="452123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100" kern="1200" dirty="0" smtClean="0">
                  <a:solidFill>
                    <a:schemeClr val="tx1"/>
                  </a:solidFill>
                </a:rPr>
                <a:t>Tilbakehalding av vederlag</a:t>
              </a:r>
              <a:endParaRPr lang="nn-NO" sz="1100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128" name="Rectangle 127"/>
          <p:cNvSpPr/>
          <p:nvPr/>
        </p:nvSpPr>
        <p:spPr bwMode="auto">
          <a:xfrm>
            <a:off x="6463006" y="5805264"/>
            <a:ext cx="269234" cy="288031"/>
          </a:xfrm>
          <a:prstGeom prst="rect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9" name="Rectangle 128"/>
          <p:cNvSpPr/>
          <p:nvPr/>
        </p:nvSpPr>
        <p:spPr bwMode="auto">
          <a:xfrm>
            <a:off x="6463006" y="6165304"/>
            <a:ext cx="269234" cy="288032"/>
          </a:xfrm>
          <a:prstGeom prst="rect">
            <a:avLst/>
          </a:prstGeom>
          <a:solidFill>
            <a:srgbClr val="99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6387" name="TextBox 16386"/>
          <p:cNvSpPr txBox="1"/>
          <p:nvPr/>
        </p:nvSpPr>
        <p:spPr>
          <a:xfrm>
            <a:off x="6732240" y="5805264"/>
            <a:ext cx="12442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 smtClean="0"/>
              <a:t>Mangler</a:t>
            </a:r>
            <a:endParaRPr lang="nb-NO" sz="1100" b="1" dirty="0"/>
          </a:p>
        </p:txBody>
      </p:sp>
      <p:sp>
        <p:nvSpPr>
          <p:cNvPr id="131" name="TextBox 130"/>
          <p:cNvSpPr txBox="1"/>
          <p:nvPr/>
        </p:nvSpPr>
        <p:spPr>
          <a:xfrm>
            <a:off x="6732240" y="6165304"/>
            <a:ext cx="12442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 smtClean="0"/>
              <a:t>Forsinkelse</a:t>
            </a:r>
            <a:endParaRPr lang="nb-NO" sz="1100" b="1" dirty="0"/>
          </a:p>
        </p:txBody>
      </p:sp>
      <p:sp>
        <p:nvSpPr>
          <p:cNvPr id="132" name="Rett linje 7"/>
          <p:cNvSpPr/>
          <p:nvPr/>
        </p:nvSpPr>
        <p:spPr>
          <a:xfrm>
            <a:off x="6827588" y="4365104"/>
            <a:ext cx="91440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189891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3" name="Rett linje 11"/>
          <p:cNvSpPr/>
          <p:nvPr/>
        </p:nvSpPr>
        <p:spPr>
          <a:xfrm>
            <a:off x="4323332" y="5029271"/>
            <a:ext cx="135637" cy="41595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415953"/>
                </a:lnTo>
                <a:lnTo>
                  <a:pt x="135637" y="415953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4" name="Rett linje 7"/>
          <p:cNvSpPr/>
          <p:nvPr/>
        </p:nvSpPr>
        <p:spPr>
          <a:xfrm>
            <a:off x="6827588" y="4355066"/>
            <a:ext cx="91440" cy="1898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189891"/>
                </a:lnTo>
              </a:path>
            </a:pathLst>
          </a:custGeom>
          <a:noFill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cxnSp>
        <p:nvCxnSpPr>
          <p:cNvPr id="135" name="Rett linje 91"/>
          <p:cNvCxnSpPr/>
          <p:nvPr/>
        </p:nvCxnSpPr>
        <p:spPr bwMode="auto">
          <a:xfrm flipV="1">
            <a:off x="2175744" y="2852936"/>
            <a:ext cx="1275985" cy="20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6" name="Rett linje 93"/>
          <p:cNvCxnSpPr/>
          <p:nvPr/>
        </p:nvCxnSpPr>
        <p:spPr bwMode="auto">
          <a:xfrm>
            <a:off x="4355976" y="2852936"/>
            <a:ext cx="1244605" cy="20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TextBox 2"/>
          <p:cNvSpPr txBox="1"/>
          <p:nvPr/>
        </p:nvSpPr>
        <p:spPr>
          <a:xfrm>
            <a:off x="950490" y="5445224"/>
            <a:ext cx="29088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rgbClr val="FF0000"/>
                </a:solidFill>
              </a:rPr>
              <a:t>Hvilke misligholdsbeføyelser kan kombineres samtidig?</a:t>
            </a:r>
            <a:endParaRPr lang="nb-NO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10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Heving</a:t>
            </a:r>
          </a:p>
        </p:txBody>
      </p:sp>
      <p:cxnSp>
        <p:nvCxnSpPr>
          <p:cNvPr id="19" name="Straight Arrow Connector 18"/>
          <p:cNvCxnSpPr/>
          <p:nvPr/>
        </p:nvCxnSpPr>
        <p:spPr bwMode="auto">
          <a:xfrm>
            <a:off x="683568" y="5157192"/>
            <a:ext cx="7776864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683568" y="4869160"/>
            <a:ext cx="0" cy="576064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4283968" y="4797152"/>
            <a:ext cx="0" cy="64807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8" name="TextBox 27"/>
          <p:cNvSpPr txBox="1"/>
          <p:nvPr/>
        </p:nvSpPr>
        <p:spPr>
          <a:xfrm>
            <a:off x="3419872" y="4365104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>
                <a:solidFill>
                  <a:srgbClr val="7030A0"/>
                </a:solidFill>
              </a:rPr>
              <a:t>Heving</a:t>
            </a:r>
            <a:endParaRPr lang="nb-NO" dirty="0">
              <a:solidFill>
                <a:srgbClr val="7030A0"/>
              </a:solidFill>
            </a:endParaRPr>
          </a:p>
        </p:txBody>
      </p:sp>
      <p:cxnSp>
        <p:nvCxnSpPr>
          <p:cNvPr id="30" name="Straight Arrow Connector 29"/>
          <p:cNvCxnSpPr/>
          <p:nvPr/>
        </p:nvCxnSpPr>
        <p:spPr bwMode="auto">
          <a:xfrm>
            <a:off x="4283968" y="4077072"/>
            <a:ext cx="417646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ysDash"/>
            <a:round/>
            <a:headEnd type="none" w="med" len="med"/>
            <a:tailEnd type="arrow"/>
          </a:ln>
          <a:effectLst/>
        </p:spPr>
      </p:cxnSp>
      <p:sp>
        <p:nvSpPr>
          <p:cNvPr id="16385" name="Rounded Rectangle 16384"/>
          <p:cNvSpPr/>
          <p:nvPr/>
        </p:nvSpPr>
        <p:spPr bwMode="auto">
          <a:xfrm>
            <a:off x="5508104" y="3573016"/>
            <a:ext cx="1584176" cy="992143"/>
          </a:xfrm>
          <a:prstGeom prst="roundRect">
            <a:avLst/>
          </a:prstGeom>
          <a:solidFill>
            <a:schemeClr val="bg1"/>
          </a:solidFill>
          <a:ln w="38100" cap="flat" cmpd="sng" algn="ctr">
            <a:solidFill>
              <a:srgbClr val="00B05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Fremtidige oppfyllelses-plikter bortfaller</a:t>
            </a:r>
            <a:endParaRPr kumimoji="0" lang="nb-NO" sz="1400" b="1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6388" name="Straight Arrow Connector 16387"/>
          <p:cNvCxnSpPr/>
          <p:nvPr/>
        </p:nvCxnSpPr>
        <p:spPr bwMode="auto">
          <a:xfrm>
            <a:off x="6300192" y="2780928"/>
            <a:ext cx="0" cy="64807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6389" name="TextBox 16388"/>
          <p:cNvSpPr txBox="1"/>
          <p:nvPr/>
        </p:nvSpPr>
        <p:spPr>
          <a:xfrm>
            <a:off x="5436096" y="1916832"/>
            <a:ext cx="18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600" b="1" dirty="0" smtClean="0">
                <a:solidFill>
                  <a:srgbClr val="00B0F0"/>
                </a:solidFill>
              </a:rPr>
              <a:t>Heving ex </a:t>
            </a:r>
            <a:r>
              <a:rPr lang="nb-NO" sz="1600" b="1" dirty="0" err="1" smtClean="0">
                <a:solidFill>
                  <a:srgbClr val="00B0F0"/>
                </a:solidFill>
              </a:rPr>
              <a:t>nunc</a:t>
            </a:r>
            <a:r>
              <a:rPr lang="nb-NO" sz="1600" b="1" dirty="0" smtClean="0">
                <a:solidFill>
                  <a:srgbClr val="00B0F0"/>
                </a:solidFill>
              </a:rPr>
              <a:t> </a:t>
            </a:r>
            <a:r>
              <a:rPr lang="nb-NO" sz="1600" b="1" dirty="0" smtClean="0"/>
              <a:t>og </a:t>
            </a:r>
          </a:p>
          <a:p>
            <a:pPr algn="ctr"/>
            <a:r>
              <a:rPr lang="nb-NO" sz="1600" b="1" dirty="0" smtClean="0">
                <a:solidFill>
                  <a:srgbClr val="FF0000"/>
                </a:solidFill>
              </a:rPr>
              <a:t>heving ex </a:t>
            </a:r>
            <a:r>
              <a:rPr lang="nb-NO" sz="1600" b="1" dirty="0" err="1" smtClean="0">
                <a:solidFill>
                  <a:srgbClr val="FF0000"/>
                </a:solidFill>
              </a:rPr>
              <a:t>tunc</a:t>
            </a:r>
            <a:endParaRPr lang="nb-NO" sz="1600" b="1" dirty="0">
              <a:solidFill>
                <a:srgbClr val="FF0000"/>
              </a:solidFill>
            </a:endParaRPr>
          </a:p>
        </p:txBody>
      </p:sp>
      <p:cxnSp>
        <p:nvCxnSpPr>
          <p:cNvPr id="38" name="Straight Connector 37"/>
          <p:cNvCxnSpPr/>
          <p:nvPr/>
        </p:nvCxnSpPr>
        <p:spPr bwMode="auto">
          <a:xfrm>
            <a:off x="4283968" y="3717032"/>
            <a:ext cx="0" cy="64807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Arrow Connector 38"/>
          <p:cNvCxnSpPr/>
          <p:nvPr/>
        </p:nvCxnSpPr>
        <p:spPr bwMode="auto">
          <a:xfrm flipH="1">
            <a:off x="683568" y="4077072"/>
            <a:ext cx="36004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ysDash"/>
            <a:round/>
            <a:headEnd type="none" w="med" len="med"/>
            <a:tailEnd type="arrow"/>
          </a:ln>
          <a:effectLst/>
        </p:spPr>
      </p:cxnSp>
      <p:sp>
        <p:nvSpPr>
          <p:cNvPr id="43" name="Rounded Rectangle 42"/>
          <p:cNvSpPr/>
          <p:nvPr/>
        </p:nvSpPr>
        <p:spPr bwMode="auto">
          <a:xfrm>
            <a:off x="1691680" y="3516977"/>
            <a:ext cx="1584176" cy="992143"/>
          </a:xfrm>
          <a:prstGeom prst="roundRect">
            <a:avLst/>
          </a:prstGeom>
          <a:solidFill>
            <a:schemeClr val="bg1"/>
          </a:solidFill>
          <a:ln w="38100" cap="flat" cmpd="sng" algn="ctr">
            <a:solidFill>
              <a:srgbClr val="0070C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Tilbakeføring av ytelser</a:t>
            </a:r>
            <a:endParaRPr kumimoji="0" lang="nb-NO" sz="1400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44" name="Straight Arrow Connector 43"/>
          <p:cNvCxnSpPr/>
          <p:nvPr/>
        </p:nvCxnSpPr>
        <p:spPr bwMode="auto">
          <a:xfrm>
            <a:off x="2483768" y="2780928"/>
            <a:ext cx="0" cy="64807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5" name="TextBox 44"/>
          <p:cNvSpPr txBox="1"/>
          <p:nvPr/>
        </p:nvSpPr>
        <p:spPr>
          <a:xfrm>
            <a:off x="1547664" y="2370366"/>
            <a:ext cx="18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600" b="1" dirty="0" smtClean="0">
                <a:solidFill>
                  <a:srgbClr val="FF0000"/>
                </a:solidFill>
              </a:rPr>
              <a:t>Heving ex </a:t>
            </a:r>
            <a:r>
              <a:rPr lang="nb-NO" sz="1600" b="1" dirty="0" err="1" smtClean="0">
                <a:solidFill>
                  <a:srgbClr val="FF0000"/>
                </a:solidFill>
              </a:rPr>
              <a:t>tunc</a:t>
            </a:r>
            <a:endParaRPr lang="nb-NO" sz="1600" b="1" dirty="0">
              <a:solidFill>
                <a:srgbClr val="FF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555776" y="5589240"/>
            <a:ext cx="180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600" b="1" dirty="0" smtClean="0">
                <a:solidFill>
                  <a:srgbClr val="FF0000"/>
                </a:solidFill>
              </a:rPr>
              <a:t>For eksempel løsørekjøp og kjøp av fast eiendom</a:t>
            </a:r>
            <a:endParaRPr lang="nb-NO" sz="1600" b="1" dirty="0">
              <a:solidFill>
                <a:srgbClr val="FF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283968" y="5589240"/>
            <a:ext cx="18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600" b="1" dirty="0" smtClean="0">
                <a:solidFill>
                  <a:srgbClr val="00B0F0"/>
                </a:solidFill>
              </a:rPr>
              <a:t>For eksempel løpende ytelser og entreprise</a:t>
            </a:r>
            <a:endParaRPr lang="nb-NO" sz="16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389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16385" grpId="0" animBg="1"/>
      <p:bldP spid="16389" grpId="0"/>
      <p:bldP spid="43" grpId="0" animBg="1"/>
      <p:bldP spid="45" grpId="0"/>
      <p:bldP spid="46" grpId="0"/>
      <p:bldP spid="4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7104857" y="3356992"/>
            <a:ext cx="252027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400" b="1" dirty="0" smtClean="0">
                <a:solidFill>
                  <a:srgbClr val="7030A0"/>
                </a:solidFill>
              </a:rPr>
              <a:t>Adekvans-</a:t>
            </a:r>
          </a:p>
          <a:p>
            <a:pPr algn="ctr"/>
            <a:r>
              <a:rPr lang="nb-NO" sz="1400" b="1" dirty="0" smtClean="0">
                <a:solidFill>
                  <a:srgbClr val="7030A0"/>
                </a:solidFill>
              </a:rPr>
              <a:t>begrensning</a:t>
            </a:r>
          </a:p>
          <a:p>
            <a:pPr algn="ctr"/>
            <a:endParaRPr lang="nb-NO" sz="1400" b="1" dirty="0" smtClean="0"/>
          </a:p>
          <a:p>
            <a:pPr algn="ctr"/>
            <a:r>
              <a:rPr lang="nb-NO" sz="1400" b="1" dirty="0" smtClean="0">
                <a:solidFill>
                  <a:srgbClr val="7030A0"/>
                </a:solidFill>
              </a:rPr>
              <a:t>Taps-</a:t>
            </a:r>
          </a:p>
          <a:p>
            <a:pPr algn="ctr"/>
            <a:r>
              <a:rPr lang="nb-NO" sz="1400" b="1" dirty="0" smtClean="0">
                <a:solidFill>
                  <a:srgbClr val="7030A0"/>
                </a:solidFill>
              </a:rPr>
              <a:t>begrensning</a:t>
            </a:r>
          </a:p>
          <a:p>
            <a:pPr algn="ctr"/>
            <a:endParaRPr lang="nb-NO" sz="1400" b="1" dirty="0" smtClean="0">
              <a:solidFill>
                <a:srgbClr val="7030A0"/>
              </a:solidFill>
            </a:endParaRPr>
          </a:p>
          <a:p>
            <a:pPr algn="ctr"/>
            <a:r>
              <a:rPr lang="nb-NO" sz="1400" b="1" dirty="0" smtClean="0">
                <a:solidFill>
                  <a:srgbClr val="7030A0"/>
                </a:solidFill>
              </a:rPr>
              <a:t>Berikelses-</a:t>
            </a:r>
          </a:p>
          <a:p>
            <a:pPr algn="ctr"/>
            <a:r>
              <a:rPr lang="nb-NO" sz="1400" b="1" dirty="0" smtClean="0">
                <a:solidFill>
                  <a:srgbClr val="7030A0"/>
                </a:solidFill>
              </a:rPr>
              <a:t>begrensning</a:t>
            </a:r>
          </a:p>
          <a:p>
            <a:pPr algn="ctr"/>
            <a:endParaRPr lang="nb-NO" sz="1400" b="1" dirty="0" smtClean="0">
              <a:solidFill>
                <a:srgbClr val="7030A0"/>
              </a:solidFill>
            </a:endParaRPr>
          </a:p>
          <a:p>
            <a:pPr algn="ctr"/>
            <a:r>
              <a:rPr lang="nb-NO" sz="1400" b="1" dirty="0" smtClean="0">
                <a:solidFill>
                  <a:srgbClr val="7030A0"/>
                </a:solidFill>
              </a:rPr>
              <a:t>Lemping</a:t>
            </a:r>
            <a:endParaRPr lang="nb-NO" sz="1400" b="1" dirty="0">
              <a:solidFill>
                <a:srgbClr val="7030A0"/>
              </a:solidFill>
            </a:endParaRPr>
          </a:p>
        </p:txBody>
      </p:sp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Erstatningsansvar</a:t>
            </a:r>
            <a:endParaRPr lang="nb-NO" dirty="0" smtClean="0"/>
          </a:p>
        </p:txBody>
      </p:sp>
      <p:sp>
        <p:nvSpPr>
          <p:cNvPr id="6" name="Rounded Rectangle 5"/>
          <p:cNvSpPr/>
          <p:nvPr/>
        </p:nvSpPr>
        <p:spPr bwMode="auto">
          <a:xfrm>
            <a:off x="4211961" y="4290848"/>
            <a:ext cx="1224136" cy="822947"/>
          </a:xfrm>
          <a:prstGeom prst="roundRect">
            <a:avLst/>
          </a:prstGeom>
          <a:solidFill>
            <a:srgbClr val="FFFF00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Kontrakts-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brudd</a:t>
            </a:r>
            <a:endParaRPr kumimoji="0" lang="nb-NO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8" name="Straight Connector 7"/>
          <p:cNvCxnSpPr>
            <a:stCxn id="6" idx="1"/>
            <a:endCxn id="9" idx="3"/>
          </p:cNvCxnSpPr>
          <p:nvPr/>
        </p:nvCxnSpPr>
        <p:spPr bwMode="auto">
          <a:xfrm flipH="1" flipV="1">
            <a:off x="1331639" y="4692084"/>
            <a:ext cx="2880322" cy="1023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Rounded Rectangle 8"/>
          <p:cNvSpPr/>
          <p:nvPr/>
        </p:nvSpPr>
        <p:spPr bwMode="auto">
          <a:xfrm>
            <a:off x="129856" y="4293096"/>
            <a:ext cx="1201783" cy="797976"/>
          </a:xfrm>
          <a:prstGeom prst="roundRect">
            <a:avLst/>
          </a:prstGeom>
          <a:solidFill>
            <a:srgbClr val="00B0F0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Avtale-inngåelse</a:t>
            </a:r>
            <a:endParaRPr kumimoji="0" lang="nb-NO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129857" y="2132856"/>
            <a:ext cx="1201783" cy="797976"/>
          </a:xfrm>
          <a:prstGeom prst="roundRect">
            <a:avLst/>
          </a:prstGeom>
          <a:solidFill>
            <a:srgbClr val="00B050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Objektivt</a:t>
            </a:r>
            <a:r>
              <a:rPr kumimoji="0" lang="nb-NO" sz="1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ansvar</a:t>
            </a:r>
            <a:endParaRPr kumimoji="0" lang="nb-NO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3851920" y="2106058"/>
            <a:ext cx="1191573" cy="797976"/>
          </a:xfrm>
          <a:prstGeom prst="roundRect">
            <a:avLst/>
          </a:prstGeom>
          <a:solidFill>
            <a:srgbClr val="00B050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Subjektivt ansvar</a:t>
            </a:r>
            <a:endParaRPr kumimoji="0" lang="nb-NO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Left-Right Arrow 11"/>
          <p:cNvSpPr/>
          <p:nvPr/>
        </p:nvSpPr>
        <p:spPr bwMode="auto">
          <a:xfrm>
            <a:off x="1403648" y="2265096"/>
            <a:ext cx="2336819" cy="509944"/>
          </a:xfrm>
          <a:prstGeom prst="leftRightArrow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1835697" y="2126968"/>
            <a:ext cx="1512168" cy="797976"/>
          </a:xfrm>
          <a:prstGeom prst="round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200" b="1" dirty="0"/>
              <a:t>Betydningen av forpliktelses-typen</a:t>
            </a:r>
          </a:p>
        </p:txBody>
      </p:sp>
      <p:cxnSp>
        <p:nvCxnSpPr>
          <p:cNvPr id="20" name="Straight Arrow Connector 19"/>
          <p:cNvCxnSpPr/>
          <p:nvPr/>
        </p:nvCxnSpPr>
        <p:spPr bwMode="auto">
          <a:xfrm flipV="1">
            <a:off x="5436096" y="3861048"/>
            <a:ext cx="1544727" cy="756084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5436096" y="4617132"/>
            <a:ext cx="1544727" cy="684076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92D050"/>
            </a:solidFill>
            <a:prstDash val="sysDash"/>
            <a:round/>
            <a:headEnd type="none" w="med" len="med"/>
            <a:tailEnd type="arrow"/>
          </a:ln>
          <a:effectLst/>
        </p:spPr>
      </p:cxnSp>
      <p:sp>
        <p:nvSpPr>
          <p:cNvPr id="24" name="TextBox 23"/>
          <p:cNvSpPr txBox="1"/>
          <p:nvPr/>
        </p:nvSpPr>
        <p:spPr>
          <a:xfrm rot="20102657">
            <a:off x="5375006" y="3977881"/>
            <a:ext cx="17468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000" b="1" dirty="0" smtClean="0">
                <a:solidFill>
                  <a:srgbClr val="FF0000"/>
                </a:solidFill>
              </a:rPr>
              <a:t>FAKT. HEND.</a:t>
            </a:r>
            <a:endParaRPr lang="nb-NO" sz="1000" b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 rot="1526689">
            <a:off x="5446872" y="4990685"/>
            <a:ext cx="16268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000" b="1" dirty="0" smtClean="0">
                <a:solidFill>
                  <a:srgbClr val="92D050"/>
                </a:solidFill>
              </a:rPr>
              <a:t>HYP. HEND.</a:t>
            </a:r>
            <a:endParaRPr lang="nb-NO" sz="1000" b="1" dirty="0">
              <a:solidFill>
                <a:srgbClr val="92D050"/>
              </a:solidFill>
            </a:endParaRPr>
          </a:p>
        </p:txBody>
      </p:sp>
      <p:sp>
        <p:nvSpPr>
          <p:cNvPr id="26" name="Left-Right Arrow 25"/>
          <p:cNvSpPr/>
          <p:nvPr/>
        </p:nvSpPr>
        <p:spPr bwMode="auto">
          <a:xfrm rot="5400000">
            <a:off x="6390938" y="4418374"/>
            <a:ext cx="1258667" cy="288032"/>
          </a:xfrm>
          <a:prstGeom prst="left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043493" y="5574455"/>
            <a:ext cx="25202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400" b="1" dirty="0" smtClean="0"/>
              <a:t>«Den positive kontraktsinteressen»</a:t>
            </a:r>
            <a:endParaRPr lang="nb-NO" sz="1400" b="1" dirty="0"/>
          </a:p>
        </p:txBody>
      </p:sp>
      <p:cxnSp>
        <p:nvCxnSpPr>
          <p:cNvPr id="28" name="Straight Arrow Connector 27"/>
          <p:cNvCxnSpPr>
            <a:stCxn id="10" idx="2"/>
            <a:endCxn id="9" idx="0"/>
          </p:cNvCxnSpPr>
          <p:nvPr/>
        </p:nvCxnSpPr>
        <p:spPr bwMode="auto">
          <a:xfrm flipH="1">
            <a:off x="730748" y="2930832"/>
            <a:ext cx="1" cy="136226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0" name="Straight Arrow Connector 29"/>
          <p:cNvCxnSpPr/>
          <p:nvPr/>
        </p:nvCxnSpPr>
        <p:spPr bwMode="auto">
          <a:xfrm>
            <a:off x="3995936" y="2924944"/>
            <a:ext cx="1" cy="144016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2" name="Oval 31"/>
          <p:cNvSpPr/>
          <p:nvPr/>
        </p:nvSpPr>
        <p:spPr bwMode="auto">
          <a:xfrm>
            <a:off x="3851920" y="4365104"/>
            <a:ext cx="576064" cy="486531"/>
          </a:xfrm>
          <a:prstGeom prst="ellipse">
            <a:avLst/>
          </a:prstGeom>
          <a:noFill/>
          <a:ln w="38100" cap="flat" cmpd="sng" algn="ctr">
            <a:solidFill>
              <a:srgbClr val="7030A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0749" y="3741123"/>
            <a:ext cx="32403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400" b="1" dirty="0" smtClean="0">
                <a:solidFill>
                  <a:srgbClr val="7030A0"/>
                </a:solidFill>
              </a:rPr>
              <a:t>Adekvansvurderingen</a:t>
            </a:r>
            <a:endParaRPr lang="nb-NO" sz="1400" b="1" dirty="0">
              <a:solidFill>
                <a:srgbClr val="7030A0"/>
              </a:solidFill>
            </a:endParaRPr>
          </a:p>
        </p:txBody>
      </p:sp>
      <p:sp>
        <p:nvSpPr>
          <p:cNvPr id="16400" name="Left Arrow 16399"/>
          <p:cNvSpPr/>
          <p:nvPr/>
        </p:nvSpPr>
        <p:spPr bwMode="auto">
          <a:xfrm>
            <a:off x="7203732" y="4079677"/>
            <a:ext cx="360040" cy="1010360"/>
          </a:xfrm>
          <a:prstGeom prst="leftArrow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1331640" y="3645024"/>
            <a:ext cx="2088232" cy="486531"/>
          </a:xfrm>
          <a:prstGeom prst="ellipse">
            <a:avLst/>
          </a:prstGeom>
          <a:noFill/>
          <a:ln w="38100" cap="flat" cmpd="sng" algn="ctr">
            <a:solidFill>
              <a:srgbClr val="7030A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6402" name="Straight Connector 16401"/>
          <p:cNvCxnSpPr>
            <a:stCxn id="54" idx="2"/>
          </p:cNvCxnSpPr>
          <p:nvPr/>
        </p:nvCxnSpPr>
        <p:spPr bwMode="auto">
          <a:xfrm flipH="1">
            <a:off x="3419872" y="3645024"/>
            <a:ext cx="4248472" cy="21602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7030A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54" name="Oval 53"/>
          <p:cNvSpPr/>
          <p:nvPr/>
        </p:nvSpPr>
        <p:spPr bwMode="auto">
          <a:xfrm>
            <a:off x="7668344" y="3356992"/>
            <a:ext cx="1440160" cy="576064"/>
          </a:xfrm>
          <a:prstGeom prst="ellipse">
            <a:avLst/>
          </a:prstGeom>
          <a:noFill/>
          <a:ln w="38100" cap="flat" cmpd="sng" algn="ctr">
            <a:solidFill>
              <a:srgbClr val="7030A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74411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6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4" grpId="0"/>
      <p:bldP spid="25" grpId="0"/>
      <p:bldP spid="26" grpId="0" animBg="1"/>
      <p:bldP spid="27" grpId="0"/>
      <p:bldP spid="32" grpId="0" animBg="1"/>
      <p:bldP spid="31" grpId="0"/>
      <p:bldP spid="16400" grpId="0" animBg="1"/>
      <p:bldP spid="51" grpId="0" animBg="1"/>
      <p:bldP spid="5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48" y="2276872"/>
            <a:ext cx="914285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nb-NO" sz="4000" b="1" dirty="0"/>
              <a:t>LYKKE TIL VIDERE </a:t>
            </a:r>
            <a:endParaRPr lang="nb-NO" sz="4000" b="1" dirty="0" smtClean="0"/>
          </a:p>
          <a:p>
            <a:pPr lvl="1" algn="ctr"/>
            <a:r>
              <a:rPr lang="nb-NO" sz="4000" b="1" dirty="0" smtClean="0"/>
              <a:t>OG </a:t>
            </a:r>
            <a:r>
              <a:rPr lang="nb-NO" sz="4000" b="1" dirty="0"/>
              <a:t>PÅ </a:t>
            </a:r>
            <a:r>
              <a:rPr lang="nb-NO" sz="4000" b="1" dirty="0" smtClean="0"/>
              <a:t>GJENSYN!</a:t>
            </a:r>
            <a:endParaRPr lang="nb-NO" sz="4000" b="1" dirty="0"/>
          </a:p>
          <a:p>
            <a:pPr lvl="1" algn="ctr"/>
            <a:endParaRPr lang="nb-NO" sz="4000" b="1" dirty="0"/>
          </a:p>
          <a:p>
            <a:pPr lvl="1" algn="ctr"/>
            <a:r>
              <a:rPr lang="nb-NO" sz="4000" b="1" dirty="0"/>
              <a:t>TAKK FOR </a:t>
            </a:r>
            <a:r>
              <a:rPr lang="nb-NO" sz="4000" b="1" dirty="0" smtClean="0"/>
              <a:t>MEG!</a:t>
            </a:r>
            <a:endParaRPr lang="nb-NO" sz="4000" b="1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0425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ifp_presentasjon_no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ifp_presentasjon_no</Template>
  <TotalTime>5022</TotalTime>
  <Words>977</Words>
  <Application>Microsoft Office PowerPoint</Application>
  <PresentationFormat>On-screen Show (4:3)</PresentationFormat>
  <Paragraphs>323</Paragraphs>
  <Slides>28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ifp_presentasjon_no</vt:lpstr>
      <vt:lpstr>Forelesninger i obligasjonsrett V2016, 10. februar 2016</vt:lpstr>
      <vt:lpstr>Dagens temaer</vt:lpstr>
      <vt:lpstr>Andre kravsgrunnlag: Hvor er vi?</vt:lpstr>
      <vt:lpstr>Oversikt</vt:lpstr>
      <vt:lpstr>«Konseptet» berikelsesforpliktelser</vt:lpstr>
      <vt:lpstr>Oversikt – berikelsesforpliktelser </vt:lpstr>
      <vt:lpstr>Lovbestemte berikelsesforpliktelser</vt:lpstr>
      <vt:lpstr>Lovbestemte berikelsesforpliktelser</vt:lpstr>
      <vt:lpstr>Lovbestemte berikelsesforpliktelser</vt:lpstr>
      <vt:lpstr>Lovbestemte berikelsesforpliktelser</vt:lpstr>
      <vt:lpstr>Oversikt – berikelsesforpliktelser </vt:lpstr>
      <vt:lpstr>Uanmodet forretningsførsel (negotiorum gestio)</vt:lpstr>
      <vt:lpstr>Oversikt – berikelsesforpliktelser</vt:lpstr>
      <vt:lpstr>Berikelseskrav basert på mer generelle alminnelige prinsipper?</vt:lpstr>
      <vt:lpstr>Berikelseskrav basert på mer generelle alminnelige prinsipper?</vt:lpstr>
      <vt:lpstr>Prinsippbygging</vt:lpstr>
      <vt:lpstr>Prinsippbygging</vt:lpstr>
      <vt:lpstr>PowerPoint Presentation</vt:lpstr>
      <vt:lpstr>Det helt sentrale: hvor er vi og hva er sammenhengen mellom de ulike spørsmålene?</vt:lpstr>
      <vt:lpstr>Innholdet av forpliktelser</vt:lpstr>
      <vt:lpstr>Innholdet av forpliktelser</vt:lpstr>
      <vt:lpstr>Innholdet av forpliktelser</vt:lpstr>
      <vt:lpstr>Mislighold</vt:lpstr>
      <vt:lpstr>Mislighold</vt:lpstr>
      <vt:lpstr>Misligholdssanksjoner ved mangler og forsinkelse</vt:lpstr>
      <vt:lpstr>Heving</vt:lpstr>
      <vt:lpstr>Erstatningsansvar</vt:lpstr>
      <vt:lpstr>PowerPoint Presentation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Kurs 2 i avtale- og kjøpsrett – dag 1, 3. september 2012</dc:title>
  <dc:creator>Herman Bruserud</dc:creator>
  <cp:lastModifiedBy>Herman Bruserud 2</cp:lastModifiedBy>
  <cp:revision>194</cp:revision>
  <cp:lastPrinted>2012-09-05T05:54:32Z</cp:lastPrinted>
  <dcterms:created xsi:type="dcterms:W3CDTF">2012-08-16T09:03:15Z</dcterms:created>
  <dcterms:modified xsi:type="dcterms:W3CDTF">2016-02-10T09:30:02Z</dcterms:modified>
</cp:coreProperties>
</file>