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60" r:id="rId4"/>
    <p:sldId id="332" r:id="rId5"/>
    <p:sldId id="272" r:id="rId6"/>
    <p:sldId id="263" r:id="rId7"/>
    <p:sldId id="269" r:id="rId8"/>
    <p:sldId id="333" r:id="rId9"/>
    <p:sldId id="268" r:id="rId10"/>
    <p:sldId id="267" r:id="rId11"/>
    <p:sldId id="270" r:id="rId12"/>
    <p:sldId id="271" r:id="rId13"/>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9" autoAdjust="0"/>
    <p:restoredTop sz="94660"/>
  </p:normalViewPr>
  <p:slideViewPr>
    <p:cSldViewPr snapToGrid="0">
      <p:cViewPr varScale="1">
        <p:scale>
          <a:sx n="88" d="100"/>
          <a:sy n="88" d="100"/>
        </p:scale>
        <p:origin x="19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C01D04-A11D-450D-9DE9-AB547E6311ED}" type="datetimeFigureOut">
              <a:rPr lang="nb-NO" smtClean="0"/>
              <a:t>03.09.2024</a:t>
            </a:fld>
            <a:endParaRPr lang="nb-N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DAABE8-3618-4203-9D2A-36C82D2C8F05}" type="slidenum">
              <a:rPr lang="nb-NO" smtClean="0"/>
              <a:t>‹#›</a:t>
            </a:fld>
            <a:endParaRPr lang="nb-NO"/>
          </a:p>
        </p:txBody>
      </p:sp>
    </p:spTree>
    <p:extLst>
      <p:ext uri="{BB962C8B-B14F-4D97-AF65-F5344CB8AC3E}">
        <p14:creationId xmlns:p14="http://schemas.microsoft.com/office/powerpoint/2010/main" val="3406100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10e7f1b8341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10e7f1b8341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a:solidFill>
                  <a:schemeClr val="dk1"/>
                </a:solidFill>
              </a:rPr>
              <a:t>Eksempler på setninger med verbet i passiv er «Saken </a:t>
            </a:r>
            <a:r>
              <a:rPr lang="no" i="1">
                <a:solidFill>
                  <a:schemeClr val="dk1"/>
                </a:solidFill>
              </a:rPr>
              <a:t>ble nevnt</a:t>
            </a:r>
            <a:r>
              <a:rPr lang="no">
                <a:solidFill>
                  <a:schemeClr val="dk1"/>
                </a:solidFill>
              </a:rPr>
              <a:t> av ordføreren» og «Suppen </a:t>
            </a:r>
            <a:r>
              <a:rPr lang="no" i="1">
                <a:solidFill>
                  <a:schemeClr val="dk1"/>
                </a:solidFill>
              </a:rPr>
              <a:t>serveres</a:t>
            </a:r>
            <a:r>
              <a:rPr lang="no">
                <a:solidFill>
                  <a:schemeClr val="dk1"/>
                </a:solidFill>
              </a:rPr>
              <a:t> kald».</a:t>
            </a:r>
            <a:endParaRPr i="1">
              <a:solidFill>
                <a:schemeClr val="dk1"/>
              </a:solidFill>
            </a:endParaRPr>
          </a:p>
          <a:p>
            <a:pPr marL="0" lvl="0" indent="0" algn="l" rtl="0">
              <a:spcBef>
                <a:spcPts val="0"/>
              </a:spcBef>
              <a:spcAft>
                <a:spcPts val="0"/>
              </a:spcAft>
              <a:buNone/>
            </a:pPr>
            <a:r>
              <a:rPr lang="no" i="1">
                <a:solidFill>
                  <a:schemeClr val="dk1"/>
                </a:solidFill>
              </a:rPr>
              <a:t>Aktiv:</a:t>
            </a:r>
            <a:endParaRPr i="1">
              <a:solidFill>
                <a:schemeClr val="dk1"/>
              </a:solidFill>
            </a:endParaRPr>
          </a:p>
          <a:p>
            <a:pPr marL="0" lvl="0" indent="0" algn="l" rtl="0">
              <a:spcBef>
                <a:spcPts val="0"/>
              </a:spcBef>
              <a:spcAft>
                <a:spcPts val="0"/>
              </a:spcAft>
              <a:buClr>
                <a:schemeClr val="dk1"/>
              </a:buClr>
              <a:buSzPts val="1100"/>
              <a:buFont typeface="Arial"/>
              <a:buNone/>
            </a:pPr>
            <a:r>
              <a:rPr lang="no" i="1">
                <a:solidFill>
                  <a:schemeClr val="dk1"/>
                </a:solidFill>
              </a:rPr>
              <a:t>Vi behandlar </a:t>
            </a:r>
            <a:r>
              <a:rPr lang="no">
                <a:solidFill>
                  <a:schemeClr val="dk1"/>
                </a:solidFill>
              </a:rPr>
              <a:t>alle søknader konfidensielt.</a:t>
            </a:r>
            <a:endParaRPr>
              <a:solidFill>
                <a:schemeClr val="dk1"/>
              </a:solidFill>
            </a:endParaRPr>
          </a:p>
          <a:p>
            <a:pPr marL="0" lvl="0" indent="0" algn="l" rtl="0">
              <a:spcBef>
                <a:spcPts val="0"/>
              </a:spcBef>
              <a:spcAft>
                <a:spcPts val="0"/>
              </a:spcAft>
              <a:buNone/>
            </a:pPr>
            <a:r>
              <a:rPr lang="no" i="1">
                <a:solidFill>
                  <a:schemeClr val="dk1"/>
                </a:solidFill>
              </a:rPr>
              <a:t>Vi tek kontakt </a:t>
            </a:r>
            <a:r>
              <a:rPr lang="no">
                <a:solidFill>
                  <a:schemeClr val="dk1"/>
                </a:solidFill>
              </a:rPr>
              <a:t>først etter nærare avtale.</a:t>
            </a:r>
            <a:endParaRPr>
              <a:solidFill>
                <a:schemeClr val="dk1"/>
              </a:solidFill>
            </a:endParaRPr>
          </a:p>
          <a:p>
            <a:pPr marL="0" lvl="0" indent="0" algn="l" rtl="0">
              <a:spcBef>
                <a:spcPts val="0"/>
              </a:spcBef>
              <a:spcAft>
                <a:spcPts val="0"/>
              </a:spcAft>
              <a:buNone/>
            </a:pPr>
            <a:r>
              <a:rPr lang="no" i="1">
                <a:solidFill>
                  <a:schemeClr val="dk1"/>
                </a:solidFill>
              </a:rPr>
              <a:t>Passiv: </a:t>
            </a:r>
            <a:endParaRPr b="1">
              <a:solidFill>
                <a:schemeClr val="dk1"/>
              </a:solidFill>
            </a:endParaRPr>
          </a:p>
          <a:p>
            <a:pPr marL="0" lvl="0" indent="0" algn="l" rtl="0">
              <a:spcBef>
                <a:spcPts val="0"/>
              </a:spcBef>
              <a:spcAft>
                <a:spcPts val="0"/>
              </a:spcAft>
              <a:buNone/>
            </a:pPr>
            <a:r>
              <a:rPr lang="no">
                <a:solidFill>
                  <a:schemeClr val="dk1"/>
                </a:solidFill>
              </a:rPr>
              <a:t>Boka blei seld. Boka skal seljast.</a:t>
            </a:r>
            <a:endParaRPr i="1">
              <a:solidFill>
                <a:schemeClr val="dk1"/>
              </a:solidFill>
            </a:endParaRPr>
          </a:p>
        </p:txBody>
      </p:sp>
    </p:spTree>
    <p:extLst>
      <p:ext uri="{BB962C8B-B14F-4D97-AF65-F5344CB8AC3E}">
        <p14:creationId xmlns:p14="http://schemas.microsoft.com/office/powerpoint/2010/main" val="26971130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74BC67C-8166-E3B3-44D3-D38D46432ECB}"/>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7D176BF8-7A9F-2CB8-6595-7B151194FF2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CBCC73E5-EB5D-51F5-7D1F-9EAB27EFBFC7}"/>
              </a:ext>
            </a:extLst>
          </p:cNvPr>
          <p:cNvSpPr>
            <a:spLocks noGrp="1"/>
          </p:cNvSpPr>
          <p:nvPr>
            <p:ph type="dt" sz="half" idx="10"/>
          </p:nvPr>
        </p:nvSpPr>
        <p:spPr/>
        <p:txBody>
          <a:bodyPr/>
          <a:lstStyle/>
          <a:p>
            <a:fld id="{B770AAFB-8F85-4C08-848F-740C09E254EF}" type="datetimeFigureOut">
              <a:rPr lang="nb-NO" smtClean="0"/>
              <a:t>03.09.2024</a:t>
            </a:fld>
            <a:endParaRPr lang="nb-NO"/>
          </a:p>
        </p:txBody>
      </p:sp>
      <p:sp>
        <p:nvSpPr>
          <p:cNvPr id="5" name="Plassholder for bunntekst 4">
            <a:extLst>
              <a:ext uri="{FF2B5EF4-FFF2-40B4-BE49-F238E27FC236}">
                <a16:creationId xmlns:a16="http://schemas.microsoft.com/office/drawing/2014/main" id="{92533901-0ECC-BAE8-6C82-427B2EAC6EE5}"/>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7F833B74-16A3-0E8E-47CF-B86C0449D630}"/>
              </a:ext>
            </a:extLst>
          </p:cNvPr>
          <p:cNvSpPr>
            <a:spLocks noGrp="1"/>
          </p:cNvSpPr>
          <p:nvPr>
            <p:ph type="sldNum" sz="quarter" idx="12"/>
          </p:nvPr>
        </p:nvSpPr>
        <p:spPr/>
        <p:txBody>
          <a:bodyPr/>
          <a:lstStyle/>
          <a:p>
            <a:fld id="{58D741ED-D6DA-4224-863F-0DEB38EB8F53}" type="slidenum">
              <a:rPr lang="nb-NO" smtClean="0"/>
              <a:t>‹#›</a:t>
            </a:fld>
            <a:endParaRPr lang="nb-NO"/>
          </a:p>
        </p:txBody>
      </p:sp>
    </p:spTree>
    <p:extLst>
      <p:ext uri="{BB962C8B-B14F-4D97-AF65-F5344CB8AC3E}">
        <p14:creationId xmlns:p14="http://schemas.microsoft.com/office/powerpoint/2010/main" val="2401243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3D52B62-6141-B022-8F30-12A5D8324C5F}"/>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2FFE4D93-9290-7174-5D8E-C97F23867112}"/>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BE80829A-561B-4EFB-C657-50E0128673AB}"/>
              </a:ext>
            </a:extLst>
          </p:cNvPr>
          <p:cNvSpPr>
            <a:spLocks noGrp="1"/>
          </p:cNvSpPr>
          <p:nvPr>
            <p:ph type="dt" sz="half" idx="10"/>
          </p:nvPr>
        </p:nvSpPr>
        <p:spPr/>
        <p:txBody>
          <a:bodyPr/>
          <a:lstStyle/>
          <a:p>
            <a:fld id="{B770AAFB-8F85-4C08-848F-740C09E254EF}" type="datetimeFigureOut">
              <a:rPr lang="nb-NO" smtClean="0"/>
              <a:t>03.09.2024</a:t>
            </a:fld>
            <a:endParaRPr lang="nb-NO"/>
          </a:p>
        </p:txBody>
      </p:sp>
      <p:sp>
        <p:nvSpPr>
          <p:cNvPr id="5" name="Plassholder for bunntekst 4">
            <a:extLst>
              <a:ext uri="{FF2B5EF4-FFF2-40B4-BE49-F238E27FC236}">
                <a16:creationId xmlns:a16="http://schemas.microsoft.com/office/drawing/2014/main" id="{084C490A-BE91-53F5-64A3-4C0CF5CE08A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D207174-65DC-CA9A-BF2F-CD0E5C92B0D2}"/>
              </a:ext>
            </a:extLst>
          </p:cNvPr>
          <p:cNvSpPr>
            <a:spLocks noGrp="1"/>
          </p:cNvSpPr>
          <p:nvPr>
            <p:ph type="sldNum" sz="quarter" idx="12"/>
          </p:nvPr>
        </p:nvSpPr>
        <p:spPr/>
        <p:txBody>
          <a:bodyPr/>
          <a:lstStyle/>
          <a:p>
            <a:fld id="{58D741ED-D6DA-4224-863F-0DEB38EB8F53}" type="slidenum">
              <a:rPr lang="nb-NO" smtClean="0"/>
              <a:t>‹#›</a:t>
            </a:fld>
            <a:endParaRPr lang="nb-NO"/>
          </a:p>
        </p:txBody>
      </p:sp>
    </p:spTree>
    <p:extLst>
      <p:ext uri="{BB962C8B-B14F-4D97-AF65-F5344CB8AC3E}">
        <p14:creationId xmlns:p14="http://schemas.microsoft.com/office/powerpoint/2010/main" val="31558845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9D3FF69-5012-39B2-4F14-41C4997C3955}"/>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3B700776-A033-B8A2-DC47-B16156DAA8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854BBAE9-606F-F760-4F9B-D99395FDEC74}"/>
              </a:ext>
            </a:extLst>
          </p:cNvPr>
          <p:cNvSpPr>
            <a:spLocks noGrp="1"/>
          </p:cNvSpPr>
          <p:nvPr>
            <p:ph type="dt" sz="half" idx="10"/>
          </p:nvPr>
        </p:nvSpPr>
        <p:spPr/>
        <p:txBody>
          <a:bodyPr/>
          <a:lstStyle/>
          <a:p>
            <a:fld id="{B770AAFB-8F85-4C08-848F-740C09E254EF}" type="datetimeFigureOut">
              <a:rPr lang="nb-NO" smtClean="0"/>
              <a:t>03.09.2024</a:t>
            </a:fld>
            <a:endParaRPr lang="nb-NO"/>
          </a:p>
        </p:txBody>
      </p:sp>
      <p:sp>
        <p:nvSpPr>
          <p:cNvPr id="5" name="Plassholder for bunntekst 4">
            <a:extLst>
              <a:ext uri="{FF2B5EF4-FFF2-40B4-BE49-F238E27FC236}">
                <a16:creationId xmlns:a16="http://schemas.microsoft.com/office/drawing/2014/main" id="{938A4DE0-F752-AB02-36F6-3011F937E355}"/>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C72143BB-F408-90B5-A530-EC1A61472441}"/>
              </a:ext>
            </a:extLst>
          </p:cNvPr>
          <p:cNvSpPr>
            <a:spLocks noGrp="1"/>
          </p:cNvSpPr>
          <p:nvPr>
            <p:ph type="sldNum" sz="quarter" idx="12"/>
          </p:nvPr>
        </p:nvSpPr>
        <p:spPr/>
        <p:txBody>
          <a:bodyPr/>
          <a:lstStyle/>
          <a:p>
            <a:fld id="{58D741ED-D6DA-4224-863F-0DEB38EB8F53}" type="slidenum">
              <a:rPr lang="nb-NO" smtClean="0"/>
              <a:t>‹#›</a:t>
            </a:fld>
            <a:endParaRPr lang="nb-NO"/>
          </a:p>
        </p:txBody>
      </p:sp>
    </p:spTree>
    <p:extLst>
      <p:ext uri="{BB962C8B-B14F-4D97-AF65-F5344CB8AC3E}">
        <p14:creationId xmlns:p14="http://schemas.microsoft.com/office/powerpoint/2010/main" val="27672146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E2943EB-0E85-E85F-CBB4-8ECC54B3D973}"/>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EE14F1BF-47C8-7BA9-F51A-4FDA086577F5}"/>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D7DA0DEC-1BDE-F4B5-DD41-3F854319D302}"/>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D32DDF5B-1806-324B-D9F2-7715961EA926}"/>
              </a:ext>
            </a:extLst>
          </p:cNvPr>
          <p:cNvSpPr>
            <a:spLocks noGrp="1"/>
          </p:cNvSpPr>
          <p:nvPr>
            <p:ph type="dt" sz="half" idx="10"/>
          </p:nvPr>
        </p:nvSpPr>
        <p:spPr/>
        <p:txBody>
          <a:bodyPr/>
          <a:lstStyle/>
          <a:p>
            <a:fld id="{B770AAFB-8F85-4C08-848F-740C09E254EF}" type="datetimeFigureOut">
              <a:rPr lang="nb-NO" smtClean="0"/>
              <a:t>03.09.2024</a:t>
            </a:fld>
            <a:endParaRPr lang="nb-NO"/>
          </a:p>
        </p:txBody>
      </p:sp>
      <p:sp>
        <p:nvSpPr>
          <p:cNvPr id="6" name="Plassholder for bunntekst 5">
            <a:extLst>
              <a:ext uri="{FF2B5EF4-FFF2-40B4-BE49-F238E27FC236}">
                <a16:creationId xmlns:a16="http://schemas.microsoft.com/office/drawing/2014/main" id="{E258F413-4CAE-DD50-DB66-D60AA3EF76F5}"/>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CD4AA101-0452-AFE4-53B7-C04963196ABD}"/>
              </a:ext>
            </a:extLst>
          </p:cNvPr>
          <p:cNvSpPr>
            <a:spLocks noGrp="1"/>
          </p:cNvSpPr>
          <p:nvPr>
            <p:ph type="sldNum" sz="quarter" idx="12"/>
          </p:nvPr>
        </p:nvSpPr>
        <p:spPr/>
        <p:txBody>
          <a:bodyPr/>
          <a:lstStyle/>
          <a:p>
            <a:fld id="{58D741ED-D6DA-4224-863F-0DEB38EB8F53}" type="slidenum">
              <a:rPr lang="nb-NO" smtClean="0"/>
              <a:t>‹#›</a:t>
            </a:fld>
            <a:endParaRPr lang="nb-NO"/>
          </a:p>
        </p:txBody>
      </p:sp>
    </p:spTree>
    <p:extLst>
      <p:ext uri="{BB962C8B-B14F-4D97-AF65-F5344CB8AC3E}">
        <p14:creationId xmlns:p14="http://schemas.microsoft.com/office/powerpoint/2010/main" val="16925134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E805AD7-9F97-515A-4ECC-A5685B66B351}"/>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0845E8C6-05AF-A1E0-8BF9-D1227061B3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84FEEA16-3775-5F1C-DD5B-6A8BC3E804DE}"/>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3E691FBB-E6E2-78C1-5E3E-EFB43A37EC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015393F9-2A7F-FEC5-D3A3-2F198447BB74}"/>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009C684E-3442-1219-FAE5-D6949B196D5A}"/>
              </a:ext>
            </a:extLst>
          </p:cNvPr>
          <p:cNvSpPr>
            <a:spLocks noGrp="1"/>
          </p:cNvSpPr>
          <p:nvPr>
            <p:ph type="dt" sz="half" idx="10"/>
          </p:nvPr>
        </p:nvSpPr>
        <p:spPr/>
        <p:txBody>
          <a:bodyPr/>
          <a:lstStyle/>
          <a:p>
            <a:fld id="{B770AAFB-8F85-4C08-848F-740C09E254EF}" type="datetimeFigureOut">
              <a:rPr lang="nb-NO" smtClean="0"/>
              <a:t>03.09.2024</a:t>
            </a:fld>
            <a:endParaRPr lang="nb-NO"/>
          </a:p>
        </p:txBody>
      </p:sp>
      <p:sp>
        <p:nvSpPr>
          <p:cNvPr id="8" name="Plassholder for bunntekst 7">
            <a:extLst>
              <a:ext uri="{FF2B5EF4-FFF2-40B4-BE49-F238E27FC236}">
                <a16:creationId xmlns:a16="http://schemas.microsoft.com/office/drawing/2014/main" id="{A0456960-E1C5-1FEA-77A9-42BDFFFD914E}"/>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D5A72B30-37B7-34FC-CB22-BA5E54E7EE1D}"/>
              </a:ext>
            </a:extLst>
          </p:cNvPr>
          <p:cNvSpPr>
            <a:spLocks noGrp="1"/>
          </p:cNvSpPr>
          <p:nvPr>
            <p:ph type="sldNum" sz="quarter" idx="12"/>
          </p:nvPr>
        </p:nvSpPr>
        <p:spPr/>
        <p:txBody>
          <a:bodyPr/>
          <a:lstStyle/>
          <a:p>
            <a:fld id="{58D741ED-D6DA-4224-863F-0DEB38EB8F53}" type="slidenum">
              <a:rPr lang="nb-NO" smtClean="0"/>
              <a:t>‹#›</a:t>
            </a:fld>
            <a:endParaRPr lang="nb-NO"/>
          </a:p>
        </p:txBody>
      </p:sp>
    </p:spTree>
    <p:extLst>
      <p:ext uri="{BB962C8B-B14F-4D97-AF65-F5344CB8AC3E}">
        <p14:creationId xmlns:p14="http://schemas.microsoft.com/office/powerpoint/2010/main" val="3846330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533CAFC-7665-BC7B-1C35-542C9AFDC351}"/>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B4A4E0AE-4C50-D414-A169-CB1C7348BE40}"/>
              </a:ext>
            </a:extLst>
          </p:cNvPr>
          <p:cNvSpPr>
            <a:spLocks noGrp="1"/>
          </p:cNvSpPr>
          <p:nvPr>
            <p:ph type="dt" sz="half" idx="10"/>
          </p:nvPr>
        </p:nvSpPr>
        <p:spPr/>
        <p:txBody>
          <a:bodyPr/>
          <a:lstStyle/>
          <a:p>
            <a:fld id="{B770AAFB-8F85-4C08-848F-740C09E254EF}" type="datetimeFigureOut">
              <a:rPr lang="nb-NO" smtClean="0"/>
              <a:t>03.09.2024</a:t>
            </a:fld>
            <a:endParaRPr lang="nb-NO"/>
          </a:p>
        </p:txBody>
      </p:sp>
      <p:sp>
        <p:nvSpPr>
          <p:cNvPr id="4" name="Plassholder for bunntekst 3">
            <a:extLst>
              <a:ext uri="{FF2B5EF4-FFF2-40B4-BE49-F238E27FC236}">
                <a16:creationId xmlns:a16="http://schemas.microsoft.com/office/drawing/2014/main" id="{BB4EED6E-1633-375F-C81C-1EF9073ACF49}"/>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6B9671F-9919-E2E4-BEEF-7AC824F990F6}"/>
              </a:ext>
            </a:extLst>
          </p:cNvPr>
          <p:cNvSpPr>
            <a:spLocks noGrp="1"/>
          </p:cNvSpPr>
          <p:nvPr>
            <p:ph type="sldNum" sz="quarter" idx="12"/>
          </p:nvPr>
        </p:nvSpPr>
        <p:spPr/>
        <p:txBody>
          <a:bodyPr/>
          <a:lstStyle/>
          <a:p>
            <a:fld id="{58D741ED-D6DA-4224-863F-0DEB38EB8F53}" type="slidenum">
              <a:rPr lang="nb-NO" smtClean="0"/>
              <a:t>‹#›</a:t>
            </a:fld>
            <a:endParaRPr lang="nb-NO"/>
          </a:p>
        </p:txBody>
      </p:sp>
    </p:spTree>
    <p:extLst>
      <p:ext uri="{BB962C8B-B14F-4D97-AF65-F5344CB8AC3E}">
        <p14:creationId xmlns:p14="http://schemas.microsoft.com/office/powerpoint/2010/main" val="22014093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3877F34F-5C2D-E5C8-B680-AC896E3D4671}"/>
              </a:ext>
            </a:extLst>
          </p:cNvPr>
          <p:cNvSpPr>
            <a:spLocks noGrp="1"/>
          </p:cNvSpPr>
          <p:nvPr>
            <p:ph type="dt" sz="half" idx="10"/>
          </p:nvPr>
        </p:nvSpPr>
        <p:spPr/>
        <p:txBody>
          <a:bodyPr/>
          <a:lstStyle/>
          <a:p>
            <a:fld id="{B770AAFB-8F85-4C08-848F-740C09E254EF}" type="datetimeFigureOut">
              <a:rPr lang="nb-NO" smtClean="0"/>
              <a:t>03.09.2024</a:t>
            </a:fld>
            <a:endParaRPr lang="nb-NO"/>
          </a:p>
        </p:txBody>
      </p:sp>
      <p:sp>
        <p:nvSpPr>
          <p:cNvPr id="3" name="Plassholder for bunntekst 2">
            <a:extLst>
              <a:ext uri="{FF2B5EF4-FFF2-40B4-BE49-F238E27FC236}">
                <a16:creationId xmlns:a16="http://schemas.microsoft.com/office/drawing/2014/main" id="{C71CB813-0DAF-2591-0143-5424F7ED57F2}"/>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E6EF2F5A-C5F5-85EC-1C86-2F63EE4D5D7A}"/>
              </a:ext>
            </a:extLst>
          </p:cNvPr>
          <p:cNvSpPr>
            <a:spLocks noGrp="1"/>
          </p:cNvSpPr>
          <p:nvPr>
            <p:ph type="sldNum" sz="quarter" idx="12"/>
          </p:nvPr>
        </p:nvSpPr>
        <p:spPr/>
        <p:txBody>
          <a:bodyPr/>
          <a:lstStyle/>
          <a:p>
            <a:fld id="{58D741ED-D6DA-4224-863F-0DEB38EB8F53}" type="slidenum">
              <a:rPr lang="nb-NO" smtClean="0"/>
              <a:t>‹#›</a:t>
            </a:fld>
            <a:endParaRPr lang="nb-NO"/>
          </a:p>
        </p:txBody>
      </p:sp>
    </p:spTree>
    <p:extLst>
      <p:ext uri="{BB962C8B-B14F-4D97-AF65-F5344CB8AC3E}">
        <p14:creationId xmlns:p14="http://schemas.microsoft.com/office/powerpoint/2010/main" val="974991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37846DB-BF5A-E8DB-EFAB-0495F96881AF}"/>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5B69828D-E137-1A89-6838-B272F8B5D30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16D6F5F8-7BBF-3A9A-23D9-6D9FC6F9C5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51AE90C2-6164-6669-EDA6-50793F0A785F}"/>
              </a:ext>
            </a:extLst>
          </p:cNvPr>
          <p:cNvSpPr>
            <a:spLocks noGrp="1"/>
          </p:cNvSpPr>
          <p:nvPr>
            <p:ph type="dt" sz="half" idx="10"/>
          </p:nvPr>
        </p:nvSpPr>
        <p:spPr/>
        <p:txBody>
          <a:bodyPr/>
          <a:lstStyle/>
          <a:p>
            <a:fld id="{B770AAFB-8F85-4C08-848F-740C09E254EF}" type="datetimeFigureOut">
              <a:rPr lang="nb-NO" smtClean="0"/>
              <a:t>03.09.2024</a:t>
            </a:fld>
            <a:endParaRPr lang="nb-NO"/>
          </a:p>
        </p:txBody>
      </p:sp>
      <p:sp>
        <p:nvSpPr>
          <p:cNvPr id="6" name="Plassholder for bunntekst 5">
            <a:extLst>
              <a:ext uri="{FF2B5EF4-FFF2-40B4-BE49-F238E27FC236}">
                <a16:creationId xmlns:a16="http://schemas.microsoft.com/office/drawing/2014/main" id="{490D87D3-B62B-79D6-7D71-D2DA7335417E}"/>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4926DB21-3541-1EE9-4D7B-B62E88A5D702}"/>
              </a:ext>
            </a:extLst>
          </p:cNvPr>
          <p:cNvSpPr>
            <a:spLocks noGrp="1"/>
          </p:cNvSpPr>
          <p:nvPr>
            <p:ph type="sldNum" sz="quarter" idx="12"/>
          </p:nvPr>
        </p:nvSpPr>
        <p:spPr/>
        <p:txBody>
          <a:bodyPr/>
          <a:lstStyle/>
          <a:p>
            <a:fld id="{58D741ED-D6DA-4224-863F-0DEB38EB8F53}" type="slidenum">
              <a:rPr lang="nb-NO" smtClean="0"/>
              <a:t>‹#›</a:t>
            </a:fld>
            <a:endParaRPr lang="nb-NO"/>
          </a:p>
        </p:txBody>
      </p:sp>
    </p:spTree>
    <p:extLst>
      <p:ext uri="{BB962C8B-B14F-4D97-AF65-F5344CB8AC3E}">
        <p14:creationId xmlns:p14="http://schemas.microsoft.com/office/powerpoint/2010/main" val="2544761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A689D2E-CA14-E394-7C03-ACF25B6BEF5E}"/>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45E39B9C-C835-3253-FF3C-75E7D7AFDC0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146964CC-4C1D-EBDC-66CA-63F03740FE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73984C1E-B006-343C-31D0-2CE30303F069}"/>
              </a:ext>
            </a:extLst>
          </p:cNvPr>
          <p:cNvSpPr>
            <a:spLocks noGrp="1"/>
          </p:cNvSpPr>
          <p:nvPr>
            <p:ph type="dt" sz="half" idx="10"/>
          </p:nvPr>
        </p:nvSpPr>
        <p:spPr/>
        <p:txBody>
          <a:bodyPr/>
          <a:lstStyle/>
          <a:p>
            <a:fld id="{B770AAFB-8F85-4C08-848F-740C09E254EF}" type="datetimeFigureOut">
              <a:rPr lang="nb-NO" smtClean="0"/>
              <a:t>03.09.2024</a:t>
            </a:fld>
            <a:endParaRPr lang="nb-NO"/>
          </a:p>
        </p:txBody>
      </p:sp>
      <p:sp>
        <p:nvSpPr>
          <p:cNvPr id="6" name="Plassholder for bunntekst 5">
            <a:extLst>
              <a:ext uri="{FF2B5EF4-FFF2-40B4-BE49-F238E27FC236}">
                <a16:creationId xmlns:a16="http://schemas.microsoft.com/office/drawing/2014/main" id="{209CB196-486A-FD96-25AD-515E9D5099EF}"/>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43F52CA-0FF8-3406-4CF0-95E0642864F6}"/>
              </a:ext>
            </a:extLst>
          </p:cNvPr>
          <p:cNvSpPr>
            <a:spLocks noGrp="1"/>
          </p:cNvSpPr>
          <p:nvPr>
            <p:ph type="sldNum" sz="quarter" idx="12"/>
          </p:nvPr>
        </p:nvSpPr>
        <p:spPr/>
        <p:txBody>
          <a:bodyPr/>
          <a:lstStyle/>
          <a:p>
            <a:fld id="{58D741ED-D6DA-4224-863F-0DEB38EB8F53}" type="slidenum">
              <a:rPr lang="nb-NO" smtClean="0"/>
              <a:t>‹#›</a:t>
            </a:fld>
            <a:endParaRPr lang="nb-NO"/>
          </a:p>
        </p:txBody>
      </p:sp>
    </p:spTree>
    <p:extLst>
      <p:ext uri="{BB962C8B-B14F-4D97-AF65-F5344CB8AC3E}">
        <p14:creationId xmlns:p14="http://schemas.microsoft.com/office/powerpoint/2010/main" val="6120172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8FF95CB-5CCA-F60F-A0A1-23B865206AF4}"/>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62091A57-F922-CB73-0485-26D6EBB8FF84}"/>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ED774DB3-7D7E-55FC-A0F7-8A51510EB3EC}"/>
              </a:ext>
            </a:extLst>
          </p:cNvPr>
          <p:cNvSpPr>
            <a:spLocks noGrp="1"/>
          </p:cNvSpPr>
          <p:nvPr>
            <p:ph type="dt" sz="half" idx="10"/>
          </p:nvPr>
        </p:nvSpPr>
        <p:spPr/>
        <p:txBody>
          <a:bodyPr/>
          <a:lstStyle/>
          <a:p>
            <a:fld id="{B770AAFB-8F85-4C08-848F-740C09E254EF}" type="datetimeFigureOut">
              <a:rPr lang="nb-NO" smtClean="0"/>
              <a:t>03.09.2024</a:t>
            </a:fld>
            <a:endParaRPr lang="nb-NO"/>
          </a:p>
        </p:txBody>
      </p:sp>
      <p:sp>
        <p:nvSpPr>
          <p:cNvPr id="5" name="Plassholder for bunntekst 4">
            <a:extLst>
              <a:ext uri="{FF2B5EF4-FFF2-40B4-BE49-F238E27FC236}">
                <a16:creationId xmlns:a16="http://schemas.microsoft.com/office/drawing/2014/main" id="{0A9BFBFD-9AFA-F967-C91F-28051B63692A}"/>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D90913A9-F8A7-8B95-E272-F6FE4E6CCE13}"/>
              </a:ext>
            </a:extLst>
          </p:cNvPr>
          <p:cNvSpPr>
            <a:spLocks noGrp="1"/>
          </p:cNvSpPr>
          <p:nvPr>
            <p:ph type="sldNum" sz="quarter" idx="12"/>
          </p:nvPr>
        </p:nvSpPr>
        <p:spPr/>
        <p:txBody>
          <a:bodyPr/>
          <a:lstStyle/>
          <a:p>
            <a:fld id="{58D741ED-D6DA-4224-863F-0DEB38EB8F53}" type="slidenum">
              <a:rPr lang="nb-NO" smtClean="0"/>
              <a:t>‹#›</a:t>
            </a:fld>
            <a:endParaRPr lang="nb-NO"/>
          </a:p>
        </p:txBody>
      </p:sp>
    </p:spTree>
    <p:extLst>
      <p:ext uri="{BB962C8B-B14F-4D97-AF65-F5344CB8AC3E}">
        <p14:creationId xmlns:p14="http://schemas.microsoft.com/office/powerpoint/2010/main" val="1954633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6F93E589-60EB-FFCD-82E7-AF5338F445E2}"/>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A4ADA29C-E2E0-2C3F-6517-C6A58F1C0AAC}"/>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71BA45D4-3A88-9E86-EA65-7E699D2CFFA3}"/>
              </a:ext>
            </a:extLst>
          </p:cNvPr>
          <p:cNvSpPr>
            <a:spLocks noGrp="1"/>
          </p:cNvSpPr>
          <p:nvPr>
            <p:ph type="dt" sz="half" idx="10"/>
          </p:nvPr>
        </p:nvSpPr>
        <p:spPr/>
        <p:txBody>
          <a:bodyPr/>
          <a:lstStyle/>
          <a:p>
            <a:fld id="{B770AAFB-8F85-4C08-848F-740C09E254EF}" type="datetimeFigureOut">
              <a:rPr lang="nb-NO" smtClean="0"/>
              <a:t>03.09.2024</a:t>
            </a:fld>
            <a:endParaRPr lang="nb-NO"/>
          </a:p>
        </p:txBody>
      </p:sp>
      <p:sp>
        <p:nvSpPr>
          <p:cNvPr id="5" name="Plassholder for bunntekst 4">
            <a:extLst>
              <a:ext uri="{FF2B5EF4-FFF2-40B4-BE49-F238E27FC236}">
                <a16:creationId xmlns:a16="http://schemas.microsoft.com/office/drawing/2014/main" id="{CBC1C811-FEF1-0BB2-B05E-32FD9627EDE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5CA0DF8A-7A15-6189-E2B2-F0B9C1A8D2D9}"/>
              </a:ext>
            </a:extLst>
          </p:cNvPr>
          <p:cNvSpPr>
            <a:spLocks noGrp="1"/>
          </p:cNvSpPr>
          <p:nvPr>
            <p:ph type="sldNum" sz="quarter" idx="12"/>
          </p:nvPr>
        </p:nvSpPr>
        <p:spPr/>
        <p:txBody>
          <a:bodyPr/>
          <a:lstStyle/>
          <a:p>
            <a:fld id="{58D741ED-D6DA-4224-863F-0DEB38EB8F53}" type="slidenum">
              <a:rPr lang="nb-NO" smtClean="0"/>
              <a:t>‹#›</a:t>
            </a:fld>
            <a:endParaRPr lang="nb-NO"/>
          </a:p>
        </p:txBody>
      </p:sp>
    </p:spTree>
    <p:extLst>
      <p:ext uri="{BB962C8B-B14F-4D97-AF65-F5344CB8AC3E}">
        <p14:creationId xmlns:p14="http://schemas.microsoft.com/office/powerpoint/2010/main" val="27651605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5"/>
        <p:cNvGrpSpPr/>
        <p:nvPr/>
      </p:nvGrpSpPr>
      <p:grpSpPr>
        <a:xfrm>
          <a:off x="0" y="0"/>
          <a:ext cx="0" cy="0"/>
          <a:chOff x="0" y="0"/>
          <a:chExt cx="0" cy="0"/>
        </a:xfrm>
      </p:grpSpPr>
      <p:sp>
        <p:nvSpPr>
          <p:cNvPr id="26" name="Google Shape;26;p4"/>
          <p:cNvSpPr/>
          <p:nvPr/>
        </p:nvSpPr>
        <p:spPr>
          <a:xfrm>
            <a:off x="-100" y="6727600"/>
            <a:ext cx="12192000" cy="130400"/>
          </a:xfrm>
          <a:prstGeom prst="rect">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7" name="Google Shape;27;p4"/>
          <p:cNvSpPr txBox="1">
            <a:spLocks noGrp="1"/>
          </p:cNvSpPr>
          <p:nvPr>
            <p:ph type="title"/>
          </p:nvPr>
        </p:nvSpPr>
        <p:spPr>
          <a:xfrm>
            <a:off x="415600" y="593367"/>
            <a:ext cx="11360800" cy="9432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28" name="Google Shape;28;p4"/>
          <p:cNvSpPr txBox="1">
            <a:spLocks noGrp="1"/>
          </p:cNvSpPr>
          <p:nvPr>
            <p:ph type="body" idx="1"/>
          </p:nvPr>
        </p:nvSpPr>
        <p:spPr>
          <a:xfrm>
            <a:off x="415600" y="1688433"/>
            <a:ext cx="11360800" cy="44036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29" name="Google Shape;2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no" smtClean="0"/>
              <a:pPr/>
              <a:t>‹#›</a:t>
            </a:fld>
            <a:endParaRPr lang="no"/>
          </a:p>
        </p:txBody>
      </p:sp>
    </p:spTree>
    <p:extLst>
      <p:ext uri="{BB962C8B-B14F-4D97-AF65-F5344CB8AC3E}">
        <p14:creationId xmlns:p14="http://schemas.microsoft.com/office/powerpoint/2010/main" val="554914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967B7384-9CBD-5BFB-69B1-8C8218A011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94B200F5-B851-4AD6-2769-CE62651887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87448032-EB57-3182-0B50-8B4CEF92B04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70AAFB-8F85-4C08-848F-740C09E254EF}" type="datetimeFigureOut">
              <a:rPr lang="nb-NO" smtClean="0"/>
              <a:t>03.09.2024</a:t>
            </a:fld>
            <a:endParaRPr lang="nb-NO"/>
          </a:p>
        </p:txBody>
      </p:sp>
      <p:sp>
        <p:nvSpPr>
          <p:cNvPr id="5" name="Plassholder for bunntekst 4">
            <a:extLst>
              <a:ext uri="{FF2B5EF4-FFF2-40B4-BE49-F238E27FC236}">
                <a16:creationId xmlns:a16="http://schemas.microsoft.com/office/drawing/2014/main" id="{011E0ECA-500A-D882-A738-3AD7375E7B8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8C7E1D59-ABB4-4EF5-BF1A-8369BF4590D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D741ED-D6DA-4224-863F-0DEB38EB8F53}" type="slidenum">
              <a:rPr lang="nb-NO" smtClean="0"/>
              <a:t>‹#›</a:t>
            </a:fld>
            <a:endParaRPr lang="nb-NO"/>
          </a:p>
        </p:txBody>
      </p:sp>
    </p:spTree>
    <p:extLst>
      <p:ext uri="{BB962C8B-B14F-4D97-AF65-F5344CB8AC3E}">
        <p14:creationId xmlns:p14="http://schemas.microsoft.com/office/powerpoint/2010/main" val="32486227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hyperlink" Target="https://www.naob.no/"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hyperlink" Target="http://svadagenerator.no/"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1A76A16-FDDD-58CE-D03F-5666FEB2B614}"/>
              </a:ext>
            </a:extLst>
          </p:cNvPr>
          <p:cNvSpPr>
            <a:spLocks noGrp="1"/>
          </p:cNvSpPr>
          <p:nvPr>
            <p:ph type="ctrTitle"/>
          </p:nvPr>
        </p:nvSpPr>
        <p:spPr/>
        <p:txBody>
          <a:bodyPr/>
          <a:lstStyle/>
          <a:p>
            <a:r>
              <a:rPr lang="nb-NO" dirty="0"/>
              <a:t>Klarspråk</a:t>
            </a:r>
          </a:p>
        </p:txBody>
      </p:sp>
      <p:sp>
        <p:nvSpPr>
          <p:cNvPr id="3" name="Undertittel 2">
            <a:extLst>
              <a:ext uri="{FF2B5EF4-FFF2-40B4-BE49-F238E27FC236}">
                <a16:creationId xmlns:a16="http://schemas.microsoft.com/office/drawing/2014/main" id="{209885BF-03D4-7A3B-BB74-A175E1F7024B}"/>
              </a:ext>
            </a:extLst>
          </p:cNvPr>
          <p:cNvSpPr>
            <a:spLocks noGrp="1"/>
          </p:cNvSpPr>
          <p:nvPr>
            <p:ph type="subTitle" idx="1"/>
          </p:nvPr>
        </p:nvSpPr>
        <p:spPr/>
        <p:txBody>
          <a:bodyPr/>
          <a:lstStyle/>
          <a:p>
            <a:endParaRPr lang="nb-NO" dirty="0"/>
          </a:p>
          <a:p>
            <a:r>
              <a:rPr lang="nb-NO" dirty="0"/>
              <a:t>Dag Wiese Schartum</a:t>
            </a:r>
          </a:p>
        </p:txBody>
      </p:sp>
    </p:spTree>
    <p:extLst>
      <p:ext uri="{BB962C8B-B14F-4D97-AF65-F5344CB8AC3E}">
        <p14:creationId xmlns:p14="http://schemas.microsoft.com/office/powerpoint/2010/main" val="16255299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2">
            <a:extLst>
              <a:ext uri="{FF2B5EF4-FFF2-40B4-BE49-F238E27FC236}">
                <a16:creationId xmlns:a16="http://schemas.microsoft.com/office/drawing/2014/main" id="{AC3F2581-8C67-8D36-E3C5-E8B5AC365E92}"/>
              </a:ext>
            </a:extLst>
          </p:cNvPr>
          <p:cNvSpPr txBox="1"/>
          <p:nvPr/>
        </p:nvSpPr>
        <p:spPr>
          <a:xfrm>
            <a:off x="3048000" y="2690336"/>
            <a:ext cx="6096000" cy="2308324"/>
          </a:xfrm>
          <a:prstGeom prst="rect">
            <a:avLst/>
          </a:prstGeom>
          <a:noFill/>
        </p:spPr>
        <p:txBody>
          <a:bodyPr wrap="square">
            <a:spAutoFit/>
          </a:bodyPr>
          <a:lstStyle/>
          <a:p>
            <a:r>
              <a:rPr lang="nb-NO" sz="2400" dirty="0"/>
              <a:t>«Klarspråk er kommunikasjon med så tydelig ordlyd, struktur og visuell utforming at leserne i målgruppen finner informasjonen de trenger, forstår den og kan bruke den»  </a:t>
            </a:r>
          </a:p>
          <a:p>
            <a:endParaRPr lang="nb-NO" sz="2400" dirty="0"/>
          </a:p>
          <a:p>
            <a:r>
              <a:rPr lang="nb-NO" sz="2400" dirty="0"/>
              <a:t>(Internasjonal klarspråkdefinisjon)</a:t>
            </a:r>
          </a:p>
        </p:txBody>
      </p:sp>
      <p:sp>
        <p:nvSpPr>
          <p:cNvPr id="4" name="Tittel 3">
            <a:extLst>
              <a:ext uri="{FF2B5EF4-FFF2-40B4-BE49-F238E27FC236}">
                <a16:creationId xmlns:a16="http://schemas.microsoft.com/office/drawing/2014/main" id="{5E8CF079-63E4-0BF0-726E-1B70E451056D}"/>
              </a:ext>
            </a:extLst>
          </p:cNvPr>
          <p:cNvSpPr>
            <a:spLocks noGrp="1"/>
          </p:cNvSpPr>
          <p:nvPr>
            <p:ph type="title"/>
          </p:nvPr>
        </p:nvSpPr>
        <p:spPr/>
        <p:txBody>
          <a:bodyPr>
            <a:normAutofit/>
          </a:bodyPr>
          <a:lstStyle/>
          <a:p>
            <a:r>
              <a:rPr lang="nb-NO" sz="3200" dirty="0"/>
              <a:t>Hva er klart språk?</a:t>
            </a:r>
          </a:p>
        </p:txBody>
      </p:sp>
    </p:spTree>
    <p:extLst>
      <p:ext uri="{BB962C8B-B14F-4D97-AF65-F5344CB8AC3E}">
        <p14:creationId xmlns:p14="http://schemas.microsoft.com/office/powerpoint/2010/main" val="34333000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58AEFC-215A-4DCE-8030-EB408D0D9605}"/>
              </a:ext>
            </a:extLst>
          </p:cNvPr>
          <p:cNvSpPr>
            <a:spLocks noGrp="1"/>
          </p:cNvSpPr>
          <p:nvPr>
            <p:ph type="title"/>
          </p:nvPr>
        </p:nvSpPr>
        <p:spPr>
          <a:xfrm>
            <a:off x="838200" y="217509"/>
            <a:ext cx="10515600" cy="927055"/>
          </a:xfrm>
        </p:spPr>
        <p:txBody>
          <a:bodyPr>
            <a:normAutofit/>
          </a:bodyPr>
          <a:lstStyle/>
          <a:p>
            <a:r>
              <a:rPr lang="nb-NO" sz="3200" dirty="0">
                <a:solidFill>
                  <a:srgbClr val="7030A0"/>
                </a:solidFill>
              </a:rPr>
              <a:t>Noen tips om språk</a:t>
            </a:r>
          </a:p>
        </p:txBody>
      </p:sp>
      <p:sp>
        <p:nvSpPr>
          <p:cNvPr id="3" name="Plassholder for innhold 2">
            <a:extLst>
              <a:ext uri="{FF2B5EF4-FFF2-40B4-BE49-F238E27FC236}">
                <a16:creationId xmlns:a16="http://schemas.microsoft.com/office/drawing/2014/main" id="{E6FAA7A9-2972-4E8A-BCE1-B7EEBA286DE0}"/>
              </a:ext>
            </a:extLst>
          </p:cNvPr>
          <p:cNvSpPr>
            <a:spLocks noGrp="1"/>
          </p:cNvSpPr>
          <p:nvPr>
            <p:ph idx="1"/>
          </p:nvPr>
        </p:nvSpPr>
        <p:spPr>
          <a:xfrm>
            <a:off x="838200" y="994834"/>
            <a:ext cx="10515600" cy="5182130"/>
          </a:xfrm>
        </p:spPr>
        <p:txBody>
          <a:bodyPr>
            <a:normAutofit fontScale="92500"/>
          </a:bodyPr>
          <a:lstStyle/>
          <a:p>
            <a:r>
              <a:rPr lang="nb-NO" sz="2400" dirty="0"/>
              <a:t>Prøv å skrive korte og oversiktlige setninger</a:t>
            </a:r>
          </a:p>
          <a:p>
            <a:r>
              <a:rPr lang="nb-NO" sz="2400" dirty="0"/>
              <a:t>Prøv gjerne </a:t>
            </a:r>
            <a:r>
              <a:rPr lang="nb-NO" sz="2400" i="1" dirty="0"/>
              <a:t>i utgangspunktet </a:t>
            </a:r>
            <a:r>
              <a:rPr lang="nb-NO" sz="2400" dirty="0"/>
              <a:t>å begrense deg til ett hovedtema i hvert nummererte avsnitt;</a:t>
            </a:r>
            <a:r>
              <a:rPr lang="nb-NO" sz="2400" i="1" dirty="0"/>
              <a:t> ett undertema</a:t>
            </a:r>
            <a:r>
              <a:rPr lang="nb-NO" sz="2400" dirty="0"/>
              <a:t> i hvert tekstavsnitt; og én mening i hver setning</a:t>
            </a:r>
          </a:p>
          <a:p>
            <a:r>
              <a:rPr lang="nb-NO" sz="2400" dirty="0"/>
              <a:t>Vær forsiktig med å bruke upresise henvisninger som f.eks. «det», «dette», «denne», «disse», «slike» og lignende. Når du bruker slike ord, må det være 100% klart hva du viser til</a:t>
            </a:r>
          </a:p>
          <a:p>
            <a:r>
              <a:rPr lang="nb-NO" sz="2400" dirty="0"/>
              <a:t>Bruk bare begreper du forstår 100%, og slå gjerne opp i </a:t>
            </a:r>
            <a:r>
              <a:rPr lang="nb-NO" sz="2400" dirty="0">
                <a:hlinkClick r:id="rId2"/>
              </a:rPr>
              <a:t>https://www.naob.no/</a:t>
            </a:r>
            <a:r>
              <a:rPr lang="nb-NO" sz="2400" dirty="0"/>
              <a:t> </a:t>
            </a:r>
          </a:p>
          <a:p>
            <a:r>
              <a:rPr lang="nb-NO" sz="2400" dirty="0"/>
              <a:t>Ikke jål deg til med «fine» ord og vendinger, skrive vanlig (gjerne til mamma og pappa)</a:t>
            </a:r>
          </a:p>
          <a:p>
            <a:r>
              <a:rPr lang="nb-NO" sz="2400" dirty="0"/>
              <a:t>Unngå overflødige (muntlige) fyllord («faktisk», «egentlig», «liksom», «på en måte», «når det er sagt», «så» mv.) Men merk at flere slike ord </a:t>
            </a:r>
            <a:r>
              <a:rPr lang="nb-NO" sz="2400" i="1" dirty="0"/>
              <a:t>kan</a:t>
            </a:r>
            <a:r>
              <a:rPr lang="nb-NO" sz="2400" dirty="0"/>
              <a:t> brukes på meningsfull måte</a:t>
            </a:r>
          </a:p>
          <a:p>
            <a:r>
              <a:rPr lang="nb-NO" sz="2400" dirty="0"/>
              <a:t>Unngå «substantivsyken»</a:t>
            </a:r>
          </a:p>
          <a:p>
            <a:pPr lvl="1"/>
            <a:r>
              <a:rPr lang="nb-NO" sz="2000" dirty="0"/>
              <a:t>Det bør skje en innskjerpelse av dagens praksis. </a:t>
            </a:r>
            <a:r>
              <a:rPr lang="nb-NO" sz="2000" dirty="0">
                <a:sym typeface="Wingdings" panose="05000000000000000000" pitchFamily="2" charset="2"/>
              </a:rPr>
              <a:t> Dagens praksis bør skjerpes inn.</a:t>
            </a:r>
            <a:endParaRPr lang="nb-NO" sz="2000" dirty="0"/>
          </a:p>
          <a:p>
            <a:pPr lvl="1"/>
            <a:r>
              <a:rPr lang="nb-NO" sz="2000" dirty="0"/>
              <a:t>En behandling av søknaden bør foretas så snart som mulig. </a:t>
            </a:r>
            <a:r>
              <a:rPr lang="nb-NO" sz="2000" dirty="0">
                <a:sym typeface="Wingdings" panose="05000000000000000000" pitchFamily="2" charset="2"/>
              </a:rPr>
              <a:t> Søknaden bør behandles så snart som mulig.</a:t>
            </a:r>
            <a:endParaRPr lang="nb-NO" sz="2000" dirty="0"/>
          </a:p>
          <a:p>
            <a:pPr marL="0" indent="0">
              <a:buNone/>
            </a:pPr>
            <a:endParaRPr lang="nb-NO" sz="2400" dirty="0"/>
          </a:p>
          <a:p>
            <a:pPr marL="0" indent="0">
              <a:buNone/>
            </a:pPr>
            <a:endParaRPr lang="nb-NO" sz="2400" dirty="0"/>
          </a:p>
        </p:txBody>
      </p:sp>
    </p:spTree>
    <p:extLst>
      <p:ext uri="{BB962C8B-B14F-4D97-AF65-F5344CB8AC3E}">
        <p14:creationId xmlns:p14="http://schemas.microsoft.com/office/powerpoint/2010/main" val="34592740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5"/>
          <p:cNvSpPr txBox="1">
            <a:spLocks noGrp="1"/>
          </p:cNvSpPr>
          <p:nvPr>
            <p:ph type="title"/>
          </p:nvPr>
        </p:nvSpPr>
        <p:spPr>
          <a:xfrm>
            <a:off x="1072825" y="579079"/>
            <a:ext cx="11360800" cy="943200"/>
          </a:xfrm>
          <a:prstGeom prst="rect">
            <a:avLst/>
          </a:prstGeom>
        </p:spPr>
        <p:txBody>
          <a:bodyPr spcFirstLastPara="1" vert="horz" wrap="square" lIns="121900" tIns="121900" rIns="121900" bIns="121900" rtlCol="0" anchor="t" anchorCtr="0">
            <a:normAutofit/>
          </a:bodyPr>
          <a:lstStyle/>
          <a:p>
            <a:r>
              <a:rPr lang="no" dirty="0"/>
              <a:t>Bruk aktiv uttrykksmåte</a:t>
            </a:r>
            <a:endParaRPr dirty="0"/>
          </a:p>
        </p:txBody>
      </p:sp>
      <p:sp>
        <p:nvSpPr>
          <p:cNvPr id="200" name="Google Shape;200;p35"/>
          <p:cNvSpPr txBox="1">
            <a:spLocks noGrp="1"/>
          </p:cNvSpPr>
          <p:nvPr>
            <p:ph type="body" idx="1"/>
          </p:nvPr>
        </p:nvSpPr>
        <p:spPr>
          <a:xfrm>
            <a:off x="972812" y="1702721"/>
            <a:ext cx="11360800" cy="4403600"/>
          </a:xfrm>
          <a:prstGeom prst="rect">
            <a:avLst/>
          </a:prstGeom>
        </p:spPr>
        <p:txBody>
          <a:bodyPr spcFirstLastPara="1" vert="horz" wrap="square" lIns="121900" tIns="121900" rIns="121900" bIns="121900" rtlCol="0" anchor="t" anchorCtr="0">
            <a:normAutofit/>
          </a:bodyPr>
          <a:lstStyle/>
          <a:p>
            <a:pPr indent="-445758">
              <a:buClr>
                <a:srgbClr val="000000"/>
              </a:buClr>
              <a:buSzPct val="100000"/>
            </a:pPr>
            <a:r>
              <a:rPr lang="nb-NO" sz="2400" dirty="0">
                <a:solidFill>
                  <a:srgbClr val="000000"/>
                </a:solidFill>
              </a:rPr>
              <a:t>Ikke bruk passiv form av verbet dersom du vet hvem som er det handlende subjektet i setningen</a:t>
            </a:r>
          </a:p>
          <a:p>
            <a:pPr lvl="1" indent="-445758">
              <a:buClr>
                <a:srgbClr val="000000"/>
              </a:buClr>
              <a:buSzPct val="100000"/>
            </a:pPr>
            <a:r>
              <a:rPr lang="nb-NO" sz="2000" dirty="0">
                <a:solidFill>
                  <a:srgbClr val="000000"/>
                </a:solidFill>
              </a:rPr>
              <a:t>Skriv for eksempel: «I det følgende skal jeg undersøke» IKKE «i det følgende skal det undersøkes»</a:t>
            </a:r>
          </a:p>
          <a:p>
            <a:pPr indent="-445758">
              <a:buClr>
                <a:srgbClr val="000000"/>
              </a:buClr>
              <a:buSzPct val="100000"/>
            </a:pPr>
            <a:endParaRPr lang="no" sz="2400" dirty="0">
              <a:solidFill>
                <a:srgbClr val="000000"/>
              </a:solidFill>
            </a:endParaRPr>
          </a:p>
          <a:p>
            <a:pPr indent="-445758">
              <a:buClr>
                <a:srgbClr val="000000"/>
              </a:buClr>
              <a:buSzPct val="100000"/>
            </a:pPr>
            <a:r>
              <a:rPr lang="no" sz="2400" dirty="0">
                <a:solidFill>
                  <a:srgbClr val="000000"/>
                </a:solidFill>
              </a:rPr>
              <a:t>Aktiv vs. passiv - hvem gjør hva?</a:t>
            </a:r>
            <a:endParaRPr sz="2400" dirty="0">
              <a:solidFill>
                <a:srgbClr val="000000"/>
              </a:solidFill>
            </a:endParaRPr>
          </a:p>
          <a:p>
            <a:pPr lvl="1" indent="-414432">
              <a:buClr>
                <a:srgbClr val="000000"/>
              </a:buClr>
              <a:buSzPct val="100000"/>
            </a:pPr>
            <a:r>
              <a:rPr lang="no" sz="2000" dirty="0">
                <a:solidFill>
                  <a:srgbClr val="000000"/>
                </a:solidFill>
              </a:rPr>
              <a:t>“Din søknad er avslått” - men </a:t>
            </a:r>
            <a:r>
              <a:rPr lang="no" sz="2000" i="1" dirty="0">
                <a:solidFill>
                  <a:srgbClr val="000000"/>
                </a:solidFill>
              </a:rPr>
              <a:t>hvem </a:t>
            </a:r>
            <a:r>
              <a:rPr lang="no" sz="2000" dirty="0">
                <a:solidFill>
                  <a:srgbClr val="000000"/>
                </a:solidFill>
              </a:rPr>
              <a:t>har fattet vedtaket og avslått søknaden?</a:t>
            </a:r>
          </a:p>
          <a:p>
            <a:pPr lvl="1" indent="-414432">
              <a:buClr>
                <a:srgbClr val="000000"/>
              </a:buClr>
              <a:buSzPct val="100000"/>
            </a:pPr>
            <a:endParaRPr sz="2000" dirty="0">
              <a:solidFill>
                <a:srgbClr val="000000"/>
              </a:solidFill>
            </a:endParaRPr>
          </a:p>
          <a:p>
            <a:pPr indent="-445758">
              <a:buClr>
                <a:srgbClr val="000000"/>
              </a:buClr>
              <a:buSzPct val="100000"/>
            </a:pPr>
            <a:r>
              <a:rPr lang="no" sz="2400" dirty="0">
                <a:solidFill>
                  <a:srgbClr val="000000"/>
                </a:solidFill>
              </a:rPr>
              <a:t>Eksempler på setninger med verb i passiv, omskrevet til aktiv form:</a:t>
            </a:r>
            <a:endParaRPr sz="2400" dirty="0">
              <a:solidFill>
                <a:srgbClr val="000000"/>
              </a:solidFill>
            </a:endParaRPr>
          </a:p>
          <a:p>
            <a:pPr lvl="1" indent="-414432">
              <a:buClr>
                <a:srgbClr val="000000"/>
              </a:buClr>
              <a:buSzPct val="100000"/>
            </a:pPr>
            <a:r>
              <a:rPr lang="no" sz="2000" dirty="0">
                <a:solidFill>
                  <a:srgbClr val="000000"/>
                </a:solidFill>
              </a:rPr>
              <a:t>Brevet ble skrevet – Jeg skrev brevet</a:t>
            </a:r>
            <a:endParaRPr sz="2000" dirty="0">
              <a:solidFill>
                <a:srgbClr val="000000"/>
              </a:solidFill>
            </a:endParaRPr>
          </a:p>
          <a:p>
            <a:pPr lvl="1" indent="-414432">
              <a:buClr>
                <a:srgbClr val="000000"/>
              </a:buClr>
              <a:buSzPct val="100000"/>
            </a:pPr>
            <a:r>
              <a:rPr lang="no" sz="2000" dirty="0">
                <a:solidFill>
                  <a:srgbClr val="000000"/>
                </a:solidFill>
              </a:rPr>
              <a:t>Huset ble solgt – Naboen solgte huset</a:t>
            </a:r>
            <a:endParaRPr sz="2000" dirty="0">
              <a:solidFill>
                <a:srgbClr val="000000"/>
              </a:solidFill>
            </a:endParaRPr>
          </a:p>
          <a:p>
            <a:pPr lvl="1" indent="-414432">
              <a:buClr>
                <a:srgbClr val="000000"/>
              </a:buClr>
              <a:buSzPct val="100000"/>
            </a:pPr>
            <a:r>
              <a:rPr lang="no" sz="2000" dirty="0">
                <a:solidFill>
                  <a:srgbClr val="000000"/>
                </a:solidFill>
              </a:rPr>
              <a:t>Søknaden din behandles – Vi behandler søknaden din</a:t>
            </a:r>
          </a:p>
          <a:p>
            <a:pPr marL="804738" lvl="1" indent="0">
              <a:buClr>
                <a:srgbClr val="000000"/>
              </a:buClr>
              <a:buSzPct val="100000"/>
              <a:buNone/>
            </a:pPr>
            <a:endParaRPr sz="2000" dirty="0">
              <a:solidFill>
                <a:srgbClr val="000000"/>
              </a:solidFill>
            </a:endParaRPr>
          </a:p>
        </p:txBody>
      </p:sp>
    </p:spTree>
    <p:extLst>
      <p:ext uri="{BB962C8B-B14F-4D97-AF65-F5344CB8AC3E}">
        <p14:creationId xmlns:p14="http://schemas.microsoft.com/office/powerpoint/2010/main" val="26042177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AA5B126-AEB0-7F04-9A8F-2D2540868783}"/>
              </a:ext>
            </a:extLst>
          </p:cNvPr>
          <p:cNvSpPr>
            <a:spLocks noGrp="1"/>
          </p:cNvSpPr>
          <p:nvPr>
            <p:ph type="title"/>
          </p:nvPr>
        </p:nvSpPr>
        <p:spPr>
          <a:xfrm>
            <a:off x="838200" y="753997"/>
            <a:ext cx="10515600" cy="1325563"/>
          </a:xfrm>
        </p:spPr>
        <p:txBody>
          <a:bodyPr>
            <a:normAutofit/>
          </a:bodyPr>
          <a:lstStyle/>
          <a:p>
            <a:r>
              <a:rPr lang="nb-NO" sz="3600" dirty="0"/>
              <a:t>Unngå svada</a:t>
            </a:r>
            <a:br>
              <a:rPr lang="nb-NO" sz="3600" dirty="0"/>
            </a:br>
            <a:endParaRPr lang="nb-NO" sz="3600" dirty="0"/>
          </a:p>
        </p:txBody>
      </p:sp>
      <p:sp>
        <p:nvSpPr>
          <p:cNvPr id="7" name="Content Placeholder 6">
            <a:extLst>
              <a:ext uri="{FF2B5EF4-FFF2-40B4-BE49-F238E27FC236}">
                <a16:creationId xmlns:a16="http://schemas.microsoft.com/office/drawing/2014/main" id="{70997ADB-238C-4DA1-F75F-797E886AE253}"/>
              </a:ext>
            </a:extLst>
          </p:cNvPr>
          <p:cNvSpPr>
            <a:spLocks noGrp="1"/>
          </p:cNvSpPr>
          <p:nvPr>
            <p:ph idx="1"/>
          </p:nvPr>
        </p:nvSpPr>
        <p:spPr>
          <a:xfrm>
            <a:off x="838200" y="1825625"/>
            <a:ext cx="10515600" cy="1928554"/>
          </a:xfrm>
        </p:spPr>
        <p:txBody>
          <a:bodyPr>
            <a:noAutofit/>
          </a:bodyPr>
          <a:lstStyle/>
          <a:p>
            <a:r>
              <a:rPr lang="nb-NO" sz="2400" dirty="0"/>
              <a:t>Test Språkrådets svadagenerator: </a:t>
            </a:r>
            <a:r>
              <a:rPr lang="nb-NO" sz="2400" dirty="0">
                <a:hlinkClick r:id="rId2"/>
              </a:rPr>
              <a:t>http://svadagenerator.no/</a:t>
            </a:r>
            <a:endParaRPr lang="nb-NO" sz="2400" dirty="0"/>
          </a:p>
          <a:p>
            <a:r>
              <a:rPr lang="nb-NO" sz="2400" dirty="0"/>
              <a:t>Generatoren hjelper til å formulere «proffe» og innholdsløse setninger</a:t>
            </a:r>
          </a:p>
          <a:p>
            <a:r>
              <a:rPr lang="nb-NO" sz="2400" dirty="0"/>
              <a:t>Ikke nødvendig å lage </a:t>
            </a:r>
            <a:r>
              <a:rPr lang="nb-NO" sz="2400" i="1" dirty="0"/>
              <a:t>så</a:t>
            </a:r>
            <a:r>
              <a:rPr lang="nb-NO" sz="2400" dirty="0"/>
              <a:t> svulstige og tomme formuleringer før ordene står i veien for klart meningsinnhold</a:t>
            </a:r>
          </a:p>
          <a:p>
            <a:endParaRPr lang="nb-NO" sz="2400" dirty="0"/>
          </a:p>
        </p:txBody>
      </p:sp>
      <p:sp>
        <p:nvSpPr>
          <p:cNvPr id="8" name="Title 1">
            <a:extLst>
              <a:ext uri="{FF2B5EF4-FFF2-40B4-BE49-F238E27FC236}">
                <a16:creationId xmlns:a16="http://schemas.microsoft.com/office/drawing/2014/main" id="{925DCB39-4DB3-B156-D364-F2A686DF3827}"/>
              </a:ext>
            </a:extLst>
          </p:cNvPr>
          <p:cNvSpPr txBox="1">
            <a:spLocks/>
          </p:cNvSpPr>
          <p:nvPr/>
        </p:nvSpPr>
        <p:spPr>
          <a:xfrm>
            <a:off x="838200" y="365905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b-NO" sz="3600" dirty="0"/>
              <a:t>Ikke gi liv til ting</a:t>
            </a:r>
          </a:p>
        </p:txBody>
      </p:sp>
      <p:sp>
        <p:nvSpPr>
          <p:cNvPr id="9" name="Content Placeholder 2">
            <a:extLst>
              <a:ext uri="{FF2B5EF4-FFF2-40B4-BE49-F238E27FC236}">
                <a16:creationId xmlns:a16="http://schemas.microsoft.com/office/drawing/2014/main" id="{B899FD38-216B-C6A1-3420-FE1167E95629}"/>
              </a:ext>
            </a:extLst>
          </p:cNvPr>
          <p:cNvSpPr txBox="1">
            <a:spLocks/>
          </p:cNvSpPr>
          <p:nvPr/>
        </p:nvSpPr>
        <p:spPr>
          <a:xfrm>
            <a:off x="838200" y="4889500"/>
            <a:ext cx="10515600" cy="13255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400" dirty="0"/>
              <a:t> Ikke skriv: «rapporten uttaler»</a:t>
            </a:r>
          </a:p>
          <a:p>
            <a:r>
              <a:rPr lang="nb-NO" sz="2400" dirty="0"/>
              <a:t>Skriv: «i rapporten uttaler departementet»</a:t>
            </a:r>
          </a:p>
        </p:txBody>
      </p:sp>
    </p:spTree>
    <p:extLst>
      <p:ext uri="{BB962C8B-B14F-4D97-AF65-F5344CB8AC3E}">
        <p14:creationId xmlns:p14="http://schemas.microsoft.com/office/powerpoint/2010/main" val="20139494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D583D-A5DD-6F3E-89EC-F6F6099C754F}"/>
              </a:ext>
            </a:extLst>
          </p:cNvPr>
          <p:cNvSpPr>
            <a:spLocks noGrp="1"/>
          </p:cNvSpPr>
          <p:nvPr>
            <p:ph type="title"/>
          </p:nvPr>
        </p:nvSpPr>
        <p:spPr/>
        <p:txBody>
          <a:bodyPr/>
          <a:lstStyle/>
          <a:p>
            <a:r>
              <a:rPr lang="nb-NO" dirty="0"/>
              <a:t>Kjønnsnøytrale ord</a:t>
            </a:r>
          </a:p>
        </p:txBody>
      </p:sp>
      <p:sp>
        <p:nvSpPr>
          <p:cNvPr id="3" name="Content Placeholder 2">
            <a:extLst>
              <a:ext uri="{FF2B5EF4-FFF2-40B4-BE49-F238E27FC236}">
                <a16:creationId xmlns:a16="http://schemas.microsoft.com/office/drawing/2014/main" id="{F1575BEA-E698-9285-32A6-D96DD9F6B49D}"/>
              </a:ext>
            </a:extLst>
          </p:cNvPr>
          <p:cNvSpPr>
            <a:spLocks noGrp="1"/>
          </p:cNvSpPr>
          <p:nvPr>
            <p:ph idx="1"/>
          </p:nvPr>
        </p:nvSpPr>
        <p:spPr/>
        <p:txBody>
          <a:bodyPr/>
          <a:lstStyle/>
          <a:p>
            <a:pPr marL="0" indent="0">
              <a:buNone/>
            </a:pPr>
            <a:r>
              <a:rPr lang="nb-NO" dirty="0"/>
              <a:t>• «leder», «ordfører» eller «ordstyrer» i stedet for «formann»</a:t>
            </a:r>
          </a:p>
          <a:p>
            <a:pPr marL="0" indent="0">
              <a:buNone/>
            </a:pPr>
            <a:r>
              <a:rPr lang="nb-NO" dirty="0"/>
              <a:t>• «stedfortreder» eller «varamedlem» i stedet for «varamann»</a:t>
            </a:r>
          </a:p>
          <a:p>
            <a:pPr marL="0" indent="0">
              <a:buNone/>
            </a:pPr>
            <a:r>
              <a:rPr lang="nb-NO" dirty="0"/>
              <a:t>• «ombud» i stedet for «ombudsmann»</a:t>
            </a:r>
          </a:p>
          <a:p>
            <a:pPr marL="0" indent="0">
              <a:buNone/>
            </a:pPr>
            <a:r>
              <a:rPr lang="nb-NO" dirty="0"/>
              <a:t>• «tillitsvalgt» i stedet for «tillitsmann»</a:t>
            </a:r>
          </a:p>
          <a:p>
            <a:pPr marL="0" indent="0">
              <a:buNone/>
            </a:pPr>
            <a:r>
              <a:rPr lang="nb-NO" dirty="0"/>
              <a:t>• «statstilsatt» i stedet for «statstjenestemann»</a:t>
            </a:r>
          </a:p>
          <a:p>
            <a:pPr marL="0" indent="0">
              <a:buNone/>
            </a:pPr>
            <a:r>
              <a:rPr lang="nb-NO" dirty="0"/>
              <a:t>• «tredjeperson» i stedet for «tredjemann»</a:t>
            </a:r>
          </a:p>
        </p:txBody>
      </p:sp>
    </p:spTree>
    <p:extLst>
      <p:ext uri="{BB962C8B-B14F-4D97-AF65-F5344CB8AC3E}">
        <p14:creationId xmlns:p14="http://schemas.microsoft.com/office/powerpoint/2010/main" val="1836379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90DDB3F8-A726-46DE-A583-5158E401D982}"/>
              </a:ext>
            </a:extLst>
          </p:cNvPr>
          <p:cNvSpPr>
            <a:spLocks noGrp="1"/>
          </p:cNvSpPr>
          <p:nvPr>
            <p:ph type="title"/>
          </p:nvPr>
        </p:nvSpPr>
        <p:spPr>
          <a:xfrm>
            <a:off x="838200" y="365125"/>
            <a:ext cx="10515600" cy="777875"/>
          </a:xfrm>
        </p:spPr>
        <p:txBody>
          <a:bodyPr>
            <a:normAutofit/>
          </a:bodyPr>
          <a:lstStyle/>
          <a:p>
            <a:r>
              <a:rPr lang="nb-NO" sz="3600" dirty="0"/>
              <a:t>Noen av Dags språklige kjepphester</a:t>
            </a:r>
          </a:p>
        </p:txBody>
      </p:sp>
      <p:sp>
        <p:nvSpPr>
          <p:cNvPr id="7" name="Plassholder for innhold 6">
            <a:extLst>
              <a:ext uri="{FF2B5EF4-FFF2-40B4-BE49-F238E27FC236}">
                <a16:creationId xmlns:a16="http://schemas.microsoft.com/office/drawing/2014/main" id="{66270765-0624-4423-A3C4-7BB7CC19677A}"/>
              </a:ext>
            </a:extLst>
          </p:cNvPr>
          <p:cNvSpPr>
            <a:spLocks noGrp="1"/>
          </p:cNvSpPr>
          <p:nvPr>
            <p:ph idx="1"/>
          </p:nvPr>
        </p:nvSpPr>
        <p:spPr>
          <a:xfrm>
            <a:off x="838200" y="1774371"/>
            <a:ext cx="10515600" cy="4718504"/>
          </a:xfrm>
        </p:spPr>
        <p:txBody>
          <a:bodyPr>
            <a:normAutofit fontScale="92500" lnSpcReduction="10000"/>
          </a:bodyPr>
          <a:lstStyle/>
          <a:p>
            <a:r>
              <a:rPr lang="nb-NO" dirty="0"/>
              <a:t>«i forhold til» og «når det kommer til» </a:t>
            </a:r>
          </a:p>
          <a:p>
            <a:pPr lvl="1"/>
            <a:r>
              <a:rPr lang="nb-NO" dirty="0"/>
              <a:t>Dette er formuleringer som er tunge og ofte upresise, og som det derfor ofte kan være grunn til å unngå</a:t>
            </a:r>
          </a:p>
          <a:p>
            <a:pPr lvl="1"/>
            <a:r>
              <a:rPr lang="nb-NO" dirty="0"/>
              <a:t>Ikke sjelden blir slike uttrykk unødvendige dersom du skriver om setningen, eventuelt erstatter uttrykket med en preposisjon</a:t>
            </a:r>
          </a:p>
          <a:p>
            <a:pPr marL="457200" lvl="1" indent="0">
              <a:buNone/>
            </a:pPr>
            <a:r>
              <a:rPr lang="nb-NO" dirty="0"/>
              <a:t>	Eksempler:</a:t>
            </a:r>
          </a:p>
          <a:p>
            <a:pPr lvl="2"/>
            <a:r>
              <a:rPr lang="nb-NO" dirty="0"/>
              <a:t>Problemet er snarere at den klimavennlige retorikken følges opp med klimafiendtlig politikk </a:t>
            </a:r>
            <a:r>
              <a:rPr lang="nb-NO" u="sng" dirty="0">
                <a:solidFill>
                  <a:schemeClr val="accent1">
                    <a:lumMod val="75000"/>
                  </a:schemeClr>
                </a:solidFill>
              </a:rPr>
              <a:t>når det kommer til praksis</a:t>
            </a:r>
            <a:r>
              <a:rPr lang="nb-NO" dirty="0"/>
              <a:t>. </a:t>
            </a:r>
            <a:r>
              <a:rPr lang="nb-NO" dirty="0">
                <a:solidFill>
                  <a:srgbClr val="C00000"/>
                </a:solidFill>
                <a:sym typeface="Wingdings" panose="05000000000000000000" pitchFamily="2" charset="2"/>
              </a:rPr>
              <a:t></a:t>
            </a:r>
            <a:r>
              <a:rPr lang="nb-NO" dirty="0"/>
              <a:t> Problemet er snarere at den klimavennlige retorikken </a:t>
            </a:r>
            <a:r>
              <a:rPr lang="nb-NO" u="sng" dirty="0">
                <a:solidFill>
                  <a:schemeClr val="accent6">
                    <a:lumMod val="75000"/>
                  </a:schemeClr>
                </a:solidFill>
              </a:rPr>
              <a:t>i praksis </a:t>
            </a:r>
            <a:r>
              <a:rPr lang="nb-NO" dirty="0"/>
              <a:t>følges opp med klimafiendtlig politikk.</a:t>
            </a:r>
          </a:p>
          <a:p>
            <a:pPr lvl="2"/>
            <a:r>
              <a:rPr lang="nb-NO" dirty="0">
                <a:solidFill>
                  <a:schemeClr val="accent1">
                    <a:lumMod val="75000"/>
                  </a:schemeClr>
                </a:solidFill>
              </a:rPr>
              <a:t>Når det kommer til</a:t>
            </a:r>
            <a:r>
              <a:rPr lang="nb-NO" dirty="0"/>
              <a:t> sabotasje, er «de store aktørene» først og fremst andre land, ifølge </a:t>
            </a:r>
            <a:r>
              <a:rPr lang="nb-NO" dirty="0" err="1"/>
              <a:t>Pretorius</a:t>
            </a:r>
            <a:r>
              <a:rPr lang="nb-NO" dirty="0"/>
              <a:t>. </a:t>
            </a:r>
            <a:r>
              <a:rPr lang="nb-NO" dirty="0">
                <a:solidFill>
                  <a:srgbClr val="C00000"/>
                </a:solidFill>
                <a:sym typeface="Wingdings" panose="05000000000000000000" pitchFamily="2" charset="2"/>
              </a:rPr>
              <a:t></a:t>
            </a:r>
            <a:r>
              <a:rPr lang="nb-NO" dirty="0"/>
              <a:t> De store aktørene </a:t>
            </a:r>
            <a:r>
              <a:rPr lang="nb-NO" dirty="0">
                <a:solidFill>
                  <a:schemeClr val="accent6">
                    <a:lumMod val="75000"/>
                  </a:schemeClr>
                </a:solidFill>
              </a:rPr>
              <a:t>innen</a:t>
            </a:r>
            <a:r>
              <a:rPr lang="nb-NO" dirty="0"/>
              <a:t> sabotasje er først og fremst andre land, ifølge </a:t>
            </a:r>
            <a:r>
              <a:rPr lang="nb-NO" dirty="0" err="1"/>
              <a:t>Pretorius</a:t>
            </a:r>
            <a:r>
              <a:rPr lang="nb-NO" dirty="0"/>
              <a:t>.</a:t>
            </a:r>
          </a:p>
          <a:p>
            <a:pPr lvl="2"/>
            <a:r>
              <a:rPr lang="nb-NO" dirty="0"/>
              <a:t>Artikkelen må redigeres </a:t>
            </a:r>
            <a:r>
              <a:rPr lang="nb-NO" dirty="0">
                <a:solidFill>
                  <a:schemeClr val="accent1">
                    <a:lumMod val="75000"/>
                  </a:schemeClr>
                </a:solidFill>
              </a:rPr>
              <a:t>i forhold til</a:t>
            </a:r>
            <a:r>
              <a:rPr lang="nb-NO" dirty="0"/>
              <a:t> god språkbruk. </a:t>
            </a:r>
            <a:r>
              <a:rPr lang="nb-NO" dirty="0">
                <a:solidFill>
                  <a:srgbClr val="C00000"/>
                </a:solidFill>
                <a:sym typeface="Wingdings" panose="05000000000000000000" pitchFamily="2" charset="2"/>
              </a:rPr>
              <a:t></a:t>
            </a:r>
            <a:r>
              <a:rPr lang="nb-NO" dirty="0"/>
              <a:t> Artikkelen må redigeres </a:t>
            </a:r>
            <a:r>
              <a:rPr lang="nb-NO" dirty="0">
                <a:solidFill>
                  <a:schemeClr val="accent6">
                    <a:lumMod val="75000"/>
                  </a:schemeClr>
                </a:solidFill>
              </a:rPr>
              <a:t>ut ifra krav til </a:t>
            </a:r>
            <a:r>
              <a:rPr lang="nb-NO" dirty="0"/>
              <a:t>god språkbruk.</a:t>
            </a:r>
          </a:p>
          <a:p>
            <a:pPr lvl="2"/>
            <a:r>
              <a:rPr lang="nb-NO" dirty="0"/>
              <a:t>Tiden er kommet til at vi bidrar </a:t>
            </a:r>
            <a:r>
              <a:rPr lang="nb-NO" dirty="0">
                <a:solidFill>
                  <a:schemeClr val="accent1">
                    <a:lumMod val="75000"/>
                  </a:schemeClr>
                </a:solidFill>
              </a:rPr>
              <a:t>i forhold til </a:t>
            </a:r>
            <a:r>
              <a:rPr lang="nb-NO" dirty="0"/>
              <a:t>å redusere utslipp av klimagasser. </a:t>
            </a:r>
            <a:r>
              <a:rPr lang="nb-NO" dirty="0">
                <a:solidFill>
                  <a:srgbClr val="C00000"/>
                </a:solidFill>
                <a:sym typeface="Wingdings" panose="05000000000000000000" pitchFamily="2" charset="2"/>
              </a:rPr>
              <a:t></a:t>
            </a:r>
            <a:r>
              <a:rPr lang="nb-NO" dirty="0"/>
              <a:t> Tiden er kommet til at vi reduserer utslipp av klimagasser.</a:t>
            </a:r>
          </a:p>
          <a:p>
            <a:endParaRPr lang="nb-NO" dirty="0"/>
          </a:p>
        </p:txBody>
      </p:sp>
    </p:spTree>
    <p:extLst>
      <p:ext uri="{BB962C8B-B14F-4D97-AF65-F5344CB8AC3E}">
        <p14:creationId xmlns:p14="http://schemas.microsoft.com/office/powerpoint/2010/main" val="1903638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293E4-179E-693C-51E4-91415A8E1965}"/>
              </a:ext>
            </a:extLst>
          </p:cNvPr>
          <p:cNvSpPr>
            <a:spLocks noGrp="1"/>
          </p:cNvSpPr>
          <p:nvPr>
            <p:ph type="title"/>
          </p:nvPr>
        </p:nvSpPr>
        <p:spPr/>
        <p:txBody>
          <a:bodyPr>
            <a:normAutofit/>
          </a:bodyPr>
          <a:lstStyle/>
          <a:p>
            <a:r>
              <a:rPr lang="nb-NO" sz="3600" dirty="0"/>
              <a:t>Noen av Dags språklige kjepphester (2)</a:t>
            </a:r>
          </a:p>
        </p:txBody>
      </p:sp>
      <p:sp>
        <p:nvSpPr>
          <p:cNvPr id="3" name="Content Placeholder 2">
            <a:extLst>
              <a:ext uri="{FF2B5EF4-FFF2-40B4-BE49-F238E27FC236}">
                <a16:creationId xmlns:a16="http://schemas.microsoft.com/office/drawing/2014/main" id="{F4F904A8-5F09-B2F3-624F-2014FAB4B057}"/>
              </a:ext>
            </a:extLst>
          </p:cNvPr>
          <p:cNvSpPr>
            <a:spLocks noGrp="1"/>
          </p:cNvSpPr>
          <p:nvPr>
            <p:ph idx="1"/>
          </p:nvPr>
        </p:nvSpPr>
        <p:spPr/>
        <p:txBody>
          <a:bodyPr/>
          <a:lstStyle/>
          <a:p>
            <a:r>
              <a:rPr lang="nb-NO" dirty="0"/>
              <a:t>«Begrep» – «Konsept»</a:t>
            </a:r>
          </a:p>
          <a:p>
            <a:pPr lvl="1"/>
            <a:r>
              <a:rPr lang="nb-NO" dirty="0"/>
              <a:t>Flere bruker «konsept» i stedet for «begrep»</a:t>
            </a:r>
          </a:p>
          <a:p>
            <a:pPr lvl="1"/>
            <a:r>
              <a:rPr lang="nb-NO" dirty="0"/>
              <a:t>Er strengt tatt ikke feil, men uvanlig bruk av «konsept» i norsk</a:t>
            </a:r>
          </a:p>
          <a:p>
            <a:pPr lvl="2"/>
            <a:r>
              <a:rPr lang="nb-NO" dirty="0"/>
              <a:t>Naob.no:</a:t>
            </a:r>
          </a:p>
          <a:p>
            <a:pPr marL="914400" lvl="2" indent="0">
              <a:buNone/>
            </a:pPr>
            <a:r>
              <a:rPr lang="nb-NO" dirty="0"/>
              <a:t>1  tanke; idé; begrep; forestilling</a:t>
            </a:r>
          </a:p>
          <a:p>
            <a:pPr marL="914400" lvl="2" indent="0">
              <a:buNone/>
            </a:pPr>
            <a:r>
              <a:rPr lang="nb-NO" dirty="0"/>
              <a:t>(jf. Også: «gå fra konseptene»)</a:t>
            </a:r>
          </a:p>
          <a:p>
            <a:pPr lvl="1"/>
            <a:r>
              <a:rPr lang="nb-NO" dirty="0"/>
              <a:t>Husk at «begrep» inngår i mange ordsammensetninger («begrepsdannelse», «begrepsdefinisjon» mv)</a:t>
            </a:r>
          </a:p>
          <a:p>
            <a:pPr lvl="1"/>
            <a:r>
              <a:rPr lang="nb-NO" dirty="0"/>
              <a:t>Du må enten bruke «begrep» eller «konsept» konsekvent</a:t>
            </a:r>
          </a:p>
          <a:p>
            <a:pPr lvl="1"/>
            <a:r>
              <a:rPr lang="nb-NO" dirty="0"/>
              <a:t> Ordsammensetninger med «konsept» blir vanskelig</a:t>
            </a:r>
          </a:p>
          <a:p>
            <a:pPr lvl="1"/>
            <a:r>
              <a:rPr lang="nb-NO" dirty="0"/>
              <a:t>Bør fortrinnsvis bruke begrep og konsept i ulike betydninger</a:t>
            </a:r>
          </a:p>
          <a:p>
            <a:pPr lvl="1"/>
            <a:endParaRPr lang="nb-NO" dirty="0"/>
          </a:p>
          <a:p>
            <a:endParaRPr lang="nb-NO" dirty="0"/>
          </a:p>
        </p:txBody>
      </p:sp>
    </p:spTree>
    <p:extLst>
      <p:ext uri="{BB962C8B-B14F-4D97-AF65-F5344CB8AC3E}">
        <p14:creationId xmlns:p14="http://schemas.microsoft.com/office/powerpoint/2010/main" val="32198224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FA3E5B1-2B78-4681-AD69-CFECA4FDAB17}"/>
              </a:ext>
            </a:extLst>
          </p:cNvPr>
          <p:cNvSpPr>
            <a:spLocks noGrp="1"/>
          </p:cNvSpPr>
          <p:nvPr>
            <p:ph type="title"/>
          </p:nvPr>
        </p:nvSpPr>
        <p:spPr/>
        <p:txBody>
          <a:bodyPr>
            <a:normAutofit/>
          </a:bodyPr>
          <a:lstStyle/>
          <a:p>
            <a:r>
              <a:rPr lang="nb-NO" sz="3200" dirty="0">
                <a:solidFill>
                  <a:srgbClr val="7030A0"/>
                </a:solidFill>
              </a:rPr>
              <a:t>Norsk og engelsk</a:t>
            </a:r>
          </a:p>
        </p:txBody>
      </p:sp>
      <p:sp>
        <p:nvSpPr>
          <p:cNvPr id="3" name="Plassholder for innhold 2">
            <a:extLst>
              <a:ext uri="{FF2B5EF4-FFF2-40B4-BE49-F238E27FC236}">
                <a16:creationId xmlns:a16="http://schemas.microsoft.com/office/drawing/2014/main" id="{1035A800-828F-4604-9CCD-CB2B30CD41B3}"/>
              </a:ext>
            </a:extLst>
          </p:cNvPr>
          <p:cNvSpPr>
            <a:spLocks noGrp="1"/>
          </p:cNvSpPr>
          <p:nvPr>
            <p:ph idx="1"/>
          </p:nvPr>
        </p:nvSpPr>
        <p:spPr>
          <a:xfrm>
            <a:off x="838200" y="1825625"/>
            <a:ext cx="10515600" cy="3533775"/>
          </a:xfrm>
        </p:spPr>
        <p:txBody>
          <a:bodyPr>
            <a:normAutofit lnSpcReduction="10000"/>
          </a:bodyPr>
          <a:lstStyle/>
          <a:p>
            <a:r>
              <a:rPr lang="nb-NO" dirty="0"/>
              <a:t>Hvis du skriver norsk bør du bruke norske begreper med mindre du har en grunn til å bruke annet språk</a:t>
            </a:r>
          </a:p>
          <a:p>
            <a:pPr lvl="1"/>
            <a:r>
              <a:rPr lang="nb-NO" dirty="0"/>
              <a:t>Dersom du f.eks. er i tvil om fortolkningen av personvernforordningen, kan det være grunn til å bruke andre språkversjoner, herunder den engelske</a:t>
            </a:r>
          </a:p>
          <a:p>
            <a:pPr marL="457200" lvl="1" indent="0">
              <a:buNone/>
            </a:pPr>
            <a:r>
              <a:rPr lang="nb-NO" dirty="0"/>
              <a:t>	Eksempler</a:t>
            </a:r>
          </a:p>
          <a:p>
            <a:pPr lvl="2"/>
            <a:r>
              <a:rPr lang="nb-NO" dirty="0"/>
              <a:t>General Data </a:t>
            </a:r>
            <a:r>
              <a:rPr lang="nb-NO" dirty="0" err="1"/>
              <a:t>Protection</a:t>
            </a:r>
            <a:r>
              <a:rPr lang="nb-NO" dirty="0"/>
              <a:t> </a:t>
            </a:r>
            <a:r>
              <a:rPr lang="nb-NO" dirty="0" err="1"/>
              <a:t>Regulation</a:t>
            </a:r>
            <a:r>
              <a:rPr lang="nb-NO" dirty="0"/>
              <a:t>, GDPR – Personvernforordningen, PVF </a:t>
            </a:r>
          </a:p>
          <a:p>
            <a:pPr lvl="2"/>
            <a:r>
              <a:rPr lang="nb-NO" dirty="0"/>
              <a:t>«DPIA» (Data </a:t>
            </a:r>
            <a:r>
              <a:rPr lang="nb-NO" dirty="0" err="1"/>
              <a:t>Protection</a:t>
            </a:r>
            <a:r>
              <a:rPr lang="nb-NO" dirty="0"/>
              <a:t> </a:t>
            </a:r>
            <a:r>
              <a:rPr lang="nb-NO" dirty="0" err="1"/>
              <a:t>Impact</a:t>
            </a:r>
            <a:r>
              <a:rPr lang="nb-NO" dirty="0"/>
              <a:t> </a:t>
            </a:r>
            <a:r>
              <a:rPr lang="nb-NO" dirty="0" err="1"/>
              <a:t>Assessment</a:t>
            </a:r>
            <a:r>
              <a:rPr lang="nb-NO" dirty="0"/>
              <a:t>) – Vurdering av personvernkonsekvenser</a:t>
            </a:r>
          </a:p>
          <a:p>
            <a:pPr lvl="2"/>
            <a:r>
              <a:rPr lang="nb-NO" dirty="0"/>
              <a:t>European Data </a:t>
            </a:r>
            <a:r>
              <a:rPr lang="nb-NO" dirty="0" err="1"/>
              <a:t>Protection</a:t>
            </a:r>
            <a:r>
              <a:rPr lang="nb-NO" dirty="0"/>
              <a:t> Board – (Det europeiske) Personvernrådet</a:t>
            </a:r>
          </a:p>
          <a:p>
            <a:pPr lvl="1"/>
            <a:r>
              <a:rPr lang="nb-NO" dirty="0"/>
              <a:t>Er det meningsforskjell mellom begrepsinnholdet av et norsk og et tilsvarende engelsk ord, er det ofte lurt å poengtere det</a:t>
            </a:r>
          </a:p>
        </p:txBody>
      </p:sp>
    </p:spTree>
    <p:extLst>
      <p:ext uri="{BB962C8B-B14F-4D97-AF65-F5344CB8AC3E}">
        <p14:creationId xmlns:p14="http://schemas.microsoft.com/office/powerpoint/2010/main" val="1576651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D0CF8B3-7EDF-45A6-B51A-F88FFAC789D7}"/>
              </a:ext>
            </a:extLst>
          </p:cNvPr>
          <p:cNvSpPr>
            <a:spLocks noGrp="1"/>
          </p:cNvSpPr>
          <p:nvPr>
            <p:ph type="title"/>
          </p:nvPr>
        </p:nvSpPr>
        <p:spPr>
          <a:xfrm>
            <a:off x="838200" y="174625"/>
            <a:ext cx="10515600" cy="777875"/>
          </a:xfrm>
        </p:spPr>
        <p:txBody>
          <a:bodyPr>
            <a:normAutofit/>
          </a:bodyPr>
          <a:lstStyle/>
          <a:p>
            <a:r>
              <a:rPr lang="nb-NO" sz="3200" dirty="0">
                <a:solidFill>
                  <a:srgbClr val="7030A0"/>
                </a:solidFill>
              </a:rPr>
              <a:t>Spesielt om språk i lover </a:t>
            </a:r>
          </a:p>
        </p:txBody>
      </p:sp>
      <p:sp>
        <p:nvSpPr>
          <p:cNvPr id="3" name="Plassholder for innhold 2">
            <a:extLst>
              <a:ext uri="{FF2B5EF4-FFF2-40B4-BE49-F238E27FC236}">
                <a16:creationId xmlns:a16="http://schemas.microsoft.com/office/drawing/2014/main" id="{AE3104E0-9329-4EF7-B0AB-50BA39D67516}"/>
              </a:ext>
            </a:extLst>
          </p:cNvPr>
          <p:cNvSpPr>
            <a:spLocks noGrp="1"/>
          </p:cNvSpPr>
          <p:nvPr>
            <p:ph idx="1"/>
          </p:nvPr>
        </p:nvSpPr>
        <p:spPr>
          <a:xfrm>
            <a:off x="601133" y="1270000"/>
            <a:ext cx="10888133" cy="5198534"/>
          </a:xfrm>
        </p:spPr>
        <p:txBody>
          <a:bodyPr>
            <a:normAutofit fontScale="55000" lnSpcReduction="20000"/>
          </a:bodyPr>
          <a:lstStyle/>
          <a:p>
            <a:pPr marL="0" indent="0">
              <a:buNone/>
            </a:pPr>
            <a:r>
              <a:rPr lang="nb-NO" dirty="0">
                <a:solidFill>
                  <a:srgbClr val="C00000"/>
                </a:solidFill>
              </a:rPr>
              <a:t>Konsekvent begrepsbruk knyttet til lover mv.</a:t>
            </a:r>
          </a:p>
          <a:p>
            <a:r>
              <a:rPr lang="nb-NO" dirty="0"/>
              <a:t>Bruk bærende begreper i lover, forskrifter, forordninger mv. </a:t>
            </a:r>
          </a:p>
          <a:p>
            <a:pPr lvl="1"/>
            <a:r>
              <a:rPr lang="nb-NO" dirty="0"/>
              <a:t>Eksempler: Part, registrert, personopplysninger, enkeltvedtak mv.</a:t>
            </a:r>
          </a:p>
          <a:p>
            <a:r>
              <a:rPr lang="nb-NO" dirty="0"/>
              <a:t>Ikke varier slike begreper ved hjelp av synonymer</a:t>
            </a:r>
          </a:p>
          <a:p>
            <a:pPr marL="0" indent="0">
              <a:buNone/>
            </a:pPr>
            <a:r>
              <a:rPr lang="nb-NO" dirty="0">
                <a:solidFill>
                  <a:srgbClr val="C00000"/>
                </a:solidFill>
              </a:rPr>
              <a:t>Navn på lover mv.</a:t>
            </a:r>
          </a:p>
          <a:p>
            <a:r>
              <a:rPr lang="nb-NO" dirty="0"/>
              <a:t>Navn på lover, forskrifter, direktiver, forordninger og konvensjoner skrives ikke med stor forbokstav som i egennavn. Skriv «personvernforordningen» (ikke «Personvernforordningen»); skriv «forvaltningsloven» (ikke «Forvaltningsloven»), osv.</a:t>
            </a:r>
          </a:p>
          <a:p>
            <a:pPr marL="0" indent="0">
              <a:buNone/>
            </a:pPr>
            <a:r>
              <a:rPr lang="nb-NO" dirty="0">
                <a:solidFill>
                  <a:srgbClr val="C00000"/>
                </a:solidFill>
              </a:rPr>
              <a:t>Paragraftegn</a:t>
            </a:r>
          </a:p>
          <a:p>
            <a:r>
              <a:rPr lang="nb-NO" dirty="0"/>
              <a:t>Setninger skal ikke begynne med «§». I stedet skal en skrive ut med bokstaver («Paragraf»). Paragraftegnet (§) skal ikke brukes uten at det etterfølges av et paragrafnummer. Skriv: «En paragraf som denne kan ikke tillegges særlig vekt …» (ikke «En § som denne kan ikke tillegges særlig vekt».</a:t>
            </a:r>
          </a:p>
          <a:p>
            <a:r>
              <a:rPr lang="nb-NO" dirty="0"/>
              <a:t>Når paragraftegnet brukes, skal ett tegn («§») brukes dersom det blir referert til én bestemmelse. To paragraftegn («§§») skal brukes dersom det vises til to eller flere bestemmelser («§ 20», «§§ 20 og 34» og «§§ 20 – 34»).</a:t>
            </a:r>
          </a:p>
          <a:p>
            <a:pPr marL="0" indent="0">
              <a:buNone/>
            </a:pPr>
            <a:r>
              <a:rPr lang="nb-NO" dirty="0">
                <a:solidFill>
                  <a:srgbClr val="C00000"/>
                </a:solidFill>
              </a:rPr>
              <a:t>Forkortelser</a:t>
            </a:r>
          </a:p>
          <a:p>
            <a:r>
              <a:rPr lang="nb-NO" dirty="0"/>
              <a:t>Forkortelser for </a:t>
            </a:r>
            <a:r>
              <a:rPr lang="nb-NO" dirty="0" err="1"/>
              <a:t>lovnavn</a:t>
            </a:r>
            <a:r>
              <a:rPr lang="nb-NO" dirty="0"/>
              <a:t> og andre forkortelser, skal ikke stå først i en setning. Ikke skriv «PVF gjelder behandling av personopplysninger», skriv «Personvernforordningen gjelder behandling av personopplysninger.» Ikke skriv «Bl.a. skal parten har rett til innsyn», skriv «Blant annet skal parten ha rett til innsyn».</a:t>
            </a:r>
          </a:p>
          <a:p>
            <a:pPr marL="0" indent="0">
              <a:buNone/>
            </a:pPr>
            <a:r>
              <a:rPr lang="nb-NO" dirty="0">
                <a:solidFill>
                  <a:srgbClr val="C00000"/>
                </a:solidFill>
              </a:rPr>
              <a:t>«Jf.» og «se»</a:t>
            </a:r>
          </a:p>
          <a:p>
            <a:r>
              <a:rPr lang="nb-NO" dirty="0"/>
              <a:t>Forkortelsen «jf.» blir ofte brukt på uriktig måte. Forkortelsen står for «jamfør» eller «jevnfør», og betyr </a:t>
            </a:r>
            <a:r>
              <a:rPr lang="nb-NO" i="1" dirty="0"/>
              <a:t>sammenlign</a:t>
            </a:r>
            <a:r>
              <a:rPr lang="nb-NO" dirty="0"/>
              <a:t>. Ordet og forkortelsen kan brukes dersom det er grunn til å se to ting i sammenheng eller sammenligne, og kan dessuten anvendes dersom henvisningen ikke er presis. Dersom meningen er å sette inn en presis henvisning, bør en bruke «se».</a:t>
            </a:r>
          </a:p>
          <a:p>
            <a:endParaRPr lang="nb-NO" dirty="0"/>
          </a:p>
        </p:txBody>
      </p:sp>
    </p:spTree>
    <p:extLst>
      <p:ext uri="{BB962C8B-B14F-4D97-AF65-F5344CB8AC3E}">
        <p14:creationId xmlns:p14="http://schemas.microsoft.com/office/powerpoint/2010/main" val="147123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Sylinder 4">
            <a:extLst>
              <a:ext uri="{FF2B5EF4-FFF2-40B4-BE49-F238E27FC236}">
                <a16:creationId xmlns:a16="http://schemas.microsoft.com/office/drawing/2014/main" id="{30074087-32DF-A543-D8F8-007BB76C80B3}"/>
              </a:ext>
            </a:extLst>
          </p:cNvPr>
          <p:cNvSpPr txBox="1"/>
          <p:nvPr/>
        </p:nvSpPr>
        <p:spPr>
          <a:xfrm>
            <a:off x="694267" y="1680633"/>
            <a:ext cx="10659533" cy="4247317"/>
          </a:xfrm>
          <a:prstGeom prst="rect">
            <a:avLst/>
          </a:prstGeom>
          <a:noFill/>
        </p:spPr>
        <p:txBody>
          <a:bodyPr wrap="square">
            <a:spAutoFit/>
          </a:bodyPr>
          <a:lstStyle/>
          <a:p>
            <a:endParaRPr lang="nb-NO" dirty="0"/>
          </a:p>
          <a:p>
            <a:r>
              <a:rPr lang="nb-NO" dirty="0"/>
              <a:t>1)</a:t>
            </a:r>
          </a:p>
          <a:p>
            <a:r>
              <a:rPr lang="nb-NO" dirty="0"/>
              <a:t>Det anbefales at rettledningen bakerst i søknaden leses nøye før blanketten fylles ut og underskrives.</a:t>
            </a:r>
          </a:p>
          <a:p>
            <a:r>
              <a:rPr lang="nb-NO" dirty="0"/>
              <a:t>Vi ber om at det tas telefonisk kontakt på forhånd for å avtale tidspunkt dersom du ønsker en avtale på skattekontoret.</a:t>
            </a:r>
          </a:p>
          <a:p>
            <a:endParaRPr lang="nb-NO" dirty="0"/>
          </a:p>
          <a:p>
            <a:r>
              <a:rPr lang="nb-NO" dirty="0"/>
              <a:t>2)</a:t>
            </a:r>
          </a:p>
          <a:p>
            <a:r>
              <a:rPr lang="nb-NO" dirty="0"/>
              <a:t>Dersom arbeidstakeren får arbeidsinntekt etter uttaket av pensjon, skal pensjonen reduseres med samme prosentsats som arbeidsinntekten utgjør av tidligere pensjonsgivende inntekt.</a:t>
            </a:r>
          </a:p>
          <a:p>
            <a:endParaRPr lang="nb-NO" dirty="0"/>
          </a:p>
          <a:p>
            <a:r>
              <a:rPr lang="nb-NO" dirty="0"/>
              <a:t>3)</a:t>
            </a:r>
          </a:p>
          <a:p>
            <a:r>
              <a:rPr lang="nb-NO" dirty="0"/>
              <a:t>Det skal ses bort fra at opprinnelig oppsigelsestid har blitt forkortet gjennom avtale i sammenheng med avslutning av arbeidsforholdet. En arving kan ikke for gave/arv fra samme giver/arvelater kreve verdsettelse etter disse regler for mer enn en eiendom eller de andeler han mottar i en eiendom.</a:t>
            </a:r>
          </a:p>
          <a:p>
            <a:endParaRPr lang="nb-NO" dirty="0"/>
          </a:p>
        </p:txBody>
      </p:sp>
      <p:sp>
        <p:nvSpPr>
          <p:cNvPr id="6" name="Tittel 5">
            <a:extLst>
              <a:ext uri="{FF2B5EF4-FFF2-40B4-BE49-F238E27FC236}">
                <a16:creationId xmlns:a16="http://schemas.microsoft.com/office/drawing/2014/main" id="{8EB5ACDE-254E-6B55-A0E6-B133902C8118}"/>
              </a:ext>
            </a:extLst>
          </p:cNvPr>
          <p:cNvSpPr>
            <a:spLocks noGrp="1"/>
          </p:cNvSpPr>
          <p:nvPr>
            <p:ph type="title"/>
          </p:nvPr>
        </p:nvSpPr>
        <p:spPr>
          <a:xfrm>
            <a:off x="694267" y="800554"/>
            <a:ext cx="10515600" cy="765175"/>
          </a:xfrm>
        </p:spPr>
        <p:txBody>
          <a:bodyPr>
            <a:normAutofit fontScale="90000"/>
          </a:bodyPr>
          <a:lstStyle/>
          <a:p>
            <a:r>
              <a:rPr lang="nb-NO" sz="3200" dirty="0"/>
              <a:t>Kan disse tekstene forbedres? Hvordan?</a:t>
            </a:r>
            <a:br>
              <a:rPr lang="nb-NO" sz="3200" dirty="0"/>
            </a:br>
            <a:endParaRPr lang="nb-NO" sz="3200" dirty="0"/>
          </a:p>
        </p:txBody>
      </p:sp>
    </p:spTree>
    <p:extLst>
      <p:ext uri="{BB962C8B-B14F-4D97-AF65-F5344CB8AC3E}">
        <p14:creationId xmlns:p14="http://schemas.microsoft.com/office/powerpoint/2010/main" val="35450116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2">
            <a:extLst>
              <a:ext uri="{FF2B5EF4-FFF2-40B4-BE49-F238E27FC236}">
                <a16:creationId xmlns:a16="http://schemas.microsoft.com/office/drawing/2014/main" id="{3A0E4D41-1BAE-4BCC-AED7-C8705C4C352C}"/>
              </a:ext>
            </a:extLst>
          </p:cNvPr>
          <p:cNvSpPr txBox="1"/>
          <p:nvPr/>
        </p:nvSpPr>
        <p:spPr>
          <a:xfrm>
            <a:off x="986367" y="1028343"/>
            <a:ext cx="10367433" cy="4801314"/>
          </a:xfrm>
          <a:prstGeom prst="rect">
            <a:avLst/>
          </a:prstGeom>
          <a:noFill/>
        </p:spPr>
        <p:txBody>
          <a:bodyPr wrap="square">
            <a:spAutoFit/>
          </a:bodyPr>
          <a:lstStyle/>
          <a:p>
            <a:r>
              <a:rPr lang="nb-NO" dirty="0"/>
              <a:t>4)</a:t>
            </a:r>
          </a:p>
          <a:p>
            <a:r>
              <a:rPr lang="nb-NO" dirty="0"/>
              <a:t>Når en rekke faktorer trekkes inn i analysen slik at lønn sammenliknes for kvinner og menn med like lang utdanning, like lang yrkeserfaring og som har samme yrke og arbeider i samme bransje, så synker lønnsforskjellene til 8-10%.</a:t>
            </a:r>
          </a:p>
          <a:p>
            <a:endParaRPr lang="nb-NO" dirty="0"/>
          </a:p>
          <a:p>
            <a:r>
              <a:rPr lang="nb-NO" dirty="0"/>
              <a:t>5)</a:t>
            </a:r>
          </a:p>
          <a:p>
            <a:r>
              <a:rPr lang="nb-NO" dirty="0"/>
              <a:t>Vedtakelsen av forelegget er frivillig og innebærer at straffesaken mot Dem avgjøres endelig uten domstolsbehandling. Vedtakelsen har samme virkning som en dom, og kan vanligvis ikke påankes. Også utenfor straffesaken kan vedtakelsen få betydning som en endelig dom, for eksempel når det gjelder adgangen til å beholde eller få offentlige bevillinger, autorisasjoner osv. (blant annet førerkort og bevertningsbevilling), likesom innberetning kan skje til foresatte </a:t>
            </a:r>
            <a:r>
              <a:rPr lang="nb-NO" dirty="0" err="1"/>
              <a:t>m.v</a:t>
            </a:r>
            <a:r>
              <a:rPr lang="nb-NO" dirty="0"/>
              <a:t>. Vedtakelsen kan også få betydning for erstatningsoppgjøret der skade er voldt.</a:t>
            </a:r>
          </a:p>
          <a:p>
            <a:endParaRPr lang="nb-NO" dirty="0"/>
          </a:p>
          <a:p>
            <a:r>
              <a:rPr lang="nb-NO" dirty="0"/>
              <a:t>6)</a:t>
            </a:r>
          </a:p>
          <a:p>
            <a:r>
              <a:rPr lang="nb-NO" dirty="0"/>
              <a:t>Dette skyldes blant annet at mange, til og med leger er lite bevisst på hudkreft og dermed feiler med å diagnostisere den i tidligere faser. I følge Kreftforeningen kan enkelte faktorer, som for eksempel soleksponering øke risikoen for hudkreft, likevel er årsaken til kreftsykdom vanligvis ukjent.  </a:t>
            </a:r>
          </a:p>
        </p:txBody>
      </p:sp>
    </p:spTree>
    <p:extLst>
      <p:ext uri="{BB962C8B-B14F-4D97-AF65-F5344CB8AC3E}">
        <p14:creationId xmlns:p14="http://schemas.microsoft.com/office/powerpoint/2010/main" val="3015485294"/>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TotalTime>
  <Words>1561</Words>
  <Application>Microsoft Office PowerPoint</Application>
  <PresentationFormat>Widescreen</PresentationFormat>
  <Paragraphs>109</Paragraphs>
  <Slides>12</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Office-tema</vt:lpstr>
      <vt:lpstr>Klarspråk</vt:lpstr>
      <vt:lpstr>Hva er klart språk?</vt:lpstr>
      <vt:lpstr>Noen tips om språk</vt:lpstr>
      <vt:lpstr>Bruk aktiv uttrykksmåte</vt:lpstr>
      <vt:lpstr>Unngå svada </vt:lpstr>
      <vt:lpstr>Kjønnsnøytrale ord</vt:lpstr>
      <vt:lpstr>Noen av Dags språklige kjepphester</vt:lpstr>
      <vt:lpstr>Noen av Dags språklige kjepphester (2)</vt:lpstr>
      <vt:lpstr>Norsk og engelsk</vt:lpstr>
      <vt:lpstr>Spesielt om språk i lover </vt:lpstr>
      <vt:lpstr>Kan disse tekstene forbedres? Hvordan?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Klarspråk</dc:title>
  <dc:creator>dag wiese schartum</dc:creator>
  <cp:lastModifiedBy>Dag Wiese Schartum</cp:lastModifiedBy>
  <cp:revision>9</cp:revision>
  <dcterms:created xsi:type="dcterms:W3CDTF">2023-08-29T18:54:41Z</dcterms:created>
  <dcterms:modified xsi:type="dcterms:W3CDTF">2024-09-03T09:13:18Z</dcterms:modified>
</cp:coreProperties>
</file>