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9" r:id="rId5"/>
    <p:sldId id="268" r:id="rId6"/>
    <p:sldId id="267" r:id="rId7"/>
    <p:sldId id="270" r:id="rId8"/>
    <p:sldId id="271" r:id="rId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13" d="100"/>
          <a:sy n="113" d="100"/>
        </p:scale>
        <p:origin x="396"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4BC67C-8166-E3B3-44D3-D38D46432EC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D176BF8-7A9F-2CB8-6595-7B151194F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BCC73E5-EB5D-51F5-7D1F-9EAB27EFBFC7}"/>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92533901-0ECC-BAE8-6C82-427B2EAC6E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F833B74-16A3-0E8E-47CF-B86C0449D630}"/>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401243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D52B62-6141-B022-8F30-12A5D8324C5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FE4D93-9290-7174-5D8E-C97F2386711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80829A-561B-4EFB-C657-50E0128673AB}"/>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084C490A-BE91-53F5-64A3-4C0CF5CE08A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207174-65DC-CA9A-BF2F-CD0E5C92B0D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15588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D3FF69-5012-39B2-4F14-41C4997C395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B700776-A033-B8A2-DC47-B16156DAA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54BBAE9-606F-F760-4F9B-D99395FDEC74}"/>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938A4DE0-F752-AB02-36F6-3011F937E35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2143BB-F408-90B5-A530-EC1A61472441}"/>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721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2943EB-0E85-E85F-CBB4-8ECC54B3D97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E14F1BF-47C8-7BA9-F51A-4FDA086577F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7DA0DEC-1BDE-F4B5-DD41-3F854319D30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32DDF5B-1806-324B-D9F2-7715961EA926}"/>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6" name="Plassholder for bunntekst 5">
            <a:extLst>
              <a:ext uri="{FF2B5EF4-FFF2-40B4-BE49-F238E27FC236}">
                <a16:creationId xmlns:a16="http://schemas.microsoft.com/office/drawing/2014/main" id="{E258F413-4CAE-DD50-DB66-D60AA3EF76F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D4AA101-0452-AFE4-53B7-C04963196AB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6925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805AD7-9F97-515A-4ECC-A5685B66B35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845E8C6-05AF-A1E0-8BF9-D1227061B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4FEEA16-3775-5F1C-DD5B-6A8BC3E804D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E691FBB-E6E2-78C1-5E3E-EFB43A37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15393F9-2A7F-FEC5-D3A3-2F198447BB7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09C684E-3442-1219-FAE5-D6949B196D5A}"/>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8" name="Plassholder for bunntekst 7">
            <a:extLst>
              <a:ext uri="{FF2B5EF4-FFF2-40B4-BE49-F238E27FC236}">
                <a16:creationId xmlns:a16="http://schemas.microsoft.com/office/drawing/2014/main" id="{A0456960-E1C5-1FEA-77A9-42BDFFFD914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5A72B30-37B7-34FC-CB22-BA5E54E7EE1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846330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33CAFC-7665-BC7B-1C35-542C9AFDC35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4A4E0AE-4C50-D414-A169-CB1C7348BE40}"/>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4" name="Plassholder for bunntekst 3">
            <a:extLst>
              <a:ext uri="{FF2B5EF4-FFF2-40B4-BE49-F238E27FC236}">
                <a16:creationId xmlns:a16="http://schemas.microsoft.com/office/drawing/2014/main" id="{BB4EED6E-1633-375F-C81C-1EF9073ACF4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6B9671F-9919-E2E4-BEEF-7AC824F990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201409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877F34F-5C2D-E5C8-B680-AC896E3D4671}"/>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3" name="Plassholder for bunntekst 2">
            <a:extLst>
              <a:ext uri="{FF2B5EF4-FFF2-40B4-BE49-F238E27FC236}">
                <a16:creationId xmlns:a16="http://schemas.microsoft.com/office/drawing/2014/main" id="{C71CB813-0DAF-2591-0143-5424F7ED57F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6EF2F5A-C5F5-85EC-1C86-2F63EE4D5D7A}"/>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97499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7846DB-BF5A-E8DB-EFAB-0495F96881A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B69828D-E137-1A89-6838-B272F8B5D3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6D6F5F8-7BBF-3A9A-23D9-6D9FC6F9C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1AE90C2-6164-6669-EDA6-50793F0A785F}"/>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6" name="Plassholder for bunntekst 5">
            <a:extLst>
              <a:ext uri="{FF2B5EF4-FFF2-40B4-BE49-F238E27FC236}">
                <a16:creationId xmlns:a16="http://schemas.microsoft.com/office/drawing/2014/main" id="{490D87D3-B62B-79D6-7D71-D2DA7335417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926DB21-3541-1EE9-4D7B-B62E88A5D70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54476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689D2E-CA14-E394-7C03-ACF25B6BEF5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E39B9C-C835-3253-FF3C-75E7D7AFDC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46964CC-4C1D-EBDC-66CA-63F03740F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3984C1E-B006-343C-31D0-2CE30303F069}"/>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6" name="Plassholder for bunntekst 5">
            <a:extLst>
              <a:ext uri="{FF2B5EF4-FFF2-40B4-BE49-F238E27FC236}">
                <a16:creationId xmlns:a16="http://schemas.microsoft.com/office/drawing/2014/main" id="{209CB196-486A-FD96-25AD-515E9D5099E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43F52CA-0FF8-3406-4CF0-95E0642864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61201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FF95CB-5CCA-F60F-A0A1-23B865206AF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2091A57-F922-CB73-0485-26D6EBB8FF8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774DB3-7D7E-55FC-A0F7-8A51510EB3EC}"/>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0A9BFBFD-9AFA-F967-C91F-28051B6369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90913A9-F8A7-8B95-E272-F6FE4E6CCE13}"/>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95463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6F93E589-60EB-FFCD-82E7-AF5338F445E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4ADA29C-E2E0-2C3F-6517-C6A58F1C0AA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1BA45D4-3A88-9E86-EA65-7E699D2CFFA3}"/>
              </a:ext>
            </a:extLst>
          </p:cNvPr>
          <p:cNvSpPr>
            <a:spLocks noGrp="1"/>
          </p:cNvSpPr>
          <p:nvPr>
            <p:ph type="dt" sz="half" idx="10"/>
          </p:nvPr>
        </p:nvSpPr>
        <p:spPr/>
        <p:txBody>
          <a:body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CBC1C811-FEF1-0BB2-B05E-32FD9627EDE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CA0DF8A-7A15-6189-E2B2-F0B9C1A8D2D9}"/>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516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67B7384-9CBD-5BFB-69B1-8C8218A01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4B200F5-B851-4AD6-2769-CE6265188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7448032-EB57-3182-0B50-8B4CEF92B0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0AAFB-8F85-4C08-848F-740C09E254EF}" type="datetimeFigureOut">
              <a:rPr lang="nb-NO" smtClean="0"/>
              <a:t>05.09.2023</a:t>
            </a:fld>
            <a:endParaRPr lang="nb-NO"/>
          </a:p>
        </p:txBody>
      </p:sp>
      <p:sp>
        <p:nvSpPr>
          <p:cNvPr id="5" name="Plassholder for bunntekst 4">
            <a:extLst>
              <a:ext uri="{FF2B5EF4-FFF2-40B4-BE49-F238E27FC236}">
                <a16:creationId xmlns:a16="http://schemas.microsoft.com/office/drawing/2014/main" id="{011E0ECA-500A-D882-A738-3AD7375E7B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C7E1D59-ABB4-4EF5-BF1A-8369BF459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741ED-D6DA-4224-863F-0DEB38EB8F53}" type="slidenum">
              <a:rPr lang="nb-NO" smtClean="0"/>
              <a:t>‹#›</a:t>
            </a:fld>
            <a:endParaRPr lang="nb-NO"/>
          </a:p>
        </p:txBody>
      </p:sp>
    </p:spTree>
    <p:extLst>
      <p:ext uri="{BB962C8B-B14F-4D97-AF65-F5344CB8AC3E}">
        <p14:creationId xmlns:p14="http://schemas.microsoft.com/office/powerpoint/2010/main" val="3248622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A76A16-FDDD-58CE-D03F-5666FEB2B614}"/>
              </a:ext>
            </a:extLst>
          </p:cNvPr>
          <p:cNvSpPr>
            <a:spLocks noGrp="1"/>
          </p:cNvSpPr>
          <p:nvPr>
            <p:ph type="ctrTitle"/>
          </p:nvPr>
        </p:nvSpPr>
        <p:spPr/>
        <p:txBody>
          <a:bodyPr/>
          <a:lstStyle/>
          <a:p>
            <a:r>
              <a:rPr lang="nb-NO" dirty="0"/>
              <a:t>Klarspråk</a:t>
            </a:r>
          </a:p>
        </p:txBody>
      </p:sp>
      <p:sp>
        <p:nvSpPr>
          <p:cNvPr id="3" name="Undertittel 2">
            <a:extLst>
              <a:ext uri="{FF2B5EF4-FFF2-40B4-BE49-F238E27FC236}">
                <a16:creationId xmlns:a16="http://schemas.microsoft.com/office/drawing/2014/main" id="{209885BF-03D4-7A3B-BB74-A175E1F7024B}"/>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625529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AC3F2581-8C67-8D36-E3C5-E8B5AC365E92}"/>
              </a:ext>
            </a:extLst>
          </p:cNvPr>
          <p:cNvSpPr txBox="1"/>
          <p:nvPr/>
        </p:nvSpPr>
        <p:spPr>
          <a:xfrm>
            <a:off x="3048000" y="2690336"/>
            <a:ext cx="6096000" cy="2308324"/>
          </a:xfrm>
          <a:prstGeom prst="rect">
            <a:avLst/>
          </a:prstGeom>
          <a:noFill/>
        </p:spPr>
        <p:txBody>
          <a:bodyPr wrap="square">
            <a:spAutoFit/>
          </a:bodyPr>
          <a:lstStyle/>
          <a:p>
            <a:r>
              <a:rPr lang="nb-NO" sz="2400" dirty="0"/>
              <a:t>«Klarspråk er kommunikasjon med så tydelig ordlyd, struktur og visuell utforming at leserne i målgruppen finner informasjonen de trenger, forstår den og kan bruke den»  </a:t>
            </a:r>
          </a:p>
          <a:p>
            <a:endParaRPr lang="nb-NO" sz="2400" dirty="0"/>
          </a:p>
          <a:p>
            <a:r>
              <a:rPr lang="nb-NO" sz="2400" dirty="0"/>
              <a:t>(Internasjonal klarspråkdefinisjon)</a:t>
            </a:r>
          </a:p>
        </p:txBody>
      </p:sp>
      <p:sp>
        <p:nvSpPr>
          <p:cNvPr id="4" name="Tittel 3">
            <a:extLst>
              <a:ext uri="{FF2B5EF4-FFF2-40B4-BE49-F238E27FC236}">
                <a16:creationId xmlns:a16="http://schemas.microsoft.com/office/drawing/2014/main" id="{5E8CF079-63E4-0BF0-726E-1B70E451056D}"/>
              </a:ext>
            </a:extLst>
          </p:cNvPr>
          <p:cNvSpPr>
            <a:spLocks noGrp="1"/>
          </p:cNvSpPr>
          <p:nvPr>
            <p:ph type="title"/>
          </p:nvPr>
        </p:nvSpPr>
        <p:spPr/>
        <p:txBody>
          <a:bodyPr>
            <a:normAutofit/>
          </a:bodyPr>
          <a:lstStyle/>
          <a:p>
            <a:r>
              <a:rPr lang="nb-NO" sz="3200" dirty="0"/>
              <a:t>Hva er klart språk?</a:t>
            </a:r>
          </a:p>
        </p:txBody>
      </p:sp>
    </p:spTree>
    <p:extLst>
      <p:ext uri="{BB962C8B-B14F-4D97-AF65-F5344CB8AC3E}">
        <p14:creationId xmlns:p14="http://schemas.microsoft.com/office/powerpoint/2010/main" val="343330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Noen tips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994834"/>
            <a:ext cx="10515600" cy="5182130"/>
          </a:xfrm>
        </p:spPr>
        <p:txBody>
          <a:bodyPr>
            <a:normAutofit fontScale="92500" lnSpcReduction="20000"/>
          </a:bodyPr>
          <a:lstStyle/>
          <a:p>
            <a:r>
              <a:rPr lang="nb-NO" sz="2400" dirty="0"/>
              <a:t>Prøv å skrive korte og oversiktlige setninger</a:t>
            </a:r>
          </a:p>
          <a:p>
            <a:r>
              <a:rPr lang="nb-NO" sz="2400" dirty="0"/>
              <a:t>Prøv gjerne </a:t>
            </a:r>
            <a:r>
              <a:rPr lang="nb-NO" sz="2400" i="1" dirty="0"/>
              <a:t>i utgangspunktet </a:t>
            </a:r>
            <a:r>
              <a:rPr lang="nb-NO" sz="2400" dirty="0"/>
              <a:t>å begrense deg til ett hovedtema i hvert nummererte avsnitt;</a:t>
            </a:r>
            <a:r>
              <a:rPr lang="nb-NO" sz="2400" i="1" dirty="0"/>
              <a:t> ett undertema</a:t>
            </a:r>
            <a:r>
              <a:rPr lang="nb-NO" sz="2400" dirty="0"/>
              <a:t> i hvert tekstavsnitt; og én mening i hver setning</a:t>
            </a:r>
          </a:p>
          <a:p>
            <a:r>
              <a:rPr lang="nb-NO" sz="2400" dirty="0"/>
              <a:t>Vær forsiktig med å bruke upresise henvisninger som f.eks. «det», «dette», «denne», «disse», «slike» og lignende. Når du bruker slike ord, må det være 100% klart hva du viser til</a:t>
            </a:r>
          </a:p>
          <a:p>
            <a:r>
              <a:rPr lang="nb-NO" sz="2400" dirty="0"/>
              <a:t>Bruk bare begreper du forstår 100%, og slå gjerne opp i </a:t>
            </a:r>
            <a:r>
              <a:rPr lang="nb-NO" sz="2400" dirty="0">
                <a:hlinkClick r:id="rId2"/>
              </a:rPr>
              <a:t>https://www.naob.no/</a:t>
            </a:r>
            <a:r>
              <a:rPr lang="nb-NO" sz="2400" dirty="0"/>
              <a:t> </a:t>
            </a:r>
          </a:p>
          <a:p>
            <a:r>
              <a:rPr lang="nb-NO" sz="2400" dirty="0"/>
              <a:t>Ikke jål deg til med «fine» ord og vendinger, skrive vanlig (gjerne til mamma og pappa)</a:t>
            </a:r>
          </a:p>
          <a:p>
            <a:r>
              <a:rPr lang="nb-NO" sz="2400" dirty="0"/>
              <a:t>Unngå overflødige (muntlige) fyllord («faktisk», «egentlig», «liksom», «på en måte», «når det er sagt», «så» mv.) Men merk at flere slike ord </a:t>
            </a:r>
            <a:r>
              <a:rPr lang="nb-NO" sz="2400" i="1" dirty="0"/>
              <a:t>kan</a:t>
            </a:r>
            <a:r>
              <a:rPr lang="nb-NO" sz="2400" dirty="0"/>
              <a:t> brukes på meningsfull måte</a:t>
            </a:r>
          </a:p>
          <a:p>
            <a:r>
              <a:rPr lang="nb-NO" sz="2400" dirty="0"/>
              <a:t>Unngå «substantivsyken»</a:t>
            </a:r>
          </a:p>
          <a:p>
            <a:pPr lvl="1"/>
            <a:r>
              <a:rPr lang="nb-NO" sz="2000" dirty="0"/>
              <a:t>Det bør skje en innskjerpelse av dagens praksis. </a:t>
            </a:r>
            <a:r>
              <a:rPr lang="nb-NO" sz="2000" dirty="0">
                <a:sym typeface="Wingdings" panose="05000000000000000000" pitchFamily="2" charset="2"/>
              </a:rPr>
              <a:t> Dagens praksis bør skjerpes inn.</a:t>
            </a:r>
            <a:endParaRPr lang="nb-NO" sz="2000" dirty="0"/>
          </a:p>
          <a:p>
            <a:pPr lvl="1"/>
            <a:r>
              <a:rPr lang="nb-NO" sz="2000" dirty="0"/>
              <a:t>En behandling av søknaden bør foretas så snart som mulig. </a:t>
            </a:r>
            <a:r>
              <a:rPr lang="nb-NO" sz="2000" dirty="0">
                <a:sym typeface="Wingdings" panose="05000000000000000000" pitchFamily="2" charset="2"/>
              </a:rPr>
              <a:t> Søknaden bør behandles så snart som mulig.</a:t>
            </a:r>
            <a:endParaRPr lang="nb-NO" sz="2000" dirty="0"/>
          </a:p>
          <a:p>
            <a:r>
              <a:rPr lang="nb-NO" sz="2400" dirty="0"/>
              <a:t>Ikke bruk passiv form av verbet dersom du vet hvem som er det handlende subjektet i setningen</a:t>
            </a:r>
          </a:p>
          <a:p>
            <a:pPr lvl="1"/>
            <a:r>
              <a:rPr lang="nb-NO" sz="2000" dirty="0"/>
              <a:t>Skriv for eksempel: «I det følgende skal jeg undersøke» IKKE</a:t>
            </a:r>
            <a:r>
              <a:rPr lang="nb-NO" sz="2000" i="1" dirty="0"/>
              <a:t> </a:t>
            </a:r>
            <a:r>
              <a:rPr lang="nb-NO" sz="2000" dirty="0"/>
              <a:t>«i det følgende skal det undersøkes»</a:t>
            </a: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200" dirty="0"/>
              <a:t>Noen av Dags språklige kjepphester</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058333"/>
            <a:ext cx="10515600" cy="5434542"/>
          </a:xfrm>
        </p:spPr>
        <p:txBody>
          <a:bodyPr>
            <a:normAutofit fontScale="85000" lnSpcReduction="2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marL="457200" lvl="1" indent="0">
              <a:buNone/>
            </a:pPr>
            <a:r>
              <a:rPr lang="nb-NO" dirty="0"/>
              <a:t>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a:t>
            </a:r>
            <a:r>
              <a:rPr lang="nb-NO" dirty="0">
                <a:solidFill>
                  <a:schemeClr val="accent6">
                    <a:lumMod val="75000"/>
                  </a:schemeClr>
                </a:solidFill>
              </a:rPr>
              <a:t>Når det gjelder </a:t>
            </a:r>
            <a:r>
              <a:rPr lang="nb-NO" dirty="0"/>
              <a:t>sabotasje, er «de store aktørene»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krav til </a:t>
            </a:r>
            <a:r>
              <a:rPr lang="nb-NO" dirty="0"/>
              <a:t>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r>
              <a:rPr lang="nb-NO" dirty="0"/>
              <a:t>«Begrep» – «Konsept»</a:t>
            </a:r>
          </a:p>
          <a:p>
            <a:pPr lvl="1"/>
            <a:r>
              <a:rPr lang="nb-NO" dirty="0"/>
              <a:t>Flere bruker «konsept» i stedet for «begrep»</a:t>
            </a:r>
          </a:p>
          <a:p>
            <a:pPr lvl="1"/>
            <a:r>
              <a:rPr lang="nb-NO" dirty="0"/>
              <a:t>Er strengt tatt ikke feil, men uvanlig bruk av «konsept» i norsk</a:t>
            </a:r>
          </a:p>
          <a:p>
            <a:pPr lvl="1"/>
            <a:r>
              <a:rPr lang="nb-NO" dirty="0"/>
              <a:t>Husk at «begrep» inngår i mange ordsammensetninger («begrepsdannelse», «begrepsdefinisjon» mv) og at du bør/må enten bruke «begrep» eller «konsept» konsekvent. Ordsammensetninger med «konsept» blir vanskelig!</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lnSpcReduction="10000"/>
          </a:bodyPr>
          <a:lstStyle/>
          <a:p>
            <a:r>
              <a:rPr lang="nb-NO" dirty="0"/>
              <a:t>Hvis du skriver norsk bør du bruke norske begreper med mindre du har en grunn til å bruke annet språk</a:t>
            </a:r>
          </a:p>
          <a:p>
            <a:pPr lvl="1"/>
            <a:r>
              <a:rPr lang="nb-NO" dirty="0"/>
              <a:t>Dersom du f.eks. er i tvil om fortolkningen av personvernforordningen, kan det være grunn til å bruke andre språkversjoner, herunder den engelske</a:t>
            </a:r>
          </a:p>
          <a:p>
            <a:pPr marL="457200" lvl="1" indent="0">
              <a:buNone/>
            </a:pPr>
            <a:r>
              <a:rPr lang="nb-NO" dirty="0"/>
              <a:t>	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europeiske)Personvernrådet</a:t>
            </a:r>
          </a:p>
          <a:p>
            <a:pPr lvl="1"/>
            <a:r>
              <a:rPr lang="nb-NO" dirty="0"/>
              <a:t>Er det meningsforskjell mellom begrepsinnholdet av et norsk og et tilsvarende engelsk ord, er det ofte lurt å poengtere det</a:t>
            </a:r>
          </a:p>
        </p:txBody>
      </p:sp>
    </p:spTree>
    <p:extLst>
      <p:ext uri="{BB962C8B-B14F-4D97-AF65-F5344CB8AC3E}">
        <p14:creationId xmlns:p14="http://schemas.microsoft.com/office/powerpoint/2010/main" val="15766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Spesielt om språk i lover </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30074087-32DF-A543-D8F8-007BB76C80B3}"/>
              </a:ext>
            </a:extLst>
          </p:cNvPr>
          <p:cNvSpPr txBox="1"/>
          <p:nvPr/>
        </p:nvSpPr>
        <p:spPr>
          <a:xfrm>
            <a:off x="694267" y="1680633"/>
            <a:ext cx="10659533" cy="4247317"/>
          </a:xfrm>
          <a:prstGeom prst="rect">
            <a:avLst/>
          </a:prstGeom>
          <a:noFill/>
        </p:spPr>
        <p:txBody>
          <a:bodyPr wrap="square">
            <a:spAutoFit/>
          </a:bodyPr>
          <a:lstStyle/>
          <a:p>
            <a:endParaRPr lang="nb-NO" dirty="0"/>
          </a:p>
          <a:p>
            <a:r>
              <a:rPr lang="nb-NO" dirty="0"/>
              <a:t>1)</a:t>
            </a:r>
          </a:p>
          <a:p>
            <a:r>
              <a:rPr lang="nb-NO" dirty="0"/>
              <a:t>Det anbefales at rettledningen bakerst i søknaden leses nøye før blanketten fylles ut og underskrives.</a:t>
            </a:r>
          </a:p>
          <a:p>
            <a:r>
              <a:rPr lang="nb-NO" dirty="0"/>
              <a:t>Vi ber om at det tas telefonisk kontakt på forhånd for å avtale tidspunkt dersom du ønsker en avtale på skattekontoret.</a:t>
            </a:r>
          </a:p>
          <a:p>
            <a:endParaRPr lang="nb-NO" dirty="0"/>
          </a:p>
          <a:p>
            <a:r>
              <a:rPr lang="nb-NO" dirty="0"/>
              <a:t>2)</a:t>
            </a:r>
          </a:p>
          <a:p>
            <a:r>
              <a:rPr lang="nb-NO" dirty="0"/>
              <a:t>Dersom arbeidstakeren får arbeidsinntekt etter uttaket av pensjon, skal pensjonen reduseres med samme prosentsats som arbeidsinntekten utgjør av tidligere pensjonsgivende inntekt.</a:t>
            </a:r>
          </a:p>
          <a:p>
            <a:endParaRPr lang="nb-NO" dirty="0"/>
          </a:p>
          <a:p>
            <a:r>
              <a:rPr lang="nb-NO" dirty="0"/>
              <a:t>3)</a:t>
            </a:r>
          </a:p>
          <a:p>
            <a:r>
              <a:rPr lang="nb-NO" dirty="0"/>
              <a:t>Det skal ses bort fra at opprinnelig oppsigelsestid har blitt forkortet gjennom avtale i sammenheng med avslutning av arbeidsforholdet. En arving kan ikke for gave/arv fra samme giver/arvelater kreve verdsettelse etter disse regler for mer enn en eiendom eller de andeler han mottar i en eiendom.</a:t>
            </a:r>
          </a:p>
          <a:p>
            <a:endParaRPr lang="nb-NO" dirty="0"/>
          </a:p>
        </p:txBody>
      </p:sp>
      <p:sp>
        <p:nvSpPr>
          <p:cNvPr id="6" name="Tittel 5">
            <a:extLst>
              <a:ext uri="{FF2B5EF4-FFF2-40B4-BE49-F238E27FC236}">
                <a16:creationId xmlns:a16="http://schemas.microsoft.com/office/drawing/2014/main" id="{8EB5ACDE-254E-6B55-A0E6-B133902C8118}"/>
              </a:ext>
            </a:extLst>
          </p:cNvPr>
          <p:cNvSpPr>
            <a:spLocks noGrp="1"/>
          </p:cNvSpPr>
          <p:nvPr>
            <p:ph type="title"/>
          </p:nvPr>
        </p:nvSpPr>
        <p:spPr>
          <a:xfrm>
            <a:off x="838200" y="365125"/>
            <a:ext cx="10515600" cy="765175"/>
          </a:xfrm>
        </p:spPr>
        <p:txBody>
          <a:bodyPr>
            <a:normAutofit fontScale="90000"/>
          </a:bodyPr>
          <a:lstStyle/>
          <a:p>
            <a:r>
              <a:rPr lang="nb-NO" sz="3200" dirty="0"/>
              <a:t>Kan disse tekstene forbedres? Hvordan?</a:t>
            </a:r>
            <a:br>
              <a:rPr lang="nb-NO" sz="3200" dirty="0"/>
            </a:br>
            <a:endParaRPr lang="nb-NO" sz="3200" dirty="0"/>
          </a:p>
        </p:txBody>
      </p:sp>
    </p:spTree>
    <p:extLst>
      <p:ext uri="{BB962C8B-B14F-4D97-AF65-F5344CB8AC3E}">
        <p14:creationId xmlns:p14="http://schemas.microsoft.com/office/powerpoint/2010/main" val="354501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3A0E4D41-1BAE-4BCC-AED7-C8705C4C352C}"/>
              </a:ext>
            </a:extLst>
          </p:cNvPr>
          <p:cNvSpPr txBox="1"/>
          <p:nvPr/>
        </p:nvSpPr>
        <p:spPr>
          <a:xfrm>
            <a:off x="986367" y="1028343"/>
            <a:ext cx="10367433" cy="4801314"/>
          </a:xfrm>
          <a:prstGeom prst="rect">
            <a:avLst/>
          </a:prstGeom>
          <a:noFill/>
        </p:spPr>
        <p:txBody>
          <a:bodyPr wrap="square">
            <a:spAutoFit/>
          </a:bodyPr>
          <a:lstStyle/>
          <a:p>
            <a:r>
              <a:rPr lang="nb-NO" dirty="0"/>
              <a:t>4)</a:t>
            </a:r>
          </a:p>
          <a:p>
            <a:r>
              <a:rPr lang="nb-NO" dirty="0"/>
              <a:t>Når en rekke faktorer trekkes inn i analysen slik at lønn sammenliknes for kvinner og menn med like lang utdanning, like lang yrkeserfaring og som har samme yrke og arbeider i samme bransje, så synker lønnsforskjellene til 8-10%.</a:t>
            </a:r>
          </a:p>
          <a:p>
            <a:endParaRPr lang="nb-NO" dirty="0"/>
          </a:p>
          <a:p>
            <a:r>
              <a:rPr lang="nb-NO" dirty="0"/>
              <a:t>5)</a:t>
            </a:r>
          </a:p>
          <a:p>
            <a:r>
              <a:rPr lang="nb-NO" dirty="0"/>
              <a:t>Vedtakelsen av forelegget er frivillig og innebærer at straffesaken mot Dem avgjøres endelig uten domstolsbehandling. Vedtakelsen har samme virkning som en dom, og kan vanligvis ikke påankes. Også utenfor straffesaken kan vedtakelsen få betydning som en endelig dom, for eksempel når det gjelder adgangen til å beholde eller få offentlige bevillinger, autorisasjoner osv. (blant annet førerkort og bevertningsbevilling), likesom innberetning kan skje til foresatte </a:t>
            </a:r>
            <a:r>
              <a:rPr lang="nb-NO" dirty="0" err="1"/>
              <a:t>m.v</a:t>
            </a:r>
            <a:r>
              <a:rPr lang="nb-NO" dirty="0"/>
              <a:t>. Vedtakelsen kan også få betydning for erstatningsoppgjøret der skade er voldt.</a:t>
            </a:r>
          </a:p>
          <a:p>
            <a:endParaRPr lang="nb-NO" dirty="0"/>
          </a:p>
          <a:p>
            <a:r>
              <a:rPr lang="nb-NO" dirty="0"/>
              <a:t>6)</a:t>
            </a:r>
          </a:p>
          <a:p>
            <a:r>
              <a:rPr lang="nb-NO" dirty="0"/>
              <a:t>Dette skyldes blant annet at mange, til og med leger er lite bevisst på hudkreft og dermed feiler med å diagnostisere den i tidligere faser. I følge Kreftforeningen kan enkelte faktorer, som for eksempel soleksponering øke risikoen for hudkreft, likevel er årsaken til kreftsykdom vanligvis ukjent.  </a:t>
            </a:r>
          </a:p>
        </p:txBody>
      </p:sp>
    </p:spTree>
    <p:extLst>
      <p:ext uri="{BB962C8B-B14F-4D97-AF65-F5344CB8AC3E}">
        <p14:creationId xmlns:p14="http://schemas.microsoft.com/office/powerpoint/2010/main" val="301548529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1287</Words>
  <Application>Microsoft Office PowerPoint</Application>
  <PresentationFormat>Widescreen</PresentationFormat>
  <Paragraphs>73</Paragraphs>
  <Slides>8</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8</vt:i4>
      </vt:variant>
    </vt:vector>
  </HeadingPairs>
  <TitlesOfParts>
    <vt:vector size="12" baseType="lpstr">
      <vt:lpstr>Arial</vt:lpstr>
      <vt:lpstr>Calibri</vt:lpstr>
      <vt:lpstr>Calibri Light</vt:lpstr>
      <vt:lpstr>Office-tema</vt:lpstr>
      <vt:lpstr>Klarspråk</vt:lpstr>
      <vt:lpstr>Hva er klart språk?</vt:lpstr>
      <vt:lpstr>Noen tips om språk</vt:lpstr>
      <vt:lpstr>Noen av Dags språklige kjepphester</vt:lpstr>
      <vt:lpstr>Norsk og engelsk</vt:lpstr>
      <vt:lpstr>Spesielt om språk i lover </vt:lpstr>
      <vt:lpstr>Kan disse tekstene forbedres? Hvordan?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Klarspråk</dc:title>
  <dc:creator>dag wiese schartum</dc:creator>
  <cp:lastModifiedBy>dag wiese schartum</cp:lastModifiedBy>
  <cp:revision>6</cp:revision>
  <dcterms:created xsi:type="dcterms:W3CDTF">2023-08-29T18:54:41Z</dcterms:created>
  <dcterms:modified xsi:type="dcterms:W3CDTF">2023-09-05T20:02:47Z</dcterms:modified>
</cp:coreProperties>
</file>