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p:cViewPr varScale="1">
        <p:scale>
          <a:sx n="103" d="100"/>
          <a:sy n="103" d="100"/>
        </p:scale>
        <p:origin x="57"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2D47EF-729A-EE9A-79B8-50141632E90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92486052-3015-4058-9CF4-2F11FF7440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D549F7E-3D63-AA7A-EA41-1B0CF98EA4F5}"/>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5" name="Plassholder for bunntekst 4">
            <a:extLst>
              <a:ext uri="{FF2B5EF4-FFF2-40B4-BE49-F238E27FC236}">
                <a16:creationId xmlns:a16="http://schemas.microsoft.com/office/drawing/2014/main" id="{035E147E-4597-2AB8-CA84-91852688B2F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E03C7A2-0209-692D-3A4B-9CFFC3FA1B15}"/>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3565825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E450CC-97D8-D22C-2628-D5DD2C27F95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5B039A0-7DC5-B9F3-BCB5-327C8ADD9C5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C214776-9D9F-DDF3-99CC-08A578F65CA5}"/>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5" name="Plassholder for bunntekst 4">
            <a:extLst>
              <a:ext uri="{FF2B5EF4-FFF2-40B4-BE49-F238E27FC236}">
                <a16:creationId xmlns:a16="http://schemas.microsoft.com/office/drawing/2014/main" id="{C1856584-B00A-4F33-473A-7EAF950C178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54710FD-EC8E-11A4-AC9D-6A036D0F1E63}"/>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1970845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C86FBA-E000-52E3-949F-DA2DBA671B7E}"/>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0B77220-8A76-1AA3-ABE9-F6B3B5CDD3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98E5E48A-D0E9-648E-7320-7E424E054653}"/>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5" name="Plassholder for bunntekst 4">
            <a:extLst>
              <a:ext uri="{FF2B5EF4-FFF2-40B4-BE49-F238E27FC236}">
                <a16:creationId xmlns:a16="http://schemas.microsoft.com/office/drawing/2014/main" id="{9B3B91F0-4F21-D25E-3EFD-03BAF0D542B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6BA747A-ADF3-6C01-E94A-5D9A2C8F39F5}"/>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3655854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EBED1C-E85B-E3A7-4D1B-3504AACD90E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94317B8-2F7D-FCDD-A205-73E11C2D7D9C}"/>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7C494FB9-0166-8FD9-2B19-3A7DB0DFAF1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05BB0BB-52F7-7618-E0FD-7CAD9084F896}"/>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6" name="Plassholder for bunntekst 5">
            <a:extLst>
              <a:ext uri="{FF2B5EF4-FFF2-40B4-BE49-F238E27FC236}">
                <a16:creationId xmlns:a16="http://schemas.microsoft.com/office/drawing/2014/main" id="{7C1EF348-68F7-4854-5054-29D3ADEB8A7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4222FA9-8F24-72D5-1896-19FB34CE7BE0}"/>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220750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1897F82-C912-1F8D-8B28-2A97F94B2E3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CFC8F13D-87B2-4D4C-D34E-3B6EA9B21B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F4AA2AF-72A7-5BF2-30E7-29BCC75151A5}"/>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ABAF68C-708F-050D-062F-B4DE30DE09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F9BC43F-58EE-DA82-8492-7292688C4980}"/>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3DC8340-24B7-01F0-EDD1-C4A1C3C24A61}"/>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8" name="Plassholder for bunntekst 7">
            <a:extLst>
              <a:ext uri="{FF2B5EF4-FFF2-40B4-BE49-F238E27FC236}">
                <a16:creationId xmlns:a16="http://schemas.microsoft.com/office/drawing/2014/main" id="{7EA19AFC-EAFE-AC11-20CA-91299247F61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557B1D7-55EA-C73B-5CFA-26A9B9BC99B0}"/>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1896786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83CF45-54EF-B1EA-FDB4-58346FFDA9D8}"/>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C422CCD-C677-1145-ADE3-B40BB429B46D}"/>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4" name="Plassholder for bunntekst 3">
            <a:extLst>
              <a:ext uri="{FF2B5EF4-FFF2-40B4-BE49-F238E27FC236}">
                <a16:creationId xmlns:a16="http://schemas.microsoft.com/office/drawing/2014/main" id="{D8CA5B63-07AD-D54F-A8D1-42AA3228D5FC}"/>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68819FC-69A8-760B-2A0D-8DB8063808A3}"/>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3318635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F0F35C9-EAB2-0D89-B4E9-ACC99847B370}"/>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3" name="Plassholder for bunntekst 2">
            <a:extLst>
              <a:ext uri="{FF2B5EF4-FFF2-40B4-BE49-F238E27FC236}">
                <a16:creationId xmlns:a16="http://schemas.microsoft.com/office/drawing/2014/main" id="{212CEB51-6CE6-48A9-AC05-B5FF6AB4FDE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0CB0D04A-8BFE-04F2-8B36-2A3509D2D74A}"/>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1571511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A76F14-143D-F441-DAE7-253A9AE1EFD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044E6ADF-F5F5-68D6-4ECE-95E10FBCB2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104DEE8-A345-FDBB-9B8B-E35C2311D3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0F82528-4C13-E4FB-62CC-2276080CBCBD}"/>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6" name="Plassholder for bunntekst 5">
            <a:extLst>
              <a:ext uri="{FF2B5EF4-FFF2-40B4-BE49-F238E27FC236}">
                <a16:creationId xmlns:a16="http://schemas.microsoft.com/office/drawing/2014/main" id="{DC9AB4CE-5B08-997B-7091-6C9AB954B72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00F4930-23B6-2B80-EA67-3A40FA687029}"/>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215285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776E1D-F313-7D38-45C9-CC236509DAE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238EC2A6-6161-9FB1-9783-AEFD7ADE9B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3FF8CC4-FDEE-9EA5-522D-71E17AD720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A9DC68C-43F7-164C-AB0E-75267EDABFBA}"/>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6" name="Plassholder for bunntekst 5">
            <a:extLst>
              <a:ext uri="{FF2B5EF4-FFF2-40B4-BE49-F238E27FC236}">
                <a16:creationId xmlns:a16="http://schemas.microsoft.com/office/drawing/2014/main" id="{EE94521F-2AB3-AF07-851B-3B79D4AE239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D7DD855-D1E4-6606-C649-7CBC0CE5F45B}"/>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3156283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E12DCA-6851-0378-4F9B-014311BD9CF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BB6C80A1-93C8-E1D3-822B-549C7A969A77}"/>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D4C3F4A-B41B-4F90-FBBC-16893CADFE3A}"/>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5" name="Plassholder for bunntekst 4">
            <a:extLst>
              <a:ext uri="{FF2B5EF4-FFF2-40B4-BE49-F238E27FC236}">
                <a16:creationId xmlns:a16="http://schemas.microsoft.com/office/drawing/2014/main" id="{ED57CF49-4418-B166-B67A-1E7997434F7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1033A2D-8180-D4BC-9D2B-7348B5DB6589}"/>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404394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E28C5F5F-BA57-680E-DEB9-0F27DCE0725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886E92C-8064-6020-C55F-67A9B20987C3}"/>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B5CBA6C-9378-128C-26CB-84DBA5DB521D}"/>
              </a:ext>
            </a:extLst>
          </p:cNvPr>
          <p:cNvSpPr>
            <a:spLocks noGrp="1"/>
          </p:cNvSpPr>
          <p:nvPr>
            <p:ph type="dt" sz="half" idx="10"/>
          </p:nvPr>
        </p:nvSpPr>
        <p:spPr/>
        <p:txBody>
          <a:bodyPr/>
          <a:lstStyle/>
          <a:p>
            <a:fld id="{9CD8366F-0EA0-400C-896A-78B1A176CDA0}" type="datetimeFigureOut">
              <a:rPr lang="nb-NO" smtClean="0"/>
              <a:t>27.03.2023</a:t>
            </a:fld>
            <a:endParaRPr lang="nb-NO"/>
          </a:p>
        </p:txBody>
      </p:sp>
      <p:sp>
        <p:nvSpPr>
          <p:cNvPr id="5" name="Plassholder for bunntekst 4">
            <a:extLst>
              <a:ext uri="{FF2B5EF4-FFF2-40B4-BE49-F238E27FC236}">
                <a16:creationId xmlns:a16="http://schemas.microsoft.com/office/drawing/2014/main" id="{364F9D34-4FA4-AF80-3159-03C1020F7D0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C78D305-4E6D-0C9F-0228-B46B42C4F616}"/>
              </a:ext>
            </a:extLst>
          </p:cNvPr>
          <p:cNvSpPr>
            <a:spLocks noGrp="1"/>
          </p:cNvSpPr>
          <p:nvPr>
            <p:ph type="sldNum" sz="quarter" idx="12"/>
          </p:nvPr>
        </p:nvSpPr>
        <p:spPr/>
        <p:txBody>
          <a:bodyPr/>
          <a:lstStyle/>
          <a:p>
            <a:fld id="{6DC44817-3BC1-4CFC-9A67-DA9C79A7E3AC}" type="slidenum">
              <a:rPr lang="nb-NO" smtClean="0"/>
              <a:t>‹#›</a:t>
            </a:fld>
            <a:endParaRPr lang="nb-NO"/>
          </a:p>
        </p:txBody>
      </p:sp>
    </p:spTree>
    <p:extLst>
      <p:ext uri="{BB962C8B-B14F-4D97-AF65-F5344CB8AC3E}">
        <p14:creationId xmlns:p14="http://schemas.microsoft.com/office/powerpoint/2010/main" val="2494756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DFF5023-7247-F4C8-C5B2-049363A30F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F3DF0F9-80EA-047E-4D0A-6EF5421AF6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86F1AB0-A7EE-BAC8-D1D6-3EF2DC80B1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8366F-0EA0-400C-896A-78B1A176CDA0}" type="datetimeFigureOut">
              <a:rPr lang="nb-NO" smtClean="0"/>
              <a:t>27.03.2023</a:t>
            </a:fld>
            <a:endParaRPr lang="nb-NO"/>
          </a:p>
        </p:txBody>
      </p:sp>
      <p:sp>
        <p:nvSpPr>
          <p:cNvPr id="5" name="Plassholder for bunntekst 4">
            <a:extLst>
              <a:ext uri="{FF2B5EF4-FFF2-40B4-BE49-F238E27FC236}">
                <a16:creationId xmlns:a16="http://schemas.microsoft.com/office/drawing/2014/main" id="{56A5A6ED-D422-B37D-6C51-9231C4ACE2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38480721-A236-5D43-0F85-2A8CBAFAF4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C44817-3BC1-4CFC-9A67-DA9C79A7E3AC}" type="slidenum">
              <a:rPr lang="nb-NO" smtClean="0"/>
              <a:t>‹#›</a:t>
            </a:fld>
            <a:endParaRPr lang="nb-NO"/>
          </a:p>
        </p:txBody>
      </p:sp>
    </p:spTree>
    <p:extLst>
      <p:ext uri="{BB962C8B-B14F-4D97-AF65-F5344CB8AC3E}">
        <p14:creationId xmlns:p14="http://schemas.microsoft.com/office/powerpoint/2010/main" val="296753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A492FB-22AB-18D8-13C1-F104BADFD2F8}"/>
              </a:ext>
            </a:extLst>
          </p:cNvPr>
          <p:cNvSpPr>
            <a:spLocks noGrp="1"/>
          </p:cNvSpPr>
          <p:nvPr>
            <p:ph type="ctrTitle"/>
          </p:nvPr>
        </p:nvSpPr>
        <p:spPr/>
        <p:txBody>
          <a:bodyPr>
            <a:normAutofit/>
          </a:bodyPr>
          <a:lstStyle/>
          <a:p>
            <a:r>
              <a:rPr lang="nb-NO" sz="2800" dirty="0"/>
              <a:t>Noen felles kommentarer til litteraturstudien på FINF4022</a:t>
            </a:r>
          </a:p>
        </p:txBody>
      </p:sp>
      <p:sp>
        <p:nvSpPr>
          <p:cNvPr id="3" name="Undertittel 2">
            <a:extLst>
              <a:ext uri="{FF2B5EF4-FFF2-40B4-BE49-F238E27FC236}">
                <a16:creationId xmlns:a16="http://schemas.microsoft.com/office/drawing/2014/main" id="{8BB1857B-F99F-20DD-5917-B5FE19AF88F4}"/>
              </a:ext>
            </a:extLst>
          </p:cNvPr>
          <p:cNvSpPr>
            <a:spLocks noGrp="1"/>
          </p:cNvSpPr>
          <p:nvPr>
            <p:ph type="subTitle" idx="1"/>
          </p:nvPr>
        </p:nvSpPr>
        <p:spPr/>
        <p:txBody>
          <a:bodyPr>
            <a:normAutofit/>
          </a:bodyPr>
          <a:lstStyle/>
          <a:p>
            <a:r>
              <a:rPr lang="nb-NO" sz="1600" dirty="0"/>
              <a:t>Dag Wiese Schartum, AFIN</a:t>
            </a:r>
          </a:p>
        </p:txBody>
      </p:sp>
    </p:spTree>
    <p:extLst>
      <p:ext uri="{BB962C8B-B14F-4D97-AF65-F5344CB8AC3E}">
        <p14:creationId xmlns:p14="http://schemas.microsoft.com/office/powerpoint/2010/main" val="584560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40CCAA-1BF4-EB9C-E19A-1827534E427C}"/>
              </a:ext>
            </a:extLst>
          </p:cNvPr>
          <p:cNvSpPr>
            <a:spLocks noGrp="1"/>
          </p:cNvSpPr>
          <p:nvPr>
            <p:ph type="title"/>
          </p:nvPr>
        </p:nvSpPr>
        <p:spPr/>
        <p:txBody>
          <a:bodyPr/>
          <a:lstStyle/>
          <a:p>
            <a:r>
              <a:rPr lang="nb-NO" dirty="0"/>
              <a:t>Faglitteratur og metodelitteratur</a:t>
            </a:r>
            <a:br>
              <a:rPr lang="nb-NO" dirty="0"/>
            </a:br>
            <a:endParaRPr lang="nb-NO" dirty="0"/>
          </a:p>
        </p:txBody>
      </p:sp>
      <p:sp>
        <p:nvSpPr>
          <p:cNvPr id="6" name="Plassholder for innhold 5">
            <a:extLst>
              <a:ext uri="{FF2B5EF4-FFF2-40B4-BE49-F238E27FC236}">
                <a16:creationId xmlns:a16="http://schemas.microsoft.com/office/drawing/2014/main" id="{52B8BBC9-B74C-26DF-8094-AF896D4CE768}"/>
              </a:ext>
            </a:extLst>
          </p:cNvPr>
          <p:cNvSpPr>
            <a:spLocks noGrp="1"/>
          </p:cNvSpPr>
          <p:nvPr>
            <p:ph idx="1"/>
          </p:nvPr>
        </p:nvSpPr>
        <p:spPr>
          <a:xfrm>
            <a:off x="878385" y="3616206"/>
            <a:ext cx="10515600" cy="1138358"/>
          </a:xfrm>
        </p:spPr>
        <p:txBody>
          <a:bodyPr/>
          <a:lstStyle/>
          <a:p>
            <a:r>
              <a:rPr lang="nb-NO" dirty="0"/>
              <a:t>Den foreløpige litteraturstudien bør ha vekt på faglitteraturen</a:t>
            </a:r>
          </a:p>
          <a:p>
            <a:r>
              <a:rPr lang="nb-NO" dirty="0"/>
              <a:t>Metodelitteratur bør brukes aktivt i forbindelse med b)</a:t>
            </a:r>
          </a:p>
        </p:txBody>
      </p:sp>
      <p:sp>
        <p:nvSpPr>
          <p:cNvPr id="5" name="TekstSylinder 4">
            <a:extLst>
              <a:ext uri="{FF2B5EF4-FFF2-40B4-BE49-F238E27FC236}">
                <a16:creationId xmlns:a16="http://schemas.microsoft.com/office/drawing/2014/main" id="{4A18A99F-A49E-4E6C-4760-1B77A364AA55}"/>
              </a:ext>
            </a:extLst>
          </p:cNvPr>
          <p:cNvSpPr txBox="1"/>
          <p:nvPr/>
        </p:nvSpPr>
        <p:spPr>
          <a:xfrm>
            <a:off x="878385" y="1191391"/>
            <a:ext cx="9753600" cy="2031325"/>
          </a:xfrm>
          <a:prstGeom prst="rect">
            <a:avLst/>
          </a:prstGeom>
          <a:solidFill>
            <a:schemeClr val="accent4">
              <a:lumMod val="20000"/>
              <a:lumOff val="80000"/>
            </a:schemeClr>
          </a:solidFill>
        </p:spPr>
        <p:txBody>
          <a:bodyPr wrap="square">
            <a:spAutoFit/>
          </a:bodyPr>
          <a:lstStyle/>
          <a:p>
            <a:r>
              <a:rPr lang="nb-NO" dirty="0"/>
              <a:t>Sluttrapporten skal inneholde</a:t>
            </a:r>
          </a:p>
          <a:p>
            <a:r>
              <a:rPr lang="nb-NO" dirty="0"/>
              <a:t>a) oppdatert versjon av rapporten fra litteraturstudiet;</a:t>
            </a:r>
          </a:p>
          <a:p>
            <a:r>
              <a:rPr lang="nb-NO" dirty="0"/>
              <a:t>b) intervjuopplegg, resultater fra intervjuet, og vurderinger av dette;</a:t>
            </a:r>
          </a:p>
          <a:p>
            <a:r>
              <a:rPr lang="nb-NO" dirty="0"/>
              <a:t>c) en samlet, faglig refleksjon der studenten redegjør for og diskuterer metodiske og andre </a:t>
            </a:r>
          </a:p>
          <a:p>
            <a:r>
              <a:rPr lang="nb-NO" dirty="0"/>
              <a:t>faglige utfordringene hen har stått ovenfor (I denne delen er det viktig at studenten aktivt </a:t>
            </a:r>
          </a:p>
          <a:p>
            <a:r>
              <a:rPr lang="nb-NO" dirty="0"/>
              <a:t>bruker den litteraturen hen har funnet frem til i litteraturstudien);</a:t>
            </a:r>
          </a:p>
          <a:p>
            <a:r>
              <a:rPr lang="nb-NO" dirty="0"/>
              <a:t>d) litteratur- og kildeliste, satt formelt riktig opp.</a:t>
            </a:r>
          </a:p>
        </p:txBody>
      </p:sp>
    </p:spTree>
    <p:extLst>
      <p:ext uri="{BB962C8B-B14F-4D97-AF65-F5344CB8AC3E}">
        <p14:creationId xmlns:p14="http://schemas.microsoft.com/office/powerpoint/2010/main" val="1751425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D60F32D-A2F9-1D01-6000-FC60EB2FD15F}"/>
              </a:ext>
            </a:extLst>
          </p:cNvPr>
          <p:cNvSpPr>
            <a:spLocks noGrp="1"/>
          </p:cNvSpPr>
          <p:nvPr>
            <p:ph idx="1"/>
          </p:nvPr>
        </p:nvSpPr>
        <p:spPr>
          <a:xfrm>
            <a:off x="838200" y="1930916"/>
            <a:ext cx="10515600" cy="4246047"/>
          </a:xfrm>
        </p:spPr>
        <p:txBody>
          <a:bodyPr>
            <a:normAutofit fontScale="92500" lnSpcReduction="20000"/>
          </a:bodyPr>
          <a:lstStyle/>
          <a:p>
            <a:r>
              <a:rPr lang="nb-NO" dirty="0"/>
              <a:t>Fremgangsmåte</a:t>
            </a:r>
          </a:p>
          <a:p>
            <a:pPr lvl="1"/>
            <a:r>
              <a:rPr lang="nb-NO" dirty="0"/>
              <a:t>Gjerne også hvordan du </a:t>
            </a:r>
            <a:r>
              <a:rPr lang="nb-NO" i="1" dirty="0"/>
              <a:t>kunne ha </a:t>
            </a:r>
            <a:r>
              <a:rPr lang="nb-NO" dirty="0"/>
              <a:t>søkt litteratur (og kritisk diskusjon av hva du faktisk har gjort)</a:t>
            </a:r>
          </a:p>
          <a:p>
            <a:r>
              <a:rPr lang="nb-NO" dirty="0"/>
              <a:t>Funn</a:t>
            </a:r>
          </a:p>
          <a:p>
            <a:pPr lvl="1"/>
            <a:r>
              <a:rPr lang="nb-NO" dirty="0"/>
              <a:t>Må forklare innhold godt nok til at det blir forståelig for andre</a:t>
            </a:r>
          </a:p>
          <a:p>
            <a:pPr lvl="1"/>
            <a:r>
              <a:rPr lang="nb-NO" dirty="0"/>
              <a:t>Oppstår det hvite flekker, bør du fylle inn eller i det minste kommentere</a:t>
            </a:r>
          </a:p>
          <a:p>
            <a:pPr lvl="1"/>
            <a:r>
              <a:rPr lang="nb-NO" dirty="0"/>
              <a:t>Kan ikke bare akseptere påstander mv. uten kommentar eller diskusjon</a:t>
            </a:r>
          </a:p>
          <a:p>
            <a:pPr lvl="2"/>
            <a:r>
              <a:rPr lang="nb-NO" dirty="0"/>
              <a:t>Diskuter gjerne under veis</a:t>
            </a:r>
          </a:p>
          <a:p>
            <a:pPr lvl="2"/>
            <a:r>
              <a:rPr lang="nb-NO" dirty="0"/>
              <a:t>Søk gjerne etter forskjellige syn/uenigheter</a:t>
            </a:r>
          </a:p>
          <a:p>
            <a:pPr lvl="2"/>
            <a:r>
              <a:rPr lang="nb-NO" dirty="0"/>
              <a:t>Kom gjerne med egne synspunkter, men gjør det tydelig når det er dine meninger</a:t>
            </a:r>
          </a:p>
          <a:p>
            <a:r>
              <a:rPr lang="nb-NO" dirty="0"/>
              <a:t>Vurderinger</a:t>
            </a:r>
          </a:p>
          <a:p>
            <a:pPr lvl="1"/>
            <a:r>
              <a:rPr lang="nb-NO" dirty="0"/>
              <a:t>Vil som regel </a:t>
            </a:r>
            <a:r>
              <a:rPr lang="nb-NO" u="sng" dirty="0"/>
              <a:t>både</a:t>
            </a:r>
            <a:r>
              <a:rPr lang="nb-NO" dirty="0"/>
              <a:t> være ønskelig/nødvendig å vurdere under veis i a) og b) </a:t>
            </a:r>
            <a:r>
              <a:rPr lang="nb-NO" u="sng" dirty="0"/>
              <a:t>og </a:t>
            </a:r>
            <a:r>
              <a:rPr lang="nb-NO" dirty="0"/>
              <a:t>diskutere (samlet/utfyllende) i c)</a:t>
            </a:r>
          </a:p>
        </p:txBody>
      </p:sp>
      <p:sp>
        <p:nvSpPr>
          <p:cNvPr id="5" name="TekstSylinder 4">
            <a:extLst>
              <a:ext uri="{FF2B5EF4-FFF2-40B4-BE49-F238E27FC236}">
                <a16:creationId xmlns:a16="http://schemas.microsoft.com/office/drawing/2014/main" id="{A6C809CB-FD8D-F58D-D793-551610196AF6}"/>
              </a:ext>
            </a:extLst>
          </p:cNvPr>
          <p:cNvSpPr txBox="1"/>
          <p:nvPr/>
        </p:nvSpPr>
        <p:spPr>
          <a:xfrm>
            <a:off x="960965" y="681037"/>
            <a:ext cx="9787467" cy="646331"/>
          </a:xfrm>
          <a:prstGeom prst="rect">
            <a:avLst/>
          </a:prstGeom>
          <a:solidFill>
            <a:schemeClr val="accent4">
              <a:lumMod val="20000"/>
              <a:lumOff val="80000"/>
            </a:schemeClr>
          </a:solidFill>
        </p:spPr>
        <p:txBody>
          <a:bodyPr wrap="square">
            <a:spAutoFit/>
          </a:bodyPr>
          <a:lstStyle/>
          <a:p>
            <a:r>
              <a:rPr lang="nb-NO" dirty="0"/>
              <a:t>Rapporten fra litteraturstudien skal studenten minst a) redegjøre for hvordan hen har søkt litteratur, b) redegjøre med egne ord for hva hen fant frem til (ingen lange sitater), og c) vurdere funnene i a) og b).</a:t>
            </a:r>
          </a:p>
        </p:txBody>
      </p:sp>
    </p:spTree>
    <p:extLst>
      <p:ext uri="{BB962C8B-B14F-4D97-AF65-F5344CB8AC3E}">
        <p14:creationId xmlns:p14="http://schemas.microsoft.com/office/powerpoint/2010/main" val="298125372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269</Words>
  <Application>Microsoft Office PowerPoint</Application>
  <PresentationFormat>Widescreen</PresentationFormat>
  <Paragraphs>24</Paragraphs>
  <Slides>3</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3</vt:i4>
      </vt:variant>
    </vt:vector>
  </HeadingPairs>
  <TitlesOfParts>
    <vt:vector size="7" baseType="lpstr">
      <vt:lpstr>Arial</vt:lpstr>
      <vt:lpstr>Calibri</vt:lpstr>
      <vt:lpstr>Calibri Light</vt:lpstr>
      <vt:lpstr>Office-tema</vt:lpstr>
      <vt:lpstr>Noen felles kommentarer til litteraturstudien på FINF4022</vt:lpstr>
      <vt:lpstr>Faglitteratur og metodelitteratur </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Noen felles kommentarer til litteraturstudien på FINF4022</dc:title>
  <dc:creator>dag wiese schartum</dc:creator>
  <cp:lastModifiedBy>dag wiese schartum</cp:lastModifiedBy>
  <cp:revision>1</cp:revision>
  <dcterms:created xsi:type="dcterms:W3CDTF">2023-03-27T09:01:54Z</dcterms:created>
  <dcterms:modified xsi:type="dcterms:W3CDTF">2023-03-27T09:22:23Z</dcterms:modified>
</cp:coreProperties>
</file>