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2" r:id="rId7"/>
    <p:sldId id="260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7F0808-D8DA-AB24-E6BC-EB376E913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6728A90-DE4D-E8E7-5D30-78D09AD8AD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37422B-77BF-93D0-D69B-8CADA2781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B7C8-7B79-4758-8BD3-E28D12FA158D}" type="datetimeFigureOut">
              <a:rPr lang="nb-NO" smtClean="0"/>
              <a:t>12.02.2023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34A339-F53D-9726-767A-C775CE8F7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D94F2C3-E4AC-A4F7-D3B3-7DB1DA18A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2B18-30E8-40D8-BCAB-A24EC202D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186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F2FDAA-40B3-7434-DEF6-33CDE398A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8119F7-BD7B-7418-1776-D37E278F6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F26EF45-C4A7-37FC-5BDD-4A0F1BC22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B7C8-7B79-4758-8BD3-E28D12FA158D}" type="datetimeFigureOut">
              <a:rPr lang="nb-NO" smtClean="0"/>
              <a:t>12.02.2023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870BB6-364D-35B8-349F-D01E485ED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094F55-2568-1AAE-2173-716B2E198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2B18-30E8-40D8-BCAB-A24EC202D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6366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1187F5-05EA-43DF-B9E4-0F7B6074F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653FF5A-FF6A-A8D5-179D-BD6527523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AAFCC78-1213-4497-F600-7EB6542D7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B7C8-7B79-4758-8BD3-E28D12FA158D}" type="datetimeFigureOut">
              <a:rPr lang="nb-NO" smtClean="0"/>
              <a:t>12.02.2023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F76AEF-C06B-97D0-A69F-42AB1882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239C37-BCDC-5A1D-B622-A330791C8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2B18-30E8-40D8-BCAB-A24EC202D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4469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894D4A-3AF2-62F9-9663-65EEEB609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E47F91-711A-483E-2709-4381368D6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43142C1-AD78-8E8B-B0E9-1EFF16EAE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B4E86F4-602A-33F5-CEFC-769405985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B7C8-7B79-4758-8BD3-E28D12FA158D}" type="datetimeFigureOut">
              <a:rPr lang="nb-NO" smtClean="0"/>
              <a:t>12.02.2023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0FE4F78-84A9-8ADD-6C33-647A95DB6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7C32F1-CC89-49D5-17C9-D73DA27FE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2B18-30E8-40D8-BCAB-A24EC202D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8452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B44BDD-98CC-1C99-629A-C264099A3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73E4AA4-4F21-E755-AE32-1D6FF4396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474D68-3DC7-1A76-AA0F-5F4FED336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83F617E-1392-6745-1A72-62670FFC8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D177475-B0E4-63B1-0F14-7ECA18479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699378D-4AFB-5CE0-FBC2-9C2EB952D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B7C8-7B79-4758-8BD3-E28D12FA158D}" type="datetimeFigureOut">
              <a:rPr lang="nb-NO" smtClean="0"/>
              <a:t>12.02.2023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2F97694-CB8F-FA83-7153-33532210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36C3833-20AE-D837-9F70-9F80555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2B18-30E8-40D8-BCAB-A24EC202D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4319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8077A-91CF-4E5E-6826-F93D595F6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8EB26D0-2EC5-E311-5A80-DD70CB742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B7C8-7B79-4758-8BD3-E28D12FA158D}" type="datetimeFigureOut">
              <a:rPr lang="nb-NO" smtClean="0"/>
              <a:t>12.02.2023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15A1B7A-6C2F-F014-4E4B-2F581A61D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567291B-1E2C-E0D1-5BE5-BF29E354B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2B18-30E8-40D8-BCAB-A24EC202D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3011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FE51D8A-1740-45C7-8C8A-F0DC5C09A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B7C8-7B79-4758-8BD3-E28D12FA158D}" type="datetimeFigureOut">
              <a:rPr lang="nb-NO" smtClean="0"/>
              <a:t>12.02.2023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6F3B514-BF31-B963-C788-499F28223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F3C33A0-F2DE-E3ED-032C-E34F4F54C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2B18-30E8-40D8-BCAB-A24EC202D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9156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0D5B2D-CC9E-A169-36F8-F70A124BD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2EE1F3-6888-E2FF-4203-DEFCC96B5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8154E1B-4DF4-003F-E70C-424C05E14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B216219-00C0-24CC-78AD-DC2B574B6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B7C8-7B79-4758-8BD3-E28D12FA158D}" type="datetimeFigureOut">
              <a:rPr lang="nb-NO" smtClean="0"/>
              <a:t>12.02.2023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15FAA16-0B4E-2D5D-908A-3EE923CDC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DE58BB3-8F58-B9B6-F0CD-C66A3228E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2B18-30E8-40D8-BCAB-A24EC202D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9349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613A81-368D-56CB-0931-A904BAC00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DDB69BB-A988-3FC0-2533-493DF84880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6C4654C-D9C4-22B3-1DE8-80E2FF1F7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75D05FA-A382-FAB6-DFD0-B1139695D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B7C8-7B79-4758-8BD3-E28D12FA158D}" type="datetimeFigureOut">
              <a:rPr lang="nb-NO" smtClean="0"/>
              <a:t>12.02.2023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CD81515-0372-57A2-E464-A1378AB3A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14A2BC3-3663-7471-B2E4-8C197B2F3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2B18-30E8-40D8-BCAB-A24EC202D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82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CC00A5-18DA-4362-502F-2FF61013F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FD9B9E5-2292-50F4-FD59-00BF29BB1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EBE1C8-110D-55DC-0DCC-538BC1A01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B7C8-7B79-4758-8BD3-E28D12FA158D}" type="datetimeFigureOut">
              <a:rPr lang="nb-NO" smtClean="0"/>
              <a:t>12.02.2023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C73F7E-63BC-D3CE-BDEA-7D6791F33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0599471-F9B7-C8DE-B925-937665AA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2B18-30E8-40D8-BCAB-A24EC202D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77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A9A3460-63B7-3C39-3E54-2B1505EAE1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010644C-107B-B4D5-16E3-F1469169D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C449CE-93EF-C3E8-84B0-4F86E70BD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9B7C8-7B79-4758-8BD3-E28D12FA158D}" type="datetimeFigureOut">
              <a:rPr lang="nb-NO" smtClean="0"/>
              <a:t>12.02.2023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6758827-6A09-01B4-B18D-247371A11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D0B9254-C252-1960-8211-E424F82ED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2B18-30E8-40D8-BCAB-A24EC202D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565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A694FA6-D3E1-E411-3621-A587A41D8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F2901C3-0B66-A307-CC24-08A64254E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50409E-00B5-67DA-5157-80B27B2CFF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9B7C8-7B79-4758-8BD3-E28D12FA158D}" type="datetimeFigureOut">
              <a:rPr lang="nb-NO" smtClean="0"/>
              <a:t>12.02.2023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34D28D1-6C4E-AE57-7FA6-6BDB2A0847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243DBC-E6AA-5C0F-F96B-C7A01E5102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82B18-30E8-40D8-BCAB-A24EC202D5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805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10EF18-1944-67BA-B32F-DF026EE822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200" dirty="0">
                <a:solidFill>
                  <a:srgbClr val="C00000"/>
                </a:solidFill>
              </a:rPr>
              <a:t>Dokumentstudier og </a:t>
            </a:r>
            <a:br>
              <a:rPr lang="nb-NO" sz="4200" dirty="0">
                <a:solidFill>
                  <a:srgbClr val="C00000"/>
                </a:solidFill>
              </a:rPr>
            </a:br>
            <a:r>
              <a:rPr lang="nb-NO" sz="4200" dirty="0">
                <a:solidFill>
                  <a:srgbClr val="C00000"/>
                </a:solidFill>
              </a:rPr>
              <a:t>kildekritikk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EEC0F8-B533-D5FC-1163-8FDF291536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5328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2C0C16-603A-AF12-CC67-6D856119E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Hva er dokumentstudier?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E6C9EF-CF83-4F31-061F-19B3CD911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5600"/>
            <a:ext cx="10515600" cy="4551363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Dokumentstudier = innsamling, behandling og tolkning av </a:t>
            </a:r>
            <a:r>
              <a:rPr lang="nb-NO" i="1" dirty="0"/>
              <a:t>sekundær</a:t>
            </a:r>
            <a:r>
              <a:rPr lang="nb-NO" dirty="0"/>
              <a:t>data/-kilder </a:t>
            </a:r>
          </a:p>
          <a:p>
            <a:pPr lvl="1"/>
            <a:r>
              <a:rPr lang="nb-NO" dirty="0"/>
              <a:t>Liten kontroll over innholdet i dokumentkilder (blir fortolker av kildene)</a:t>
            </a:r>
          </a:p>
          <a:p>
            <a:pPr lvl="1"/>
            <a:r>
              <a:rPr lang="nb-NO" dirty="0"/>
              <a:t>Ofte en kvalitativ teknikk, men sekundærdata kan også inneholde </a:t>
            </a:r>
            <a:r>
              <a:rPr lang="nb-NO" i="1" dirty="0"/>
              <a:t>statistisk</a:t>
            </a:r>
            <a:r>
              <a:rPr lang="nb-NO" dirty="0"/>
              <a:t> materiale</a:t>
            </a:r>
          </a:p>
          <a:p>
            <a:pPr lvl="1"/>
            <a:r>
              <a:rPr lang="nb-NO" dirty="0"/>
              <a:t>I kontrast til åpne individuelle intervjuer og observasjon = innsamling, behandling og tolkning av </a:t>
            </a:r>
            <a:r>
              <a:rPr lang="nb-NO" i="1" dirty="0"/>
              <a:t>primær</a:t>
            </a:r>
            <a:r>
              <a:rPr lang="nb-NO" dirty="0"/>
              <a:t>data/-kilder</a:t>
            </a:r>
          </a:p>
          <a:p>
            <a:r>
              <a:rPr lang="nb-NO" dirty="0"/>
              <a:t>Dokumentstudier brukes når</a:t>
            </a:r>
          </a:p>
          <a:p>
            <a:pPr lvl="1"/>
            <a:r>
              <a:rPr lang="nb-NO" dirty="0"/>
              <a:t>vi ønsker skriftlige fremstillinger av saksforhold/hendelser/hendelsesforløp</a:t>
            </a:r>
          </a:p>
          <a:p>
            <a:pPr lvl="2"/>
            <a:r>
              <a:rPr lang="nb-NO" dirty="0"/>
              <a:t>F.eks. fordi de er autorative (uttalelser i lovforarbeider mv), eller autentiske (fremstillinger av personers som deltok i en prosess vi undersøker)</a:t>
            </a:r>
          </a:p>
          <a:p>
            <a:pPr lvl="1"/>
            <a:r>
              <a:rPr lang="nb-NO" dirty="0"/>
              <a:t>primærkildene ikke er tilgjengelige</a:t>
            </a:r>
          </a:p>
          <a:p>
            <a:pPr lvl="1"/>
            <a:r>
              <a:rPr lang="nb-NO" dirty="0"/>
              <a:t>andre metoder (intervju, observasjon) ikke er egnet (for komplekst eller saksspesifikt)</a:t>
            </a:r>
          </a:p>
          <a:p>
            <a:r>
              <a:rPr lang="nb-NO" dirty="0"/>
              <a:t>Kan være hensiktsmessig å skjelne mellom sekundærkilder og faglitteratur</a:t>
            </a:r>
          </a:p>
          <a:p>
            <a:pPr lvl="1"/>
            <a:r>
              <a:rPr lang="nb-NO" dirty="0"/>
              <a:t>Faglitteratur = personlige skrevne kilder som gir faktainformasjon, -analyser, modeller og vurderinger om/av et bestemt faglig emne</a:t>
            </a:r>
          </a:p>
          <a:p>
            <a:pPr lvl="1"/>
            <a:r>
              <a:rPr lang="nb-NO" dirty="0"/>
              <a:t>Jo eldre faglitteratur er desto mer kan den ligne «vanlige» sekundærkilder  </a:t>
            </a:r>
          </a:p>
        </p:txBody>
      </p:sp>
    </p:spTree>
    <p:extLst>
      <p:ext uri="{BB962C8B-B14F-4D97-AF65-F5344CB8AC3E}">
        <p14:creationId xmlns:p14="http://schemas.microsoft.com/office/powerpoint/2010/main" val="200903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628FE4-BD5C-CFFD-CF65-AF7F656EA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Forholdet mellom dokumentstudier og intervjuer og observasjon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DBE046-325C-0FA2-745E-DAB2FD2C6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1825625"/>
            <a:ext cx="10786533" cy="4351338"/>
          </a:xfrm>
        </p:spPr>
        <p:txBody>
          <a:bodyPr/>
          <a:lstStyle/>
          <a:p>
            <a:r>
              <a:rPr lang="nb-NO" dirty="0"/>
              <a:t>Dokumentstudier kan gi forskeren nødvendig skolering før utarbeidelse av opplegg for innsamling av primærdata (intervjuer og observasjon)</a:t>
            </a:r>
          </a:p>
          <a:p>
            <a:r>
              <a:rPr lang="nb-NO" dirty="0"/>
              <a:t>Intervjuer kan gi kunnskap om eksistensen av konkrete dokumenter som forskeren bør studere</a:t>
            </a:r>
          </a:p>
          <a:p>
            <a:r>
              <a:rPr lang="nb-NO" dirty="0"/>
              <a:t>Intervjuer og observasjon kan begrunne endret/utvidet utvalg av dokumenter, jf. bilde 8</a:t>
            </a:r>
          </a:p>
        </p:txBody>
      </p:sp>
    </p:spTree>
    <p:extLst>
      <p:ext uri="{BB962C8B-B14F-4D97-AF65-F5344CB8AC3E}">
        <p14:creationId xmlns:p14="http://schemas.microsoft.com/office/powerpoint/2010/main" val="153159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2216A7-81D4-D86F-B045-A59B585DD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Ulike typer dokumenter (sekundærkilder)</a:t>
            </a:r>
            <a:br>
              <a:rPr lang="nb-NO" sz="3600" dirty="0"/>
            </a:br>
            <a:endParaRPr lang="nb-NO" sz="36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147225-1B9A-E972-0004-AE3EF6776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3933"/>
            <a:ext cx="10515600" cy="3213100"/>
          </a:xfrm>
        </p:spPr>
        <p:txBody>
          <a:bodyPr>
            <a:normAutofit fontScale="92500" lnSpcReduction="10000"/>
          </a:bodyPr>
          <a:lstStyle/>
          <a:p>
            <a:r>
              <a:rPr lang="nb-NO" u="sng" dirty="0"/>
              <a:t>Institusjonelle dokumenter</a:t>
            </a:r>
            <a:r>
              <a:rPr lang="nb-NO" dirty="0"/>
              <a:t>: skrevet på vegne av en organisasjon/kollektiv enheter (har et offisielt fremfor et personlig preg)</a:t>
            </a:r>
          </a:p>
          <a:p>
            <a:r>
              <a:rPr lang="nb-NO" u="sng" dirty="0"/>
              <a:t>Personlige dokumenter</a:t>
            </a:r>
            <a:r>
              <a:rPr lang="nb-NO" dirty="0"/>
              <a:t>: skrevet på vegne av enkeltpersoner (personlige oppfatninger og opplevelser mv)</a:t>
            </a:r>
          </a:p>
          <a:p>
            <a:r>
              <a:rPr lang="nb-NO" u="sng" dirty="0"/>
              <a:t>Offentlige dokumenter</a:t>
            </a:r>
            <a:r>
              <a:rPr lang="nb-NO" dirty="0"/>
              <a:t>: ment å offentliggjøres (eks.: årsmeldinger, pressemeldinger, årsregnskaper, osv.)</a:t>
            </a:r>
          </a:p>
          <a:p>
            <a:r>
              <a:rPr lang="nb-NO" u="sng" dirty="0"/>
              <a:t>Ikke offentlige (private) dokumenter</a:t>
            </a:r>
            <a:r>
              <a:rPr lang="nb-NO" dirty="0"/>
              <a:t>: ikke ment å offentliggjøres (eks.: interne notater, evalueringer, e-postkommunikasjon, dagbøker, osv.)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B96033-5222-6FC1-E1D6-643EE3408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722" y="4652269"/>
            <a:ext cx="6693223" cy="158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5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FF6404-0E27-76D3-B85D-83EF24F19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Institusjonelle dokumenter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E551CD-70AC-365C-2FEA-C29FB313A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Innen forvaltningsinformatikk kan institusjonen ofte være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Stortinget, Sivilombudet, Riksrevisjonen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Statlige forvaltningsorganer (regjeringer, departementer, direktorater, tilsyn)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Kommuner, kommunale og interkommunale organer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Domstolene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Offentlig tjenesteytende virksomheter (innen helse, skole, vann mv.)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Interesseorganisasjoner (KS, NHO, LO mv.)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Private virksomheter </a:t>
            </a:r>
          </a:p>
          <a:p>
            <a:r>
              <a:rPr lang="nb-NO" dirty="0"/>
              <a:t>Vil typisk, primært inneholde annet enn personopplysninger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4146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12B34A-FF7F-49FA-8D5C-89ED5A5B7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Personlige dokumenter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FE52C8-00FA-1A18-C173-B35F87EFB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Skrevet på vegne av enkeltpersoner, og vil derfor ofte inneholde personopplysninger</a:t>
            </a:r>
          </a:p>
          <a:p>
            <a:r>
              <a:rPr lang="nb-NO" dirty="0"/>
              <a:t>Kan brukes i forvaltningsinformatiske arbeider, men med forsiktighet, jf. forelesningen om personvern og etikk</a:t>
            </a:r>
          </a:p>
          <a:p>
            <a:pPr lvl="1"/>
            <a:r>
              <a:rPr lang="nb-NO" dirty="0"/>
              <a:t>Eksempel: Du mottar mail fra et intervjuobjekt eller annen kontakt der vedkommende gir uttrykk for sitt syn på et aktuelt spørsmål/konflikt i virksomheten</a:t>
            </a:r>
          </a:p>
          <a:p>
            <a:pPr lvl="2"/>
            <a:r>
              <a:rPr lang="nb-NO" dirty="0"/>
              <a:t>To mulige hovedstrategier:</a:t>
            </a:r>
          </a:p>
          <a:p>
            <a:pPr lvl="3"/>
            <a:r>
              <a:rPr lang="nb-NO" dirty="0"/>
              <a:t>Du bruker innholdet direkte i oppgaven (hva er forutsetningen for at dette er etisk forsvarlig?)</a:t>
            </a:r>
          </a:p>
          <a:p>
            <a:pPr lvl="3"/>
            <a:r>
              <a:rPr lang="nb-NO" dirty="0"/>
              <a:t>Du bruker innholdet for å bedre din egen forståelse, og gjør eventuelt ytterligere undersøkelser for å  bekrefte eller avkrefte innholdet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216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4778C9-F27E-C8D3-0C6C-E78B49D6C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Offentlige og ikke offentlige (private) dokumenter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3FE02D-11FA-FECE-1F1A-96F010FCE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66400" cy="4351338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Institusjonelle dokumenter knyttet institusjonene 1 – 5 i bilde 5, kan være</a:t>
            </a:r>
          </a:p>
          <a:p>
            <a:pPr marL="0" indent="0">
              <a:buNone/>
            </a:pPr>
            <a:r>
              <a:rPr lang="nb-NO" dirty="0"/>
              <a:t>omfattet av</a:t>
            </a:r>
          </a:p>
          <a:p>
            <a:pPr lvl="1"/>
            <a:r>
              <a:rPr lang="nb-NO" dirty="0"/>
              <a:t>innsyns</a:t>
            </a:r>
            <a:r>
              <a:rPr lang="nb-NO" u="sng" dirty="0"/>
              <a:t>plikt</a:t>
            </a:r>
            <a:r>
              <a:rPr lang="nb-NO" dirty="0"/>
              <a:t> eller innsyns</a:t>
            </a:r>
            <a:r>
              <a:rPr lang="nb-NO" u="sng" dirty="0"/>
              <a:t>adgang</a:t>
            </a:r>
            <a:r>
              <a:rPr lang="nb-NO" dirty="0"/>
              <a:t> for institusjonen tilgjengeliggjort for tilgang for enhver</a:t>
            </a:r>
          </a:p>
          <a:p>
            <a:pPr lvl="2"/>
            <a:r>
              <a:rPr lang="nb-NO" dirty="0"/>
              <a:t>Offentlighetsprinsippet er det grunnlovsfastsatte utgangspunktet, jf. Grl. § 100 femte ledd</a:t>
            </a:r>
          </a:p>
          <a:p>
            <a:pPr lvl="2"/>
            <a:r>
              <a:rPr lang="nb-NO" dirty="0"/>
              <a:t>Er det innsynsadgang, gjelder et merinnsynsprinsipp</a:t>
            </a:r>
          </a:p>
          <a:p>
            <a:pPr lvl="2"/>
            <a:r>
              <a:rPr lang="nb-NO" dirty="0"/>
              <a:t>Er det gitt innsyn til én, er det innsynsrett for alle</a:t>
            </a:r>
          </a:p>
          <a:p>
            <a:pPr lvl="1"/>
            <a:r>
              <a:rPr lang="nb-NO" dirty="0"/>
              <a:t>Taushetsplikt, dvs. innsyns</a:t>
            </a:r>
            <a:r>
              <a:rPr lang="nb-NO" u="sng" dirty="0"/>
              <a:t>forbud</a:t>
            </a:r>
          </a:p>
          <a:p>
            <a:r>
              <a:rPr lang="nb-NO" dirty="0"/>
              <a:t>For institusjonelle dokumenter knyttet institusjonene 6 og 7 i bilde 5, er det opp til institusjonen å avgjøre om dokumentet skal gjøres offentlig eller ikke</a:t>
            </a:r>
          </a:p>
          <a:p>
            <a:pPr lvl="1"/>
            <a:r>
              <a:rPr lang="nb-NO" dirty="0"/>
              <a:t>Utgangspunktet er ikke offentlig (altså motsatt av institusjonene nevnt i 1 – 5)</a:t>
            </a:r>
          </a:p>
          <a:p>
            <a:pPr lvl="1"/>
            <a:r>
              <a:rPr lang="nb-NO" dirty="0"/>
              <a:t>Det kan likevel være lovbestemt offentlighet for spesifikke kilder</a:t>
            </a:r>
          </a:p>
          <a:p>
            <a:pPr lvl="1"/>
            <a:r>
              <a:rPr lang="nb-NO" dirty="0"/>
              <a:t>Står institusjonen fritt </a:t>
            </a:r>
            <a:r>
              <a:rPr lang="nb-NO" dirty="0" err="1"/>
              <a:t>mht</a:t>
            </a:r>
            <a:r>
              <a:rPr lang="nb-NO" dirty="0"/>
              <a:t> offentlighet, kan de i prinsippet «diskriminere» og gi innsyn til noen, ikke andre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332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6C1471-28F9-0037-A1D2-C3E508DB4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Valg av dokumenter</a:t>
            </a:r>
            <a:br>
              <a:rPr lang="nb-NO" sz="3600" dirty="0"/>
            </a:br>
            <a:endParaRPr lang="nb-NO" sz="36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B18DEE-77F8-10B1-204C-ECB735F8E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000"/>
            <a:ext cx="10515600" cy="4779963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Hvilken informasjon er generelt relevant for å belyse problemstillingen?</a:t>
            </a:r>
          </a:p>
          <a:p>
            <a:pPr lvl="1"/>
            <a:r>
              <a:rPr lang="nb-NO" dirty="0"/>
              <a:t>Relevanskriterier: Hva slags informasjon bør jeg se etter (hvor spesifikt?)</a:t>
            </a:r>
          </a:p>
          <a:p>
            <a:pPr lvl="1"/>
            <a:r>
              <a:rPr lang="nb-NO" dirty="0"/>
              <a:t>I hvilke dokumenter kan jeg finne slik relevant informasjon?</a:t>
            </a:r>
          </a:p>
          <a:p>
            <a:pPr lvl="1"/>
            <a:r>
              <a:rPr lang="nb-NO" dirty="0"/>
              <a:t>Hvilke institusjonelle dokument</a:t>
            </a:r>
            <a:r>
              <a:rPr lang="nb-NO" i="1" dirty="0"/>
              <a:t>serier</a:t>
            </a:r>
            <a:r>
              <a:rPr lang="nb-NO" dirty="0"/>
              <a:t> og </a:t>
            </a:r>
            <a:r>
              <a:rPr lang="nb-NO" i="1" dirty="0"/>
              <a:t>–typer </a:t>
            </a:r>
            <a:r>
              <a:rPr lang="nb-NO" dirty="0"/>
              <a:t>kan være aktuelle?</a:t>
            </a:r>
          </a:p>
          <a:p>
            <a:pPr lvl="2"/>
            <a:r>
              <a:rPr lang="nb-NO" dirty="0"/>
              <a:t>Hva er relevante beslutningsprosesser og hvilke dokumenter er knyttet til disse?</a:t>
            </a:r>
          </a:p>
          <a:p>
            <a:pPr lvl="2"/>
            <a:r>
              <a:rPr lang="nb-NO" dirty="0"/>
              <a:t>Hvordan er dokumenter av type x strukturert/disponert?</a:t>
            </a:r>
          </a:p>
          <a:p>
            <a:r>
              <a:rPr lang="nb-NO" dirty="0"/>
              <a:t>Fire vanlige strategier for å søke etter og finne dokumenter:</a:t>
            </a:r>
          </a:p>
          <a:p>
            <a:pPr lvl="1"/>
            <a:r>
              <a:rPr lang="nb-NO" dirty="0"/>
              <a:t>Spørre informanter (f.eks. i åpent, innledende intervju)</a:t>
            </a:r>
          </a:p>
          <a:p>
            <a:pPr lvl="1"/>
            <a:r>
              <a:rPr lang="nb-NO" dirty="0"/>
              <a:t>Åpne fritekstsøk (google)</a:t>
            </a:r>
          </a:p>
          <a:p>
            <a:pPr lvl="1"/>
            <a:r>
              <a:rPr lang="nb-NO" dirty="0"/>
              <a:t>Fritekstsøk innen et informasjonssystem (regjeringen.no, stortinget.no, </a:t>
            </a:r>
            <a:r>
              <a:rPr lang="nb-NO" dirty="0" err="1"/>
              <a:t>LovdataPro</a:t>
            </a:r>
            <a:r>
              <a:rPr lang="nb-NO" dirty="0"/>
              <a:t> mv</a:t>
            </a:r>
          </a:p>
          <a:p>
            <a:pPr lvl="1"/>
            <a:r>
              <a:rPr lang="nb-NO" dirty="0"/>
              <a:t>Bruk av dokumentrekker (beslutningsrutiner, henvisningsstrukturer)</a:t>
            </a:r>
          </a:p>
          <a:p>
            <a:pPr lvl="1"/>
            <a:r>
              <a:rPr lang="nb-NO" dirty="0"/>
              <a:t>Alle fire strategier kan ofte med fordel brukes </a:t>
            </a:r>
            <a:r>
              <a:rPr lang="nb-NO" i="1" dirty="0"/>
              <a:t>i kombinasjon</a:t>
            </a:r>
          </a:p>
          <a:p>
            <a:r>
              <a:rPr lang="nb-NO" dirty="0"/>
              <a:t>Vurdere og velge dokumenter </a:t>
            </a:r>
          </a:p>
          <a:p>
            <a:pPr lvl="1"/>
            <a:r>
              <a:rPr lang="nb-NO" dirty="0"/>
              <a:t>Konkret relevansvurdering</a:t>
            </a:r>
          </a:p>
          <a:p>
            <a:pPr lvl="1"/>
            <a:r>
              <a:rPr lang="nb-NO" dirty="0"/>
              <a:t>Avgrensing</a:t>
            </a:r>
          </a:p>
          <a:p>
            <a:pPr lvl="1"/>
            <a:r>
              <a:rPr lang="nb-NO" dirty="0"/>
              <a:t>Prioritering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88AF79C-0249-F684-DAC2-7534A9125C6B}"/>
              </a:ext>
            </a:extLst>
          </p:cNvPr>
          <p:cNvSpPr txBox="1"/>
          <p:nvPr/>
        </p:nvSpPr>
        <p:spPr>
          <a:xfrm>
            <a:off x="5223933" y="596900"/>
            <a:ext cx="6097182" cy="400110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nb-NO" sz="2000" dirty="0"/>
              <a:t>Relevans? </a:t>
            </a:r>
            <a:r>
              <a:rPr lang="nb-NO" sz="2000" dirty="0">
                <a:sym typeface="Wingdings" panose="05000000000000000000" pitchFamily="2" charset="2"/>
              </a:rPr>
              <a:t> søke og finne  (relevans)vurdere og velge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87470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536C30-1517-4A84-5FE9-91F6EAC83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>
                <a:solidFill>
                  <a:srgbClr val="C00000"/>
                </a:solidFill>
              </a:rPr>
              <a:t>Hovedtrinn</a:t>
            </a:r>
            <a:r>
              <a:rPr lang="nb-NO" sz="3600" dirty="0">
                <a:solidFill>
                  <a:srgbClr val="C00000"/>
                </a:solidFill>
              </a:rPr>
              <a:t> i analysen av innholdet i dokumentene</a:t>
            </a:r>
            <a:br>
              <a:rPr lang="nb-NO" sz="3600" dirty="0">
                <a:solidFill>
                  <a:srgbClr val="C00000"/>
                </a:solidFill>
              </a:rPr>
            </a:br>
            <a:endParaRPr lang="nb-NO" sz="36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B8374C-8FF0-9143-C8B9-60363EF46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nb-NO" dirty="0"/>
              <a:t>Beskrive dokumentene på overordnet nivå (ordne etter institusjon, tid, type, prosess mv.)</a:t>
            </a:r>
          </a:p>
          <a:p>
            <a:pPr marL="514350" indent="-514350">
              <a:buFont typeface="+mj-lt"/>
              <a:buAutoNum type="alphaUcPeriod"/>
            </a:pPr>
            <a:r>
              <a:rPr lang="nb-NO" dirty="0"/>
              <a:t>Systematisere innholdet (kategorisere innholdet, normere)</a:t>
            </a:r>
          </a:p>
          <a:p>
            <a:pPr marL="514350" indent="-514350">
              <a:buFont typeface="+mj-lt"/>
              <a:buAutoNum type="alphaUcPeriod"/>
            </a:pPr>
            <a:r>
              <a:rPr lang="nb-NO" dirty="0"/>
              <a:t>Fortolke innholdet i lys av problemstillingen (hvordan belyser innholdet problemstillingen?)</a:t>
            </a:r>
          </a:p>
        </p:txBody>
      </p:sp>
    </p:spTree>
    <p:extLst>
      <p:ext uri="{BB962C8B-B14F-4D97-AF65-F5344CB8AC3E}">
        <p14:creationId xmlns:p14="http://schemas.microsoft.com/office/powerpoint/2010/main" val="1280298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AC76EB-EFAD-E064-BAA4-7FFF23A99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1234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Kildekritikk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D5050A-92E9-E465-7532-B2352F934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4834"/>
            <a:ext cx="10587567" cy="566843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u="sng" dirty="0"/>
              <a:t>Generelt</a:t>
            </a:r>
          </a:p>
          <a:p>
            <a:r>
              <a:rPr lang="nb-NO" dirty="0"/>
              <a:t>Er viktig uansett hvilken kilde det er tale om, også muntlige kilder</a:t>
            </a:r>
          </a:p>
          <a:p>
            <a:r>
              <a:rPr lang="nb-NO" dirty="0"/>
              <a:t>Viktig å forstå kontekst/bakgrunn</a:t>
            </a:r>
          </a:p>
          <a:p>
            <a:r>
              <a:rPr lang="nb-NO" dirty="0"/>
              <a:t>Nettet som problem og løsning</a:t>
            </a:r>
          </a:p>
          <a:p>
            <a:pPr marL="0" indent="0">
              <a:buNone/>
            </a:pPr>
            <a:r>
              <a:rPr lang="nb-NO" u="sng" dirty="0"/>
              <a:t>Sentrale konkrete vurderinger</a:t>
            </a:r>
          </a:p>
          <a:p>
            <a:r>
              <a:rPr lang="nb-NO" i="1" dirty="0"/>
              <a:t>Ekthet</a:t>
            </a:r>
            <a:r>
              <a:rPr lang="nb-NO" dirty="0"/>
              <a:t>: Er kilden det den utgir seg for å være? Er kilden en forfalskning?</a:t>
            </a:r>
          </a:p>
          <a:p>
            <a:r>
              <a:rPr lang="nb-NO" i="1" dirty="0"/>
              <a:t>Pålitelighet</a:t>
            </a:r>
            <a:r>
              <a:rPr lang="nb-NO" dirty="0"/>
              <a:t>: hvem har produsert dem og til hvilket formål er de laget?</a:t>
            </a:r>
          </a:p>
          <a:p>
            <a:r>
              <a:rPr lang="nb-NO" i="1" dirty="0"/>
              <a:t>Tendens</a:t>
            </a:r>
            <a:r>
              <a:rPr lang="nb-NO" dirty="0"/>
              <a:t>: I hvilken grad er kilden uttrykk for skaperen(e)s økonomiske, politiske eller personlige interesser?</a:t>
            </a:r>
          </a:p>
          <a:p>
            <a:r>
              <a:rPr lang="nb-NO" i="1" dirty="0"/>
              <a:t>Opprinnelig sammenheng</a:t>
            </a:r>
            <a:r>
              <a:rPr lang="nb-NO" dirty="0"/>
              <a:t>: I hvilken sammenheng ble dokumentet skapt? (jf. proveniensprinsippet)</a:t>
            </a:r>
          </a:p>
          <a:p>
            <a:r>
              <a:rPr lang="nb-NO" i="1" dirty="0"/>
              <a:t>Tidsnærhet</a:t>
            </a:r>
            <a:r>
              <a:rPr lang="nb-NO" dirty="0"/>
              <a:t>: Jo mindre avstand det er i tid mellom hendelsene som </a:t>
            </a:r>
            <a:r>
              <a:rPr lang="nb-NO" i="1" dirty="0"/>
              <a:t>omtales</a:t>
            </a:r>
            <a:r>
              <a:rPr lang="nb-NO" dirty="0"/>
              <a:t> og at den ble </a:t>
            </a:r>
            <a:r>
              <a:rPr lang="nb-NO" i="1" dirty="0"/>
              <a:t>nedtegnet</a:t>
            </a:r>
            <a:r>
              <a:rPr lang="nb-NO" dirty="0"/>
              <a:t>, jo større troverdighet kan en feste til den</a:t>
            </a:r>
          </a:p>
          <a:p>
            <a:r>
              <a:rPr lang="nb-NO" i="1" dirty="0"/>
              <a:t>Uavhengighet</a:t>
            </a:r>
            <a:r>
              <a:rPr lang="nb-NO" dirty="0"/>
              <a:t>: Er kilden et referat eller en avskrift av en tidligere kilde?</a:t>
            </a:r>
          </a:p>
          <a:p>
            <a:r>
              <a:rPr lang="nb-NO" i="1" dirty="0"/>
              <a:t>Representativitet</a:t>
            </a:r>
            <a:r>
              <a:rPr lang="nb-NO" dirty="0"/>
              <a:t>: Er kilden typisk for denne typen kilder? Kan informasjonen i kilden være et resultat av tilfeldighet i utvalget?</a:t>
            </a:r>
          </a:p>
        </p:txBody>
      </p:sp>
    </p:spTree>
    <p:extLst>
      <p:ext uri="{BB962C8B-B14F-4D97-AF65-F5344CB8AC3E}">
        <p14:creationId xmlns:p14="http://schemas.microsoft.com/office/powerpoint/2010/main" val="380590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0EE9E0-163E-054A-826B-CD8417D7B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Egenrefleksjon, (primært) ved bruk av muntlige kilder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8BAA2-F7E9-FC92-4B52-F9169792C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Er det hensyn jeg må ta som virker inn på innsamling og fortolkning av kildene? (uavhengighet)</a:t>
            </a:r>
          </a:p>
          <a:p>
            <a:r>
              <a:rPr lang="nb-NO" dirty="0"/>
              <a:t>Har jeg egne interesser eller oppfatninger som kan virke inn på innsamling og fortolkning av kilder? (objektivitet)</a:t>
            </a:r>
          </a:p>
          <a:p>
            <a:r>
              <a:rPr lang="nb-NO" dirty="0"/>
              <a:t>I hvilken grad styrer jeg informasjonsinnholdet? </a:t>
            </a:r>
          </a:p>
          <a:p>
            <a:r>
              <a:rPr lang="nb-NO" dirty="0"/>
              <a:t>Hvordan presenterer jeg undersøkelsen og hvordan virker dette på kilden? (hvilke forventninger og forutsetninger formidler jeg?)</a:t>
            </a:r>
          </a:p>
          <a:p>
            <a:pPr lvl="1"/>
            <a:r>
              <a:rPr lang="nb-NO" dirty="0"/>
              <a:t>Er den faglige bakgrunnen kjent og riktig oppfattet?</a:t>
            </a:r>
          </a:p>
          <a:p>
            <a:pPr lvl="1"/>
            <a:r>
              <a:rPr lang="nb-NO" dirty="0"/>
              <a:t>Hvilke begreper bruker jeg, og hvordan kommuniserer de?</a:t>
            </a:r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72002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1062</Words>
  <Application>Microsoft Office PowerPoint</Application>
  <PresentationFormat>Widescreen</PresentationFormat>
  <Paragraphs>95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Dokumentstudier og  kildekritikk</vt:lpstr>
      <vt:lpstr>Hva er dokumentstudier?</vt:lpstr>
      <vt:lpstr>Forholdet mellom dokumentstudier og intervjuer og observasjon</vt:lpstr>
      <vt:lpstr>Ulike typer dokumenter (sekundærkilder) </vt:lpstr>
      <vt:lpstr>Institusjonelle dokumenter</vt:lpstr>
      <vt:lpstr>Personlige dokumenter</vt:lpstr>
      <vt:lpstr>Offentlige og ikke offentlige (private) dokumenter</vt:lpstr>
      <vt:lpstr>Valg av dokumenter </vt:lpstr>
      <vt:lpstr>Hovedtrinn i analysen av innholdet i dokumentene </vt:lpstr>
      <vt:lpstr>Kildekritikk</vt:lpstr>
      <vt:lpstr>Egenrefleksjon, (primært) ved bruk av muntlige kilder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Dokumentstudier og  kildekritikk</dc:title>
  <dc:creator>dag wiese schartum</dc:creator>
  <cp:lastModifiedBy>dag wiese schartum</cp:lastModifiedBy>
  <cp:revision>12</cp:revision>
  <dcterms:created xsi:type="dcterms:W3CDTF">2023-02-08T20:26:06Z</dcterms:created>
  <dcterms:modified xsi:type="dcterms:W3CDTF">2023-02-13T20:00:49Z</dcterms:modified>
</cp:coreProperties>
</file>