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2" r:id="rId4"/>
    <p:sldId id="274" r:id="rId5"/>
    <p:sldId id="282" r:id="rId6"/>
    <p:sldId id="273" r:id="rId7"/>
    <p:sldId id="283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185E79-8C3E-BE46-6803-C9C885437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6D994C0-84B0-475B-DB37-CC6319439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10C41F-0525-EFDE-5E51-F4992AAF1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3F7FAD-7C7C-D4BA-9CB0-A7AE36F7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9933D1-2214-CB34-74A9-72F5B3B7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562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3E7620-4249-B59A-83C1-60B14F350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DCF93D-E018-8257-0F49-85F739B68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AE29ED-677E-0B4F-F86D-50CF75914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197B46-8EC7-275A-AD02-703BD8E5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55C1E1-20A8-99B8-5243-339F0313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79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7185B7-C932-480F-D491-2E6887BD4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F9908E7-1232-2CDC-6B52-B49B1D0AD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9B7DAE-E3E0-9A87-970C-BB344C8E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2B3205-E261-9D49-91C1-51BB54FA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B08049-F59F-F499-658E-510EBB86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20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0D8C05-B5A5-BAAB-8BE2-CEB22EE2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A7C97-E7B7-FC47-7CE2-27C1FDCD3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75ED6E-5992-FE5A-80C6-0DE799569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993047-4C46-38CD-2F8D-9F8995EB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4D2F706-0022-AB3F-02F5-B4A3A14D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50A4E40-0BD8-EA0A-077A-5F8BEE4A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625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AE1BF-CB45-B956-2ACC-5E26D9F9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6AD0EC-3406-65E4-6715-A3EE40C57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A87B8-22F2-A357-3EC7-15BD52829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95238CF-2E52-327B-1FCC-1DB873C424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4B0CAFE-81A6-681B-1BA3-7599639B5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551942-B8E1-6DF0-A8E0-A7542D9BE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F0CB42C-7CBA-B0C4-5C23-40C03E7BA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272C05-6F32-4637-CF02-E77D466B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676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C5A4E7-A9EB-C807-7139-097DE1CF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622652B-D544-235B-DCEF-D23B8B645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94111B3-01EB-2AEC-7EFC-9FC70E7A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13F7613-5622-6B28-F2F7-983A7C08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777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46C755E-AD70-F273-5670-4F850082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6C284C9-A430-8627-BB08-861206AB7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3A3CE6-3415-1FD4-6F08-27215559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681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7CDDA-C577-5150-EC51-3E2616EAE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9F04EF-22A9-F400-EC7F-7359E6155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86229F-3438-F93A-126C-CB78B3834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FAFC256-7B86-1C48-B615-6D772B5FA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602C7E-48D3-B994-B37D-EAC36BA17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2C02590-38A2-C41F-7A45-F74F8A8A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55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091E22-9A99-C2AF-3BFB-EE6F668FB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35BB2E5-9257-F788-5392-889EADFDEB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9EDED43-2F77-2024-9E13-B8CF89220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6D38B06-0064-11B5-A5F9-2F1F49AD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E357E01-7A5D-0735-9105-B4748DC2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A98D10-9440-BFFA-3468-A426D171E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508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8CD47E-9533-DA19-BF68-86DF9B26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276B14A-2E0F-FEE5-5245-D6E5BCE06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F30F7C-2514-02AD-3555-849F3BA7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E37D2F-2BB7-6E83-CBB4-A7D7E9631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60621C-D92D-E63A-FB45-5180140C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973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5AD9F22-9B0E-464C-0C56-FF6F709A0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8C804C-A22E-E626-AE80-38B7E21E8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8F32FF-6ECB-4479-0C61-A2637331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143805-21D3-4A7B-637C-DE51AC20A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227FFF-5D11-5EC7-A790-A0B2C5989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48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2D964-5C8F-45DD-9759-B4720B833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A368D6-D7D0-400C-A3D3-D12AA587E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1AF222-AC28-443A-9989-A16CC1CF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A8F7AD-0F74-4C60-80A6-0C7DD0A29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CDCEED-0182-4110-80DA-5007D114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490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195C9E-1041-4B5B-A5A0-C2C43F05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3C929-2553-4C67-90E4-0913DD997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0EF434-D28E-450A-B424-CAC3A7B42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AA1623-92A7-478B-8319-238D136B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591D6-6048-4206-81A3-0637C48B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290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0975E-ECEA-4AC5-8409-8633182D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9184EA-82A8-487B-9110-0F218486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4DA43-09E1-476A-89A3-763BDEAD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304B3-2140-4A12-BB82-404CC1CC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02AAE7-D5D5-4DF2-BB69-5E214A40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946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09399-4428-47BF-B6CD-83C60A7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91CC9-7BED-4FC6-8DA1-771B366DF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46459F7-852B-4B5F-9C03-1479F2B64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B25ED7-BE54-4D25-BDD0-D795DCE9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B9C96F-9F1C-4FB0-A175-F6858E38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3EAC1F-17B0-4145-BC57-11E256D7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4172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A4A96-479B-489B-98A8-E9717E7C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52EBC0-7B51-4767-9021-96F16E7D9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E1FC451-A177-4756-8D8B-6046602F0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A5D4DF7-F9F9-4388-A3A3-53599E73A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6056BD1-6BA5-4991-9AD8-2962F5929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1082A6-52DF-4CFC-B65C-BB88E22A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311AC4C-49CF-40CF-AF4B-FA34E9F8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74B374-10D2-46CF-8752-0003396B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832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C6FEC-ED91-4DD1-BFD3-ABDF0016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9B0EDD-930B-4C19-99ED-03D4E0F1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D0528D-925A-4F10-B593-0235E611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2E7219-C8B9-44D5-923E-17348981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9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1E25C2-2660-4D2C-97B1-8D935256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BDF1752-2D4B-4331-97A5-1F61B5C9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41650B-A342-4D1E-BA33-5F217CD6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4737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E9373-8AD7-488C-AD27-ED0DC968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CE2BC9-BEAF-422A-9BE4-08043E43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30E50F-DE5D-4BC9-8F44-50B1B4D0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C5D06B-53B6-4C10-8A0E-06D67CD1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268F66-12C7-4FC2-9D4E-249BD879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F32601-F423-4C75-9B4F-AE0F69D82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139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95386-2CFE-493C-A3CC-B6CCC381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272EB6-D24A-42DC-81B8-1919B7015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7C5B5F-0D29-4037-B433-E2636DAD5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1D5AC1-3F01-411D-8937-E9E719AD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ABACB5-3C83-4410-951C-958B0D55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666EAD-B6C1-4154-8594-4A68D4A2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10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459010-2AAE-4A14-AE0C-0069A022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01D08D2-8FF0-48D0-8C49-B2BEA3681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387DD5-6E92-4A21-BB80-903F2B4D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F28EF8-E635-4433-9C78-E423EE06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4BA03F-2E1B-48E5-B467-5BA5B1E8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2753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343C030-FB42-4235-ABB1-95EBD8DF3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806847-11D3-4BF1-BD15-61C27338F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C53EF6-9B80-4C99-B1E5-60F2992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08424F-E9A4-45CA-9729-5BF728E3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A4F827-E5D1-41B4-9BD8-76AF4834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62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ECB1086-A2C7-15E7-A102-182BCB2D7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E1AD36-E8C6-C50C-2073-3E90ECAF9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5FF5F5-442F-AE92-701D-BBFCC084F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334869-C8D1-462A-9878-CF0128AD66C2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961CC4-7E9E-40F9-4506-A25D519CF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BC73D7-2BDF-A963-1838-F31273734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79066-E03B-478F-A71C-30B4C8CEC2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37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9D171D-94A1-4312-B519-0E6E2FE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8139FC-9EDC-4FC5-B723-880A4547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0099AE-0C18-4542-8AAD-7A9BA8852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CC8E-C007-4718-8134-369B5F41BE4E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431B4D-E34A-4CC8-ABEB-1009C22F5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21843A-0ABF-45FC-B0EA-4DA1A2237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657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9729CE-EBE4-62C8-809B-B302FC58F0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Personvernprinsippene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F2E43-116B-3C79-EAE0-BEF1B743F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4050558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89E93-6AA8-4388-8BCC-7B692C35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3" y="-1743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Generelt om de 6 prinsippene for behandling av personopplysninger (art. 5(1))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1CA99A-884C-471C-A048-95CC3405B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179543"/>
            <a:ext cx="11182350" cy="5226020"/>
          </a:xfrm>
        </p:spPr>
        <p:txBody>
          <a:bodyPr>
            <a:normAutofit fontScale="85000" lnSpcReduction="2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i art. 5(1) i stikkords form: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 (a)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 (b)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Dataminimering (c)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Riktighet (d)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 (e)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Integritet og konfidensialitet (f)  </a:t>
            </a:r>
            <a:r>
              <a:rPr lang="nb-NO" sz="21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[Behandler dette prinsippet sammen med art. 32 om behandlingssikkerhet]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Bakgrunn i OECDs retningslinjer for personvern (1980)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kommer «ansvarsprinsippet» i art. 5(2), som langt på vei er en spesifisering av art. 24 om behandlingsansvarliges ansvar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Enkeltprinsipper står i nær sammenheng med andre bestemmelser i forordningen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«dataminimering» i art. 5(1)(c) står f.eks. i nær relasjon med plikten i art. 17 til å slette personopplysninger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kan ses som et «konsentrat» av tenkningen bak forordningen, og har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selvstendig betydning;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betydning ved fortolkning av øvrige bestemmelser;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betydning ved skjønnsutøvelse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(som mange andre bestemmelser i PVF) er vagt og abstrakt formulert; det gjelder derfor å forstå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bakenforliggende tenkningen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snarere enn å lete etter en helt presis betydning</a:t>
            </a:r>
          </a:p>
        </p:txBody>
      </p:sp>
    </p:spTree>
    <p:extLst>
      <p:ext uri="{BB962C8B-B14F-4D97-AF65-F5344CB8AC3E}">
        <p14:creationId xmlns:p14="http://schemas.microsoft.com/office/powerpoint/2010/main" val="33203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9062EC9-CA72-4701-857B-9652B50B94C2}"/>
              </a:ext>
            </a:extLst>
          </p:cNvPr>
          <p:cNvSpPr txBox="1"/>
          <p:nvPr/>
        </p:nvSpPr>
        <p:spPr>
          <a:xfrm rot="10800000">
            <a:off x="257207" y="1396537"/>
            <a:ext cx="553998" cy="431682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Lovlighet, rettferdighet og åpenhet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2507912D-E2FC-42F2-8FF1-EC617F022500}"/>
              </a:ext>
            </a:extLst>
          </p:cNvPr>
          <p:cNvGrpSpPr/>
          <p:nvPr/>
        </p:nvGrpSpPr>
        <p:grpSpPr>
          <a:xfrm>
            <a:off x="1200072" y="1427883"/>
            <a:ext cx="10658370" cy="1062063"/>
            <a:chOff x="1200072" y="1427883"/>
            <a:chExt cx="10658370" cy="1062063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F0655977-53FA-47CF-AAD2-B466CD0163DF}"/>
                </a:ext>
              </a:extLst>
            </p:cNvPr>
            <p:cNvSpPr txBox="1"/>
            <p:nvPr/>
          </p:nvSpPr>
          <p:spPr>
            <a:xfrm>
              <a:off x="1200072" y="1427883"/>
              <a:ext cx="1065837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«Lovlighet» viser til de krav som rettsordenen stiller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C4D5A63-F9C3-4704-ABB9-26DDB85DBA2C}"/>
                </a:ext>
              </a:extLst>
            </p:cNvPr>
            <p:cNvSpPr txBox="1"/>
            <p:nvPr/>
          </p:nvSpPr>
          <p:spPr>
            <a:xfrm>
              <a:off x="1604430" y="1843615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Må f.eks. være i samsvar med annen EU-rett, internasjonalt bindende konvensjoner, f.eks. EMK art. 8 og 10 og Barnekonvensjonen, og Grunnloven, bl.a. §§ 100, 102, 104</a:t>
              </a:r>
            </a:p>
          </p:txBody>
        </p:sp>
      </p:grp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7A57577-DDF9-47B2-8F54-9D8A1FC84666}"/>
              </a:ext>
            </a:extLst>
          </p:cNvPr>
          <p:cNvSpPr txBox="1"/>
          <p:nvPr/>
        </p:nvSpPr>
        <p:spPr>
          <a:xfrm>
            <a:off x="1065580" y="5070835"/>
            <a:ext cx="1065836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«Åpenhet» gjelder bl.a. slike forhold som har betydning for folks utøvelse av personvernrettigheter, og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forhold som gjelder tilsyn og myndighetsutøvelse knyttet til behandling av personopplysninger, jf. f.eks. art. 12 – 15, art. 26(1) og 34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3D71DF-EB7F-4C41-9647-072E459E1615}"/>
              </a:ext>
            </a:extLst>
          </p:cNvPr>
          <p:cNvGrpSpPr/>
          <p:nvPr/>
        </p:nvGrpSpPr>
        <p:grpSpPr>
          <a:xfrm>
            <a:off x="1200071" y="2536346"/>
            <a:ext cx="10658371" cy="2447525"/>
            <a:chOff x="1200071" y="2536346"/>
            <a:chExt cx="10658371" cy="2447525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E56FD66-C2F8-4A3A-B490-24F8B8C40530}"/>
                </a:ext>
              </a:extLst>
            </p:cNvPr>
            <p:cNvSpPr txBox="1"/>
            <p:nvPr/>
          </p:nvSpPr>
          <p:spPr>
            <a:xfrm>
              <a:off x="1200071" y="2536346"/>
              <a:ext cx="10658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«Rettferdighet» gjelder de innholdsmessige avveiningene mellom ulike, motstridende interesser 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4741388D-2BE1-452B-8654-D54B647603CF}"/>
                </a:ext>
              </a:extLst>
            </p:cNvPr>
            <p:cNvSpPr txBox="1"/>
            <p:nvPr/>
          </p:nvSpPr>
          <p:spPr>
            <a:xfrm>
              <a:off x="1604430" y="2952078"/>
              <a:ext cx="1025401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Innebærer trolig et krav om at motstridende interesser skal avveies på en forholdsmessig måte,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og er trolig i slekt med det generelle kravet om saksutredning og fravær av forutinntatte standpunkt,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åpen og frimodig vurdering av interessemotsetninger mv</a:t>
              </a: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C2E0FF77-4786-4171-A2EA-77AB18434E14}"/>
                </a:ext>
              </a:extLst>
            </p:cNvPr>
            <p:cNvSpPr txBox="1"/>
            <p:nvPr/>
          </p:nvSpPr>
          <p:spPr>
            <a:xfrm>
              <a:off x="1604430" y="3921808"/>
              <a:ext cx="1025401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Se andre krav på </a:t>
              </a:r>
              <a:r>
                <a:rPr kumimoji="0" lang="da-D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rettferdighet</a:t>
              </a: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i forordningen: art. 13(2) og 14(2), 40(2)(a) 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8341C35-CF06-482C-9D13-F672CF234FD4}"/>
                </a:ext>
              </a:extLst>
            </p:cNvPr>
            <p:cNvSpPr txBox="1"/>
            <p:nvPr/>
          </p:nvSpPr>
          <p:spPr>
            <a:xfrm>
              <a:off x="1604430" y="4337540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Se eksempler på </a:t>
              </a:r>
              <a:r>
                <a:rPr kumimoji="0" lang="da-D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interesseavveininger</a:t>
              </a:r>
              <a:r>
                <a:rPr kumimoji="0" lang="da-DK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i forordningen: art. 6(1)(d) og (f); 9(2)(b), (c), (g) og (j); 22(2)(b), (3) og (4); og 49(1)(d) og (f) og 49(5)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4EAE65AF-15DE-459C-B8E4-2880B48916AE}"/>
              </a:ext>
            </a:extLst>
          </p:cNvPr>
          <p:cNvSpPr txBox="1"/>
          <p:nvPr/>
        </p:nvSpPr>
        <p:spPr>
          <a:xfrm>
            <a:off x="1020121" y="1091550"/>
            <a:ext cx="1085868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Hver behandlingen av personopplysninger må ha ett eller flere formål, jf. art. 5(1)(b)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Formålene skal være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spesifikke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uttrykkelig angitte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berettigede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Det er ingen grenser for hvor mange formål som kan knyttes til én og samme behandling, men hvert formål kan ha særlige rettslige konsekvenser, jf. nedenfor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9ADA062-7B0A-49DE-8C86-EA0A556D1B09}"/>
              </a:ext>
            </a:extLst>
          </p:cNvPr>
          <p:cNvSpPr txBox="1"/>
          <p:nvPr/>
        </p:nvSpPr>
        <p:spPr>
          <a:xfrm rot="10800000">
            <a:off x="177740" y="1733460"/>
            <a:ext cx="553998" cy="3055222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Formålsbegrensning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4C67859-F8C5-4DD0-8FCB-556C2695B137}"/>
              </a:ext>
            </a:extLst>
          </p:cNvPr>
          <p:cNvSpPr txBox="1"/>
          <p:nvPr/>
        </p:nvSpPr>
        <p:spPr>
          <a:xfrm>
            <a:off x="1020121" y="2413337"/>
            <a:ext cx="10858680" cy="24929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Formålene kan endres, dersom den videre behandlingen skjer på en måte som ikke er «uforenelig» med de opprinnelige formålene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nb-NO" sz="15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Innsamlingsformål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Videre formål hvis ikke uforenlig med  innsamlingsformålet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Hvis det ikke foreligger samtykke eller lovhjemmel må uforenelig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het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vurderes ut i fra momentene i art. 6(4)(a – 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 angitte «innsamlingsformålene» begrenser ikke bruk til «arkivformål i allmennhetens interesse», «formål knyttet til vitenskapelig eller historisk forskning» og «statistiske formål»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Formålsbegrensningen begrenser i utgangspunktet heller ikke ytringsfrihet, og offentlig innsyn mv (jf. art. 85 og 86)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D98F25-A90E-4C4F-B246-204CD7F23AC6}"/>
              </a:ext>
            </a:extLst>
          </p:cNvPr>
          <p:cNvSpPr txBox="1"/>
          <p:nvPr/>
        </p:nvSpPr>
        <p:spPr>
          <a:xfrm>
            <a:off x="1020121" y="5027785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Formålsangivelsen har vesentlig innvirkning på andre rettsspørsmål; særlig på spørsmål om dataminimering og opplysningskvalitet (jf. art. 5(1)(c) og (d)) og lagringstid (jf. art. 5(1)(e) og art. 17)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66BAA02-7FA2-4896-95CA-B20DF26F2D16}"/>
              </a:ext>
            </a:extLst>
          </p:cNvPr>
          <p:cNvSpPr txBox="1"/>
          <p:nvPr/>
        </p:nvSpPr>
        <p:spPr>
          <a:xfrm>
            <a:off x="1021431" y="350276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Prinsippet er «feilplassert», jf. den grunnleggende prosedyren, se bilde 4, punkt 2, i forrige forelesning om «Regelstruktur, virkeområde og aktører»</a:t>
            </a:r>
          </a:p>
        </p:txBody>
      </p:sp>
    </p:spTree>
    <p:extLst>
      <p:ext uri="{BB962C8B-B14F-4D97-AF65-F5344CB8AC3E}">
        <p14:creationId xmlns:p14="http://schemas.microsoft.com/office/powerpoint/2010/main" val="13160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499346" y="1039997"/>
            <a:ext cx="553998" cy="1163395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Riktighet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9245" y="1159132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Opplysningene skal være så korrekte og oppdaterte som formålet tilsier, jf. art. 5(1)(d)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D76F3E1-B06E-4761-A8AB-9976F9C53811}"/>
              </a:ext>
            </a:extLst>
          </p:cNvPr>
          <p:cNvSpPr txBox="1"/>
          <p:nvPr/>
        </p:nvSpPr>
        <p:spPr>
          <a:xfrm>
            <a:off x="2069244" y="1621601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Uriktige opplysninger skal rettes eller slettes, hvis mulig med «rimelige tiltak», jf. art. 16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CE902F6-840A-4573-A406-673BDC8C6FBB}"/>
              </a:ext>
            </a:extLst>
          </p:cNvPr>
          <p:cNvGrpSpPr/>
          <p:nvPr/>
        </p:nvGrpSpPr>
        <p:grpSpPr>
          <a:xfrm>
            <a:off x="542681" y="2759045"/>
            <a:ext cx="10772478" cy="3326147"/>
            <a:chOff x="538347" y="2252008"/>
            <a:chExt cx="10772478" cy="3326147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0CD734B-CE26-477C-8A8E-97AEB8361A02}"/>
                </a:ext>
              </a:extLst>
            </p:cNvPr>
            <p:cNvSpPr txBox="1"/>
            <p:nvPr/>
          </p:nvSpPr>
          <p:spPr>
            <a:xfrm>
              <a:off x="2053357" y="2722299"/>
              <a:ext cx="925746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Opplysningene skal dessuten være «adekvate» (dekkende) for formålet, jf. art. 5(1)(c)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538347" y="2457446"/>
              <a:ext cx="553998" cy="222891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Dataminimering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53357" y="3164982"/>
              <a:ext cx="9257466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53356" y="2252008"/>
              <a:ext cx="925746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4100827"/>
              <a:ext cx="9245914" cy="14773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Behandlingsopplegget skal være slik at</a:t>
              </a:r>
            </a:p>
            <a:p>
              <a:pPr marL="285750" lvl="0" indent="-107950">
                <a:buFont typeface="Arial" panose="020B0604020202020204" pitchFamily="34" charset="0"/>
                <a:buChar char="•"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kun opplysninger som er </a:t>
              </a:r>
              <a:r>
                <a:rPr lang="nb-NO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nødvendige for formålet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blir samlet inn </a:t>
              </a: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som standard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, og</a:t>
              </a:r>
            </a:p>
            <a:p>
              <a:pPr marL="285750" marR="0" lvl="0" indent="-1079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b-NO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personopplysninger ikke gjøres tilgjengelig </a:t>
              </a:r>
              <a:r>
                <a:rPr lang="nb-NO" i="1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som standard </a:t>
              </a:r>
              <a:r>
                <a:rPr lang="nb-NO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for et ubegrenset antall fysiske personer uten den registrertes medvirkning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600" b="1" i="1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    </a:t>
              </a:r>
              <a:r>
                <a:rPr kumimoji="0" lang="nb-NO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(jf. «personvern som standard» i art. 25(2)</a:t>
              </a:r>
              <a:r>
                <a:rPr lang="nb-NO" sz="1600" b="1" i="1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)</a:t>
              </a:r>
              <a:endParaRPr kumimoji="0" lang="nb-NO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45C954A-3144-4EEC-9BE5-778E2FB7167D}"/>
                </a:ext>
              </a:extLst>
            </p:cNvPr>
            <p:cNvSpPr/>
            <p:nvPr/>
          </p:nvSpPr>
          <p:spPr>
            <a:xfrm>
              <a:off x="2053357" y="3621688"/>
              <a:ext cx="9257467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Dataminimering gjelder også identifiserende elementer (navn, f.nr., adresse mv.), jf. art.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6ADE069D-A610-4C7A-9906-247CBCF8616B}"/>
              </a:ext>
            </a:extLst>
          </p:cNvPr>
          <p:cNvGrpSpPr/>
          <p:nvPr/>
        </p:nvGrpSpPr>
        <p:grpSpPr>
          <a:xfrm>
            <a:off x="782172" y="1514551"/>
            <a:ext cx="10581490" cy="2651440"/>
            <a:chOff x="760505" y="3866202"/>
            <a:chExt cx="10581490" cy="2651440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FA1B137-AFD2-4998-A434-88AB5C4B8E04}"/>
                </a:ext>
              </a:extLst>
            </p:cNvPr>
            <p:cNvSpPr txBox="1"/>
            <p:nvPr/>
          </p:nvSpPr>
          <p:spPr>
            <a:xfrm rot="10800000">
              <a:off x="760505" y="3866202"/>
              <a:ext cx="553998" cy="25821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Lagringsbegrensning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16F5EB9-E4F3-455E-BFA9-7BE39BA9434B}"/>
                </a:ext>
              </a:extLst>
            </p:cNvPr>
            <p:cNvSpPr txBox="1"/>
            <p:nvPr/>
          </p:nvSpPr>
          <p:spPr>
            <a:xfrm>
              <a:off x="2060277" y="4019861"/>
              <a:ext cx="9277082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Opplysningene skal ikke lagres lenger enn det formålet gjør nødvendig, jf. art. 5(1)(e)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EBF648C-D763-4396-AB59-BEC433BD9827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Kan innebære at enkelte opplysninger kan beholdes lenger enn andre, f.eks. fordi de trengs i senere saker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74FA676-1E54-43FA-B396-0F97739ACDF2}"/>
                </a:ext>
              </a:extLst>
            </p:cNvPr>
            <p:cNvSpPr txBox="1"/>
            <p:nvPr/>
          </p:nvSpPr>
          <p:spPr>
            <a:xfrm>
              <a:off x="2064911" y="515726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8307892-885A-4D76-91A2-27F824601D80}"/>
                </a:ext>
              </a:extLst>
            </p:cNvPr>
            <p:cNvSpPr txBox="1"/>
            <p:nvPr/>
          </p:nvSpPr>
          <p:spPr>
            <a:xfrm>
              <a:off x="2064911" y="587131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Artikkel 17 inneholder konkrete bestemmelser om når personopplysninger skal slettes, se art. 17(1)(a – f), men </a:t>
              </a:r>
              <a:r>
                <a:rPr kumimoji="0" lang="nb-NO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ogs</a:t>
              </a:r>
              <a:r>
                <a:rPr lang="nb-NO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å vide unntak i art. 17(3)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54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Calibri Light</vt:lpstr>
      <vt:lpstr>Office-tema</vt:lpstr>
      <vt:lpstr>1_Office-tema</vt:lpstr>
      <vt:lpstr>Personvernprinsippene</vt:lpstr>
      <vt:lpstr>Generelt om de 6 prinsippene for behandling av personopplysninger (art. 5(1))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4</cp:revision>
  <dcterms:created xsi:type="dcterms:W3CDTF">2024-08-26T19:34:01Z</dcterms:created>
  <dcterms:modified xsi:type="dcterms:W3CDTF">2024-09-03T19:55:34Z</dcterms:modified>
</cp:coreProperties>
</file>