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7" r:id="rId3"/>
    <p:sldId id="284" r:id="rId4"/>
    <p:sldId id="278" r:id="rId5"/>
    <p:sldId id="283" r:id="rId6"/>
    <p:sldId id="267" r:id="rId7"/>
    <p:sldId id="270" r:id="rId8"/>
    <p:sldId id="271" r:id="rId9"/>
    <p:sldId id="262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94DB6-A765-4F38-AFA9-FFC3BE424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34426F-DFEE-47C1-8D67-5B95A002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3BFA6-B87F-4D3B-A4BB-5464EF9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C8E5E9-07BD-4521-A541-89F2EF1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B16E04-C6BE-4B2C-AC4F-DCDE0087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9BC1E-D50F-4E40-81DC-399E2B6F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5C004-D2BA-4F0C-8932-FB0FCAA9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D7DB2C-B053-4D13-8CAC-FCD4CE57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35AB5-7E1F-4B61-AF4C-493CEE0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FFE3B9-B879-47D7-AC31-BA3FA05F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2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0027FA-A771-4221-AFD9-6FC38A4E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0D735B-61C7-4F4A-9518-BCDA2A6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5CDBBC-C67E-4984-B643-100CDD5D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891771-DF89-427E-B37A-07C33F71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2CD2C8-7232-4F96-B0BB-46B1810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05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D2F2F-B5E6-4996-A89E-C23923CA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79482-AB61-4579-9145-940698237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6BB259-10E9-4B9F-A96C-EAEBDA4AF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B88F5-E23F-4989-8CE3-C8E23907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80282E-0E4A-4BF6-9D65-7376D6B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E5BCD6-9AC4-4597-9E1B-E3AA197C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29C86-3E57-4568-82B8-1DFA07B0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8EC5A3-EC8A-4049-B952-60D01F2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579C83-8913-4077-A21C-0B39CD0BF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A5C18B-1151-43F0-A400-A62638E4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680FE-4941-4FCB-BD44-FBCE78CA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B98A342-9A44-4AD5-B511-1A8E323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333F37-9F5F-4281-A78D-521A98ED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92446CE-C97F-4A7A-AF2C-E267282F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FE9F6-65F5-4982-8CEA-4FEDD5E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6DA163-5DFB-4A15-B519-D8CFF96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56EBD1-C052-4F41-B658-D6655D38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59DB-CAF3-4CAB-9BE2-66BDD4C5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EBD24BE-F6D4-4D23-B22D-240CE00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945BB0-F502-4354-84C4-653E923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6F55E9-6D42-4AA1-819B-4C02E25A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96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C7A3C-2009-4661-8B93-FFD10227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FDAFD-F2E9-405C-A550-6A962EE7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6C309F-DB51-4926-AC28-4DEB165F8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6F4305B-90D0-48C7-ADB0-D019D21C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1FAC06-D21C-40D7-A485-E692ECCE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225259-B855-48E4-8126-44473CB6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5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9CB9F6-3B75-4653-937B-A98F74F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B1B613A-2291-4C9A-B49C-62ABC30ED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1449D0-F474-48E5-B6C7-50A29B12D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F69867-A851-4076-B65F-CB443C2E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DC7139-E8AF-4DCC-B35A-D80C5F1E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FA3499-58EB-45E0-989E-48F97B20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74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16AC9-ED4E-498D-AC86-E208B14B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D43C89-BA38-4347-BAA7-DC012F9FF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6D383-74EC-493C-B48D-8247363C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FDBD37-3C3F-4517-A0E8-804F19FC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E66A36-DF38-463C-9296-1A5F2388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3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1E406A-A83C-4C41-94DB-7922A3221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387233-E574-4A52-A332-A68BAD27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B0AB5C-7C0A-4C81-8B5C-E25BB668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E0C6B-9880-4C1F-911B-2BDF222B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BA02C-0B62-4ACB-B672-9A7B1B25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2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49DF8A-774D-4D93-A80F-2D5FB6A6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876726D-D3E3-4BCA-A2C2-EABDC74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B2C5E4-274D-45B2-9418-9FABB94A4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039-A373-449A-983C-4B1C2D8536E4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2ACDA-9D7E-4A46-96DE-DE80287EC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5B82CB-200A-47BF-B83C-4C2652E30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166739-642F-4970-8B69-57D8B1FBD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1701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Registrertes/innbyggernes rettigheter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071A12-9075-47AC-96E6-D125E56DF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7226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51A37-ACA1-485C-A853-4E27B3BC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7BCCF1-F0A6-4A4B-ADF7-EDAECE7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2" y="1851627"/>
            <a:ext cx="10668473" cy="265687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er aktuelle når den registrerte krever det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det trenger jo ikke å skje ofte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Spiller sammen med informasjonspliktene i art. 13 og 14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pliktene gjelder ved innsamling av personopplysninger, og vil derfor være aktuelle langt oftere enn rettighetene</a:t>
            </a:r>
          </a:p>
        </p:txBody>
      </p:sp>
    </p:spTree>
    <p:extLst>
      <p:ext uri="{BB962C8B-B14F-4D97-AF65-F5344CB8AC3E}">
        <p14:creationId xmlns:p14="http://schemas.microsoft.com/office/powerpoint/2010/main" val="324256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1EC48-9D8F-40C3-A982-61AB3622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8"/>
            <a:ext cx="10515600" cy="65036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Hva vil det si å ha en rettighet?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3926BB-BD2A-4CDE-9BF2-F6650601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873045"/>
            <a:ext cx="11083079" cy="57758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formuleringene:</a:t>
            </a: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med andre ord ikke slik at den registrerte får det slik hun vil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første omgang er det opp til den behandlingsansvarlige og vurdere om vilkåret for å få en rett foreligger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kan gjerne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overoppfylle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en rettighet (f.eks. å gi mer detaljert innsyn enn påkrevet)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Forutsetter at det ikke er rettsstridig, f.eks. ikke krenker taushetsplikt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Jf. offentlighetsprinsippet i offentlig forvaltning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meroffentlighet</a:t>
            </a:r>
            <a:endParaRPr lang="nb-NO" sz="1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visse sammenhenger gjelder det samtidige, likeartede rettigheter i samsvar med andre lovbestemte rettigheter (f.eks. forvaltningsloven)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den behandlingsansvarlige ikke går med på kravet fra den registrerte, skal han informere den registrerte uten opphold og senest én måned om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årsakene til nektelsen, 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muligheten for å inngi klage til en tilsynsmyndighet og for rettslig prøving, jf. art. 12(4)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Klagerett og rettslig prøving er regulert i art. 77 – 79 (og vil bli omhandlet i morgen)</a:t>
            </a:r>
          </a:p>
          <a:p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Flere rettigheter korresponderer med plikter for den behandlingsansvarlige, se f.eks. art. 16, jf. </a:t>
            </a:r>
            <a:r>
              <a:rPr lang="nb-NO" sz="20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riktighet</a:t>
            </a:r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5(1)(d) og art. 17, jf. </a:t>
            </a:r>
            <a:r>
              <a:rPr lang="nb-NO" sz="20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lagringsbegrensning</a:t>
            </a:r>
            <a:r>
              <a:rPr lang="nb-NO" sz="200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sprinsippet i art. 5(1)(e)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19C9D4-BF8A-4360-AC16-F560E2FB3DD6}"/>
              </a:ext>
            </a:extLst>
          </p:cNvPr>
          <p:cNvSpPr txBox="1"/>
          <p:nvPr/>
        </p:nvSpPr>
        <p:spPr>
          <a:xfrm>
            <a:off x="3219953" y="781147"/>
            <a:ext cx="6242222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• Den registrerte skal ha rett til å få (art. 16 og 17)</a:t>
            </a:r>
          </a:p>
          <a:p>
            <a:r>
              <a:rPr lang="nb-NO" dirty="0"/>
              <a:t>• Den registrerte skal ha rett til å kreve (art. 18)</a:t>
            </a:r>
          </a:p>
          <a:p>
            <a:r>
              <a:rPr lang="nb-NO" dirty="0"/>
              <a:t>• Den registrerte skal ha rett til å motta (art. 20)</a:t>
            </a:r>
          </a:p>
          <a:p>
            <a:r>
              <a:rPr lang="nb-NO" dirty="0"/>
              <a:t>• Den registrerte skal … ha rett til å protestere (art. 21)</a:t>
            </a:r>
          </a:p>
          <a:p>
            <a:r>
              <a:rPr lang="nb-NO" dirty="0"/>
              <a:t>• Den registrerte skal ha rett til ikke å være gjenstand for (art. 22)</a:t>
            </a:r>
          </a:p>
        </p:txBody>
      </p:sp>
    </p:spTree>
    <p:extLst>
      <p:ext uri="{BB962C8B-B14F-4D97-AF65-F5344CB8AC3E}">
        <p14:creationId xmlns:p14="http://schemas.microsoft.com/office/powerpoint/2010/main" val="6071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CAE84-B309-421D-936B-DB29DEEC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Gruppering av registrertes rettigheter, jf. prinsippene i art. 5(1)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800" dirty="0">
                <a:solidFill>
                  <a:srgbClr val="C00000"/>
                </a:solidFill>
              </a:rPr>
              <a:t>(og noen utfyllende plikter for behandlingsansvarlige)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6AD3D-1458-422D-AC72-3F66649A8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8505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som bidrar til åpenhet (art. 12 – 14 og 34)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 som bidrar til åpenhet (art. 15)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riktighet (art. 16,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minimalitet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lovlighet (art. 17, 18, 19 og 21)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lagringsbegrensning (art.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rettferdighet (art. 4(11)+ 7 og 8, 12, 20, 21 og 22)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5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94319-2DC6-4A11-8AA1-860CA6FC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Databehandlers rolle ved utøvelse av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C76808-9441-435D-931B-0E85B66E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4670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 har ingen primær rolle når bestemmelsene i kapittel III skal etterleves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Imidlertid skal databehandlers plikter og rettigheter være fastsatt i avtalen med den behandlingsansvarlige, se art. 28(3)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Avtalen skal særlig angi i hvilken grad og på hvilken måte databehandler skal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hjelpe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med å etterleve bestemmelsene om registrertes rettigheter mv. i kapittel III (se art. </a:t>
            </a:r>
            <a:r>
              <a:rPr lang="nb-NO">
                <a:latin typeface="Calibri Light" panose="020F0302020204030204" pitchFamily="34" charset="0"/>
                <a:cs typeface="Calibri Light" panose="020F0302020204030204" pitchFamily="34" charset="0"/>
              </a:rPr>
              <a:t>28(3)(e)). 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8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F9755-E20E-48A4-BBF0-D889E28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65"/>
            <a:ext cx="10515600" cy="85926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(1)   - Innsynsrett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461693-99D9-46A3-B829-94DF501E1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51" y="978729"/>
            <a:ext cx="11101460" cy="550018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to elementer i innsynsretten: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 i bestemte generelle opplysningstyper som beskriver behandlingen (art. 15(1)(a - h) i tabellen ovenfor)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innsynsretten etter art. 15(1)(a – h) ikke forutsetter at det foreligger dokument  e.l., og er nærmest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 om det blir behandlet opplysninger om den som spør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har denne retten)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innsyn i eventuelle 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kopi av personopplysningene om egen person som blir behandlet, jf. art. 15(3)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Innsynsrettigheter er redusert sammenlignet med personopplysningsloven 2000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Allment innsyn tilsvarende innsyn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hvordan opplysningene er sikret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Veiledningsplikten om lovbestemt innsyn er ikke videreført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Innsynsretten etter forordningen kommer i tillegg til reglene om partsinnsyn etter forvaltningsloven, offentlig innsyn etter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 annen innsynslovgivning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merinnsyn kan tilsi større innsynsrettigheter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0781C-1724-42E2-B38C-9BE1B79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1"/>
            <a:ext cx="10515600" cy="5644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78A7B-CAD0-402A-9442-01DC77D6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3" y="928688"/>
            <a:ext cx="11037128" cy="565591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korrigering og komplettering </a:t>
            </a:r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 opplysninger om egen person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(art. 16) 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kan kreve at uriktige opplysninger blir korrigert uten ugrunnet opphold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har rett til å kreve at ufullstendige opplysninger skal kompletteres, i den utstrekning formålet med behandlingen begrunner det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sletting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17(1))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Både en rett for den registrerte og en plikt for behandlingsansvarlige,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når: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er behandlet ulovlig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formålet med behandlingen ikke lenger gjør lagring nødvendig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for behandlingen har falt bort, f.eks. samtykke er trukket tilbake</a:t>
            </a:r>
          </a:p>
          <a:p>
            <a:pPr lvl="2"/>
            <a:r>
              <a:rPr lang="nb-NO" sz="21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Ikke rett/plikt til sletting (art. 17(3))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1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behandlingen av opplysningene er nødvendig for: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 utøve ytrings- og informasjonsfrihet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arkivformål i allmenhetens interesse, for forskningsformål mv.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fastsette, gjøre gjeldende eller forsvare rettskrav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Begrenset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18)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registrerte kan også i visse tilfeller kreve begrensning av behandlingen av opplysninger om egen person. Dette er en midlertidig løsning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Underrettelse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korrigering, sletting og begrensning i behandlingen, har behandlingsansvarlig underrettelsesplikt overfor enhver mottaker av opplysningene, likevel ikke dersom innsatsen for å få dette til vil være uforholdsmessig stor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A636-72D3-43F1-ADE8-C4DEEFF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dataportabilitet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20)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bare hvis det rettslige grunnlaget er samtykke eller avtale,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utføres automatisk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Innsigelsesrett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grunn av den registrertes særlige situasjon (hvis rettslig grunnlag er «oppgave i allmennhetens interesse», utøve offentlig myndighet, eller bred interesseavveining)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behandlingen skjer med henblikk på direkte markedsføring (ubetinget rett til innsigelse)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informere registrerte om retten til innsigelse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ikke å være gjenstand for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22)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(se neste bilde)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6A48B34-552D-4D44-8F52-3EE79C7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(3)</a:t>
            </a:r>
          </a:p>
        </p:txBody>
      </p:sp>
    </p:spTree>
    <p:extLst>
      <p:ext uri="{BB962C8B-B14F-4D97-AF65-F5344CB8AC3E}">
        <p14:creationId xmlns:p14="http://schemas.microsoft.com/office/powerpoint/2010/main" val="21184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7CB7ABA-3CE6-4E5D-AB88-0E3222CAB11C}"/>
              </a:ext>
            </a:extLst>
          </p:cNvPr>
          <p:cNvSpPr/>
          <p:nvPr/>
        </p:nvSpPr>
        <p:spPr>
          <a:xfrm>
            <a:off x="317500" y="2029747"/>
            <a:ext cx="11380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effectLst/>
                <a:latin typeface="+mj-lt"/>
              </a:rPr>
              <a:t>Artikkel 22</a:t>
            </a:r>
          </a:p>
          <a:p>
            <a:r>
              <a:rPr lang="nb-NO" sz="2000" b="1" dirty="0">
                <a:effectLst/>
                <a:latin typeface="+mj-lt"/>
              </a:rPr>
              <a:t>Automatiserte individuelle avgjørelser, herunder </a:t>
            </a: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profilering</a:t>
            </a:r>
          </a:p>
          <a:p>
            <a:endParaRPr lang="nb-NO" sz="2000" b="1" dirty="0">
              <a:effectLst/>
              <a:latin typeface="+mj-lt"/>
            </a:endParaRPr>
          </a:p>
          <a:p>
            <a:r>
              <a:rPr lang="nb-NO" sz="2000" dirty="0">
                <a:effectLst/>
                <a:latin typeface="+mj-lt"/>
              </a:rPr>
              <a:t>1. Den registrerte skal ha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 til ikke å være gjenstand </a:t>
            </a:r>
            <a:r>
              <a:rPr lang="nb-NO" sz="2000" dirty="0">
                <a:effectLst/>
                <a:latin typeface="+mj-lt"/>
              </a:rPr>
              <a:t>for en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avgjørelse</a:t>
            </a:r>
            <a:r>
              <a:rPr lang="nb-NO" sz="2000" dirty="0">
                <a:effectLst/>
                <a:latin typeface="+mj-lt"/>
              </a:rPr>
              <a:t> som </a:t>
            </a:r>
            <a:r>
              <a:rPr lang="nb-NO" sz="2000" i="1" dirty="0">
                <a:solidFill>
                  <a:srgbClr val="7030A0"/>
                </a:solidFill>
                <a:effectLst/>
                <a:latin typeface="+mj-lt"/>
              </a:rPr>
              <a:t>utelukkende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 er basert på automatisert behandling</a:t>
            </a:r>
            <a:r>
              <a:rPr lang="nb-NO" sz="2000" dirty="0">
                <a:effectLst/>
                <a:latin typeface="+mj-lt"/>
              </a:rPr>
              <a:t>, herunder profilering, som har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rettsvirkning</a:t>
            </a:r>
            <a:r>
              <a:rPr lang="nb-NO" sz="2000" dirty="0">
                <a:effectLst/>
                <a:latin typeface="+mj-lt"/>
              </a:rPr>
              <a:t> for eller på </a:t>
            </a:r>
            <a:r>
              <a:rPr lang="nb-NO" sz="2000" dirty="0">
                <a:solidFill>
                  <a:srgbClr val="7030A0"/>
                </a:solidFill>
                <a:effectLst/>
                <a:latin typeface="+mj-lt"/>
              </a:rPr>
              <a:t>tilsvarende måte i betydelig grad påvirker vedkommende</a:t>
            </a:r>
            <a:r>
              <a:rPr lang="nb-NO" sz="2000" dirty="0">
                <a:effectLst/>
                <a:latin typeface="+mj-lt"/>
              </a:rPr>
              <a:t>.</a:t>
            </a:r>
          </a:p>
          <a:p>
            <a:r>
              <a:rPr lang="nb-NO" sz="2000" dirty="0">
                <a:solidFill>
                  <a:srgbClr val="000099"/>
                </a:solidFill>
                <a:effectLst/>
                <a:latin typeface="+mj-lt"/>
              </a:rPr>
              <a:t>[deretter følger komplekse unntak som jeg ikke gjennomgår her]</a:t>
            </a:r>
            <a:endParaRPr lang="nb-NO" sz="2000" dirty="0">
              <a:solidFill>
                <a:schemeClr val="accent6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D62853-5F62-41F7-AE4A-A89C7ED0F728}"/>
              </a:ext>
            </a:extLst>
          </p:cNvPr>
          <p:cNvSpPr txBox="1"/>
          <p:nvPr/>
        </p:nvSpPr>
        <p:spPr>
          <a:xfrm>
            <a:off x="3718391" y="440590"/>
            <a:ext cx="821622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«profilering» enhver form for automatisert behandling av personopplysninger som</a:t>
            </a:r>
          </a:p>
          <a:p>
            <a:r>
              <a:rPr lang="nb-NO" dirty="0"/>
              <a:t>innebærer å bruke personopplysninger for å vurdere visse personlige aspekter knyttet</a:t>
            </a:r>
          </a:p>
          <a:p>
            <a:r>
              <a:rPr lang="nb-NO" dirty="0"/>
              <a:t>til en fysisk person, særlig for å analysere eller forutsi aspekter som gjelder nevnte</a:t>
            </a:r>
          </a:p>
          <a:p>
            <a:r>
              <a:rPr lang="nb-NO" dirty="0"/>
              <a:t>fysiske persons arbeidsprestasjoner, økonomiske situasjon, helse, personlige</a:t>
            </a:r>
          </a:p>
          <a:p>
            <a:r>
              <a:rPr lang="nb-NO" dirty="0"/>
              <a:t>preferanser, interesser, pålitelighet, atferd, plassering eller bevegelser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3B81B3-167E-47C4-BC80-860EB7431F13}"/>
              </a:ext>
            </a:extLst>
          </p:cNvPr>
          <p:cNvSpPr txBox="1"/>
          <p:nvPr/>
        </p:nvSpPr>
        <p:spPr>
          <a:xfrm>
            <a:off x="317500" y="4624132"/>
            <a:ext cx="1113790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Det er uenighet om hvordan denne bestemmelsen skal forstås; som en </a:t>
            </a:r>
            <a:r>
              <a:rPr lang="nb-NO" sz="2000" i="1" dirty="0"/>
              <a:t>rett </a:t>
            </a:r>
            <a:r>
              <a:rPr lang="nb-NO" sz="2000" dirty="0"/>
              <a:t>til ikke å være gjenstand for helt automatiserte avgjørelser eller som et </a:t>
            </a:r>
            <a:r>
              <a:rPr lang="nb-NO" sz="2000" i="1" dirty="0"/>
              <a:t>forbud</a:t>
            </a:r>
            <a:r>
              <a:rPr lang="nb-NO" sz="2000" dirty="0"/>
              <a:t> mot helt automatiserte avgjørelser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Jeg mener det er tale om en rett, men uansett gir ikke denne bestemmelsen fornuftige resultater</a:t>
            </a:r>
          </a:p>
        </p:txBody>
      </p:sp>
    </p:spTree>
    <p:extLst>
      <p:ext uri="{BB962C8B-B14F-4D97-AF65-F5344CB8AC3E}">
        <p14:creationId xmlns:p14="http://schemas.microsoft.com/office/powerpoint/2010/main" val="7422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1195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Registrertes/innbyggernes rettigheter</vt:lpstr>
      <vt:lpstr>Rettigheter</vt:lpstr>
      <vt:lpstr>Hva vil det si å ha en rettighet?</vt:lpstr>
      <vt:lpstr>Gruppering av registrertes rettigheter, jf. prinsippene i art. 5(1) (og noen utfyllende plikter for behandlingsansvarlige)</vt:lpstr>
      <vt:lpstr>Databehandlers rolle ved utøvelse av rettigheter</vt:lpstr>
      <vt:lpstr>Registrertes rettigheter (1)   - Innsynsrett</vt:lpstr>
      <vt:lpstr>Registrertes rettigheter (2)</vt:lpstr>
      <vt:lpstr>Registrertes rettigheter (3)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6</cp:revision>
  <dcterms:created xsi:type="dcterms:W3CDTF">2020-09-14T13:56:11Z</dcterms:created>
  <dcterms:modified xsi:type="dcterms:W3CDTF">2021-10-12T20:47:40Z</dcterms:modified>
</cp:coreProperties>
</file>