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4" r:id="rId4"/>
    <p:sldId id="282" r:id="rId5"/>
    <p:sldId id="273" r:id="rId6"/>
    <p:sldId id="283" r:id="rId7"/>
    <p:sldId id="284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9FCD2-27B7-44FE-B8A0-A1718D9109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0018CBF-96A8-4352-AA3A-F473035D6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DFDF22-ADBB-4CF4-9FAC-68A709C9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4AD7-C426-4052-BD98-90D1A8B57549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EA4972-2022-4A69-B820-3B8BEBECA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ADCB8E-C4F1-4422-A76D-1C3B89731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22F9C-EE2E-4E7D-A09D-66B552321E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621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0A40AB-650B-47FE-AD04-9354F1EB7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95A01F-9024-4BA0-AA3D-036168AD8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DE17EF-E210-4BA7-8DF0-96ED926E7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4AD7-C426-4052-BD98-90D1A8B57549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FE9B4A-D905-4B44-AEC7-F789DBCBE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8B1082-CC93-4403-B440-E4ED4DA50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22F9C-EE2E-4E7D-A09D-66B552321E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4234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E041C1-C8A4-4F42-A231-F4ED73A6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416D0CE-2C80-470B-AF16-D46F98B43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D90D32E-6BEF-4AAF-8413-139D91DC1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4AD7-C426-4052-BD98-90D1A8B57549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F58A66-8133-4BED-A1B4-D8D2D00AB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8F0587-9812-4E7D-848F-9BA47986E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22F9C-EE2E-4E7D-A09D-66B552321E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6978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24019A-7D3E-4A35-9F05-65BA97F78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84377F-9FD3-4654-9067-AE8B451D18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E1EF8F0-1D4D-40FA-AA5E-1541CC304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DE68C63-C9F7-4C90-BC34-A5F36CBE4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4AD7-C426-4052-BD98-90D1A8B57549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7813EFD-CFC4-404A-923E-256D9F65F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D466A8C-DE17-40EA-B278-760503202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22F9C-EE2E-4E7D-A09D-66B552321E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700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7CD64B-209B-4FFD-8768-25CD4DF2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5A1A6FE-4548-40AD-A94F-7055264D9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8F65800-5229-486E-8D60-AD5A6D6787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AF3D5EE-C3A7-47AB-ACED-8826E9EC1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DFC5D40-1AD4-48DE-A886-DF9AE564AA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89A82A2-EA9F-43C3-81A8-2535292B1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4AD7-C426-4052-BD98-90D1A8B57549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DD7CDFE-C3AB-41E4-AAD6-2F558B37D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F1786E5-CD9F-4631-8CF1-525F058E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22F9C-EE2E-4E7D-A09D-66B552321E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7956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37AC5A-813E-4630-ABCD-675FD4B7A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356BBAC-688C-479A-A425-4E64027BC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4AD7-C426-4052-BD98-90D1A8B57549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CDFC3EB-69E6-4BE7-AA2A-9D3ED2342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676CB10-3970-4D2D-954C-8806F344E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22F9C-EE2E-4E7D-A09D-66B552321E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123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10700CD-6481-48F7-8E8D-DC0AA7DC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4AD7-C426-4052-BD98-90D1A8B57549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52D8B0C-C3AD-44AE-9794-7324D50EC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58DED4A-6577-4B27-B293-BD2488AC0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22F9C-EE2E-4E7D-A09D-66B552321E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957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E5A47D-5D0D-45E4-887C-5D71FEF7D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AE014C-CF53-405F-867A-D3BAD0E8E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E07541F-1304-4698-8BFA-D214547024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6FE83F0-96D9-4C09-9E23-5B4208649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4AD7-C426-4052-BD98-90D1A8B57549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06CF675-CB59-49C3-9457-5EA5F0B6E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2592D1D-1EB7-4B99-B647-F744214AE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22F9C-EE2E-4E7D-A09D-66B552321E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5017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1017DE-9302-4549-963B-EA8BF04E9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4A6D905-339E-491C-8A11-91531B7B6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E4C77F8-8890-4CA2-A076-B1E4DF82A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95EF76-B701-42B3-975E-0C3C17D27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4AD7-C426-4052-BD98-90D1A8B57549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4F5D15-DB70-4BF5-AB6A-8EAA3CC4A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F762A94-84F7-4C79-BE65-EE189D948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22F9C-EE2E-4E7D-A09D-66B552321E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7672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81EFF5-53EF-419E-92A9-DBE330354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10CBA81-43F7-4BDA-B8DB-4E42C679BF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4FFA8E-686A-4809-AFFA-56B1F6896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4AD7-C426-4052-BD98-90D1A8B57549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CF6C93-7A65-47A0-8B65-C2D36CEC2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4FF2E9-54BF-437B-B074-74EAEF7BA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22F9C-EE2E-4E7D-A09D-66B552321E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4125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CA89406-575B-419B-AE28-2443F8BB0E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AD0D62E-2D13-4B25-B93E-824D3DF1E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22F5D2-3F0A-4EFA-86C5-79AC7AEBE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B4AD7-C426-4052-BD98-90D1A8B57549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0D5E6A6-AC3B-4C81-8448-E993BE71B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1596A6-CC91-4C3A-9AD7-BE7C5502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22F9C-EE2E-4E7D-A09D-66B552321E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6829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25D19C6-DF1C-41E4-A8B5-55B6DA1B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D9B60D3-F8C1-4520-88F0-63E1FFE85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8FB58D-1C13-450A-86BF-C623590DD7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B4AD7-C426-4052-BD98-90D1A8B57549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4C2B90-ADED-4596-90D2-F07C28D2CE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002DB8-5A18-423D-A2AA-2C00563DA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22F9C-EE2E-4E7D-A09D-66B552321E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1699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88A346-BA81-4791-B06E-5295879FF5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48870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Oversikt over personvernprinsippene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1E2548D-DCC0-4086-9AB1-46B2FE3937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1898144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89E93-6AA8-4388-8BCC-7B692C35C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433" y="-1743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Generelt om </a:t>
            </a:r>
            <a:r>
              <a:rPr lang="nb-NO" sz="3200" b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6 </a:t>
            </a:r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prinsippene for behandling av personopplysninger (art. 5(1))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1CA99A-884C-471C-A048-95CC3405B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" y="1179543"/>
            <a:ext cx="11182350" cy="5226020"/>
          </a:xfrm>
        </p:spPr>
        <p:txBody>
          <a:bodyPr>
            <a:normAutofit fontScale="92500" lnSpcReduction="200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Prinsipper i stikkords form: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Lovlighet, rettferdighet og åpenhet (a)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Formålsbegrensning (b)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Dataminimering (c)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Riktighet (d)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Lagringsbegrensning (e)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Integritet og konfidensialitet (f)</a:t>
            </a:r>
          </a:p>
          <a:p>
            <a:pPr marL="457200" lvl="1" indent="0">
              <a:buNone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kommer «ansvarsprinsippet» i art. 5(2), som langt på vei er en spesifisering av art. 24 om behandlingsansvarliges ansvar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Prinsippene kan ses som et «konsentrat» av tenkningen bak forordningen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Hvert prinsipp har selvstendig betydning, og kan både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anvendes sammen med andre bestemmelser i forordningen, og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alene, på selvstendig måte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Flere enkeltbestemmelser kan sies å være uttrykk for prinsippene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Prinsippet om «dataminimering» i art. 5(1)(c) står f.eks. i nær relasjon med sletteplikten i art. 17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Prinsippene (som mange andre bestemmelser i PVF) er vagt og abstrakt formulert; det gjelder derfor å forstå </a:t>
            </a:r>
            <a:r>
              <a:rPr lang="nb-NO" sz="2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 bakenforliggende tenkningen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snarere enn å lete etter en helt presis betydning</a:t>
            </a:r>
          </a:p>
        </p:txBody>
      </p:sp>
    </p:spTree>
    <p:extLst>
      <p:ext uri="{BB962C8B-B14F-4D97-AF65-F5344CB8AC3E}">
        <p14:creationId xmlns:p14="http://schemas.microsoft.com/office/powerpoint/2010/main" val="332039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9062EC9-CA72-4701-857B-9652B50B94C2}"/>
              </a:ext>
            </a:extLst>
          </p:cNvPr>
          <p:cNvSpPr txBox="1"/>
          <p:nvPr/>
        </p:nvSpPr>
        <p:spPr>
          <a:xfrm rot="10800000">
            <a:off x="257207" y="1396537"/>
            <a:ext cx="553998" cy="4316823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sz="24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Lovlighet, rettferdighet og åpenhet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2507912D-E2FC-42F2-8FF1-EC617F022500}"/>
              </a:ext>
            </a:extLst>
          </p:cNvPr>
          <p:cNvGrpSpPr/>
          <p:nvPr/>
        </p:nvGrpSpPr>
        <p:grpSpPr>
          <a:xfrm>
            <a:off x="1200072" y="1427883"/>
            <a:ext cx="10658370" cy="1062063"/>
            <a:chOff x="1200072" y="1427883"/>
            <a:chExt cx="10658370" cy="1062063"/>
          </a:xfrm>
        </p:grpSpPr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F0655977-53FA-47CF-AAD2-B466CD0163DF}"/>
                </a:ext>
              </a:extLst>
            </p:cNvPr>
            <p:cNvSpPr txBox="1"/>
            <p:nvPr/>
          </p:nvSpPr>
          <p:spPr>
            <a:xfrm>
              <a:off x="1200072" y="1427883"/>
              <a:ext cx="10658370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«Lovlighet» viser til de krav som rettsordenen stiller</a:t>
              </a: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0C4D5A63-F9C3-4704-ABB9-26DDB85DBA2C}"/>
                </a:ext>
              </a:extLst>
            </p:cNvPr>
            <p:cNvSpPr txBox="1"/>
            <p:nvPr/>
          </p:nvSpPr>
          <p:spPr>
            <a:xfrm>
              <a:off x="1604430" y="1843615"/>
              <a:ext cx="1025401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Må f.eks. være i samsvar med annen EU-rett, internasjonalt bindende konvensjoner, f.eks. EMK art. 8 og 10 og Barnekonvensjonen, og Grunnloven, bl.a. §§ 100, 102, 104</a:t>
              </a:r>
            </a:p>
          </p:txBody>
        </p:sp>
      </p:grp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37A57577-DDF9-47B2-8F54-9D8A1FC84666}"/>
              </a:ext>
            </a:extLst>
          </p:cNvPr>
          <p:cNvSpPr txBox="1"/>
          <p:nvPr/>
        </p:nvSpPr>
        <p:spPr>
          <a:xfrm>
            <a:off x="1065580" y="5070835"/>
            <a:ext cx="10658369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«Åpenhet» gjelder bl.a. slike forhold som har betydning for folks utøvelse av personvernrettigheter, og om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forhold som gjelder tilsyn og myndighetsutøvelse knyttet til behandling av personopplysninger, jf. f.eks. art. 12 – 15, art. 26(1) og 34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463D71DF-EB7F-4C41-9647-072E459E1615}"/>
              </a:ext>
            </a:extLst>
          </p:cNvPr>
          <p:cNvGrpSpPr/>
          <p:nvPr/>
        </p:nvGrpSpPr>
        <p:grpSpPr>
          <a:xfrm>
            <a:off x="1200071" y="2536346"/>
            <a:ext cx="10658371" cy="2447525"/>
            <a:chOff x="1200071" y="2536346"/>
            <a:chExt cx="10658371" cy="2447525"/>
          </a:xfrm>
        </p:grpSpPr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4E56FD66-C2F8-4A3A-B490-24F8B8C40530}"/>
                </a:ext>
              </a:extLst>
            </p:cNvPr>
            <p:cNvSpPr txBox="1"/>
            <p:nvPr/>
          </p:nvSpPr>
          <p:spPr>
            <a:xfrm>
              <a:off x="1200071" y="2536346"/>
              <a:ext cx="10658371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«Rettferdighet» gjelder de innholdsmessige avveiningene mellom ulike, motstridende interesser 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4741388D-2BE1-452B-8654-D54B647603CF}"/>
                </a:ext>
              </a:extLst>
            </p:cNvPr>
            <p:cNvSpPr txBox="1"/>
            <p:nvPr/>
          </p:nvSpPr>
          <p:spPr>
            <a:xfrm>
              <a:off x="1604430" y="2952078"/>
              <a:ext cx="1025401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Innebærer trolig et krav om at motstridende interesser skal avveies på en forholdsmessig måte,</a:t>
              </a:r>
            </a:p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og er trolig i slekt med det generelle kravet om saksutredning og fravær av forutinntatte standpunkt,</a:t>
              </a:r>
            </a:p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åpen og frimodig vurdering av interessemotsetninger mv</a:t>
              </a:r>
            </a:p>
          </p:txBody>
        </p:sp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C2E0FF77-4786-4171-A2EA-77AB18434E14}"/>
                </a:ext>
              </a:extLst>
            </p:cNvPr>
            <p:cNvSpPr txBox="1"/>
            <p:nvPr/>
          </p:nvSpPr>
          <p:spPr>
            <a:xfrm>
              <a:off x="1604430" y="3921808"/>
              <a:ext cx="1025401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a-DK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Se andre krav på </a:t>
              </a:r>
              <a:r>
                <a:rPr lang="da-DK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rettferdighet</a:t>
              </a:r>
              <a:r>
                <a:rPr lang="da-DK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i forordningen: art. 13(2) og 14(2), 40(2)(a) </a:t>
              </a:r>
              <a:endParaRPr lang="nb-NO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48341C35-CF06-482C-9D13-F672CF234FD4}"/>
                </a:ext>
              </a:extLst>
            </p:cNvPr>
            <p:cNvSpPr txBox="1"/>
            <p:nvPr/>
          </p:nvSpPr>
          <p:spPr>
            <a:xfrm>
              <a:off x="1604430" y="4337540"/>
              <a:ext cx="10254012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a-DK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Se eksempler på </a:t>
              </a:r>
              <a:r>
                <a:rPr lang="da-DK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interesseavveininger</a:t>
              </a:r>
              <a:r>
                <a:rPr lang="da-DK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i forordningen: art. 6(1)(d) og (f); 9(2)(b), (c), (g) og (j); 22(2)(b), (3) og (4); og 49(1)(d) og (f) og 49(5)</a:t>
              </a:r>
              <a:endParaRPr lang="nb-NO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881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19ADA062-7B0A-49DE-8C86-EA0A556D1B09}"/>
              </a:ext>
            </a:extLst>
          </p:cNvPr>
          <p:cNvSpPr txBox="1"/>
          <p:nvPr/>
        </p:nvSpPr>
        <p:spPr>
          <a:xfrm rot="10800000">
            <a:off x="177740" y="1733460"/>
            <a:ext cx="553998" cy="3055222"/>
          </a:xfrm>
          <a:prstGeom prst="rect">
            <a:avLst/>
          </a:prstGeom>
          <a:solidFill>
            <a:schemeClr val="tx1"/>
          </a:solidFill>
        </p:spPr>
        <p:txBody>
          <a:bodyPr vert="eaVert" wrap="square" rtlCol="0">
            <a:spAutoFit/>
          </a:bodyPr>
          <a:lstStyle/>
          <a:p>
            <a:r>
              <a:rPr lang="nb-NO" sz="2400" b="1" dirty="0">
                <a:solidFill>
                  <a:schemeClr val="accent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</a:t>
            </a:r>
            <a:r>
              <a:rPr lang="nb-NO" sz="24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Formålsbegrensning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2D98F25-A90E-4C4F-B246-204CD7F23AC6}"/>
              </a:ext>
            </a:extLst>
          </p:cNvPr>
          <p:cNvSpPr txBox="1"/>
          <p:nvPr/>
        </p:nvSpPr>
        <p:spPr>
          <a:xfrm>
            <a:off x="1060841" y="3021284"/>
            <a:ext cx="1085737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Formålsangivelsen har vesentlig innvirkning på andre rettsspørsmål; særlig på spørsmål om dataminimering og opplysningskvalitet (jf. art. 5(1)(c) og (d)) og lagringstid (jf. art. 5(1)(e) og art. 17)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66BAA02-7FA2-4896-95CA-B20DF26F2D16}"/>
              </a:ext>
            </a:extLst>
          </p:cNvPr>
          <p:cNvSpPr txBox="1"/>
          <p:nvPr/>
        </p:nvSpPr>
        <p:spPr>
          <a:xfrm>
            <a:off x="1060841" y="2279705"/>
            <a:ext cx="1085737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mer enn et prinsipp, fordi formålsangivelse også er en rettsregel som stiller grunnkrav til behandlingen, jf. neste forelesning. Henger nøye sammen med spørsmål om rettslig grunnlag i art. 6 og 9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8C84239-1BDE-4116-A46A-BE82684CED98}"/>
              </a:ext>
            </a:extLst>
          </p:cNvPr>
          <p:cNvSpPr txBox="1"/>
          <p:nvPr/>
        </p:nvSpPr>
        <p:spPr>
          <a:xfrm>
            <a:off x="1060841" y="3794007"/>
            <a:ext cx="1085737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Fordi spørsmålet om formål er så viktig, kommer jeg tilbake til formålsbegrensningsprinsippet i en egen innspilt forelesning. Kommer også litt inn på dette prinsippet i neste forelesning om «Vilkår for lovlig behandling av personopplysninger»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B7A476D-1EEC-470C-8011-F95586354844}"/>
              </a:ext>
            </a:extLst>
          </p:cNvPr>
          <p:cNvSpPr txBox="1"/>
          <p:nvPr/>
        </p:nvSpPr>
        <p:spPr>
          <a:xfrm>
            <a:off x="1060841" y="1733460"/>
            <a:ext cx="10857370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Prinsippet sier at all behandling av personopplysninger må skje for ett eller flere formål</a:t>
            </a:r>
          </a:p>
        </p:txBody>
      </p:sp>
    </p:spTree>
    <p:extLst>
      <p:ext uri="{BB962C8B-B14F-4D97-AF65-F5344CB8AC3E}">
        <p14:creationId xmlns:p14="http://schemas.microsoft.com/office/powerpoint/2010/main" val="131607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5E42D686-863D-4DA3-A6C9-928A4BBAFF25}"/>
              </a:ext>
            </a:extLst>
          </p:cNvPr>
          <p:cNvSpPr txBox="1"/>
          <p:nvPr/>
        </p:nvSpPr>
        <p:spPr>
          <a:xfrm rot="10800000">
            <a:off x="499346" y="1039997"/>
            <a:ext cx="553998" cy="1163395"/>
          </a:xfrm>
          <a:prstGeom prst="rect">
            <a:avLst/>
          </a:prstGeom>
          <a:solidFill>
            <a:schemeClr val="tx1"/>
          </a:solidFill>
        </p:spPr>
        <p:txBody>
          <a:bodyPr vert="eaVert" wrap="none" rtlCol="0">
            <a:spAutoFit/>
          </a:bodyPr>
          <a:lstStyle/>
          <a:p>
            <a:r>
              <a:rPr lang="nb-NO" sz="24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Riktighet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2701EF7-38D6-4D63-BEAD-71D8288FE0A6}"/>
              </a:ext>
            </a:extLst>
          </p:cNvPr>
          <p:cNvSpPr txBox="1"/>
          <p:nvPr/>
        </p:nvSpPr>
        <p:spPr>
          <a:xfrm>
            <a:off x="2069245" y="1159132"/>
            <a:ext cx="919551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Opplysningene skal være så korrekte og oppdaterte som formålet tilsier, jf. art. 5(1)(d)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D76F3E1-B06E-4761-A8AB-9976F9C53811}"/>
              </a:ext>
            </a:extLst>
          </p:cNvPr>
          <p:cNvSpPr txBox="1"/>
          <p:nvPr/>
        </p:nvSpPr>
        <p:spPr>
          <a:xfrm>
            <a:off x="2069244" y="1621601"/>
            <a:ext cx="919551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Uriktige opplysninger skal rettes eller slettes, hvis mulig med «rimelige tiltak», jf. art. 16</a:t>
            </a: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DCE902F6-840A-4573-A406-673BDC8C6FBB}"/>
              </a:ext>
            </a:extLst>
          </p:cNvPr>
          <p:cNvGrpSpPr/>
          <p:nvPr/>
        </p:nvGrpSpPr>
        <p:grpSpPr>
          <a:xfrm>
            <a:off x="542681" y="2759045"/>
            <a:ext cx="10772478" cy="2495150"/>
            <a:chOff x="538347" y="2252008"/>
            <a:chExt cx="10772478" cy="2495150"/>
          </a:xfrm>
        </p:grpSpPr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10CD734B-CE26-477C-8A8E-97AEB8361A02}"/>
                </a:ext>
              </a:extLst>
            </p:cNvPr>
            <p:cNvSpPr txBox="1"/>
            <p:nvPr/>
          </p:nvSpPr>
          <p:spPr>
            <a:xfrm>
              <a:off x="2053357" y="2722299"/>
              <a:ext cx="9257463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Opplysningene skal dessuten være «adekvate» (dekkende) for formålet, jf. art. 5(1)(c)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C05E9B72-0A1D-469F-A83E-30D78E196129}"/>
                </a:ext>
              </a:extLst>
            </p:cNvPr>
            <p:cNvSpPr txBox="1"/>
            <p:nvPr/>
          </p:nvSpPr>
          <p:spPr>
            <a:xfrm rot="10800000">
              <a:off x="538347" y="2457446"/>
              <a:ext cx="553998" cy="2228912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sz="2400" b="1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Dataminimering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075B42E-537B-4318-979B-DF3622378E23}"/>
                </a:ext>
              </a:extLst>
            </p:cNvPr>
            <p:cNvSpPr txBox="1"/>
            <p:nvPr/>
          </p:nvSpPr>
          <p:spPr>
            <a:xfrm>
              <a:off x="2053357" y="3164982"/>
              <a:ext cx="9257466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Det skal ikke behandles flere opplysninger enn formålene gjør nødvendig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F59DE734-B432-4C20-9987-3E06A315DA4B}"/>
                </a:ext>
              </a:extLst>
            </p:cNvPr>
            <p:cNvSpPr txBox="1"/>
            <p:nvPr/>
          </p:nvSpPr>
          <p:spPr>
            <a:xfrm>
              <a:off x="2053356" y="2252008"/>
              <a:ext cx="9257464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Opplysningene skal være relevante for formålene, i betydningen rettslig relevante, jf. art. 5(1)(c)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24944E76-7C8F-496A-AEF6-2A0DA435B08A}"/>
                </a:ext>
              </a:extLst>
            </p:cNvPr>
            <p:cNvSpPr txBox="1"/>
            <p:nvPr/>
          </p:nvSpPr>
          <p:spPr>
            <a:xfrm>
              <a:off x="2064911" y="4100827"/>
              <a:ext cx="9245914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Systemløsninger skal være slik at kun nødvendige opplysninger blir samlet inn som standard (jf. «personvern som standard» i art. 25(2)</a:t>
              </a:r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E45C954A-3144-4EEC-9BE5-778E2FB7167D}"/>
                </a:ext>
              </a:extLst>
            </p:cNvPr>
            <p:cNvSpPr/>
            <p:nvPr/>
          </p:nvSpPr>
          <p:spPr>
            <a:xfrm>
              <a:off x="2053357" y="3621688"/>
              <a:ext cx="9257467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Dataminimering gjelder også identifiserende elementer (navn, f.nr., adresse mv.), jf. art. 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634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6ADE069D-A610-4C7A-9906-247CBCF8616B}"/>
              </a:ext>
            </a:extLst>
          </p:cNvPr>
          <p:cNvGrpSpPr/>
          <p:nvPr/>
        </p:nvGrpSpPr>
        <p:grpSpPr>
          <a:xfrm>
            <a:off x="782172" y="1514551"/>
            <a:ext cx="10581490" cy="2651440"/>
            <a:chOff x="760505" y="3866202"/>
            <a:chExt cx="10581490" cy="2651440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FFA1B137-AFD2-4998-A434-88AB5C4B8E04}"/>
                </a:ext>
              </a:extLst>
            </p:cNvPr>
            <p:cNvSpPr txBox="1"/>
            <p:nvPr/>
          </p:nvSpPr>
          <p:spPr>
            <a:xfrm rot="10800000">
              <a:off x="760505" y="3866202"/>
              <a:ext cx="553998" cy="2582117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sz="2400" b="1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Lagringsbegrensning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A16F5EB9-E4F3-455E-BFA9-7BE39BA9434B}"/>
                </a:ext>
              </a:extLst>
            </p:cNvPr>
            <p:cNvSpPr txBox="1"/>
            <p:nvPr/>
          </p:nvSpPr>
          <p:spPr>
            <a:xfrm>
              <a:off x="2060277" y="4019861"/>
              <a:ext cx="9277082" cy="369332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Opplysningene skal ikke lagres lenger enn det formålet gjør nødvendig, jf. art. 5(1)(e)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EBF648C-D763-4396-AB59-BEC433BD9827}"/>
                </a:ext>
              </a:extLst>
            </p:cNvPr>
            <p:cNvSpPr txBox="1"/>
            <p:nvPr/>
          </p:nvSpPr>
          <p:spPr>
            <a:xfrm>
              <a:off x="2064913" y="4443211"/>
              <a:ext cx="9277082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Kan innebære at enkelte opplysninger kan beholdes lenger enn andre, f.eks. fordi de trengs i senere saker</a:t>
              </a:r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174FA676-1E54-43FA-B396-0F97739ACDF2}"/>
                </a:ext>
              </a:extLst>
            </p:cNvPr>
            <p:cNvSpPr txBox="1"/>
            <p:nvPr/>
          </p:nvSpPr>
          <p:spPr>
            <a:xfrm>
              <a:off x="2064911" y="5157261"/>
              <a:ext cx="9277084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Opplysninger kan oppbevares lenger enn formålet tilsier dersom det skjer «for arkivformål i allmennhetens interesse», jf. art. 5(1)(e)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18307892-885A-4D76-91A2-27F824601D80}"/>
                </a:ext>
              </a:extLst>
            </p:cNvPr>
            <p:cNvSpPr txBox="1"/>
            <p:nvPr/>
          </p:nvSpPr>
          <p:spPr>
            <a:xfrm>
              <a:off x="2064911" y="5871311"/>
              <a:ext cx="9277084" cy="6463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Artikkel 17 inneholder konkrete bestemmelser om når personopplysninger skal slettes, se art. 17(1)(a – f)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0540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CE8E72D8-130D-4808-9FAB-3B41D9B561EF}"/>
              </a:ext>
            </a:extLst>
          </p:cNvPr>
          <p:cNvGrpSpPr/>
          <p:nvPr/>
        </p:nvGrpSpPr>
        <p:grpSpPr>
          <a:xfrm>
            <a:off x="782172" y="1046893"/>
            <a:ext cx="10581490" cy="3517438"/>
            <a:chOff x="760505" y="3398544"/>
            <a:chExt cx="10581490" cy="3517438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18C905C1-3442-4928-9BBB-E05F080B3E1F}"/>
                </a:ext>
              </a:extLst>
            </p:cNvPr>
            <p:cNvSpPr txBox="1"/>
            <p:nvPr/>
          </p:nvSpPr>
          <p:spPr>
            <a:xfrm rot="10800000">
              <a:off x="760505" y="3398544"/>
              <a:ext cx="553998" cy="3517438"/>
            </a:xfrm>
            <a:prstGeom prst="rect">
              <a:avLst/>
            </a:prstGeom>
            <a:solidFill>
              <a:schemeClr val="tx1"/>
            </a:solidFill>
          </p:spPr>
          <p:txBody>
            <a:bodyPr vert="eaVert" wrap="none" rtlCol="0">
              <a:spAutoFit/>
            </a:bodyPr>
            <a:lstStyle/>
            <a:p>
              <a:r>
                <a:rPr lang="nb-NO" sz="2400" b="1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Integritet og konfidensialitet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FCD201A4-A157-4A1D-9F7E-3368B4B5C94E}"/>
                </a:ext>
              </a:extLst>
            </p:cNvPr>
            <p:cNvSpPr txBox="1"/>
            <p:nvPr/>
          </p:nvSpPr>
          <p:spPr>
            <a:xfrm>
              <a:off x="2060277" y="4019861"/>
              <a:ext cx="9277082" cy="3693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Personopplysninger skal sikres på tilstrekkelig måte, jf. art. 5(1)(f)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E69C5EE0-2CD3-47BC-A8C4-1DD092EF8F9D}"/>
                </a:ext>
              </a:extLst>
            </p:cNvPr>
            <p:cNvSpPr txBox="1"/>
            <p:nvPr/>
          </p:nvSpPr>
          <p:spPr>
            <a:xfrm>
              <a:off x="2064913" y="4443211"/>
              <a:ext cx="9277082" cy="120032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Bl.a.: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Uautorisert og ulovlig behandling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Utilsiktet tap, ødeleggelse og skade</a:t>
              </a:r>
            </a:p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Men dette er en helt ufullstendig angivelse av hvilke sikkerhetskrav som gjelder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C06D51B7-2D98-48F9-B274-D0E127BDB9C8}"/>
                </a:ext>
              </a:extLst>
            </p:cNvPr>
            <p:cNvSpPr txBox="1"/>
            <p:nvPr/>
          </p:nvSpPr>
          <p:spPr>
            <a:xfrm>
              <a:off x="2060275" y="5697558"/>
              <a:ext cx="9277084" cy="3693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Artikkel 32 angir flere videre krav, men også dette er ufullstendig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665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830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Oversikt over personvernprinsippene</vt:lpstr>
      <vt:lpstr>Generelt om de 6 prinsippene for behandling av personopplysninger (art. 5(1))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personvernprinsippene</dc:title>
  <dc:creator>dag wiese schartum</dc:creator>
  <cp:lastModifiedBy>dag wiese schartum</cp:lastModifiedBy>
  <cp:revision>4</cp:revision>
  <dcterms:created xsi:type="dcterms:W3CDTF">2021-09-06T19:07:30Z</dcterms:created>
  <dcterms:modified xsi:type="dcterms:W3CDTF">2021-09-07T13:33:45Z</dcterms:modified>
</cp:coreProperties>
</file>