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5" r:id="rId4"/>
    <p:sldId id="257" r:id="rId5"/>
    <p:sldId id="260" r:id="rId6"/>
    <p:sldId id="262" r:id="rId7"/>
    <p:sldId id="258" r:id="rId8"/>
    <p:sldId id="263" r:id="rId9"/>
    <p:sldId id="259" r:id="rId10"/>
    <p:sldId id="264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0033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4" autoAdjust="0"/>
    <p:restoredTop sz="94660"/>
  </p:normalViewPr>
  <p:slideViewPr>
    <p:cSldViewPr snapToGrid="0">
      <p:cViewPr varScale="1">
        <p:scale>
          <a:sx n="99" d="100"/>
          <a:sy n="99" d="100"/>
        </p:scale>
        <p:origin x="51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25.08.2023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1898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25.08.2023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8478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25.08.2023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1819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25.08.2023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6497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25.08.2023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7491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25.08.2023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6391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25.08.2023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9608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25.08.2023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4032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25.08.2023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0818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25.08.2023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834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B86-4E0E-45BE-91DC-6A5F2F8F9198}" type="datetimeFigureOut">
              <a:rPr lang="nb-NO" smtClean="0"/>
              <a:t>25.08.2023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536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7AB86-4E0E-45BE-91DC-6A5F2F8F9198}" type="datetimeFigureOut">
              <a:rPr lang="nb-NO" smtClean="0"/>
              <a:t>25.08.2023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7CE76-D422-40F7-A0ED-D412670810E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7654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lovdata.no/dokument/NL/lov/2018-06-15-38/KAPITTEL_gdpr#KAPITTEL_gdpr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gjeringen.no/no/dokumenter/nou-2019-5/id2632006/sec2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gjeringen.no/no/dokumenter/nou-2019-9/id2639106/sec2#KAP1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51215"/>
            <a:ext cx="9144000" cy="1150484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00FF"/>
                </a:solidFill>
              </a:rPr>
              <a:t>Oversikt over lovgivning</a:t>
            </a:r>
            <a:br>
              <a:rPr lang="nb-NO" sz="3600" dirty="0">
                <a:solidFill>
                  <a:srgbClr val="0000FF"/>
                </a:solidFill>
              </a:rPr>
            </a:br>
            <a:r>
              <a:rPr lang="nb-NO" sz="3600" dirty="0">
                <a:solidFill>
                  <a:srgbClr val="0000FF"/>
                </a:solidFill>
              </a:rPr>
              <a:t>med stor betydning for digital forvaltning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401318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26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A67B7943-B13C-121F-1123-D16936524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958" y="643467"/>
            <a:ext cx="74280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454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B73C28-4E38-4314-9293-B8B79A4FA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888" y="20206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Innledende presiseringer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3019F4B-16A6-4363-A401-79A6F1851727}"/>
              </a:ext>
            </a:extLst>
          </p:cNvPr>
          <p:cNvSpPr txBox="1"/>
          <p:nvPr/>
        </p:nvSpPr>
        <p:spPr>
          <a:xfrm>
            <a:off x="490888" y="1592982"/>
            <a:ext cx="6620082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Det er tidligere understreket at dette emnet ikke handler</a:t>
            </a:r>
          </a:p>
          <a:p>
            <a:r>
              <a:rPr lang="nb-NO" dirty="0"/>
              <a:t>     om rettsregler, men primært om rettslige idealer og prinsipper mv.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Likevel viktig at dere kjenner litt til de lovene som er viktigst</a:t>
            </a:r>
          </a:p>
          <a:p>
            <a:r>
              <a:rPr lang="nb-NO" dirty="0"/>
              <a:t>     for styringen av digital forvaltning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Det er dette denne forelesningen handler om, men jeg går ikke</a:t>
            </a:r>
          </a:p>
          <a:p>
            <a:r>
              <a:rPr lang="nb-NO" dirty="0"/>
              <a:t>      i særlig grad inn på enkeltregler – bare som eksempler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0956B97-123F-47A1-BB75-D150B80C42C6}"/>
              </a:ext>
            </a:extLst>
          </p:cNvPr>
          <p:cNvSpPr txBox="1"/>
          <p:nvPr/>
        </p:nvSpPr>
        <p:spPr>
          <a:xfrm>
            <a:off x="490888" y="3679132"/>
            <a:ext cx="8788047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Nærmere bestemt handler forelesningen om de viktigste lovene  som kan sies å understøtte</a:t>
            </a:r>
          </a:p>
          <a:p>
            <a:pPr marL="717550" lvl="1" indent="-179388">
              <a:buFont typeface="Arial" panose="020B0604020202020204" pitchFamily="34" charset="0"/>
              <a:buChar char="•"/>
            </a:pPr>
            <a:r>
              <a:rPr lang="nb-NO" dirty="0"/>
              <a:t>rettssikkerhet (særlig forvaltningsloven)</a:t>
            </a:r>
          </a:p>
          <a:p>
            <a:pPr marL="717550" lvl="1" indent="-179388">
              <a:buFont typeface="Arial" panose="020B0604020202020204" pitchFamily="34" charset="0"/>
              <a:buChar char="•"/>
            </a:pPr>
            <a:r>
              <a:rPr lang="nb-NO" dirty="0"/>
              <a:t>personvern (særlig personvernforordningen) og</a:t>
            </a:r>
          </a:p>
          <a:p>
            <a:pPr marL="717550" lvl="1" indent="-179388">
              <a:buFont typeface="Arial" panose="020B0604020202020204" pitchFamily="34" charset="0"/>
              <a:buChar char="•"/>
            </a:pPr>
            <a:r>
              <a:rPr lang="nb-NO" dirty="0"/>
              <a:t>offentlighet (særlig offentleglova og arkivlova)</a:t>
            </a:r>
          </a:p>
          <a:p>
            <a:r>
              <a:rPr lang="nb-NO" dirty="0"/>
              <a:t>          i den digitale forvaltningen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19D500FF-0449-4C56-BF71-32FC015385C8}"/>
              </a:ext>
            </a:extLst>
          </p:cNvPr>
          <p:cNvSpPr txBox="1"/>
          <p:nvPr/>
        </p:nvSpPr>
        <p:spPr>
          <a:xfrm>
            <a:off x="490888" y="5498812"/>
            <a:ext cx="965623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Det er ikke krav om at dere kjenner innholdet av disse lovene, men dere bør kjenne til at de finnes og</a:t>
            </a:r>
          </a:p>
          <a:p>
            <a:r>
              <a:rPr lang="nb-NO" dirty="0"/>
              <a:t>hva slags rolle de i hovedsak spiller i reguleringen av digital forvaltning</a:t>
            </a:r>
          </a:p>
        </p:txBody>
      </p:sp>
    </p:spTree>
    <p:extLst>
      <p:ext uri="{BB962C8B-B14F-4D97-AF65-F5344CB8AC3E}">
        <p14:creationId xmlns:p14="http://schemas.microsoft.com/office/powerpoint/2010/main" val="711482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Generelt om lovgivning og digitalisering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1333" y="1825625"/>
            <a:ext cx="10244667" cy="4351338"/>
          </a:xfrm>
        </p:spPr>
        <p:txBody>
          <a:bodyPr>
            <a:normAutofit lnSpcReduction="10000"/>
          </a:bodyPr>
          <a:lstStyle/>
          <a:p>
            <a:r>
              <a:rPr lang="nb-NO" sz="2400" dirty="0"/>
              <a:t>Grovt sett har lovgivning to berøringspunkter med digital forvaltning: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200" dirty="0"/>
              <a:t>Lovgivning og andre rettskilder stiller krav til digital forvaltning («lov som ramme»), det vil primært si:</a:t>
            </a:r>
          </a:p>
          <a:p>
            <a:pPr lvl="2"/>
            <a:r>
              <a:rPr lang="nb-NO" sz="1800" dirty="0"/>
              <a:t>Fastsetter noen grenser for digitaliseringen, og</a:t>
            </a:r>
          </a:p>
          <a:p>
            <a:pPr lvl="2"/>
            <a:r>
              <a:rPr lang="nb-NO" sz="1800" dirty="0"/>
              <a:t>legger til rette for digitalisering (angir hvordan, avklarer usikkerhet)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200" dirty="0"/>
              <a:t>Lover mv. innen bestemte forvaltningsområder (særlover) blir transformert til programkode («lov som innhold») for at</a:t>
            </a:r>
          </a:p>
          <a:p>
            <a:pPr lvl="3"/>
            <a:r>
              <a:rPr lang="nb-NO" sz="2000" dirty="0"/>
              <a:t>rettsregler kan bli utført automatisk («rettslige beslutningssystemer»), eller </a:t>
            </a:r>
          </a:p>
          <a:p>
            <a:pPr lvl="3"/>
            <a:r>
              <a:rPr lang="nb-NO" sz="2000" dirty="0"/>
              <a:t>datamaskinsystemet kan </a:t>
            </a:r>
            <a:r>
              <a:rPr lang="nb-NO" sz="2000" i="1" dirty="0"/>
              <a:t>støtte</a:t>
            </a:r>
            <a:r>
              <a:rPr lang="nb-NO" sz="2000" dirty="0"/>
              <a:t> rettsanvendelsen («rettslige beslutningsstøttesystemer»)</a:t>
            </a:r>
          </a:p>
          <a:p>
            <a:r>
              <a:rPr lang="nb-NO" sz="2400" dirty="0"/>
              <a:t>Denne forelesningen handler om </a:t>
            </a:r>
            <a:r>
              <a:rPr lang="nb-NO" sz="2400" u="sng" dirty="0"/>
              <a:t>lov som ramme</a:t>
            </a:r>
            <a:r>
              <a:rPr lang="nb-NO" sz="2400" dirty="0"/>
              <a:t>, og de lovene som ble nevnt i det grønne feltet på forrige bilde, har nettopp denne funksjonen</a:t>
            </a:r>
          </a:p>
          <a:p>
            <a:r>
              <a:rPr lang="nb-NO" sz="2400" dirty="0"/>
              <a:t>Forelesningen den 23. oktober vil handler om </a:t>
            </a:r>
            <a:r>
              <a:rPr lang="nb-NO" sz="2400" u="sng" dirty="0"/>
              <a:t>lov som innhold</a:t>
            </a:r>
            <a:r>
              <a:rPr lang="nb-NO" sz="2400" dirty="0"/>
              <a:t> </a:t>
            </a:r>
            <a:r>
              <a:rPr lang="nb-NO" sz="2000" i="1" dirty="0"/>
              <a:t>(Daniel Hagen)</a:t>
            </a:r>
          </a:p>
        </p:txBody>
      </p:sp>
    </p:spTree>
    <p:extLst>
      <p:ext uri="{BB962C8B-B14F-4D97-AF65-F5344CB8AC3E}">
        <p14:creationId xmlns:p14="http://schemas.microsoft.com/office/powerpoint/2010/main" val="302942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agnetplate 17">
            <a:extLst>
              <a:ext uri="{FF2B5EF4-FFF2-40B4-BE49-F238E27FC236}">
                <a16:creationId xmlns:a16="http://schemas.microsoft.com/office/drawing/2014/main" id="{97B9FB6D-C7B6-42B6-99DA-A26C532AD285}"/>
              </a:ext>
            </a:extLst>
          </p:cNvPr>
          <p:cNvSpPr/>
          <p:nvPr/>
        </p:nvSpPr>
        <p:spPr>
          <a:xfrm>
            <a:off x="4568023" y="2204673"/>
            <a:ext cx="1487019" cy="2511471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/>
          </a:p>
        </p:txBody>
      </p: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90BFB2BE-8884-4082-83BF-2673A4170440}"/>
              </a:ext>
            </a:extLst>
          </p:cNvPr>
          <p:cNvGrpSpPr/>
          <p:nvPr/>
        </p:nvGrpSpPr>
        <p:grpSpPr>
          <a:xfrm>
            <a:off x="3997677" y="1064896"/>
            <a:ext cx="3060777" cy="1025098"/>
            <a:chOff x="3896077" y="1666030"/>
            <a:chExt cx="3060777" cy="1025098"/>
          </a:xfrm>
        </p:grpSpPr>
        <p:sp>
          <p:nvSpPr>
            <p:cNvPr id="16" name="Tekstboks 2">
              <a:extLst>
                <a:ext uri="{FF2B5EF4-FFF2-40B4-BE49-F238E27FC236}">
                  <a16:creationId xmlns:a16="http://schemas.microsoft.com/office/drawing/2014/main" id="{DEEFF9EE-29B8-46D8-85D2-E27BCA6226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6077" y="1666030"/>
              <a:ext cx="3060777" cy="3921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180340" marR="180340" algn="just">
                <a:lnSpc>
                  <a:spcPct val="115000"/>
                </a:lnSpc>
                <a:spcBef>
                  <a:spcPts val="600"/>
                </a:spcBef>
                <a:spcAft>
                  <a:spcPts val="1000"/>
                </a:spcAft>
              </a:pPr>
              <a:r>
                <a:rPr lang="nb-NO" dirty="0">
                  <a:ln>
                    <a:noFill/>
                  </a:ln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Systembestemmelser</a:t>
              </a:r>
              <a:endPara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Pil ned 198">
              <a:extLst>
                <a:ext uri="{FF2B5EF4-FFF2-40B4-BE49-F238E27FC236}">
                  <a16:creationId xmlns:a16="http://schemas.microsoft.com/office/drawing/2014/main" id="{1A8E385B-F6FC-40B9-AD0B-0F6DB4B217DF}"/>
                </a:ext>
              </a:extLst>
            </p:cNvPr>
            <p:cNvSpPr/>
            <p:nvPr/>
          </p:nvSpPr>
          <p:spPr>
            <a:xfrm>
              <a:off x="5136034" y="2220945"/>
              <a:ext cx="127792" cy="47018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5" name="Pil ned 199">
              <a:extLst>
                <a:ext uri="{FF2B5EF4-FFF2-40B4-BE49-F238E27FC236}">
                  <a16:creationId xmlns:a16="http://schemas.microsoft.com/office/drawing/2014/main" id="{D73C4B2C-A37B-4FBA-8093-35DD5ECEDBEB}"/>
                </a:ext>
              </a:extLst>
            </p:cNvPr>
            <p:cNvSpPr/>
            <p:nvPr/>
          </p:nvSpPr>
          <p:spPr>
            <a:xfrm>
              <a:off x="5751752" y="2220945"/>
              <a:ext cx="127792" cy="47018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6" name="Pil ned 200">
              <a:extLst>
                <a:ext uri="{FF2B5EF4-FFF2-40B4-BE49-F238E27FC236}">
                  <a16:creationId xmlns:a16="http://schemas.microsoft.com/office/drawing/2014/main" id="{59009C89-45BD-4BE8-ADEF-A8D57CE1D929}"/>
                </a:ext>
              </a:extLst>
            </p:cNvPr>
            <p:cNvSpPr/>
            <p:nvPr/>
          </p:nvSpPr>
          <p:spPr>
            <a:xfrm>
              <a:off x="4892069" y="2220945"/>
              <a:ext cx="127792" cy="47018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7" name="Pil ned 201">
              <a:extLst>
                <a:ext uri="{FF2B5EF4-FFF2-40B4-BE49-F238E27FC236}">
                  <a16:creationId xmlns:a16="http://schemas.microsoft.com/office/drawing/2014/main" id="{A70E70C1-40B9-462C-8798-8C8E0DC863C6}"/>
                </a:ext>
              </a:extLst>
            </p:cNvPr>
            <p:cNvSpPr/>
            <p:nvPr/>
          </p:nvSpPr>
          <p:spPr>
            <a:xfrm>
              <a:off x="4613253" y="2220945"/>
              <a:ext cx="127792" cy="47018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8" name="Pil ned 202">
              <a:extLst>
                <a:ext uri="{FF2B5EF4-FFF2-40B4-BE49-F238E27FC236}">
                  <a16:creationId xmlns:a16="http://schemas.microsoft.com/office/drawing/2014/main" id="{6D6BB628-A9EC-463A-9B66-A340CA176337}"/>
                </a:ext>
              </a:extLst>
            </p:cNvPr>
            <p:cNvSpPr/>
            <p:nvPr/>
          </p:nvSpPr>
          <p:spPr>
            <a:xfrm>
              <a:off x="5426466" y="2220945"/>
              <a:ext cx="127792" cy="47018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</p:grpSp>
      <p:grpSp>
        <p:nvGrpSpPr>
          <p:cNvPr id="31" name="Gruppe 30">
            <a:extLst>
              <a:ext uri="{FF2B5EF4-FFF2-40B4-BE49-F238E27FC236}">
                <a16:creationId xmlns:a16="http://schemas.microsoft.com/office/drawing/2014/main" id="{47EA06CE-FAAE-43DD-BE9F-B65525210B27}"/>
              </a:ext>
            </a:extLst>
          </p:cNvPr>
          <p:cNvGrpSpPr/>
          <p:nvPr/>
        </p:nvGrpSpPr>
        <p:grpSpPr>
          <a:xfrm>
            <a:off x="2814528" y="1619811"/>
            <a:ext cx="1261372" cy="3467192"/>
            <a:chOff x="2712928" y="2220945"/>
            <a:chExt cx="1261372" cy="3467192"/>
          </a:xfrm>
        </p:grpSpPr>
        <p:sp>
          <p:nvSpPr>
            <p:cNvPr id="17" name="Tekstboks 2">
              <a:extLst>
                <a:ext uri="{FF2B5EF4-FFF2-40B4-BE49-F238E27FC236}">
                  <a16:creationId xmlns:a16="http://schemas.microsoft.com/office/drawing/2014/main" id="{04657B1A-59D4-4295-9F77-E271777709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1174369" y="3759504"/>
              <a:ext cx="3467192" cy="390074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180340" marR="180340" algn="just">
                <a:lnSpc>
                  <a:spcPct val="115000"/>
                </a:lnSpc>
                <a:spcBef>
                  <a:spcPts val="600"/>
                </a:spcBef>
                <a:spcAft>
                  <a:spcPts val="1000"/>
                </a:spcAft>
              </a:pPr>
              <a:r>
                <a:rPr lang="nb-NO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Saksbehandlingsbestemmelser</a:t>
              </a:r>
            </a:p>
          </p:txBody>
        </p:sp>
        <p:cxnSp>
          <p:nvCxnSpPr>
            <p:cNvPr id="9" name="Rett pil 203">
              <a:extLst>
                <a:ext uri="{FF2B5EF4-FFF2-40B4-BE49-F238E27FC236}">
                  <a16:creationId xmlns:a16="http://schemas.microsoft.com/office/drawing/2014/main" id="{FE87400B-EAEE-4F22-8ABA-6B8EE1DCF269}"/>
                </a:ext>
              </a:extLst>
            </p:cNvPr>
            <p:cNvCxnSpPr/>
            <p:nvPr/>
          </p:nvCxnSpPr>
          <p:spPr>
            <a:xfrm flipV="1">
              <a:off x="3184322" y="3092505"/>
              <a:ext cx="789978" cy="22936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ett pil 204">
              <a:extLst>
                <a:ext uri="{FF2B5EF4-FFF2-40B4-BE49-F238E27FC236}">
                  <a16:creationId xmlns:a16="http://schemas.microsoft.com/office/drawing/2014/main" id="{510D17D8-8828-474C-B6A3-6092B4A96C78}"/>
                </a:ext>
              </a:extLst>
            </p:cNvPr>
            <p:cNvCxnSpPr/>
            <p:nvPr/>
          </p:nvCxnSpPr>
          <p:spPr>
            <a:xfrm flipV="1">
              <a:off x="3184322" y="3436542"/>
              <a:ext cx="789978" cy="22936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1" name="Rett pil 205">
              <a:extLst>
                <a:ext uri="{FF2B5EF4-FFF2-40B4-BE49-F238E27FC236}">
                  <a16:creationId xmlns:a16="http://schemas.microsoft.com/office/drawing/2014/main" id="{719C9755-EA5A-4F79-A59D-9F2FF583EF89}"/>
                </a:ext>
              </a:extLst>
            </p:cNvPr>
            <p:cNvCxnSpPr/>
            <p:nvPr/>
          </p:nvCxnSpPr>
          <p:spPr>
            <a:xfrm flipV="1">
              <a:off x="3184322" y="4090214"/>
              <a:ext cx="789978" cy="22936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4" name="Rett pil 208">
              <a:extLst>
                <a:ext uri="{FF2B5EF4-FFF2-40B4-BE49-F238E27FC236}">
                  <a16:creationId xmlns:a16="http://schemas.microsoft.com/office/drawing/2014/main" id="{3AD223F1-B549-4667-80D8-972381A39F34}"/>
                </a:ext>
              </a:extLst>
            </p:cNvPr>
            <p:cNvCxnSpPr/>
            <p:nvPr/>
          </p:nvCxnSpPr>
          <p:spPr>
            <a:xfrm flipV="1">
              <a:off x="3184322" y="3769112"/>
              <a:ext cx="789978" cy="22936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</p:grpSp>
      <p:sp>
        <p:nvSpPr>
          <p:cNvPr id="15" name="Tekstboks 2">
            <a:extLst>
              <a:ext uri="{FF2B5EF4-FFF2-40B4-BE49-F238E27FC236}">
                <a16:creationId xmlns:a16="http://schemas.microsoft.com/office/drawing/2014/main" id="{02CC3962-CA5E-4EDE-B79F-CC8193AA2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8790" y="3181079"/>
            <a:ext cx="1197687" cy="72942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180340" marR="8890" algn="ctr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nb-NO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IKT-system</a:t>
            </a:r>
            <a:endParaRPr lang="nb-N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50997B5-DECE-40F5-ABB6-65C74DBD7BA2}"/>
              </a:ext>
            </a:extLst>
          </p:cNvPr>
          <p:cNvSpPr txBox="1"/>
          <p:nvPr/>
        </p:nvSpPr>
        <p:spPr>
          <a:xfrm>
            <a:off x="7322015" y="967593"/>
            <a:ext cx="36555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Krav om bruk av visse standarder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Krav om hvordan </a:t>
            </a:r>
            <a:r>
              <a:rPr lang="nb-NO" dirty="0" err="1"/>
              <a:t>personopp</a:t>
            </a:r>
            <a:r>
              <a:rPr lang="nb-NO" dirty="0"/>
              <a:t>-lysninger kan/skal behandles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Krav til arkiv- og journalsystemer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Krav til hvordan elektronisk kommunikasjon kan/skal skje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Krav til informasjonssikkerhet</a:t>
            </a:r>
          </a:p>
          <a:p>
            <a:endParaRPr lang="nb-NO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1F01A5A-AB19-4EA2-B35A-C0D2853C87BD}"/>
              </a:ext>
            </a:extLst>
          </p:cNvPr>
          <p:cNvSpPr txBox="1"/>
          <p:nvPr/>
        </p:nvSpPr>
        <p:spPr>
          <a:xfrm>
            <a:off x="3993029" y="5103931"/>
            <a:ext cx="7408333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2000" dirty="0"/>
              <a:t>Selve systemutviklingsprosessen er ikke direkte rettslig regulert, men forvaltningsrettslige </a:t>
            </a:r>
            <a:r>
              <a:rPr lang="nb-NO" sz="2000" i="1" dirty="0"/>
              <a:t>prinsipper</a:t>
            </a:r>
            <a:r>
              <a:rPr lang="nb-NO" sz="2000" dirty="0"/>
              <a:t> kan ha betydning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838200" y="113702"/>
            <a:ext cx="10515600" cy="886197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Lovgivningen regulerer ulike aspekter ved digital forvaltning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0A03B03B-6742-483F-A61D-7F941B7E5E95}"/>
              </a:ext>
            </a:extLst>
          </p:cNvPr>
          <p:cNvSpPr txBox="1"/>
          <p:nvPr/>
        </p:nvSpPr>
        <p:spPr>
          <a:xfrm>
            <a:off x="355065" y="1457056"/>
            <a:ext cx="2370991" cy="4924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Informasjonsplikt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Innsynsrett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Rett til sletting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mv.</a:t>
            </a:r>
          </a:p>
          <a:p>
            <a:r>
              <a:rPr lang="nb-NO" sz="1600" dirty="0"/>
              <a:t>(jf. særlig personvern-forordningen)</a:t>
            </a:r>
          </a:p>
          <a:p>
            <a:pPr>
              <a:tabLst>
                <a:tab pos="1795463" algn="l"/>
              </a:tabLst>
            </a:pPr>
            <a:endParaRPr lang="nb-NO" sz="1800" dirty="0"/>
          </a:p>
          <a:p>
            <a:pPr>
              <a:tabLst>
                <a:tab pos="1795463" algn="l"/>
              </a:tabLst>
            </a:pPr>
            <a:r>
              <a:rPr lang="nb-NO" sz="1600" i="1" dirty="0">
                <a:solidFill>
                  <a:srgbClr val="002060"/>
                </a:solidFill>
              </a:rPr>
              <a:t>Merk: flere bestemmelser gjelder også for digital forvaltning, men er ikke spesielt utformet med tanke på dette, f.eks.: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795463" algn="l"/>
              </a:tabLst>
            </a:pPr>
            <a:r>
              <a:rPr lang="nb-NO" sz="1600" i="1" dirty="0">
                <a:solidFill>
                  <a:srgbClr val="002060"/>
                </a:solidFill>
              </a:rPr>
              <a:t>Veiledningsplikt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795463" algn="l"/>
              </a:tabLst>
            </a:pPr>
            <a:r>
              <a:rPr lang="nb-NO" sz="1600" i="1" dirty="0">
                <a:solidFill>
                  <a:srgbClr val="002060"/>
                </a:solidFill>
              </a:rPr>
              <a:t>Plikt til begrunnelse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795463" algn="l"/>
              </a:tabLst>
            </a:pPr>
            <a:r>
              <a:rPr lang="nb-NO" sz="1600" i="1" dirty="0">
                <a:solidFill>
                  <a:srgbClr val="002060"/>
                </a:solidFill>
              </a:rPr>
              <a:t>Rett til klage og omgjøring</a:t>
            </a:r>
          </a:p>
          <a:p>
            <a:pPr>
              <a:tabLst>
                <a:tab pos="1795463" algn="l"/>
              </a:tabLst>
            </a:pPr>
            <a:r>
              <a:rPr lang="nb-NO" sz="1600" dirty="0">
                <a:solidFill>
                  <a:srgbClr val="002060"/>
                </a:solidFill>
              </a:rPr>
              <a:t>(Jf. arbeidet med å revidere forvaltnings-loven, NOU 2019:5)</a:t>
            </a:r>
          </a:p>
        </p:txBody>
      </p:sp>
    </p:spTree>
    <p:extLst>
      <p:ext uri="{BB962C8B-B14F-4D97-AF65-F5344CB8AC3E}">
        <p14:creationId xmlns:p14="http://schemas.microsoft.com/office/powerpoint/2010/main" val="293213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1E8E21-8B09-45EB-B5F9-0314C2DE6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633" y="558838"/>
            <a:ext cx="10515600" cy="64386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Lovgivning som er ramme for digital forvaltning - oversikt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F3763C-92B1-472A-995F-2144F3AFC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9489"/>
            <a:ext cx="10515600" cy="3903377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Personopplysningsloven av 2018 / personvernforordningen («GDPR»)</a:t>
            </a:r>
          </a:p>
          <a:p>
            <a:r>
              <a:rPr lang="nb-NO" dirty="0"/>
              <a:t>Forvaltningsloven</a:t>
            </a:r>
          </a:p>
          <a:p>
            <a:r>
              <a:rPr lang="nb-NO" dirty="0"/>
              <a:t>Offentleglova</a:t>
            </a:r>
          </a:p>
          <a:p>
            <a:r>
              <a:rPr lang="nb-NO" dirty="0"/>
              <a:t>Arkivlova</a:t>
            </a:r>
          </a:p>
          <a:p>
            <a:r>
              <a:rPr lang="nb-NO" dirty="0"/>
              <a:t>Lov om likestilling og forbud mot diskriminering § 18 (likestillings- og diskrimineringsloven)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i="1" dirty="0"/>
              <a:t>Mange av bestemmelsene som spesielt gjelder digital forvaltning er plassert i </a:t>
            </a:r>
            <a:r>
              <a:rPr lang="nb-NO" i="1" u="sng" dirty="0"/>
              <a:t>forskrifter</a:t>
            </a:r>
            <a:r>
              <a:rPr lang="nb-NO" i="1" dirty="0"/>
              <a:t> til disse lovene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21006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2996"/>
          </a:xfrm>
        </p:spPr>
        <p:txBody>
          <a:bodyPr>
            <a:normAutofit fontScale="90000"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Personopplysningsloven / personvernforordningen</a:t>
            </a:r>
            <a:br>
              <a:rPr lang="nb-NO" sz="3200" dirty="0">
                <a:solidFill>
                  <a:srgbClr val="0000FF"/>
                </a:solidFill>
              </a:rPr>
            </a:br>
            <a:endParaRPr lang="nb-NO" sz="32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8122"/>
            <a:ext cx="10515600" cy="5323114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EUs personvernforordning («GDPR», 2016) regulerer veldig mye av behandlingen av personopplysninger i samfunnet, </a:t>
            </a:r>
            <a:r>
              <a:rPr lang="nb-NO" i="1" dirty="0"/>
              <a:t>også</a:t>
            </a:r>
            <a:r>
              <a:rPr lang="nb-NO" dirty="0"/>
              <a:t> i digital forvaltning</a:t>
            </a:r>
          </a:p>
          <a:p>
            <a:r>
              <a:rPr lang="nb-NO" dirty="0"/>
              <a:t>Forordningen er inkorporert i norsk rett ved vedtakelse av personopplysningsloven (2018), se § 1</a:t>
            </a:r>
          </a:p>
          <a:p>
            <a:r>
              <a:rPr lang="nb-NO" dirty="0"/>
              <a:t>Loven og forordningen gjelder for alle opplysninger i digital form om fysiske enkeltpersoner, og stiller både opp krav til system og individuell saksbehandling, jf. bilde 5 ovenfor</a:t>
            </a:r>
          </a:p>
          <a:p>
            <a:pPr lvl="1"/>
            <a:r>
              <a:rPr lang="nb-NO" dirty="0"/>
              <a:t>Se </a:t>
            </a:r>
            <a:r>
              <a:rPr lang="nb-NO" dirty="0">
                <a:hlinkClick r:id="rId2"/>
              </a:rPr>
              <a:t>norsk oversettelse av forordningen </a:t>
            </a:r>
            <a:endParaRPr lang="nb-NO" dirty="0"/>
          </a:p>
          <a:p>
            <a:r>
              <a:rPr lang="nb-NO" dirty="0"/>
              <a:t>Eksempler på systembestemmelser:</a:t>
            </a:r>
          </a:p>
          <a:p>
            <a:pPr lvl="1"/>
            <a:r>
              <a:rPr lang="nb-NO" dirty="0"/>
              <a:t>Rettslig grunnlag (herunder spørsmål om samtykke)</a:t>
            </a:r>
          </a:p>
          <a:p>
            <a:pPr lvl="1"/>
            <a:r>
              <a:rPr lang="nb-NO" dirty="0"/>
              <a:t>Behandlingsformål</a:t>
            </a:r>
          </a:p>
          <a:p>
            <a:pPr lvl="1"/>
            <a:r>
              <a:rPr lang="nb-NO" dirty="0"/>
              <a:t>Informasjonssikkerhet </a:t>
            </a:r>
          </a:p>
          <a:p>
            <a:pPr lvl="1"/>
            <a:r>
              <a:rPr lang="nb-NO" dirty="0"/>
              <a:t>Innebygget personvern</a:t>
            </a:r>
          </a:p>
          <a:p>
            <a:r>
              <a:rPr lang="nb-NO" dirty="0"/>
              <a:t>Eksempler på bestemmelser om saksbehandling:</a:t>
            </a:r>
          </a:p>
          <a:p>
            <a:pPr lvl="1"/>
            <a:r>
              <a:rPr lang="nb-NO" dirty="0"/>
              <a:t>Rett for registrerte personer til å kreve retting (art. 16) og sletting (art. 17)</a:t>
            </a:r>
          </a:p>
          <a:p>
            <a:pPr lvl="1"/>
            <a:r>
              <a:rPr lang="nb-NO" dirty="0"/>
              <a:t>Plikt for behandlingsansvarlige til å gi informasjon (art. 13 og 14)</a:t>
            </a:r>
          </a:p>
          <a:p>
            <a:pPr lvl="1"/>
            <a:r>
              <a:rPr lang="nb-NO" dirty="0"/>
              <a:t>Rett for registrerte personer til å motsette seg individuelle helt automatiserte avgjørelser (art. 22)</a:t>
            </a:r>
          </a:p>
          <a:p>
            <a:pPr lvl="1"/>
            <a:r>
              <a:rPr lang="nb-NO" dirty="0"/>
              <a:t>Rett for registrerte personer til å kreve begrensninger i behandlingen av opplysninger (art. 18)</a:t>
            </a:r>
          </a:p>
          <a:p>
            <a:r>
              <a:rPr lang="nb-NO" dirty="0"/>
              <a:t>Forordningen har også en rekke andre bestemmelser om myndigheter, personvernombud, sertifisering, adgang til nasjonale regler mv.</a:t>
            </a:r>
          </a:p>
        </p:txBody>
      </p:sp>
    </p:spTree>
    <p:extLst>
      <p:ext uri="{BB962C8B-B14F-4D97-AF65-F5344CB8AC3E}">
        <p14:creationId xmlns:p14="http://schemas.microsoft.com/office/powerpoint/2010/main" val="215994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Forvaltningsloven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975" y="1525657"/>
            <a:ext cx="10606825" cy="4967218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Forvaltningsloven ble vedtatt i 1967 på bakgrunn av utredningsarbeid fra og med 1950-tallet</a:t>
            </a:r>
          </a:p>
          <a:p>
            <a:r>
              <a:rPr lang="nb-NO" dirty="0"/>
              <a:t>Er grunnleggende basert på en (stilltiende) forutsetning om individuell behandling av enkeltsaker</a:t>
            </a:r>
          </a:p>
          <a:p>
            <a:pPr lvl="1"/>
            <a:r>
              <a:rPr lang="nb-NO" dirty="0"/>
              <a:t>Selve loven stiller ingen krav til hvordan systemløsningene i forvaltningen skal være, men to forskrifter har slike bestemmelser (jf. neste kulepunkt)</a:t>
            </a:r>
          </a:p>
          <a:p>
            <a:r>
              <a:rPr lang="nb-NO" dirty="0"/>
              <a:t>Loven er i noen grad tilpasset digitalisering:</a:t>
            </a:r>
          </a:p>
          <a:p>
            <a:pPr lvl="1"/>
            <a:r>
              <a:rPr lang="nb-NO" dirty="0"/>
              <a:t>Sentrale begreper er gjort teknologinøytrale («dokument», «skriftlig», «kopi», «undertegne» mv.)</a:t>
            </a:r>
          </a:p>
          <a:p>
            <a:pPr lvl="1"/>
            <a:r>
              <a:rPr lang="nb-NO" dirty="0"/>
              <a:t>Det er gitt to forskrifter med spesiell relevans for digital forvaltning:</a:t>
            </a:r>
          </a:p>
          <a:p>
            <a:pPr lvl="2"/>
            <a:r>
              <a:rPr lang="nb-NO" dirty="0"/>
              <a:t>IT-</a:t>
            </a:r>
            <a:r>
              <a:rPr lang="nb-NO" dirty="0" err="1"/>
              <a:t>standardforskriften</a:t>
            </a:r>
            <a:endParaRPr lang="nb-NO" dirty="0"/>
          </a:p>
          <a:p>
            <a:pPr lvl="2"/>
            <a:r>
              <a:rPr lang="nb-NO" dirty="0" err="1"/>
              <a:t>eForvaltningsforskriften</a:t>
            </a:r>
            <a:endParaRPr lang="nb-NO" dirty="0"/>
          </a:p>
          <a:p>
            <a:r>
              <a:rPr lang="nb-NO" dirty="0"/>
              <a:t>Forvaltningsloven er under revisjon, herunder spesielt med tanke på digitalisering og automatisering. Utredningen med forslag til ny lov foreligger i </a:t>
            </a:r>
            <a:r>
              <a:rPr lang="nb-NO" dirty="0">
                <a:cs typeface="Calibri Light" panose="020F0302020204030204" pitchFamily="34" charset="0"/>
                <a:hlinkClick r:id="rId2"/>
              </a:rPr>
              <a:t>NOU 2019: 5</a:t>
            </a:r>
            <a:endParaRPr lang="nb-NO" dirty="0"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cs typeface="Calibri Light" panose="020F0302020204030204" pitchFamily="34" charset="0"/>
              </a:rPr>
              <a:t>Stiller vilkår for at helt automatisert saksbehandling kan være lovlig ( forslag til § 11)</a:t>
            </a:r>
          </a:p>
          <a:p>
            <a:pPr lvl="1"/>
            <a:r>
              <a:rPr lang="nb-NO" dirty="0">
                <a:cs typeface="Calibri Light" panose="020F0302020204030204" pitchFamily="34" charset="0"/>
              </a:rPr>
              <a:t>Stiller krav om dokumentasjon av det rettslige innholdet i automatiserte saksbehandlingssystemer (forslag til § 12)</a:t>
            </a:r>
          </a:p>
          <a:p>
            <a:pPr lvl="1"/>
            <a:r>
              <a:rPr lang="nb-NO" dirty="0">
                <a:cs typeface="Calibri Light" panose="020F0302020204030204" pitchFamily="34" charset="0"/>
              </a:rPr>
              <a:t>Mitt tips er at lovproposisjonen vil inneholde flere bestemmelser om digital/automatisert saksbehandling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598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6572"/>
            <a:ext cx="10515600" cy="742950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Offentleglova, arkivlova og likestillings- og diskrimineringsloven</a:t>
            </a:r>
            <a:br>
              <a:rPr lang="nb-NO" sz="3200" dirty="0">
                <a:solidFill>
                  <a:srgbClr val="0000FF"/>
                </a:solidFill>
              </a:rPr>
            </a:br>
            <a:endParaRPr lang="nb-NO" sz="32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204" y="1010653"/>
            <a:ext cx="11242306" cy="5641090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Som for forvaltningsloven, inneholder disse lovene primært bestemmelser om digital forvaltning, i forskrifter</a:t>
            </a:r>
          </a:p>
          <a:p>
            <a:r>
              <a:rPr lang="nb-NO" dirty="0">
                <a:solidFill>
                  <a:srgbClr val="7030A0"/>
                </a:solidFill>
              </a:rPr>
              <a:t>Offentleglova (2006) ble gitt ut ifra spesiell vurdering av digital forvaltning, men kun én bestemmelse i loven gjelder dette direkte: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§ 9 om «databaseinnsyn»</a:t>
            </a:r>
          </a:p>
          <a:p>
            <a:r>
              <a:rPr lang="nb-NO" dirty="0">
                <a:solidFill>
                  <a:srgbClr val="7030A0"/>
                </a:solidFill>
              </a:rPr>
              <a:t>Spørsmål om digital forvaltning er primært regulert i forskriften: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§ 6 om journaler på nett og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§ 7 om publisering av offentlig saksdokumenter på nett</a:t>
            </a:r>
          </a:p>
          <a:p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Arkivlova (1992) inneholder ikke konkrete bestemmelser med direkte betydning for digital forvaltning</a:t>
            </a:r>
          </a:p>
          <a:p>
            <a:pPr lvl="1"/>
            <a:r>
              <a:rPr lang="nb-NO" dirty="0" err="1">
                <a:solidFill>
                  <a:schemeClr val="accent2">
                    <a:lumMod val="50000"/>
                  </a:schemeClr>
                </a:solidFill>
              </a:rPr>
              <a:t>Arkivforskrifta</a:t>
            </a:r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 og forskrift om tekniske og arkivfaglige bestemmelser stiller imidlertid mange krav til offentlige arkiv- og </a:t>
            </a:r>
            <a:r>
              <a:rPr lang="nb-NO" dirty="0" err="1">
                <a:solidFill>
                  <a:schemeClr val="accent2">
                    <a:lumMod val="50000"/>
                  </a:schemeClr>
                </a:solidFill>
              </a:rPr>
              <a:t>journalføringsstemer</a:t>
            </a:r>
            <a:endParaRPr lang="nb-NO" dirty="0">
              <a:solidFill>
                <a:schemeClr val="accent2">
                  <a:lumMod val="50000"/>
                </a:schemeClr>
              </a:solidFill>
            </a:endParaRPr>
          </a:p>
          <a:p>
            <a:pPr lvl="2"/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Bl.a. gis det bestemmelser om «Norsk arkivstandard» («NOARK») som inneholder krav til elektroniske journal- og arkivsystemer</a:t>
            </a:r>
          </a:p>
          <a:p>
            <a:pPr lvl="1"/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Arkivloven er under revisjon for å passe med digital forvaltning</a:t>
            </a:r>
          </a:p>
          <a:p>
            <a:pPr lvl="2"/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Utredning med forslag til ny lov om «samfunnsdokumentasjon og arkiver» ble lagt frem i </a:t>
            </a:r>
            <a:r>
              <a:rPr lang="nb-NO" dirty="0">
                <a:solidFill>
                  <a:schemeClr val="accent2">
                    <a:lumMod val="50000"/>
                  </a:schemeClr>
                </a:solidFill>
                <a:cs typeface="Calibri Light" panose="020F03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NOU 2019: 9</a:t>
            </a:r>
            <a:r>
              <a:rPr lang="nb-NO" dirty="0">
                <a:solidFill>
                  <a:schemeClr val="accent2">
                    <a:lumMod val="50000"/>
                  </a:schemeClr>
                </a:solidFill>
                <a:cs typeface="Calibri Light" panose="020F0302020204030204" pitchFamily="34" charset="0"/>
              </a:rPr>
              <a:t>, men ble skrotet av departementet</a:t>
            </a:r>
          </a:p>
          <a:p>
            <a:pPr lvl="2"/>
            <a:r>
              <a:rPr lang="nb-NO" dirty="0">
                <a:solidFill>
                  <a:schemeClr val="accent2">
                    <a:lumMod val="50000"/>
                  </a:schemeClr>
                </a:solidFill>
                <a:cs typeface="Calibri Light" panose="020F0302020204030204" pitchFamily="34" charset="0"/>
              </a:rPr>
              <a:t>Det arbeides med en ny, tradisjonell (minimums)lov, med én samlet forskrift. Spørsmål vedrørende digitalisering vil bli regulert i forskriften. Legges trolig frem i 2024</a:t>
            </a:r>
            <a:endParaRPr lang="nb-NO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nb-NO" dirty="0">
                <a:solidFill>
                  <a:srgbClr val="006600"/>
                </a:solidFill>
              </a:rPr>
              <a:t>Likestillings- og diskrimineringsloven § 18 pålegger universell utforming av visse IKT-systemer som er rettet mot eller stilt til rådighet for allmennheten</a:t>
            </a:r>
          </a:p>
          <a:p>
            <a:pPr lvl="1"/>
            <a:r>
              <a:rPr lang="nb-NO" dirty="0">
                <a:solidFill>
                  <a:srgbClr val="006600"/>
                </a:solidFill>
              </a:rPr>
              <a:t>Universell utforming betyr utforming som gjør at flest mulig mennesker kan være brukere, uavhengig av funksjonsnedsettelse</a:t>
            </a:r>
          </a:p>
          <a:p>
            <a:pPr lvl="1"/>
            <a:r>
              <a:rPr lang="nb-NO" dirty="0">
                <a:solidFill>
                  <a:srgbClr val="006600"/>
                </a:solidFill>
              </a:rPr>
              <a:t>Disse systemkravene er nærmere regulert i forskrift om universell utforming av informasjons- og kommunikasjonsteknologiske (IKT)-løsninger</a:t>
            </a:r>
          </a:p>
        </p:txBody>
      </p:sp>
    </p:spTree>
    <p:extLst>
      <p:ext uri="{BB962C8B-B14F-4D97-AF65-F5344CB8AC3E}">
        <p14:creationId xmlns:p14="http://schemas.microsoft.com/office/powerpoint/2010/main" val="185598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32808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00FF"/>
                </a:solidFill>
              </a:rPr>
              <a:t>Noen overordnede spørsmål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1559"/>
            <a:ext cx="10515600" cy="4642908"/>
          </a:xfrm>
        </p:spPr>
        <p:txBody>
          <a:bodyPr>
            <a:normAutofit fontScale="70000" lnSpcReduction="20000"/>
          </a:bodyPr>
          <a:lstStyle/>
          <a:p>
            <a:r>
              <a:rPr lang="nb-NO" dirty="0">
                <a:solidFill>
                  <a:srgbClr val="002060"/>
                </a:solidFill>
              </a:rPr>
              <a:t>Lovgivning som «fartsdumper», «autovern» og «motorvei» (jf. </a:t>
            </a:r>
            <a:r>
              <a:rPr lang="nb-NO" i="1" dirty="0">
                <a:solidFill>
                  <a:srgbClr val="002060"/>
                </a:solidFill>
              </a:rPr>
              <a:t>lov som ramme</a:t>
            </a:r>
            <a:r>
              <a:rPr lang="nb-NO" dirty="0">
                <a:solidFill>
                  <a:srgbClr val="002060"/>
                </a:solidFill>
              </a:rPr>
              <a:t>)</a:t>
            </a:r>
          </a:p>
          <a:p>
            <a:pPr lvl="1"/>
            <a:r>
              <a:rPr lang="nb-NO" dirty="0">
                <a:solidFill>
                  <a:srgbClr val="002060"/>
                </a:solidFill>
              </a:rPr>
              <a:t>Lovgivning som hinder for digital forvaltning</a:t>
            </a:r>
          </a:p>
          <a:p>
            <a:pPr lvl="1"/>
            <a:r>
              <a:rPr lang="nb-NO" dirty="0">
                <a:solidFill>
                  <a:srgbClr val="002060"/>
                </a:solidFill>
              </a:rPr>
              <a:t>Lovgivning som tilrettelegging for digital forvaltning</a:t>
            </a:r>
          </a:p>
          <a:p>
            <a:r>
              <a:rPr lang="nb-NO" dirty="0">
                <a:solidFill>
                  <a:srgbClr val="990033"/>
                </a:solidFill>
              </a:rPr>
              <a:t>Teknologiuavhengig eller teknologispesifikk lovgivning?</a:t>
            </a:r>
          </a:p>
          <a:p>
            <a:pPr lvl="1"/>
            <a:r>
              <a:rPr lang="nb-NO" dirty="0">
                <a:solidFill>
                  <a:srgbClr val="990033"/>
                </a:solidFill>
              </a:rPr>
              <a:t>Bør loven angi teknologi i det hele tatt, eller er det nok å angi </a:t>
            </a:r>
            <a:r>
              <a:rPr lang="nb-NO" i="1" dirty="0">
                <a:solidFill>
                  <a:srgbClr val="990033"/>
                </a:solidFill>
              </a:rPr>
              <a:t>funksjoner</a:t>
            </a:r>
            <a:r>
              <a:rPr lang="nb-NO" dirty="0">
                <a:solidFill>
                  <a:srgbClr val="990033"/>
                </a:solidFill>
              </a:rPr>
              <a:t>?</a:t>
            </a:r>
          </a:p>
          <a:p>
            <a:pPr lvl="1"/>
            <a:r>
              <a:rPr lang="nb-NO" dirty="0">
                <a:solidFill>
                  <a:srgbClr val="990033"/>
                </a:solidFill>
              </a:rPr>
              <a:t>Teknologiuavhengig lovgivning gir</a:t>
            </a:r>
          </a:p>
          <a:p>
            <a:pPr lvl="2"/>
            <a:r>
              <a:rPr lang="nb-NO" sz="2300" dirty="0">
                <a:solidFill>
                  <a:srgbClr val="990033"/>
                </a:solidFill>
              </a:rPr>
              <a:t>stabil lovgivning (lite behov for endring)</a:t>
            </a:r>
          </a:p>
          <a:p>
            <a:pPr lvl="2"/>
            <a:r>
              <a:rPr lang="nb-NO" sz="2300" dirty="0">
                <a:solidFill>
                  <a:srgbClr val="990033"/>
                </a:solidFill>
              </a:rPr>
              <a:t>abstrakte beskrivelser av det som skal reguleres; fravær av konkret diskusjon om ny teknologi</a:t>
            </a:r>
          </a:p>
          <a:p>
            <a:pPr lvl="2"/>
            <a:r>
              <a:rPr lang="nb-NO" sz="2300" dirty="0">
                <a:solidFill>
                  <a:srgbClr val="990033"/>
                </a:solidFill>
              </a:rPr>
              <a:t>Personvernforordningen er kjerneeksempel på teknologiuavhengig tilnærming</a:t>
            </a:r>
          </a:p>
          <a:p>
            <a:pPr lvl="1"/>
            <a:r>
              <a:rPr lang="nb-NO" dirty="0">
                <a:solidFill>
                  <a:srgbClr val="990033"/>
                </a:solidFill>
              </a:rPr>
              <a:t>Teknologispesifikk lovgivning gir</a:t>
            </a:r>
          </a:p>
          <a:p>
            <a:pPr lvl="2"/>
            <a:r>
              <a:rPr lang="nb-NO" sz="2300" dirty="0">
                <a:solidFill>
                  <a:srgbClr val="990033"/>
                </a:solidFill>
              </a:rPr>
              <a:t>Bestemmelser som må endres  ofte (derfor særlig aktuelt som forskrifter)</a:t>
            </a:r>
          </a:p>
          <a:p>
            <a:pPr lvl="2"/>
            <a:r>
              <a:rPr lang="nb-NO" sz="2300" dirty="0">
                <a:solidFill>
                  <a:srgbClr val="990033"/>
                </a:solidFill>
              </a:rPr>
              <a:t>Gir konkret angivelse av rettsreglene, og kan gjøre det lettere å forstå hva regelen går ut på</a:t>
            </a:r>
          </a:p>
          <a:p>
            <a:r>
              <a:rPr lang="nb-NO" dirty="0">
                <a:solidFill>
                  <a:srgbClr val="7030A0"/>
                </a:solidFill>
              </a:rPr>
              <a:t>Bør vi i større grad satse på å la maskiner anvende rettsreglene?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Da vil jo reglene alltid bli raskt etterlevet (i alle fall hvis programmene er riktige!)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Men krever mye arbeid (systemutvikling) og at rettskildene blir transformert til kode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Kan være argument for å formulere lover og forskrifter på annen måte enn i dag, for å gjøre det enklere å transformere (jf. «automatiseringsvennlig lovgivning)</a:t>
            </a:r>
          </a:p>
        </p:txBody>
      </p:sp>
    </p:spTree>
    <p:extLst>
      <p:ext uri="{BB962C8B-B14F-4D97-AF65-F5344CB8AC3E}">
        <p14:creationId xmlns:p14="http://schemas.microsoft.com/office/powerpoint/2010/main" val="129845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1246</Words>
  <Application>Microsoft Office PowerPoint</Application>
  <PresentationFormat>Widescreen</PresentationFormat>
  <Paragraphs>117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Oversikt over lovgivning med stor betydning for digital forvaltning </vt:lpstr>
      <vt:lpstr>PowerPoint-presentasjon</vt:lpstr>
      <vt:lpstr>Innledende presiseringer</vt:lpstr>
      <vt:lpstr>Generelt om lovgivning og digitalisering</vt:lpstr>
      <vt:lpstr>Lovgivningen regulerer ulike aspekter ved digital forvaltning</vt:lpstr>
      <vt:lpstr>Lovgivning som er ramme for digital forvaltning - oversikt</vt:lpstr>
      <vt:lpstr>Personopplysningsloven / personvernforordningen </vt:lpstr>
      <vt:lpstr>Forvaltningsloven</vt:lpstr>
      <vt:lpstr>Offentleglova, arkivlova og likestillings- og diskrimineringsloven </vt:lpstr>
      <vt:lpstr>Noen overordnede spørsmål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Oversikt over lovgivning med stor betydning for digital forvaltning</dc:title>
  <dc:creator>Dag Wiese Schartum</dc:creator>
  <cp:lastModifiedBy>dag wiese schartum</cp:lastModifiedBy>
  <cp:revision>37</cp:revision>
  <dcterms:created xsi:type="dcterms:W3CDTF">2017-10-09T08:21:18Z</dcterms:created>
  <dcterms:modified xsi:type="dcterms:W3CDTF">2023-08-27T20:24:58Z</dcterms:modified>
</cp:coreProperties>
</file>