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2" r:id="rId1"/>
    <p:sldMasterId id="2147483668" r:id="rId2"/>
  </p:sldMasterIdLst>
  <p:notesMasterIdLst>
    <p:notesMasterId r:id="rId8"/>
  </p:notesMasterIdLst>
  <p:handoutMasterIdLst>
    <p:handoutMasterId r:id="rId9"/>
  </p:handoutMasterIdLst>
  <p:sldIdLst>
    <p:sldId id="256" r:id="rId3"/>
    <p:sldId id="598" r:id="rId4"/>
    <p:sldId id="603" r:id="rId5"/>
    <p:sldId id="604" r:id="rId6"/>
    <p:sldId id="605" r:id="rId7"/>
  </p:sldIdLst>
  <p:sldSz cx="9144000" cy="6858000" type="screen4x3"/>
  <p:notesSz cx="6781800" cy="9918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F8A"/>
    <a:srgbClr val="808080"/>
    <a:srgbClr val="DAEDF2"/>
    <a:srgbClr val="99CCFF"/>
    <a:srgbClr val="9FD6FF"/>
    <a:srgbClr val="C1E4FF"/>
    <a:srgbClr val="D7F1F5"/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45" autoAdjust="0"/>
    <p:restoredTop sz="83099" autoAdjust="0"/>
  </p:normalViewPr>
  <p:slideViewPr>
    <p:cSldViewPr>
      <p:cViewPr varScale="1">
        <p:scale>
          <a:sx n="111" d="100"/>
          <a:sy n="111" d="100"/>
        </p:scale>
        <p:origin x="-167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66" d="100"/>
          <a:sy n="66" d="100"/>
        </p:scale>
        <p:origin x="-1626" y="12"/>
      </p:cViewPr>
      <p:guideLst>
        <p:guide orient="horz" pos="3124"/>
        <p:guide pos="21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00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65" tIns="45632" rIns="91265" bIns="45632" numCol="1" anchor="t" anchorCtr="0" compatLnSpc="1">
            <a:prstTxWarp prst="textNoShape">
              <a:avLst/>
            </a:prstTxWarp>
          </a:bodyPr>
          <a:lstStyle>
            <a:lvl1pPr defTabSz="912615" eaLnBrk="0" hangingPunct="0">
              <a:lnSpc>
                <a:spcPct val="100000"/>
              </a:lnSpc>
              <a:spcBef>
                <a:spcPct val="0"/>
              </a:spcBef>
              <a:buFontTx/>
              <a:buNone/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0163" y="0"/>
            <a:ext cx="29400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65" tIns="45632" rIns="91265" bIns="45632" numCol="1" anchor="t" anchorCtr="0" compatLnSpc="1">
            <a:prstTxWarp prst="textNoShape">
              <a:avLst/>
            </a:prstTxWarp>
          </a:bodyPr>
          <a:lstStyle>
            <a:lvl1pPr algn="r" defTabSz="912615" eaLnBrk="0" hangingPunct="0">
              <a:lnSpc>
                <a:spcPct val="100000"/>
              </a:lnSpc>
              <a:spcBef>
                <a:spcPct val="0"/>
              </a:spcBef>
              <a:buFontTx/>
              <a:buNone/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0225"/>
            <a:ext cx="29400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65" tIns="45632" rIns="91265" bIns="45632" numCol="1" anchor="b" anchorCtr="0" compatLnSpc="1">
            <a:prstTxWarp prst="textNoShape">
              <a:avLst/>
            </a:prstTxWarp>
          </a:bodyPr>
          <a:lstStyle>
            <a:lvl1pPr defTabSz="912615" eaLnBrk="0" hangingPunct="0">
              <a:lnSpc>
                <a:spcPct val="100000"/>
              </a:lnSpc>
              <a:spcBef>
                <a:spcPct val="0"/>
              </a:spcBef>
              <a:buFontTx/>
              <a:buNone/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0163" y="9420225"/>
            <a:ext cx="29400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65" tIns="45632" rIns="91265" bIns="45632" numCol="1" anchor="b" anchorCtr="0" compatLnSpc="1">
            <a:prstTxWarp prst="textNoShape">
              <a:avLst/>
            </a:prstTxWarp>
          </a:bodyPr>
          <a:lstStyle>
            <a:lvl1pPr algn="r" defTabSz="912615" eaLnBrk="0" hangingPunct="0">
              <a:lnSpc>
                <a:spcPct val="100000"/>
              </a:lnSpc>
              <a:spcBef>
                <a:spcPct val="0"/>
              </a:spcBef>
              <a:buFontTx/>
              <a:buNone/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fld id="{54B5F458-B799-4131-8353-6CB2687491B7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00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65" tIns="45632" rIns="91265" bIns="45632" numCol="1" anchor="t" anchorCtr="0" compatLnSpc="1">
            <a:prstTxWarp prst="textNoShape">
              <a:avLst/>
            </a:prstTxWarp>
          </a:bodyPr>
          <a:lstStyle>
            <a:lvl1pPr defTabSz="912615" eaLnBrk="0" hangingPunct="0">
              <a:lnSpc>
                <a:spcPct val="100000"/>
              </a:lnSpc>
              <a:spcBef>
                <a:spcPct val="0"/>
              </a:spcBef>
              <a:buFontTx/>
              <a:buNone/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0163" y="0"/>
            <a:ext cx="29400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65" tIns="45632" rIns="91265" bIns="45632" numCol="1" anchor="t" anchorCtr="0" compatLnSpc="1">
            <a:prstTxWarp prst="textNoShape">
              <a:avLst/>
            </a:prstTxWarp>
          </a:bodyPr>
          <a:lstStyle>
            <a:lvl1pPr algn="r" defTabSz="912615" eaLnBrk="0" hangingPunct="0">
              <a:lnSpc>
                <a:spcPct val="100000"/>
              </a:lnSpc>
              <a:spcBef>
                <a:spcPct val="0"/>
              </a:spcBef>
              <a:buFontTx/>
              <a:buNone/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1225" y="742950"/>
            <a:ext cx="4959350" cy="37195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7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7863" y="4711700"/>
            <a:ext cx="5426075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65" tIns="45632" rIns="91265" bIns="456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67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0225"/>
            <a:ext cx="29400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65" tIns="45632" rIns="91265" bIns="45632" numCol="1" anchor="b" anchorCtr="0" compatLnSpc="1">
            <a:prstTxWarp prst="textNoShape">
              <a:avLst/>
            </a:prstTxWarp>
          </a:bodyPr>
          <a:lstStyle>
            <a:lvl1pPr defTabSz="912615" eaLnBrk="0" hangingPunct="0">
              <a:lnSpc>
                <a:spcPct val="100000"/>
              </a:lnSpc>
              <a:spcBef>
                <a:spcPct val="0"/>
              </a:spcBef>
              <a:buFontTx/>
              <a:buNone/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0163" y="9420225"/>
            <a:ext cx="29400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65" tIns="45632" rIns="91265" bIns="45632" numCol="1" anchor="b" anchorCtr="0" compatLnSpc="1">
            <a:prstTxWarp prst="textNoShape">
              <a:avLst/>
            </a:prstTxWarp>
          </a:bodyPr>
          <a:lstStyle>
            <a:lvl1pPr algn="r" defTabSz="912615" eaLnBrk="0" hangingPunct="0">
              <a:lnSpc>
                <a:spcPct val="100000"/>
              </a:lnSpc>
              <a:spcBef>
                <a:spcPct val="0"/>
              </a:spcBef>
              <a:buFontTx/>
              <a:buNone/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fld id="{516D7E22-6C05-4EB9-997E-A7B2DC3441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Char char="•"/>
            </a:pPr>
            <a:endParaRPr lang="nb-NO" smtClean="0"/>
          </a:p>
          <a:p>
            <a:pPr eaLnBrk="1" hangingPunct="1">
              <a:lnSpc>
                <a:spcPct val="90000"/>
              </a:lnSpc>
              <a:buFontTx/>
              <a:buChar char="•"/>
            </a:pPr>
            <a:endParaRPr lang="nb-NO" smtClean="0"/>
          </a:p>
          <a:p>
            <a:pPr eaLnBrk="1" hangingPunct="1">
              <a:lnSpc>
                <a:spcPct val="90000"/>
              </a:lnSpc>
            </a:pPr>
            <a:r>
              <a:rPr lang="nb-NO" smtClean="0"/>
              <a:t>International </a:t>
            </a:r>
            <a:r>
              <a:rPr lang="en-US" smtClean="0"/>
              <a:t>cooperation:</a:t>
            </a:r>
          </a:p>
          <a:p>
            <a:pPr eaLnBrk="1" hangingPunct="1">
              <a:lnSpc>
                <a:spcPct val="90000"/>
              </a:lnSpc>
            </a:pPr>
            <a:endParaRPr lang="nb-NO" smtClean="0"/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mtClean="0"/>
              <a:t>Partnerships based on quality research and mutual researcher interests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mtClean="0"/>
              <a:t>Sustainability by linking research cooperation and academic recruitment: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Joint projects and 2-way researcher mobility 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Cross disciplinary approaches 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Very selective student recruitment at PhD and masters’ levels and best masters recruited into PhD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Integration of PhDs into senior researcher’s projects</a:t>
            </a:r>
            <a:r>
              <a:rPr lang="en-US" sz="2000" smtClean="0"/>
              <a:t> 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mtClean="0"/>
              <a:t>Institutional Commitment (2-way)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en-US" smtClean="0"/>
              <a:t>Sharing of facilities and project funding 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en-US" smtClean="0"/>
              <a:t>Joint publications 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en-US" smtClean="0"/>
              <a:t>Developing partnerships into networks/platforms</a:t>
            </a:r>
          </a:p>
          <a:p>
            <a:pPr eaLnBrk="1" hangingPunct="1"/>
            <a:endParaRPr lang="en-US" smtClean="0"/>
          </a:p>
        </p:txBody>
      </p:sp>
      <p:sp>
        <p:nvSpPr>
          <p:cNvPr id="83972" name="Slide Number Placeholder 3"/>
          <p:cNvSpPr txBox="1">
            <a:spLocks noGrp="1"/>
          </p:cNvSpPr>
          <p:nvPr/>
        </p:nvSpPr>
        <p:spPr bwMode="auto">
          <a:xfrm>
            <a:off x="3840163" y="9420225"/>
            <a:ext cx="29400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265" tIns="45632" rIns="91265" bIns="45632" anchor="b"/>
          <a:lstStyle/>
          <a:p>
            <a:pPr algn="r" defTabSz="911225" eaLnBrk="0" hangingPunct="0"/>
            <a:fld id="{700759CD-2DC0-482F-8BCA-0447A7391518}" type="slidenum">
              <a:rPr lang="en-US" sz="1200">
                <a:latin typeface="Times" pitchFamily="18" charset="0"/>
              </a:rPr>
              <a:pPr algn="r" defTabSz="911225" eaLnBrk="0" hangingPunct="0"/>
              <a:t>2</a:t>
            </a:fld>
            <a:endParaRPr lang="en-US" sz="120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Char char="•"/>
            </a:pPr>
            <a:endParaRPr lang="nb-NO" smtClean="0"/>
          </a:p>
          <a:p>
            <a:pPr eaLnBrk="1" hangingPunct="1">
              <a:lnSpc>
                <a:spcPct val="90000"/>
              </a:lnSpc>
              <a:buFontTx/>
              <a:buChar char="•"/>
            </a:pPr>
            <a:endParaRPr lang="nb-NO" smtClean="0"/>
          </a:p>
          <a:p>
            <a:pPr eaLnBrk="1" hangingPunct="1">
              <a:lnSpc>
                <a:spcPct val="90000"/>
              </a:lnSpc>
            </a:pPr>
            <a:r>
              <a:rPr lang="nb-NO" smtClean="0"/>
              <a:t>International </a:t>
            </a:r>
            <a:r>
              <a:rPr lang="en-US" smtClean="0"/>
              <a:t>cooperation:</a:t>
            </a:r>
          </a:p>
          <a:p>
            <a:pPr eaLnBrk="1" hangingPunct="1">
              <a:lnSpc>
                <a:spcPct val="90000"/>
              </a:lnSpc>
            </a:pPr>
            <a:endParaRPr lang="nb-NO" smtClean="0"/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mtClean="0"/>
              <a:t>Partnerships based on quality research and mutual researcher interests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mtClean="0"/>
              <a:t>Sustainability by linking research cooperation and academic recruitment: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Joint projects and 2-way researcher mobility 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Cross disciplinary approaches 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Very selective student recruitment at PhD and masters’ levels and best masters recruited into PhD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Integration of PhDs into senior researcher’s projects</a:t>
            </a:r>
            <a:r>
              <a:rPr lang="en-US" sz="2000" smtClean="0"/>
              <a:t> 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mtClean="0"/>
              <a:t>Institutional Commitment (2-way)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en-US" smtClean="0"/>
              <a:t>Sharing of facilities and project funding 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en-US" smtClean="0"/>
              <a:t>Joint publications 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en-US" smtClean="0"/>
              <a:t>Developing partnerships into networks/platforms</a:t>
            </a:r>
          </a:p>
          <a:p>
            <a:pPr eaLnBrk="1" hangingPunct="1"/>
            <a:endParaRPr lang="en-US" smtClean="0"/>
          </a:p>
        </p:txBody>
      </p:sp>
      <p:sp>
        <p:nvSpPr>
          <p:cNvPr id="90116" name="Slide Number Placeholder 3"/>
          <p:cNvSpPr txBox="1">
            <a:spLocks noGrp="1"/>
          </p:cNvSpPr>
          <p:nvPr/>
        </p:nvSpPr>
        <p:spPr bwMode="auto">
          <a:xfrm>
            <a:off x="3840163" y="9420225"/>
            <a:ext cx="29400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265" tIns="45632" rIns="91265" bIns="45632" anchor="b"/>
          <a:lstStyle/>
          <a:p>
            <a:pPr algn="r" defTabSz="911225" eaLnBrk="0" hangingPunct="0"/>
            <a:fld id="{9649572C-7910-4B57-985C-39D5A3BF71EA}" type="slidenum">
              <a:rPr lang="en-US" sz="1200">
                <a:latin typeface="Times" pitchFamily="18" charset="0"/>
              </a:rPr>
              <a:pPr algn="r" defTabSz="911225" eaLnBrk="0" hangingPunct="0"/>
              <a:t>3</a:t>
            </a:fld>
            <a:endParaRPr lang="en-US" sz="120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Char char="•"/>
            </a:pPr>
            <a:endParaRPr lang="nb-NO" smtClean="0"/>
          </a:p>
          <a:p>
            <a:pPr eaLnBrk="1" hangingPunct="1">
              <a:lnSpc>
                <a:spcPct val="90000"/>
              </a:lnSpc>
              <a:buFontTx/>
              <a:buChar char="•"/>
            </a:pPr>
            <a:endParaRPr lang="nb-NO" smtClean="0"/>
          </a:p>
          <a:p>
            <a:pPr eaLnBrk="1" hangingPunct="1">
              <a:lnSpc>
                <a:spcPct val="90000"/>
              </a:lnSpc>
            </a:pPr>
            <a:r>
              <a:rPr lang="nb-NO" smtClean="0"/>
              <a:t>International </a:t>
            </a:r>
            <a:r>
              <a:rPr lang="en-US" smtClean="0"/>
              <a:t>cooperation:</a:t>
            </a:r>
          </a:p>
          <a:p>
            <a:pPr eaLnBrk="1" hangingPunct="1">
              <a:lnSpc>
                <a:spcPct val="90000"/>
              </a:lnSpc>
            </a:pPr>
            <a:endParaRPr lang="nb-NO" smtClean="0"/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mtClean="0"/>
              <a:t>Partnerships based on quality research and mutual researcher interests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mtClean="0"/>
              <a:t>Sustainability by linking research cooperation and academic recruitment: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Joint projects and 2-way researcher mobility 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Cross disciplinary approaches 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Very selective student recruitment at PhD and masters’ levels and best masters recruited into PhD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Integration of PhDs into senior researcher’s projects</a:t>
            </a:r>
            <a:r>
              <a:rPr lang="en-US" sz="2000" smtClean="0"/>
              <a:t> 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mtClean="0"/>
              <a:t>Institutional Commitment (2-way)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en-US" smtClean="0"/>
              <a:t>Sharing of facilities and project funding 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en-US" smtClean="0"/>
              <a:t>Joint publications 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en-US" smtClean="0"/>
              <a:t>Developing partnerships into networks/platforms</a:t>
            </a:r>
          </a:p>
          <a:p>
            <a:pPr eaLnBrk="1" hangingPunct="1"/>
            <a:endParaRPr lang="en-US" smtClean="0"/>
          </a:p>
        </p:txBody>
      </p:sp>
      <p:sp>
        <p:nvSpPr>
          <p:cNvPr id="96260" name="Slide Number Placeholder 3"/>
          <p:cNvSpPr txBox="1">
            <a:spLocks noGrp="1"/>
          </p:cNvSpPr>
          <p:nvPr/>
        </p:nvSpPr>
        <p:spPr bwMode="auto">
          <a:xfrm>
            <a:off x="3840163" y="9420225"/>
            <a:ext cx="29400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265" tIns="45632" rIns="91265" bIns="45632" anchor="b"/>
          <a:lstStyle/>
          <a:p>
            <a:pPr algn="r" defTabSz="911225" eaLnBrk="0" hangingPunct="0"/>
            <a:fld id="{6BA251C6-8362-427A-8F19-900A2C171407}" type="slidenum">
              <a:rPr lang="en-US" sz="1200">
                <a:latin typeface="Times" pitchFamily="18" charset="0"/>
              </a:rPr>
              <a:pPr algn="r" defTabSz="911225" eaLnBrk="0" hangingPunct="0"/>
              <a:t>4</a:t>
            </a:fld>
            <a:endParaRPr lang="en-US" sz="120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Char char="•"/>
            </a:pPr>
            <a:endParaRPr lang="nb-NO" smtClean="0"/>
          </a:p>
          <a:p>
            <a:pPr eaLnBrk="1" hangingPunct="1">
              <a:lnSpc>
                <a:spcPct val="90000"/>
              </a:lnSpc>
              <a:buFontTx/>
              <a:buChar char="•"/>
            </a:pPr>
            <a:endParaRPr lang="nb-NO" smtClean="0"/>
          </a:p>
          <a:p>
            <a:pPr eaLnBrk="1" hangingPunct="1">
              <a:lnSpc>
                <a:spcPct val="90000"/>
              </a:lnSpc>
            </a:pPr>
            <a:r>
              <a:rPr lang="nb-NO" smtClean="0"/>
              <a:t>International </a:t>
            </a:r>
            <a:r>
              <a:rPr lang="en-US" smtClean="0"/>
              <a:t>cooperation:</a:t>
            </a:r>
          </a:p>
          <a:p>
            <a:pPr eaLnBrk="1" hangingPunct="1">
              <a:lnSpc>
                <a:spcPct val="90000"/>
              </a:lnSpc>
            </a:pPr>
            <a:endParaRPr lang="nb-NO" smtClean="0"/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mtClean="0"/>
              <a:t>Partnerships based on quality research and mutual researcher interests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mtClean="0"/>
              <a:t>Sustainability by linking research cooperation and academic recruitment: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Joint projects and 2-way researcher mobility 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Cross disciplinary approaches 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Very selective student recruitment at PhD and masters’ levels and best masters recruited into PhD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Integration of PhDs into senior researcher’s projects</a:t>
            </a:r>
            <a:r>
              <a:rPr lang="en-US" sz="2000" smtClean="0"/>
              <a:t> 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mtClean="0"/>
              <a:t>Institutional Commitment (2-way)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en-US" smtClean="0"/>
              <a:t>Sharing of facilities and project funding 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en-US" smtClean="0"/>
              <a:t>Joint publications 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en-US" smtClean="0"/>
              <a:t>Developing partnerships into networks/platforms</a:t>
            </a:r>
          </a:p>
          <a:p>
            <a:pPr eaLnBrk="1" hangingPunct="1"/>
            <a:endParaRPr lang="en-US" smtClean="0"/>
          </a:p>
        </p:txBody>
      </p:sp>
      <p:sp>
        <p:nvSpPr>
          <p:cNvPr id="98308" name="Slide Number Placeholder 3"/>
          <p:cNvSpPr txBox="1">
            <a:spLocks noGrp="1"/>
          </p:cNvSpPr>
          <p:nvPr/>
        </p:nvSpPr>
        <p:spPr bwMode="auto">
          <a:xfrm>
            <a:off x="3840163" y="9420225"/>
            <a:ext cx="29400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265" tIns="45632" rIns="91265" bIns="45632" anchor="b"/>
          <a:lstStyle/>
          <a:p>
            <a:pPr algn="r" defTabSz="911225" eaLnBrk="0" hangingPunct="0"/>
            <a:fld id="{8F642D89-94A2-4AAE-ACF9-03330EECD976}" type="slidenum">
              <a:rPr lang="en-US" sz="1200">
                <a:latin typeface="Times" pitchFamily="18" charset="0"/>
              </a:rPr>
              <a:pPr algn="r" defTabSz="911225" eaLnBrk="0" hangingPunct="0"/>
              <a:t>5</a:t>
            </a:fld>
            <a:endParaRPr lang="en-US" sz="1200">
              <a:latin typeface="Times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28600" y="6459538"/>
            <a:ext cx="184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nb-NO" sz="1000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 l="4347" r="8696" b="2486"/>
          <a:stretch>
            <a:fillRect/>
          </a:stretch>
        </p:blipFill>
        <p:spPr bwMode="auto">
          <a:xfrm>
            <a:off x="7543800" y="125413"/>
            <a:ext cx="1524000" cy="56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54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2743200"/>
            <a:ext cx="8305800" cy="17526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4454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4724400"/>
            <a:ext cx="8305800" cy="15240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r>
              <a:rPr lang="nb-NO"/>
              <a:t>Click to edit Master subtitle style</a:t>
            </a:r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209800"/>
            <a:ext cx="37719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29100" y="2209800"/>
            <a:ext cx="37719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nb-NO" dirty="0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76950" y="838200"/>
            <a:ext cx="1924050" cy="5562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838200"/>
            <a:ext cx="5619750" cy="5562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838200"/>
            <a:ext cx="7696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0" y="2209800"/>
            <a:ext cx="37719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229100" y="2209800"/>
            <a:ext cx="3771900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229100" y="4381500"/>
            <a:ext cx="3771900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838200"/>
            <a:ext cx="7696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304800" y="2209800"/>
            <a:ext cx="7696200" cy="4191000"/>
          </a:xfrm>
        </p:spPr>
        <p:txBody>
          <a:bodyPr/>
          <a:lstStyle/>
          <a:p>
            <a:pPr lvl="0"/>
            <a:endParaRPr lang="nb-NO" noProof="0" dirty="0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838200"/>
            <a:ext cx="7696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209800"/>
            <a:ext cx="37719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29100" y="2209800"/>
            <a:ext cx="37719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838200"/>
            <a:ext cx="7696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209800"/>
            <a:ext cx="37719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229100" y="2209800"/>
            <a:ext cx="3771900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229100" y="4381500"/>
            <a:ext cx="3771900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838200"/>
            <a:ext cx="7696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0" y="2209800"/>
            <a:ext cx="37719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29100" y="2209800"/>
            <a:ext cx="37719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209800"/>
            <a:ext cx="37719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29100" y="2209800"/>
            <a:ext cx="37719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76950" y="838200"/>
            <a:ext cx="1924050" cy="5562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838200"/>
            <a:ext cx="5619750" cy="5562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418" name="Text Box 2"/>
          <p:cNvSpPr txBox="1">
            <a:spLocks noChangeArrowheads="1"/>
          </p:cNvSpPr>
          <p:nvPr/>
        </p:nvSpPr>
        <p:spPr bwMode="auto">
          <a:xfrm>
            <a:off x="228600" y="6459538"/>
            <a:ext cx="184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nb-NO" sz="1000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2209800"/>
            <a:ext cx="76962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6477000" y="125413"/>
            <a:ext cx="1752600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4422" name="Text Box 6"/>
          <p:cNvSpPr txBox="1">
            <a:spLocks noChangeArrowheads="1"/>
          </p:cNvSpPr>
          <p:nvPr/>
        </p:nvSpPr>
        <p:spPr bwMode="auto">
          <a:xfrm>
            <a:off x="179388" y="6524625"/>
            <a:ext cx="37099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nb-NO" sz="1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686" r:id="rId2"/>
    <p:sldLayoutId id="2147483685" r:id="rId3"/>
    <p:sldLayoutId id="2147483684" r:id="rId4"/>
    <p:sldLayoutId id="2147483683" r:id="rId5"/>
    <p:sldLayoutId id="2147483682" r:id="rId6"/>
    <p:sldLayoutId id="2147483681" r:id="rId7"/>
    <p:sldLayoutId id="2147483680" r:id="rId8"/>
    <p:sldLayoutId id="2147483679" r:id="rId9"/>
    <p:sldLayoutId id="2147483678" r:id="rId10"/>
    <p:sldLayoutId id="2147483677" r:id="rId11"/>
    <p:sldLayoutId id="2147483676" r:id="rId12"/>
    <p:sldLayoutId id="2147483675" r:id="rId13"/>
    <p:sldLayoutId id="2147483674" r:id="rId14"/>
    <p:sldLayoutId id="2147483673" r:id="rId15"/>
    <p:sldLayoutId id="2147483672" r:id="rId16"/>
    <p:sldLayoutId id="2147483671" r:id="rId17"/>
    <p:sldLayoutId id="2147483670" r:id="rId18"/>
    <p:sldLayoutId id="2147483669" r:id="rId19"/>
  </p:sldLayoutIdLst>
  <p:transition spd="slow">
    <p:fade/>
  </p:transition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418" name="Text Box 2"/>
          <p:cNvSpPr txBox="1">
            <a:spLocks noChangeArrowheads="1"/>
          </p:cNvSpPr>
          <p:nvPr/>
        </p:nvSpPr>
        <p:spPr bwMode="auto">
          <a:xfrm>
            <a:off x="228600" y="6459538"/>
            <a:ext cx="184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nb-NO" sz="1000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2209800"/>
            <a:ext cx="76962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81925" name="Picture 5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477000" y="125413"/>
            <a:ext cx="1752600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4422" name="Text Box 6"/>
          <p:cNvSpPr txBox="1">
            <a:spLocks noChangeArrowheads="1"/>
          </p:cNvSpPr>
          <p:nvPr/>
        </p:nvSpPr>
        <p:spPr bwMode="auto">
          <a:xfrm>
            <a:off x="179388" y="6524625"/>
            <a:ext cx="37099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nb-NO" sz="1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ransition spd="slow">
    <p:fade/>
  </p:transition>
  <p:timing>
    <p:tnLst>
      <p:par>
        <p:cTn id="1" dur="indefinite" restart="never" nodeType="tmRoot"/>
      </p:par>
    </p:tnLst>
  </p:timing>
  <p:hf hdr="0"/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643313" y="2000250"/>
            <a:ext cx="5072062" cy="1643063"/>
          </a:xfrm>
        </p:spPr>
        <p:txBody>
          <a:bodyPr/>
          <a:lstStyle/>
          <a:p>
            <a:r>
              <a:rPr lang="nb-NO" sz="3200" b="1" smtClean="0"/>
              <a:t>Strategiplan 2010 – 2020</a:t>
            </a:r>
            <a:r>
              <a:rPr lang="nb-NO" sz="2400" smtClean="0"/>
              <a:t> </a:t>
            </a:r>
          </a:p>
          <a:p>
            <a:endParaRPr lang="nb-NO" sz="2000" smtClean="0"/>
          </a:p>
          <a:p>
            <a:endParaRPr lang="nb-NO" sz="2000" smtClean="0"/>
          </a:p>
        </p:txBody>
      </p:sp>
      <p:sp>
        <p:nvSpPr>
          <p:cNvPr id="35843" name="Rectangle 4"/>
          <p:cNvSpPr>
            <a:spLocks noChangeArrowheads="1"/>
          </p:cNvSpPr>
          <p:nvPr/>
        </p:nvSpPr>
        <p:spPr bwMode="auto">
          <a:xfrm>
            <a:off x="3714750" y="5857875"/>
            <a:ext cx="4572000" cy="75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</a:pPr>
            <a:r>
              <a:rPr lang="nb-NO" sz="1400">
                <a:solidFill>
                  <a:srgbClr val="808080"/>
                </a:solidFill>
              </a:rPr>
              <a:t>Ole Petter Ottersen </a:t>
            </a:r>
          </a:p>
          <a:p>
            <a:pPr eaLnBrk="0" hangingPunct="0">
              <a:lnSpc>
                <a:spcPct val="90000"/>
              </a:lnSpc>
              <a:spcBef>
                <a:spcPct val="20000"/>
              </a:spcBef>
            </a:pPr>
            <a:r>
              <a:rPr lang="nb-NO" sz="1400">
                <a:solidFill>
                  <a:srgbClr val="808080"/>
                </a:solidFill>
              </a:rPr>
              <a:t>Rektor, Universitetet i Oslo</a:t>
            </a:r>
          </a:p>
          <a:p>
            <a:pPr eaLnBrk="0" hangingPunct="0">
              <a:lnSpc>
                <a:spcPct val="90000"/>
              </a:lnSpc>
              <a:spcBef>
                <a:spcPct val="20000"/>
              </a:spcBef>
            </a:pPr>
            <a:r>
              <a:rPr lang="nb-NO" sz="1400">
                <a:solidFill>
                  <a:srgbClr val="808080"/>
                </a:solidFill>
              </a:rPr>
              <a:t>15.10.2009</a:t>
            </a:r>
          </a:p>
        </p:txBody>
      </p:sp>
      <p:pic>
        <p:nvPicPr>
          <p:cNvPr id="35844" name="Picture 5" descr="P1030638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2875" y="4214813"/>
            <a:ext cx="3524250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9" name="Text Box 5"/>
          <p:cNvSpPr txBox="1">
            <a:spLocks noChangeArrowheads="1"/>
          </p:cNvSpPr>
          <p:nvPr/>
        </p:nvSpPr>
        <p:spPr bwMode="auto">
          <a:xfrm>
            <a:off x="539750" y="1628775"/>
            <a:ext cx="5472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2400" b="1"/>
              <a:t>STRATEGIPLANEN: Prosess </a:t>
            </a:r>
          </a:p>
        </p:txBody>
      </p:sp>
      <p:sp>
        <p:nvSpPr>
          <p:cNvPr id="82950" name="Text Box 6"/>
          <p:cNvSpPr txBox="1">
            <a:spLocks noChangeArrowheads="1"/>
          </p:cNvSpPr>
          <p:nvPr/>
        </p:nvSpPr>
        <p:spPr bwMode="auto">
          <a:xfrm>
            <a:off x="1116013" y="2852738"/>
            <a:ext cx="5472112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nb-NO" sz="2400"/>
              <a:t>Strategien meisles ut i kontakt med dekaner og instituttledere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nb-NO" sz="2400"/>
              <a:t>Åpner for innspill fra ansatte og studenter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nb-NO" sz="2400"/>
              <a:t>Åpen prosess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ext Box 2"/>
          <p:cNvSpPr txBox="1">
            <a:spLocks noChangeArrowheads="1"/>
          </p:cNvSpPr>
          <p:nvPr/>
        </p:nvSpPr>
        <p:spPr bwMode="auto">
          <a:xfrm>
            <a:off x="539750" y="1628775"/>
            <a:ext cx="5472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2400" b="1"/>
              <a:t>STRATEGIPLANEN: Prinsipper</a:t>
            </a:r>
          </a:p>
        </p:txBody>
      </p:sp>
      <p:sp>
        <p:nvSpPr>
          <p:cNvPr id="89091" name="Text Box 3"/>
          <p:cNvSpPr txBox="1">
            <a:spLocks noChangeArrowheads="1"/>
          </p:cNvSpPr>
          <p:nvPr/>
        </p:nvSpPr>
        <p:spPr bwMode="auto">
          <a:xfrm>
            <a:off x="1116013" y="2852738"/>
            <a:ext cx="5472112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nb-NO" sz="2400"/>
              <a:t>Tidshorisont: 2020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nb-NO" sz="2400"/>
              <a:t>Lages etter ”gjenbruksprinsippet”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nb-NO" sz="2400"/>
              <a:t>Skal brukes eksternt så vel som internt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nb-NO" sz="2400"/>
              <a:t>Utarbeides parallelt med prognoseutvikling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nb-NO" sz="2400"/>
              <a:t>Desember: ”Omstilling i næringslivet – utfordringer for universitetene”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ext Box 2"/>
          <p:cNvSpPr txBox="1">
            <a:spLocks noChangeArrowheads="1"/>
          </p:cNvSpPr>
          <p:nvPr/>
        </p:nvSpPr>
        <p:spPr bwMode="auto">
          <a:xfrm>
            <a:off x="539750" y="765175"/>
            <a:ext cx="5472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2400" b="1"/>
              <a:t>STRATEGIPLANEN: Faglig fokus (I)</a:t>
            </a:r>
          </a:p>
        </p:txBody>
      </p:sp>
      <p:sp>
        <p:nvSpPr>
          <p:cNvPr id="95235" name="Text Box 3"/>
          <p:cNvSpPr txBox="1">
            <a:spLocks noChangeArrowheads="1"/>
          </p:cNvSpPr>
          <p:nvPr/>
        </p:nvSpPr>
        <p:spPr bwMode="auto">
          <a:xfrm>
            <a:off x="1116013" y="1628775"/>
            <a:ext cx="6335712" cy="775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nb-NO" sz="2400"/>
              <a:t>Økt trykk på internasjonalisering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nb-NO" sz="2400"/>
              <a:t>Definere aktivitet inn i en internasjonal kontekst: universitetenes globale ansvar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nb-NO" sz="2400"/>
              <a:t> Økt internasjonal profilering av universitetet (inkl. menneskerettigheter, fredsarbeid)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nb-NO" sz="2400"/>
              <a:t>”Fremragende undervisning og fremragende forskning er gjensidige forutsetninger”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nb-NO" sz="2400"/>
              <a:t>”Det engasjerte universitet”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nb-NO" sz="2400"/>
              <a:t>Faglig bredde &gt; tverrfakultære satsinger &gt; kvalitet som ”emergent property”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nb-NO" sz="2400"/>
              <a:t>Rekruttering, mangfold, likestilling</a:t>
            </a:r>
          </a:p>
          <a:p>
            <a:pPr>
              <a:spcBef>
                <a:spcPct val="50000"/>
              </a:spcBef>
              <a:buFontTx/>
              <a:buChar char="•"/>
            </a:pPr>
            <a:endParaRPr lang="nb-NO" sz="240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nb-NO" sz="2400"/>
              <a:t>Skal brukes internt så vel som eksternt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nb-NO" sz="2400"/>
              <a:t>Utarbeides parallelt med prognoseutvikling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nb-NO" sz="2400"/>
              <a:t>Desember: ”Omstilling i næringslivet – utfordringer for universitetene”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ext Box 2"/>
          <p:cNvSpPr txBox="1">
            <a:spLocks noChangeArrowheads="1"/>
          </p:cNvSpPr>
          <p:nvPr/>
        </p:nvSpPr>
        <p:spPr bwMode="auto">
          <a:xfrm>
            <a:off x="539750" y="765175"/>
            <a:ext cx="5472113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2400" b="1"/>
              <a:t>STRATEGIPLANEN: Faglig fokus (II)</a:t>
            </a:r>
          </a:p>
          <a:p>
            <a:pPr>
              <a:spcBef>
                <a:spcPct val="50000"/>
              </a:spcBef>
            </a:pPr>
            <a:r>
              <a:rPr lang="nb-NO" sz="2400" b="1" i="1"/>
              <a:t>Forholdet til eksterne aktører </a:t>
            </a:r>
          </a:p>
        </p:txBody>
      </p:sp>
      <p:sp>
        <p:nvSpPr>
          <p:cNvPr id="97283" name="Text Box 3"/>
          <p:cNvSpPr txBox="1">
            <a:spLocks noChangeArrowheads="1"/>
          </p:cNvSpPr>
          <p:nvPr/>
        </p:nvSpPr>
        <p:spPr bwMode="auto">
          <a:xfrm>
            <a:off x="1116013" y="1844675"/>
            <a:ext cx="6335712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nb-NO" sz="2400"/>
              <a:t>EU /ERC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nb-NO" sz="2400"/>
              <a:t>Samordning Helse SørØst / Oslo universitetssykehus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nb-NO" sz="2400"/>
              <a:t>Nasjonal/nordisk arbeidsdeling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nb-NO" sz="2400"/>
              <a:t>Instituttsektoren/Kjellermiljøene</a:t>
            </a:r>
          </a:p>
          <a:p>
            <a:pPr>
              <a:spcBef>
                <a:spcPct val="50000"/>
              </a:spcBef>
            </a:pPr>
            <a:endParaRPr lang="nb-NO" sz="2400"/>
          </a:p>
          <a:p>
            <a:pPr>
              <a:spcBef>
                <a:spcPct val="50000"/>
              </a:spcBef>
            </a:pPr>
            <a:r>
              <a:rPr lang="nb-NO" sz="2400"/>
              <a:t>HOVEDUTFORDRING: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nb-NO" sz="2400"/>
              <a:t>Økonomisk handlingsrom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iotemplate-eng">
  <a:themeElements>
    <a:clrScheme name="rector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4274"/>
      </a:accent1>
      <a:accent2>
        <a:srgbClr val="004274"/>
      </a:accent2>
      <a:accent3>
        <a:srgbClr val="004274"/>
      </a:accent3>
      <a:accent4>
        <a:srgbClr val="000000"/>
      </a:accent4>
      <a:accent5>
        <a:srgbClr val="004274"/>
      </a:accent5>
      <a:accent6>
        <a:srgbClr val="004274"/>
      </a:accent6>
      <a:hlink>
        <a:srgbClr val="595959"/>
      </a:hlink>
      <a:folHlink>
        <a:srgbClr val="595959"/>
      </a:folHlink>
    </a:clrScheme>
    <a:fontScheme name="uiotemplate-e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0" fontAlgn="base" latinLnBrk="0" hangingPunct="0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0" fontAlgn="base" latinLnBrk="0" hangingPunct="0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iotemplate-e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iotemplate-eng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iotemplate-eng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iotemplate-eng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iotemplate-e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iotemplate-e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iotemplate-e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uiotemplate-eng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4274"/>
      </a:accent1>
      <a:accent2>
        <a:srgbClr val="004274"/>
      </a:accent2>
      <a:accent3>
        <a:srgbClr val="FFFFFF"/>
      </a:accent3>
      <a:accent4>
        <a:srgbClr val="000000"/>
      </a:accent4>
      <a:accent5>
        <a:srgbClr val="AAB0BC"/>
      </a:accent5>
      <a:accent6>
        <a:srgbClr val="003B68"/>
      </a:accent6>
      <a:hlink>
        <a:srgbClr val="595959"/>
      </a:hlink>
      <a:folHlink>
        <a:srgbClr val="595959"/>
      </a:folHlink>
    </a:clrScheme>
    <a:fontScheme name="1_uiotemplate-e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uiotemplate-e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iotemplate-eng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iotemplate-eng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iotemplate-eng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iotemplate-e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iotemplate-e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iotemplate-e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19915</TotalTime>
  <Words>467</Words>
  <Application>Microsoft Office PowerPoint</Application>
  <PresentationFormat>Skjermfremvisning (4:3)</PresentationFormat>
  <Paragraphs>95</Paragraphs>
  <Slides>5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Lysbildetitler</vt:lpstr>
      </vt:variant>
      <vt:variant>
        <vt:i4>5</vt:i4>
      </vt:variant>
    </vt:vector>
  </HeadingPairs>
  <TitlesOfParts>
    <vt:vector size="7" baseType="lpstr">
      <vt:lpstr>uiotemplate-eng</vt:lpstr>
      <vt:lpstr>1_uiotemplate-eng</vt:lpstr>
      <vt:lpstr>Lysbilde 1</vt:lpstr>
      <vt:lpstr>Lysbilde 2</vt:lpstr>
      <vt:lpstr>Lysbilde 3</vt:lpstr>
      <vt:lpstr>Lysbilde 4</vt:lpstr>
      <vt:lpstr>Lysbilde 5</vt:lpstr>
    </vt:vector>
  </TitlesOfParts>
  <Company>UiO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University of Oslo – Norway’s leading Research University</dc:title>
  <dc:creator>sveinhu</dc:creator>
  <cp:lastModifiedBy>rannvd</cp:lastModifiedBy>
  <cp:revision>980</cp:revision>
  <cp:lastPrinted>2005-03-09T15:06:25Z</cp:lastPrinted>
  <dcterms:created xsi:type="dcterms:W3CDTF">2007-03-20T10:46:49Z</dcterms:created>
  <dcterms:modified xsi:type="dcterms:W3CDTF">2009-10-20T06:40:06Z</dcterms:modified>
</cp:coreProperties>
</file>