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2114" autoAdjust="0"/>
  </p:normalViewPr>
  <p:slideViewPr>
    <p:cSldViewPr>
      <p:cViewPr>
        <p:scale>
          <a:sx n="118" d="100"/>
          <a:sy n="118" d="100"/>
        </p:scale>
        <p:origin x="-2166" y="32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C46AF4F-6167-254C-9335-04F2FFFDF18D}" type="datetime1">
              <a:rPr lang="nb-NO"/>
              <a:pPr>
                <a:defRPr/>
              </a:pPr>
              <a:t>03.10.2016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23F2811-6ACB-B349-A9AA-E2665CEC00C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19934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53F8EEF-B34D-6144-AB87-B8F0503F2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0615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B7A21F-8906-B844-94C9-F1D03AC4011A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3D188-D2B6-D245-BD73-2971B5026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93E41-80AC-B742-AFD2-E864A2E6A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AFFA7-E0CF-0B40-A8C3-A98696E796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672C7-F8BE-8F47-A987-C6537752A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6FB7C-38E6-0F4E-9C07-269A79B43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F9854-1C28-0242-A086-CF2528E20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0BA49-319D-6249-81C3-BC20DA227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0C786-EA38-BB42-A0DA-67AF5558D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1D0C1-25D3-E241-A770-BFAF7EEC8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48CB9-D7BB-5141-8E5C-D63AC1DD72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E71A0624-217A-CF4D-B894-8A19B1A22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1400" b="0" dirty="0" smtClean="0"/>
              <a:t>5.10.2016</a:t>
            </a:r>
            <a:endParaRPr lang="nb-NO" sz="1400" b="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Evaluering av Fadderutvalget 2015/2016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 smtClean="0"/>
              <a:t> </a:t>
            </a:r>
            <a:endParaRPr lang="nb-NO" dirty="0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1A7143-F06A-B94D-804C-3A3E7CAD66C8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Fadderuke vår 2016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844824"/>
            <a:ext cx="7696200" cy="4114800"/>
          </a:xfrm>
        </p:spPr>
        <p:txBody>
          <a:bodyPr/>
          <a:lstStyle/>
          <a:p>
            <a:pPr marL="0" lvl="0" indent="0">
              <a:buNone/>
            </a:pPr>
            <a:r>
              <a:rPr lang="nb-NO" sz="2400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Fadderutvalget organiserte aktiviteter for internasjonale utvekslingsstudenter.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Fellesarrangement i regi av Fadderutvalget: Velkomstseremoni, tur på skøytebanen, kafé til kafé-rebus på campus, quiz på CN, guidet busstur. </a:t>
            </a:r>
          </a:p>
          <a:p>
            <a:pPr lvl="0"/>
            <a:r>
              <a:rPr lang="nb-NO" sz="1800" dirty="0" smtClean="0">
                <a:solidFill>
                  <a:srgbClr val="000000"/>
                </a:solidFill>
              </a:rPr>
              <a:t>Quiz </a:t>
            </a:r>
            <a:r>
              <a:rPr lang="nb-NO" sz="1800" dirty="0">
                <a:solidFill>
                  <a:srgbClr val="000000"/>
                </a:solidFill>
              </a:rPr>
              <a:t>på CN: Dårlig opplegg og organisering.</a:t>
            </a:r>
          </a:p>
          <a:p>
            <a:pPr marL="0" lvl="0" indent="0">
              <a:buNone/>
            </a:pPr>
            <a:r>
              <a:rPr lang="nb-NO" sz="2400" dirty="0">
                <a:solidFill>
                  <a:srgbClr val="000000"/>
                </a:solidFill>
              </a:rPr>
              <a:t>Forslag til tiltak: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Faddersjefnettverket burde </a:t>
            </a:r>
            <a:r>
              <a:rPr lang="nb-NO" sz="1600" dirty="0" err="1">
                <a:solidFill>
                  <a:srgbClr val="000000"/>
                </a:solidFill>
              </a:rPr>
              <a:t>ansvarliggjøres</a:t>
            </a:r>
            <a:r>
              <a:rPr lang="nb-NO" sz="1600" dirty="0">
                <a:solidFill>
                  <a:srgbClr val="000000"/>
                </a:solidFill>
              </a:rPr>
              <a:t> mer – obligatorisk å bidra til minst ett arrangement.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Må jobbe mer med hvordan inkludere studentene i norsk studiemiljø. </a:t>
            </a:r>
          </a:p>
          <a:p>
            <a:pPr lvl="0"/>
            <a:r>
              <a:rPr lang="nb-NO" sz="1600" dirty="0" smtClean="0">
                <a:solidFill>
                  <a:srgbClr val="000000"/>
                </a:solidFill>
              </a:rPr>
              <a:t>Hvis ikke nedsatt F-nettverk: Kan </a:t>
            </a:r>
            <a:r>
              <a:rPr lang="nb-NO" sz="1600" dirty="0">
                <a:solidFill>
                  <a:srgbClr val="000000"/>
                </a:solidFill>
              </a:rPr>
              <a:t>organiseres som arbeidsgruppe med rep. fra fadderutvalg på </a:t>
            </a:r>
            <a:r>
              <a:rPr lang="nb-NO" sz="1600" dirty="0" smtClean="0">
                <a:solidFill>
                  <a:srgbClr val="000000"/>
                </a:solidFill>
              </a:rPr>
              <a:t>fakultetene?</a:t>
            </a:r>
            <a:endParaRPr lang="nb-NO" sz="1600" dirty="0">
              <a:solidFill>
                <a:srgbClr val="000000"/>
              </a:solidFill>
            </a:endParaRPr>
          </a:p>
          <a:p>
            <a:pPr marL="0" indent="0" eaLnBrk="1" hangingPunct="1">
              <a:buNone/>
            </a:pP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Faddersjefnettverket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sz="2400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Faddersjefer fra ulike fakultet har ulike forutsetninger – vanskelig å finne felles plattformer.  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Uavklart hvilken rolle faddersjefene har i nettverket – har sittet som «</a:t>
            </a:r>
            <a:r>
              <a:rPr lang="nb-NO" sz="1400" dirty="0" err="1">
                <a:solidFill>
                  <a:srgbClr val="000000"/>
                </a:solidFill>
              </a:rPr>
              <a:t>fakultetesrepresentanter</a:t>
            </a:r>
            <a:r>
              <a:rPr lang="nb-NO" sz="1400" dirty="0">
                <a:solidFill>
                  <a:srgbClr val="000000"/>
                </a:solidFill>
              </a:rPr>
              <a:t>» mer enn et UiO-nettverk. Tenker mest på egne interesser – deres opplegg. 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Vanskelig å få avklart ting – mye må tas med tilbake til studiestartnettverk/fakultet for avklaring. Medfører sakte framgang.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Vanskelig å forankre sentrale fadderaktiviteter/ problemstillinger</a:t>
            </a:r>
          </a:p>
          <a:p>
            <a:pPr marL="0" lvl="0" indent="0">
              <a:buNone/>
            </a:pPr>
            <a:r>
              <a:rPr lang="nb-NO" sz="2400" dirty="0">
                <a:solidFill>
                  <a:srgbClr val="000000"/>
                </a:solidFill>
              </a:rPr>
              <a:t>Forslag til tiltak: 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Faddersjef bør delta i alle studiestartnettverk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Fadderutvalget tar med (nesten) ferdig program til Soria Moria – mindre tid på idémyldring, mer på arbeidsfordeling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Faddersjefnettverket (UiO) må bli en større del av faddersjefenes rolle/ ansvarsområder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Faddersjefnettverket: Koordineringsmøter for </a:t>
            </a:r>
            <a:r>
              <a:rPr lang="nb-NO" sz="1400" dirty="0" err="1">
                <a:solidFill>
                  <a:srgbClr val="000000"/>
                </a:solidFill>
              </a:rPr>
              <a:t>fellesarr</a:t>
            </a:r>
            <a:r>
              <a:rPr lang="nb-NO" sz="1400" dirty="0">
                <a:solidFill>
                  <a:srgbClr val="000000"/>
                </a:solidFill>
              </a:rPr>
              <a:t>./ faddergoder + erfaringsutveksling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28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</a:t>
            </a:r>
            <a:r>
              <a:rPr lang="nb-NO" dirty="0" smtClean="0"/>
              <a:t>tudiestartnettverket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916832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Oppsummering: </a:t>
            </a:r>
          </a:p>
          <a:p>
            <a:r>
              <a:rPr lang="nb-NO" sz="1800" dirty="0" smtClean="0"/>
              <a:t>Vanskelig å vite hvem man svarer til: Studiestart- eller faddersjefnettverket - eller de nye studentene? </a:t>
            </a:r>
          </a:p>
          <a:p>
            <a:r>
              <a:rPr lang="nb-NO" sz="1800" dirty="0" smtClean="0"/>
              <a:t>Ulike syn og forventninger i faddersjef- og studiestartnettverket på aktiviteter og annet – skaper konflikt, utfordringer </a:t>
            </a:r>
            <a:r>
              <a:rPr lang="nb-NO" sz="1800" dirty="0" err="1" smtClean="0"/>
              <a:t>ift</a:t>
            </a:r>
            <a:r>
              <a:rPr lang="nb-NO" sz="1800" dirty="0" smtClean="0"/>
              <a:t>. </a:t>
            </a:r>
            <a:r>
              <a:rPr lang="nb-NO" sz="1800" dirty="0" smtClean="0"/>
              <a:t>å lede faddersjefnettverket. </a:t>
            </a:r>
          </a:p>
          <a:p>
            <a:pPr marL="0" indent="0">
              <a:buNone/>
            </a:pPr>
            <a:r>
              <a:rPr lang="nb-NO" dirty="0" smtClean="0"/>
              <a:t>Tiltak:</a:t>
            </a:r>
          </a:p>
          <a:p>
            <a:r>
              <a:rPr lang="nb-NO" sz="1600" dirty="0" smtClean="0"/>
              <a:t>Avklare hvem som kan instruere Fadderutvalget – </a:t>
            </a:r>
            <a:r>
              <a:rPr lang="nb-NO" sz="1600" dirty="0" err="1" smtClean="0"/>
              <a:t>jfr</a:t>
            </a:r>
            <a:r>
              <a:rPr lang="nb-NO" sz="1600" dirty="0" smtClean="0"/>
              <a:t> ansvarsmatrisen. </a:t>
            </a:r>
            <a:endParaRPr lang="nb-NO" sz="1600" dirty="0" smtClean="0"/>
          </a:p>
          <a:p>
            <a:r>
              <a:rPr lang="nb-NO" sz="1600" dirty="0" smtClean="0"/>
              <a:t>Gjøres mer tydelig hvilken rolle lederen har i studiestartnettverket: bør være rent informativ – et bindeledd mellom faddersjef- og studiestartnettverket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47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Faddersjefseminar (Soria Moria)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Ledet av leder og nestleder, med bistand fra SKS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Avholdt midten av februar, fra fredag til søndag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Faddersjefer fra alle fakultet deltok </a:t>
            </a:r>
            <a:endParaRPr lang="nb-NO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Forslag til tiltak: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Burde være et informasjonskurs om hva det vil si å være faddersjef, inkl. opplæring om sikkerhet, festrelaterte utfordringer med faddertiden og hvordan kurse faddere.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Fokus på ansvarliggjøring av faddersjefer/ fadderne + hvordan skape en </a:t>
            </a:r>
            <a:r>
              <a:rPr lang="nb-NO" sz="1800" dirty="0" smtClean="0">
                <a:solidFill>
                  <a:srgbClr val="000000"/>
                </a:solidFill>
              </a:rPr>
              <a:t>felles</a:t>
            </a:r>
            <a:r>
              <a:rPr lang="nb-NO" sz="1800" dirty="0" smtClean="0">
                <a:solidFill>
                  <a:srgbClr val="000000"/>
                </a:solidFill>
              </a:rPr>
              <a:t> </a:t>
            </a:r>
            <a:r>
              <a:rPr lang="nb-NO" sz="1800" dirty="0">
                <a:solidFill>
                  <a:srgbClr val="000000"/>
                </a:solidFill>
              </a:rPr>
              <a:t>fadderuke på UiO.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Utdeling av retningslinjer og kursopplegg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Hente inn eksterne aktører: Politi, brannvesen, AKAN (Lykkepromille).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02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Kursholderkurs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På kursholderkurset i juni: To fakulteter representert (MN og SV).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Eksterne kursholdere: LNU om presentasjonsteknikk, AKAN om verdiutsagn, Marte (SKS)om internasjonalt mottak og </a:t>
            </a:r>
            <a:r>
              <a:rPr lang="nb-NO" sz="1600" dirty="0" err="1">
                <a:solidFill>
                  <a:srgbClr val="000000"/>
                </a:solidFill>
              </a:rPr>
              <a:t>Kahoot</a:t>
            </a:r>
            <a:r>
              <a:rPr lang="nb-NO" sz="1600" dirty="0">
                <a:solidFill>
                  <a:srgbClr val="000000"/>
                </a:solidFill>
              </a:rPr>
              <a:t>! om gruppedynamikk. </a:t>
            </a:r>
            <a:endParaRPr lang="nb-NO" sz="1600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 </a:t>
            </a:r>
            <a:endParaRPr lang="nb-NO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Forslag til tiltak: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Kan gjøres til en del av Soria Moria – viktig at alle faddersjefer deltar.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Burde også inkludere del fra </a:t>
            </a:r>
            <a:r>
              <a:rPr lang="nb-NO" sz="1800" dirty="0" err="1">
                <a:solidFill>
                  <a:srgbClr val="000000"/>
                </a:solidFill>
              </a:rPr>
              <a:t>f.eks</a:t>
            </a:r>
            <a:r>
              <a:rPr lang="nb-NO" sz="1800" dirty="0">
                <a:solidFill>
                  <a:srgbClr val="000000"/>
                </a:solidFill>
              </a:rPr>
              <a:t> politiet om </a:t>
            </a:r>
            <a:r>
              <a:rPr lang="nb-NO" sz="1800" dirty="0" smtClean="0">
                <a:solidFill>
                  <a:srgbClr val="000000"/>
                </a:solidFill>
              </a:rPr>
              <a:t>sikkerhet, </a:t>
            </a:r>
            <a:r>
              <a:rPr lang="nb-NO" sz="1800" dirty="0">
                <a:solidFill>
                  <a:srgbClr val="000000"/>
                </a:solidFill>
              </a:rPr>
              <a:t>og brannvesen eller beredskapsgruppa UiO om </a:t>
            </a:r>
            <a:r>
              <a:rPr lang="nb-NO" sz="1800" dirty="0" smtClean="0">
                <a:solidFill>
                  <a:srgbClr val="000000"/>
                </a:solidFill>
              </a:rPr>
              <a:t>ansvar ved arrangementer</a:t>
            </a:r>
            <a:endParaRPr lang="nb-NO" sz="1800" dirty="0">
              <a:solidFill>
                <a:srgbClr val="000000"/>
              </a:solidFill>
            </a:endParaRPr>
          </a:p>
          <a:p>
            <a:pPr lvl="0"/>
            <a:r>
              <a:rPr lang="nb-NO" sz="1800" dirty="0" smtClean="0">
                <a:solidFill>
                  <a:srgbClr val="000000"/>
                </a:solidFill>
              </a:rPr>
              <a:t>Bør lages</a:t>
            </a:r>
            <a:r>
              <a:rPr lang="nb-NO" sz="1800" dirty="0" smtClean="0">
                <a:solidFill>
                  <a:srgbClr val="000000"/>
                </a:solidFill>
              </a:rPr>
              <a:t> ny </a:t>
            </a:r>
            <a:r>
              <a:rPr lang="nb-NO" sz="1800" dirty="0">
                <a:solidFill>
                  <a:srgbClr val="000000"/>
                </a:solidFill>
              </a:rPr>
              <a:t>fadderkursmanual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83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Rekruttering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God rekruttering, men bør settes en </a:t>
            </a:r>
            <a:r>
              <a:rPr lang="nb-NO" sz="1800" dirty="0" smtClean="0">
                <a:solidFill>
                  <a:srgbClr val="000000"/>
                </a:solidFill>
              </a:rPr>
              <a:t>grense </a:t>
            </a:r>
            <a:r>
              <a:rPr lang="nb-NO" sz="1800" dirty="0">
                <a:solidFill>
                  <a:srgbClr val="000000"/>
                </a:solidFill>
              </a:rPr>
              <a:t>for hvor mange faddere pr nye </a:t>
            </a:r>
            <a:r>
              <a:rPr lang="nb-NO" sz="1800" dirty="0" smtClean="0">
                <a:solidFill>
                  <a:srgbClr val="000000"/>
                </a:solidFill>
              </a:rPr>
              <a:t>studenter</a:t>
            </a:r>
            <a:endParaRPr lang="nb-NO" sz="1800" dirty="0">
              <a:solidFill>
                <a:srgbClr val="000000"/>
              </a:solidFill>
            </a:endParaRP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Noen fakultet sliter med rekruttering av internasjonale faddere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Utfordring: </a:t>
            </a:r>
            <a:r>
              <a:rPr lang="nb-NO" sz="1800" dirty="0" smtClean="0">
                <a:solidFill>
                  <a:srgbClr val="000000"/>
                </a:solidFill>
              </a:rPr>
              <a:t>Skaffe</a:t>
            </a:r>
            <a:r>
              <a:rPr lang="nb-NO" sz="1800" dirty="0" smtClean="0">
                <a:solidFill>
                  <a:srgbClr val="000000"/>
                </a:solidFill>
              </a:rPr>
              <a:t> </a:t>
            </a:r>
            <a:r>
              <a:rPr lang="nb-NO" sz="1800" dirty="0">
                <a:solidFill>
                  <a:srgbClr val="000000"/>
                </a:solidFill>
              </a:rPr>
              <a:t>norske faddere til internasjonale studenter</a:t>
            </a:r>
            <a:endParaRPr lang="nb-NO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Forslag til tiltak: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Faddersjefnettverket nå diskutere antall faddere tidlig – hvor mange pr gruppe? Foreslår 1:10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Begynne tidlig – spesielt med rekruttering av internasjonale faddere. Må få god info før sommerferien om hva det vil si å være fadder.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944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Faddergoder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Oppsummering: 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Ble bestilt 1400 faddergoder, inkl. drikkeflasker, t-skjorter, nett m.m.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Var for få: Derfor fikk flere fakultet av lageret for våren 2017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Pakking utført av </a:t>
            </a:r>
            <a:r>
              <a:rPr lang="nb-NO" sz="1600" dirty="0" smtClean="0">
                <a:solidFill>
                  <a:srgbClr val="000000"/>
                </a:solidFill>
              </a:rPr>
              <a:t>få </a:t>
            </a:r>
            <a:r>
              <a:rPr lang="nb-NO" sz="1600" dirty="0">
                <a:solidFill>
                  <a:srgbClr val="000000"/>
                </a:solidFill>
              </a:rPr>
              <a:t>– </a:t>
            </a:r>
            <a:r>
              <a:rPr lang="nb-NO" sz="1600" dirty="0" smtClean="0">
                <a:solidFill>
                  <a:srgbClr val="000000"/>
                </a:solidFill>
              </a:rPr>
              <a:t>tok veldig </a:t>
            </a:r>
            <a:r>
              <a:rPr lang="nb-NO" sz="1600" dirty="0">
                <a:solidFill>
                  <a:srgbClr val="000000"/>
                </a:solidFill>
              </a:rPr>
              <a:t>lang tid. Kjedelig å måtte pakke for «andre». </a:t>
            </a:r>
          </a:p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Forslag til tiltak: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Må avklares tidlig i faddersjefnettverket hvor mange faddere/faddergoder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Bør pakkes og distribueres til fakultetene før sommeren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Må oppjustere antall fra i år – må få estimat i januar/februar + oppdatert tall i juni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Fakultetene bør stoppe rekrutteringen når de har nådd antall faddere/goder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Pakking av goder må gjøres obligatorisk for faddersjefene – bør skje fra morgen </a:t>
            </a:r>
            <a:r>
              <a:rPr lang="nb-NO" sz="1600" dirty="0" err="1">
                <a:solidFill>
                  <a:srgbClr val="000000"/>
                </a:solidFill>
              </a:rPr>
              <a:t>pga</a:t>
            </a:r>
            <a:r>
              <a:rPr lang="nb-NO" sz="1600" dirty="0">
                <a:solidFill>
                  <a:srgbClr val="000000"/>
                </a:solidFill>
              </a:rPr>
              <a:t> tid. </a:t>
            </a:r>
          </a:p>
          <a:p>
            <a:pPr lvl="0"/>
            <a:r>
              <a:rPr lang="nb-NO" sz="1600" dirty="0" smtClean="0">
                <a:solidFill>
                  <a:srgbClr val="000000"/>
                </a:solidFill>
              </a:rPr>
              <a:t>Faddersjefene ansvarlige for distribusjon til sitt fakultet.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40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Kickoff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2000" dirty="0">
                <a:solidFill>
                  <a:srgbClr val="000000"/>
                </a:solidFill>
              </a:rPr>
              <a:t>Krevende samarbeid med Chateau </a:t>
            </a:r>
            <a:r>
              <a:rPr lang="nb-NO" sz="2000" dirty="0" err="1">
                <a:solidFill>
                  <a:srgbClr val="000000"/>
                </a:solidFill>
              </a:rPr>
              <a:t>Neuf</a:t>
            </a:r>
            <a:r>
              <a:rPr lang="nb-NO" sz="2000" dirty="0">
                <a:solidFill>
                  <a:srgbClr val="000000"/>
                </a:solidFill>
              </a:rPr>
              <a:t> – manglende kommunikasjon og oppfølging, teknisk svikt på selve arrangementet. </a:t>
            </a:r>
          </a:p>
          <a:p>
            <a:pPr lvl="0"/>
            <a:r>
              <a:rPr lang="nb-NO" sz="2000" dirty="0">
                <a:solidFill>
                  <a:srgbClr val="000000"/>
                </a:solidFill>
              </a:rPr>
              <a:t>Ble arrangert som en fest: DJ, sosialt i </a:t>
            </a:r>
            <a:r>
              <a:rPr lang="nb-NO" sz="2000" dirty="0" err="1">
                <a:solidFill>
                  <a:srgbClr val="000000"/>
                </a:solidFill>
              </a:rPr>
              <a:t>Glassbaren</a:t>
            </a:r>
            <a:r>
              <a:rPr lang="nb-NO" sz="2000" dirty="0">
                <a:solidFill>
                  <a:srgbClr val="000000"/>
                </a:solidFill>
              </a:rPr>
              <a:t>, med utdeling av drikkebonger. Pga. pris: Ingen mat. </a:t>
            </a:r>
            <a:endParaRPr lang="nb-NO" dirty="0">
              <a:solidFill>
                <a:srgbClr val="000000"/>
              </a:solidFill>
            </a:endParaRPr>
          </a:p>
          <a:p>
            <a:pPr lvl="0"/>
            <a:r>
              <a:rPr lang="nb-NO" sz="2000" dirty="0">
                <a:solidFill>
                  <a:srgbClr val="000000"/>
                </a:solidFill>
              </a:rPr>
              <a:t>Det kom </a:t>
            </a:r>
            <a:r>
              <a:rPr lang="nb-NO" sz="2000" dirty="0" err="1">
                <a:solidFill>
                  <a:srgbClr val="000000"/>
                </a:solidFill>
              </a:rPr>
              <a:t>ca</a:t>
            </a:r>
            <a:r>
              <a:rPr lang="nb-NO" sz="2000" dirty="0">
                <a:solidFill>
                  <a:srgbClr val="000000"/>
                </a:solidFill>
              </a:rPr>
              <a:t> 350 </a:t>
            </a:r>
            <a:r>
              <a:rPr lang="nb-NO" sz="2000" dirty="0" err="1">
                <a:solidFill>
                  <a:srgbClr val="000000"/>
                </a:solidFill>
              </a:rPr>
              <a:t>stk</a:t>
            </a:r>
            <a:r>
              <a:rPr lang="nb-NO" sz="2000" dirty="0">
                <a:solidFill>
                  <a:srgbClr val="000000"/>
                </a:solidFill>
              </a:rPr>
              <a:t> – mange sent. </a:t>
            </a:r>
          </a:p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Forslag til tiltak: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Bør avvikles – tjener ikke formålet. Når ikke bredt ut og virker lite samlende.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Pengene kan heller brukes på </a:t>
            </a:r>
            <a:r>
              <a:rPr lang="nb-NO" sz="1800" dirty="0" smtClean="0">
                <a:solidFill>
                  <a:srgbClr val="000000"/>
                </a:solidFill>
              </a:rPr>
              <a:t>felleskursing/ fadderlunsj</a:t>
            </a:r>
            <a:r>
              <a:rPr lang="nb-NO" sz="1800" dirty="0">
                <a:solidFill>
                  <a:srgbClr val="000000"/>
                </a:solidFill>
              </a:rPr>
              <a:t>/ nye studenter.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42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Frivillige på arrangement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Faddersjefene gav inntrykk av at det var vanskelig å finne faddere som kunne stille på fellesarrangement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Arbeidsoppgaver/instruks (</a:t>
            </a:r>
            <a:r>
              <a:rPr lang="nb-NO" sz="1800" dirty="0" err="1">
                <a:solidFill>
                  <a:srgbClr val="000000"/>
                </a:solidFill>
              </a:rPr>
              <a:t>f.eks</a:t>
            </a:r>
            <a:r>
              <a:rPr lang="nb-NO" sz="1800" dirty="0">
                <a:solidFill>
                  <a:srgbClr val="000000"/>
                </a:solidFill>
              </a:rPr>
              <a:t> på Fun in </a:t>
            </a:r>
            <a:r>
              <a:rPr lang="nb-NO" sz="1800" dirty="0" err="1">
                <a:solidFill>
                  <a:srgbClr val="000000"/>
                </a:solidFill>
              </a:rPr>
              <a:t>the</a:t>
            </a:r>
            <a:r>
              <a:rPr lang="nb-NO" sz="1800" dirty="0">
                <a:solidFill>
                  <a:srgbClr val="000000"/>
                </a:solidFill>
              </a:rPr>
              <a:t> Sun) ble sendt tidlig – manglende respons fra fakultetene.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Frivilliginnsats varierte veldig mellom fakultetene – noen fakultet bidro med mange, mens andre var fraværende. </a:t>
            </a:r>
          </a:p>
          <a:p>
            <a:pPr lvl="0"/>
            <a:r>
              <a:rPr lang="nb-NO" sz="1800" dirty="0" err="1">
                <a:solidFill>
                  <a:srgbClr val="000000"/>
                </a:solidFill>
              </a:rPr>
              <a:t>Studentrekrutterere</a:t>
            </a:r>
            <a:r>
              <a:rPr lang="nb-NO" sz="1800" dirty="0">
                <a:solidFill>
                  <a:srgbClr val="000000"/>
                </a:solidFill>
              </a:rPr>
              <a:t> blir brukt for å dekke opp behovet. </a:t>
            </a:r>
          </a:p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Tiltak: </a:t>
            </a:r>
            <a:endParaRPr lang="nb-NO" sz="1800" dirty="0">
              <a:solidFill>
                <a:srgbClr val="000000"/>
              </a:solidFill>
            </a:endParaRP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Faddere bør forespørres om å hjelpe til på </a:t>
            </a:r>
            <a:r>
              <a:rPr lang="nb-NO" sz="1600" dirty="0" err="1">
                <a:solidFill>
                  <a:srgbClr val="000000"/>
                </a:solidFill>
              </a:rPr>
              <a:t>fellesarr</a:t>
            </a:r>
            <a:r>
              <a:rPr lang="nb-NO" sz="1600" dirty="0">
                <a:solidFill>
                  <a:srgbClr val="000000"/>
                </a:solidFill>
              </a:rPr>
              <a:t>. med en gang de er rekruttert – få dem til å holde av datoene.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Fokus i faddersjefnettverket på frivilligrekruttering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14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Rus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2000" dirty="0">
                <a:solidFill>
                  <a:srgbClr val="000000"/>
                </a:solidFill>
              </a:rPr>
              <a:t>Fadderukene kjennetegnes av mye fyll og fest – initiert av fadderne</a:t>
            </a:r>
          </a:p>
          <a:p>
            <a:pPr lvl="0"/>
            <a:r>
              <a:rPr lang="nb-NO" sz="2000" dirty="0">
                <a:solidFill>
                  <a:srgbClr val="000000"/>
                </a:solidFill>
              </a:rPr>
              <a:t>Ingen alvorlige hendelser eller klager fra studenter, men går igjen i media ila studiestart. </a:t>
            </a:r>
            <a:endParaRPr lang="nb-NO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Tiltak: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Alle fakultet bør arrangere minst ett alkoholfritt kveldsarrangement</a:t>
            </a:r>
          </a:p>
          <a:p>
            <a:pPr lvl="0"/>
            <a:r>
              <a:rPr lang="nb-NO" sz="1800" dirty="0" smtClean="0">
                <a:solidFill>
                  <a:srgbClr val="000000"/>
                </a:solidFill>
              </a:rPr>
              <a:t>Foreslår å opprette </a:t>
            </a:r>
            <a:r>
              <a:rPr lang="nb-NO" sz="1800" dirty="0">
                <a:solidFill>
                  <a:srgbClr val="000000"/>
                </a:solidFill>
              </a:rPr>
              <a:t>et Oslo-nettverk for fadderstyrene, etter modell fra Bergen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Fadderne må </a:t>
            </a:r>
            <a:r>
              <a:rPr lang="nb-NO" sz="1600" dirty="0" err="1">
                <a:solidFill>
                  <a:srgbClr val="000000"/>
                </a:solidFill>
              </a:rPr>
              <a:t>ansvarliggjøres</a:t>
            </a:r>
            <a:r>
              <a:rPr lang="nb-NO" sz="1600" dirty="0">
                <a:solidFill>
                  <a:srgbClr val="000000"/>
                </a:solidFill>
              </a:rPr>
              <a:t> mer om festing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Fortsatt og gjerne enda mer fokus på festrelaterte utfordringer i faddersjefnettverket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46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Fellesarrangement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Fun in </a:t>
            </a:r>
            <a:r>
              <a:rPr lang="nb-NO" sz="1600" dirty="0" err="1">
                <a:solidFill>
                  <a:srgbClr val="000000"/>
                </a:solidFill>
              </a:rPr>
              <a:t>the</a:t>
            </a:r>
            <a:r>
              <a:rPr lang="nb-NO" sz="1600" dirty="0">
                <a:solidFill>
                  <a:srgbClr val="000000"/>
                </a:solidFill>
              </a:rPr>
              <a:t> Sun: Godt besøkt, heldige med været, program og detaljer kom sent på plass, men sikret noe på engelsk. Mange studieprogram hadde andre opplegg – uheldig siden datoen var klar tidlig.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Studentslippet: Godt gjennomført, første gang samarbeid med </a:t>
            </a:r>
            <a:r>
              <a:rPr lang="nb-NO" sz="1600" dirty="0" err="1">
                <a:solidFill>
                  <a:srgbClr val="000000"/>
                </a:solidFill>
              </a:rPr>
              <a:t>HiOA</a:t>
            </a:r>
            <a:r>
              <a:rPr lang="nb-NO" sz="1600" dirty="0">
                <a:solidFill>
                  <a:srgbClr val="000000"/>
                </a:solidFill>
              </a:rPr>
              <a:t>/ </a:t>
            </a:r>
            <a:r>
              <a:rPr lang="nb-NO" sz="1600" dirty="0" err="1">
                <a:solidFill>
                  <a:srgbClr val="000000"/>
                </a:solidFill>
              </a:rPr>
              <a:t>SiO</a:t>
            </a:r>
            <a:r>
              <a:rPr lang="nb-NO" sz="1600" dirty="0">
                <a:solidFill>
                  <a:srgbClr val="000000"/>
                </a:solidFill>
              </a:rPr>
              <a:t>, men få studieprogram deltok/ ingen faddersjefer var tilstede. </a:t>
            </a:r>
          </a:p>
          <a:p>
            <a:pPr lvl="0"/>
            <a:r>
              <a:rPr lang="nb-NO" sz="1600" dirty="0">
                <a:solidFill>
                  <a:srgbClr val="000000"/>
                </a:solidFill>
              </a:rPr>
              <a:t>Velkomstseremonien: Få faddersjefer bidro, kun fire fakultet representert. Vanskelig å få forankre i faddersjefnettverket (opplegget appellerer ikke). </a:t>
            </a:r>
          </a:p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Tiltak: 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Fun in </a:t>
            </a:r>
            <a:r>
              <a:rPr lang="nb-NO" sz="1400" dirty="0" err="1">
                <a:solidFill>
                  <a:srgbClr val="000000"/>
                </a:solidFill>
              </a:rPr>
              <a:t>the</a:t>
            </a:r>
            <a:r>
              <a:rPr lang="nb-NO" sz="1400" dirty="0">
                <a:solidFill>
                  <a:srgbClr val="000000"/>
                </a:solidFill>
              </a:rPr>
              <a:t> Sun: Programmet, frivillige og detaljene kunne ha kommet på plass tidligere – helst innen juni. Bedre tilrettelegging for internasjonale – program på </a:t>
            </a:r>
            <a:r>
              <a:rPr lang="nb-NO" sz="1400" dirty="0" smtClean="0">
                <a:solidFill>
                  <a:srgbClr val="000000"/>
                </a:solidFill>
              </a:rPr>
              <a:t>engelsk. </a:t>
            </a:r>
            <a:endParaRPr lang="nb-NO" sz="1400" dirty="0">
              <a:solidFill>
                <a:srgbClr val="000000"/>
              </a:solidFill>
            </a:endParaRP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Studentslippet: </a:t>
            </a:r>
            <a:r>
              <a:rPr lang="nb-NO" sz="1400" dirty="0" smtClean="0">
                <a:solidFill>
                  <a:srgbClr val="000000"/>
                </a:solidFill>
              </a:rPr>
              <a:t>Er mye </a:t>
            </a:r>
            <a:r>
              <a:rPr lang="nb-NO" sz="1400" dirty="0">
                <a:solidFill>
                  <a:srgbClr val="000000"/>
                </a:solidFill>
              </a:rPr>
              <a:t>jobb i tillegg til de andre arrangementene. Bør være «obligatorisk» for alle å delta på – ligge i </a:t>
            </a:r>
            <a:r>
              <a:rPr lang="nb-NO" sz="1400" dirty="0" err="1">
                <a:solidFill>
                  <a:srgbClr val="000000"/>
                </a:solidFill>
              </a:rPr>
              <a:t>fadderuka</a:t>
            </a:r>
            <a:r>
              <a:rPr lang="nb-NO" sz="1400" dirty="0">
                <a:solidFill>
                  <a:srgbClr val="000000"/>
                </a:solidFill>
              </a:rPr>
              <a:t>. 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Velkomstseremonien: Vurdere faddersjefnettverkets rolle?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97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Fadderordning for masterstudenter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Oppsummering: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Blir etterlyst av nye og kommende studenter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Spesielt internasjonale studenter på master mangler inkludering på UiO</a:t>
            </a:r>
          </a:p>
          <a:p>
            <a:pPr marL="0" lvl="0" indent="0">
              <a:buNone/>
            </a:pPr>
            <a:endParaRPr lang="nb-NO" sz="180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dirty="0">
                <a:solidFill>
                  <a:srgbClr val="000000"/>
                </a:solidFill>
              </a:rPr>
              <a:t>Tiltak: 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Fadderutvalget ved UiO koordinerer og planlegger et fellesarrangement for nye masterstudenter (med innspill fra studiestartnettverket/ </a:t>
            </a:r>
            <a:r>
              <a:rPr lang="nb-NO" sz="1800" dirty="0" err="1">
                <a:solidFill>
                  <a:srgbClr val="000000"/>
                </a:solidFill>
              </a:rPr>
              <a:t>evt.andre</a:t>
            </a:r>
            <a:r>
              <a:rPr lang="nb-NO" sz="1800" dirty="0">
                <a:solidFill>
                  <a:srgbClr val="000000"/>
                </a:solidFill>
              </a:rPr>
              <a:t>).</a:t>
            </a:r>
          </a:p>
          <a:p>
            <a:pPr lvl="0"/>
            <a:r>
              <a:rPr lang="nb-NO" sz="1800" dirty="0">
                <a:solidFill>
                  <a:srgbClr val="000000"/>
                </a:solidFill>
              </a:rPr>
              <a:t>Kanskje man sentralt kunne rekruttert noen «masterfaddere</a:t>
            </a:r>
            <a:r>
              <a:rPr lang="nb-NO" sz="1800" dirty="0" smtClean="0">
                <a:solidFill>
                  <a:srgbClr val="000000"/>
                </a:solidFill>
              </a:rPr>
              <a:t>» fra hvert fakultet, </a:t>
            </a:r>
            <a:r>
              <a:rPr lang="nb-NO" sz="1800" dirty="0">
                <a:solidFill>
                  <a:srgbClr val="000000"/>
                </a:solidFill>
              </a:rPr>
              <a:t>som </a:t>
            </a:r>
            <a:r>
              <a:rPr lang="nb-NO" sz="1800" dirty="0" smtClean="0">
                <a:solidFill>
                  <a:srgbClr val="000000"/>
                </a:solidFill>
              </a:rPr>
              <a:t>bidrar </a:t>
            </a:r>
            <a:r>
              <a:rPr lang="nb-NO" sz="1800" dirty="0">
                <a:solidFill>
                  <a:srgbClr val="000000"/>
                </a:solidFill>
              </a:rPr>
              <a:t>til </a:t>
            </a:r>
            <a:r>
              <a:rPr lang="nb-NO" sz="1800" dirty="0" err="1" smtClean="0">
                <a:solidFill>
                  <a:srgbClr val="000000"/>
                </a:solidFill>
              </a:rPr>
              <a:t>fellesarr</a:t>
            </a:r>
            <a:r>
              <a:rPr lang="nb-NO" sz="1800" dirty="0" smtClean="0">
                <a:solidFill>
                  <a:srgbClr val="000000"/>
                </a:solidFill>
              </a:rPr>
              <a:t>.? Evt. </a:t>
            </a:r>
            <a:r>
              <a:rPr lang="nb-NO" sz="1800" dirty="0">
                <a:solidFill>
                  <a:srgbClr val="000000"/>
                </a:solidFill>
              </a:rPr>
              <a:t>må oppgavene ligge på </a:t>
            </a:r>
            <a:r>
              <a:rPr lang="nb-NO" sz="1800" dirty="0" smtClean="0">
                <a:solidFill>
                  <a:srgbClr val="000000"/>
                </a:solidFill>
              </a:rPr>
              <a:t>faddersjefnettverket. </a:t>
            </a:r>
            <a:endParaRPr lang="nb-NO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6297"/>
      </p:ext>
    </p:extLst>
  </p:cSld>
  <p:clrMapOvr>
    <a:masterClrMapping/>
  </p:clrMapOvr>
</p:sld>
</file>

<file path=ppt/theme/theme1.xml><?xml version="1.0" encoding="utf-8"?>
<a:theme xmlns:a="http://schemas.openxmlformats.org/drawingml/2006/main" name="uio-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uio-3</Template>
  <TotalTime>24</TotalTime>
  <Words>1179</Words>
  <Application>Microsoft Office PowerPoint</Application>
  <PresentationFormat>On-screen Show (4:3)</PresentationFormat>
  <Paragraphs>148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uio-3</vt:lpstr>
      <vt:lpstr>5.10.2016</vt:lpstr>
      <vt:lpstr>Fadderuke vår 2016</vt:lpstr>
      <vt:lpstr>Faddersjefnettverket</vt:lpstr>
      <vt:lpstr>Studiestartnettverket</vt:lpstr>
      <vt:lpstr>Faddersjefseminar (Soria Moria)</vt:lpstr>
      <vt:lpstr>Kursholderkurs</vt:lpstr>
      <vt:lpstr>Rekruttering</vt:lpstr>
      <vt:lpstr>Faddergoder</vt:lpstr>
      <vt:lpstr>Kickoff </vt:lpstr>
      <vt:lpstr>Frivillige på arrangement</vt:lpstr>
      <vt:lpstr>Rus</vt:lpstr>
      <vt:lpstr>Fellesarrangement</vt:lpstr>
      <vt:lpstr>Fadderordning for masterstudenter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Nordheim</dc:creator>
  <cp:lastModifiedBy>Anne Nordheim</cp:lastModifiedBy>
  <cp:revision>3</cp:revision>
  <dcterms:created xsi:type="dcterms:W3CDTF">2016-09-21T14:26:22Z</dcterms:created>
  <dcterms:modified xsi:type="dcterms:W3CDTF">2016-10-03T10:05:24Z</dcterms:modified>
</cp:coreProperties>
</file>