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D88397-165D-6B97-7629-7D55BE3CFA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C50DF04-63F9-8CA3-1FDE-4A6EBE2055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39FFECB-C24E-6F89-5A64-0F9F025AE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A982E-7C8F-47CB-9003-4A36AE1DAA44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6431D72-BB96-E4AB-AA03-3CD8D1F16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234A885-7BDF-915C-4278-6979DEB75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18448-975A-41D7-B28E-662DABC891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2667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7C9528-7646-A434-A8F4-73CD989E4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FF1F71-BD46-255B-77DA-B75552264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2FF684-5B9A-C96B-4BA8-87CF1EFCB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A982E-7C8F-47CB-9003-4A36AE1DAA44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08A7AE6-9D61-DC55-3CD7-A810FAFBB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97895F3-105C-DCA2-B7A9-D6171E8C9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18448-975A-41D7-B28E-662DABC891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0600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07BE6D-882E-5CB1-7039-8A4F3F9A6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9C8FA69-4397-88C0-F2B2-E5955E9CA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D16FDFB-FC30-3303-B5EE-962471F3C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A982E-7C8F-47CB-9003-4A36AE1DAA44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FD3BE26-04D9-9781-FF36-A179CB9A8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F52F5C1-64AC-3263-5DF6-7C6E7F5CA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18448-975A-41D7-B28E-662DABC891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5586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2B6586-6F14-7DF8-3654-1F6B06EF5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FF51537-35A1-42C2-E4A4-E0047D527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86B50F2-0413-7D56-FFAD-08A68BB2B4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5346135-8A3E-C040-A677-4C65BCAEE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A982E-7C8F-47CB-9003-4A36AE1DAA44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FFF9882-D283-6DE7-637D-F749B4658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8BA16A-776D-0C8A-F967-FDD36D2DC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18448-975A-41D7-B28E-662DABC891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1211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4BE0C8-E001-479A-83BB-CE894BB0C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EFB5296-0575-71D9-13BD-72CE0A158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326F8F2-118A-A546-3682-291685561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BA74EDF-2EB1-12BC-2708-EA252B0F4F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8BC5F46-D0AB-0313-49C6-7C37D58C1C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80D6E34-2347-9CC9-5294-A55A36BC1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A982E-7C8F-47CB-9003-4A36AE1DAA44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DC2F434-17A8-4907-D556-C07421020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6EB8716-9251-49DD-3421-2029C48CD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18448-975A-41D7-B28E-662DABC891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2080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88104D-6ABE-5E44-E4F2-377D9B3F9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9F94164-BBF8-181F-7783-3534C2497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A982E-7C8F-47CB-9003-4A36AE1DAA44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A6AE8C5-B1FA-BD3B-415E-DED2AA9FC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E50CAC5-8366-A7F2-93A1-209D65268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18448-975A-41D7-B28E-662DABC891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504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07F2918-EBA0-436B-4F87-E990F6BC2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A982E-7C8F-47CB-9003-4A36AE1DAA44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785EA2E-DA4F-084E-7AF1-6988B04E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2987F7-4123-6F8F-90BE-5DB068E80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18448-975A-41D7-B28E-662DABC891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4868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635D07-98F3-DCED-1216-F55DC7153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9A4427-EE6C-BE42-8251-06402D111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2478DC5-2749-D8F4-1B24-9102D66E23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B2A214A-4058-F22B-8120-A219284AF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A982E-7C8F-47CB-9003-4A36AE1DAA44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6593C9C-9B12-3499-272A-8BA1AAE18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A814CC1-4687-9F60-2FB4-1C656FC32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18448-975A-41D7-B28E-662DABC891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8139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D3AC50-67DB-D8C7-D05A-4622867C2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FDD8347-70BA-5C5F-DDFD-F396A788F0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5F25626-D5AF-DCC4-03AA-385FC7907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15EF435-CD92-7E1E-030B-CE67311AB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A982E-7C8F-47CB-9003-4A36AE1DAA44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38BDB02-7D49-CBC9-9F93-DCA238A24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8CE49D0-2326-E1D4-8295-FCF188BF7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18448-975A-41D7-B28E-662DABC891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9555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3A88AB-1BDD-A2E9-B318-E9A3C31C2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E278234-08DA-5C83-1F67-8710B8EE8F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6B9037B-B4E9-4EF8-062F-B5295643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A982E-7C8F-47CB-9003-4A36AE1DAA44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3A4ECE1-2127-A5AC-AE7C-2C7830327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B7099DF-1162-2098-1AC7-1320F979D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18448-975A-41D7-B28E-662DABC891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643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DACFEFA-6D98-A329-EDBA-D506418104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E46C770-7CBC-A390-60F9-6AFB97704B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9900744-0BAC-1AC1-F04D-C583F7717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A982E-7C8F-47CB-9003-4A36AE1DAA44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A175651-CE3F-02D0-7C5D-CA3655C72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A028A9F-96DC-6807-DD15-5CD04DA12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18448-975A-41D7-B28E-662DABC891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5173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AE8C0C2-835F-13D7-306C-2A6B0EB9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5AC3F55-227E-8763-78CE-263A343AAD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837D4C2-0504-666F-F28D-9512B7C489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A982E-7C8F-47CB-9003-4A36AE1DAA44}" type="datetimeFigureOut">
              <a:rPr lang="nb-NO" smtClean="0"/>
              <a:t>04.11.2024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D255350-A61B-29BE-62E9-6F57CB9F15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BFEFBAA-E6EE-079E-F9E5-0B6418756F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18448-975A-41D7-B28E-662DABC891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052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3B87AC-27A9-AFDB-E2E2-EAF568FD24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Dr.philos.-forskriften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D355937-B497-2665-612F-426B9DA5A4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6815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A9D32F-C8A6-72B3-073A-17AF5C7FA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§ 4.1 Vilkår for å fremstille seg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293412-AA59-437A-FD75-0F6CBAA728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fontAlgn="base">
              <a:spcBef>
                <a:spcPts val="600"/>
              </a:spcBef>
              <a:spcAft>
                <a:spcPts val="600"/>
              </a:spcAft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Søkeren skal ha en femårig mastergrad eller tilsvarende utdanning. Fakultetet kan gi søkere som på annen måte har godtgjort tilsvarende kvalifikasjoner i vedkommende fag adgang til å fremstille seg til doktorgradsprøven. Det påhviler søkeren å fremlegge dokumentasjon på tilsvarende kvalifikasjoner.</a:t>
            </a:r>
          </a:p>
          <a:p>
            <a:pPr algn="l" fontAlgn="base">
              <a:spcBef>
                <a:spcPts val="600"/>
              </a:spcBef>
              <a:spcAft>
                <a:spcPts val="600"/>
              </a:spcAft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Søkeren skal være statsborger i Norge eller et annet nordisk land. Andre søkere kan etter begrunnet søknad gis anledning til å fremstille seg dersom vedkommende har oppholdstillatelse i Norge eller dersom avhandlingen</a:t>
            </a:r>
          </a:p>
          <a:p>
            <a:pPr lvl="1" fontAlgn="base">
              <a:spcBef>
                <a:spcPts val="600"/>
              </a:spcBef>
              <a:spcAft>
                <a:spcPts val="600"/>
              </a:spcAft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behandler emner eller bygger på materiale som har direkte tilknytning til Norge, eller</a:t>
            </a:r>
          </a:p>
          <a:p>
            <a:pPr lvl="1" fontAlgn="base">
              <a:spcBef>
                <a:spcPts val="600"/>
              </a:spcBef>
              <a:spcAft>
                <a:spcPts val="600"/>
              </a:spcAft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har sterk tilknytning til norsk forskning innen fagområdet, eller</a:t>
            </a:r>
          </a:p>
          <a:p>
            <a:pPr lvl="1" fontAlgn="base">
              <a:spcBef>
                <a:spcPts val="600"/>
              </a:spcBef>
              <a:spcAft>
                <a:spcPts val="600"/>
              </a:spcAft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er utført under opphold ved norsk universitet eller forskningsinstitusjon, eller i særlig kontakt med norske forskere.</a:t>
            </a:r>
          </a:p>
        </p:txBody>
      </p:sp>
    </p:spTree>
    <p:extLst>
      <p:ext uri="{BB962C8B-B14F-4D97-AF65-F5344CB8AC3E}">
        <p14:creationId xmlns:p14="http://schemas.microsoft.com/office/powerpoint/2010/main" val="794262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A9D32F-C8A6-72B3-073A-17AF5C7FA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fontAlgn="base"/>
            <a:r>
              <a:rPr lang="nn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§ 4.2 Søknad og krav til dokumentasjon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293412-AA59-437A-FD75-0F6CBAA72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241024" cy="4351338"/>
          </a:xfrm>
        </p:spPr>
        <p:txBody>
          <a:bodyPr>
            <a:noAutofit/>
          </a:bodyPr>
          <a:lstStyle/>
          <a:p>
            <a:pPr algn="l" fontAlgn="base">
              <a:spcBef>
                <a:spcPts val="600"/>
              </a:spcBef>
              <a:spcAft>
                <a:spcPts val="600"/>
              </a:spcAft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Søknad rettes til det fakultet som avhandlingens tema hører inn under.</a:t>
            </a:r>
          </a:p>
          <a:p>
            <a:pPr algn="l" fontAlgn="base">
              <a:spcBef>
                <a:spcPts val="600"/>
              </a:spcBef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Følgende dokumentasjon skal være vedlagt søknaden:</a:t>
            </a:r>
          </a:p>
          <a:p>
            <a:pPr lvl="1" fontAlgn="base">
              <a:spcBef>
                <a:spcPts val="0"/>
              </a:spcBef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Ett eksemplar av avhandlingen.</a:t>
            </a:r>
          </a:p>
          <a:p>
            <a:pPr lvl="1" fontAlgn="base">
              <a:spcBef>
                <a:spcPts val="0"/>
              </a:spcBef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Dokumentasjon på tidligere utdanning eller tilsvarende kvalifikasjoner.</a:t>
            </a:r>
          </a:p>
          <a:p>
            <a:pPr lvl="1" fontAlgn="base">
              <a:spcBef>
                <a:spcPts val="0"/>
              </a:spcBef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Oversikt over tidligere vitenskapelige arbeider (disse må kunne fremvises på forespørsel).</a:t>
            </a:r>
          </a:p>
          <a:p>
            <a:pPr lvl="1" fontAlgn="base">
              <a:spcBef>
                <a:spcPts val="0"/>
              </a:spcBef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Dokumentasjon på at nødvendige tillatelser er innhentet.</a:t>
            </a:r>
          </a:p>
          <a:p>
            <a:pPr lvl="1" fontAlgn="base">
              <a:spcBef>
                <a:spcPts val="0"/>
              </a:spcBef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Medforfattererklæringer hvor dette er påkrevd i henhold til § 5.1.</a:t>
            </a:r>
          </a:p>
          <a:p>
            <a:pPr lvl="1" fontAlgn="base">
              <a:spcBef>
                <a:spcPts val="0"/>
              </a:spcBef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Erklæring om hvorvidt avhandlingen leveres inn til bedømmelse for første eller andre gang.</a:t>
            </a:r>
          </a:p>
          <a:p>
            <a:pPr lvl="1" fontAlgn="base">
              <a:spcBef>
                <a:spcPts val="0"/>
              </a:spcBef>
              <a:spcAft>
                <a:spcPts val="600"/>
              </a:spcAft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Erklæring om at avhandlingen ikke tidligere er levert inn og/eller bedømt ved annen norsk eller utenlandsk institusjon.</a:t>
            </a:r>
          </a:p>
          <a:p>
            <a:pPr algn="l" fontAlgn="base">
              <a:spcBef>
                <a:spcPts val="600"/>
              </a:spcBef>
              <a:spcAft>
                <a:spcPts val="600"/>
              </a:spcAft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Søkere som ikke er statsborger i Norge eller et annet nordisk land må i tillegg legge ved dokumentasjon på oppholdstillatelse og/eller en redegjørelse for avhandlingens tilknytning til Norge.</a:t>
            </a:r>
          </a:p>
          <a:p>
            <a:pPr algn="l" fontAlgn="base">
              <a:spcBef>
                <a:spcPts val="600"/>
              </a:spcBef>
              <a:spcAft>
                <a:spcPts val="600"/>
              </a:spcAft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Fakultetet vurderer søknaden og fatter vedtak om adgangen til å fremstille seg til prøven for graden dr.philos.</a:t>
            </a:r>
          </a:p>
        </p:txBody>
      </p:sp>
    </p:spTree>
    <p:extLst>
      <p:ext uri="{BB962C8B-B14F-4D97-AF65-F5344CB8AC3E}">
        <p14:creationId xmlns:p14="http://schemas.microsoft.com/office/powerpoint/2010/main" val="973677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A9D32F-C8A6-72B3-073A-17AF5C7FA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fontAlgn="base"/>
            <a:r>
              <a:rPr lang="nn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Hva</a:t>
            </a:r>
            <a:r>
              <a:rPr lang="nn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foreslo vi i 2016?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293412-AA59-437A-FD75-0F6CBAA72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241024" cy="4351338"/>
          </a:xfrm>
        </p:spPr>
        <p:txBody>
          <a:bodyPr>
            <a:noAutofit/>
          </a:bodyPr>
          <a:lstStyle/>
          <a:p>
            <a:pPr algn="l" fontAlgn="base">
              <a:spcBef>
                <a:spcPts val="600"/>
              </a:spcBef>
              <a:spcAft>
                <a:spcPts val="600"/>
              </a:spcAft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Forskriftstekst: </a:t>
            </a:r>
          </a:p>
          <a:p>
            <a:pPr lvl="1" fontAlgn="base">
              <a:spcBef>
                <a:spcPts val="600"/>
              </a:spcBef>
              <a:spcAft>
                <a:spcPts val="600"/>
              </a:spcAft>
            </a:pPr>
            <a:r>
              <a:rPr lang="nb-NO" sz="16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«Fakultetet selv kan etter en faglig vurdering avvise søknad om å få avhandlingen bedømt dersom det er åpenbart at avhandlingen ikke holder høy nok vitenskapelig kvalitet og vil bli underkjent av en bedømmelseskomité.» </a:t>
            </a:r>
            <a:endParaRPr lang="nb-NO" sz="2000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pPr algn="l" fontAlgn="base">
              <a:spcBef>
                <a:spcPts val="600"/>
              </a:spcBef>
              <a:spcAft>
                <a:spcPts val="600"/>
              </a:spcAft>
            </a:pPr>
            <a:r>
              <a:rPr lang="nb-NO" sz="2000" dirty="0">
                <a:solidFill>
                  <a:srgbClr val="000000"/>
                </a:solidFill>
                <a:latin typeface="Helvetica" panose="020B0604020202020204" pitchFamily="34" charset="0"/>
              </a:rPr>
              <a:t>Forklaring: </a:t>
            </a:r>
          </a:p>
          <a:p>
            <a:pPr lvl="1" fontAlgn="base">
              <a:spcBef>
                <a:spcPts val="600"/>
              </a:spcBef>
              <a:spcAft>
                <a:spcPts val="600"/>
              </a:spcAft>
            </a:pPr>
            <a:r>
              <a:rPr lang="nb-NO" sz="1600" dirty="0">
                <a:solidFill>
                  <a:srgbClr val="000000"/>
                </a:solidFill>
                <a:latin typeface="Helvetica" panose="020B0604020202020204" pitchFamily="34" charset="0"/>
              </a:rPr>
              <a:t>«Legge til en bestemmelse som slår fast fakultetets adgang til å avvise søknader dersom det er åpenbart at avhandlingen ikke holder høy nok kvalitet. UiO mottar enkelte arbeider som åpenbart ikke holder mål. Det er ønskelig å forskriftsfeste at slike avhandlinger kan avvises uten å sende dem til bedømmelse. Den konkrete formuleringen er justert etter innspill i høringsrunden.» </a:t>
            </a:r>
          </a:p>
          <a:p>
            <a:pPr fontAlgn="base">
              <a:spcBef>
                <a:spcPts val="600"/>
              </a:spcBef>
              <a:spcAft>
                <a:spcPts val="600"/>
              </a:spcAft>
            </a:pPr>
            <a:r>
              <a:rPr lang="nb-NO" sz="2000" dirty="0">
                <a:solidFill>
                  <a:srgbClr val="000000"/>
                </a:solidFill>
                <a:latin typeface="Helvetica" panose="020B0604020202020204" pitchFamily="34" charset="0"/>
              </a:rPr>
              <a:t>Protokollen: </a:t>
            </a:r>
          </a:p>
          <a:p>
            <a:pPr lvl="1" fontAlgn="base">
              <a:spcBef>
                <a:spcPts val="600"/>
              </a:spcBef>
              <a:spcAft>
                <a:spcPts val="600"/>
              </a:spcAft>
            </a:pPr>
            <a:r>
              <a:rPr lang="nb-NO" sz="1600" dirty="0">
                <a:solidFill>
                  <a:srgbClr val="000000"/>
                </a:solidFill>
                <a:latin typeface="Helvetica" panose="020B0604020202020204" pitchFamily="34" charset="0"/>
              </a:rPr>
              <a:t>«Universitetsstyret vedtar forskrift om endring av forskrift 22. juni 2010 for graden philosophiae </a:t>
            </a:r>
            <a:r>
              <a:rPr lang="nb-NO" sz="1600" dirty="0" err="1">
                <a:solidFill>
                  <a:srgbClr val="000000"/>
                </a:solidFill>
                <a:latin typeface="Helvetica" panose="020B0604020202020204" pitchFamily="34" charset="0"/>
              </a:rPr>
              <a:t>doctor</a:t>
            </a:r>
            <a:r>
              <a:rPr lang="nb-NO" sz="1600" dirty="0">
                <a:solidFill>
                  <a:srgbClr val="000000"/>
                </a:solidFill>
                <a:latin typeface="Helvetica" panose="020B0604020202020204" pitchFamily="34" charset="0"/>
              </a:rPr>
              <a:t> (ph.d.) ved Universitetet i Oslo med følgende endring: Siste avsnitt under §12 strykes («Fakultetet selv kan etter en faglig vurdering avvise søknad om å få avhandlingen bedømt dersom det er åpenbart at avhandlingen ikke holder høy nok vitenskapelig kvalitet og vil bli underkjent av en bedømmelseskomité»).»</a:t>
            </a:r>
          </a:p>
          <a:p>
            <a:pPr algn="l" fontAlgn="base">
              <a:spcBef>
                <a:spcPts val="600"/>
              </a:spcBef>
              <a:spcAft>
                <a:spcPts val="600"/>
              </a:spcAft>
            </a:pPr>
            <a:endParaRPr lang="nb-NO" sz="20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147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466</Words>
  <Application>Microsoft Office PowerPoint</Application>
  <PresentationFormat>Widescreen</PresentationFormat>
  <Paragraphs>26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Office-tema</vt:lpstr>
      <vt:lpstr>Dr.philos.-forskriften</vt:lpstr>
      <vt:lpstr>§ 4.1 Vilkår for å fremstille seg</vt:lpstr>
      <vt:lpstr>§ 4.2 Søknad og krav til dokumentasjon</vt:lpstr>
      <vt:lpstr>Hva foreslo vi i 2016? 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Dr.philos.-forskriften</dc:title>
  <dc:creator>Jonny Roar Sundnes</dc:creator>
  <cp:lastModifiedBy>Jonny Roar Sundnes</cp:lastModifiedBy>
  <cp:revision>6</cp:revision>
  <dcterms:created xsi:type="dcterms:W3CDTF">2024-11-04T11:51:45Z</dcterms:created>
  <dcterms:modified xsi:type="dcterms:W3CDTF">2024-11-04T11:59:35Z</dcterms:modified>
</cp:coreProperties>
</file>