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  <p:sldMasterId id="2147483730" r:id="rId6"/>
    <p:sldMasterId id="2147483745" r:id="rId7"/>
  </p:sldMasterIdLst>
  <p:notesMasterIdLst>
    <p:notesMasterId r:id="rId20"/>
  </p:notesMasterIdLst>
  <p:handoutMasterIdLst>
    <p:handoutMasterId r:id="rId21"/>
  </p:handoutMasterIdLst>
  <p:sldIdLst>
    <p:sldId id="260" r:id="rId8"/>
    <p:sldId id="262" r:id="rId9"/>
    <p:sldId id="256" r:id="rId10"/>
    <p:sldId id="2147471085" r:id="rId11"/>
    <p:sldId id="259" r:id="rId12"/>
    <p:sldId id="265" r:id="rId13"/>
    <p:sldId id="266" r:id="rId14"/>
    <p:sldId id="268" r:id="rId15"/>
    <p:sldId id="269" r:id="rId16"/>
    <p:sldId id="267" r:id="rId17"/>
    <p:sldId id="263" r:id="rId18"/>
    <p:sldId id="264" r:id="rId19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6575" y="1241425"/>
            <a:ext cx="3298825" cy="18557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370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3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3.jpe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3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96;p15">
            <a:extLst>
              <a:ext uri="{FF2B5EF4-FFF2-40B4-BE49-F238E27FC236}">
                <a16:creationId xmlns:a16="http://schemas.microsoft.com/office/drawing/2014/main" id="{EFA80836-C6ED-5747-9DD9-96559E50A52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8067" b="8067"/>
          <a:stretch/>
        </p:blipFill>
        <p:spPr>
          <a:xfrm>
            <a:off x="0" y="1022156"/>
            <a:ext cx="12192000" cy="509693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2778DCA7-1702-9844-9A7E-72364487B9D8}"/>
              </a:ext>
            </a:extLst>
          </p:cNvPr>
          <p:cNvSpPr/>
          <p:nvPr userDrawn="1"/>
        </p:nvSpPr>
        <p:spPr>
          <a:xfrm>
            <a:off x="2238" y="1021900"/>
            <a:ext cx="12192000" cy="5096931"/>
          </a:xfrm>
          <a:prstGeom prst="rect">
            <a:avLst/>
          </a:prstGeom>
          <a:gradFill>
            <a:gsLst>
              <a:gs pos="0">
                <a:srgbClr val="5CBD9B">
                  <a:alpha val="23921"/>
                </a:srgbClr>
              </a:gs>
              <a:gs pos="100000">
                <a:srgbClr val="16A1C7"/>
              </a:gs>
            </a:gsLst>
            <a:lin ang="660013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14BF59-B071-DE4C-8DB3-AD3AA5A80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 b="1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8A8FAA-22F7-064B-A076-DFA0833967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E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16013D-09A8-A528-27BC-18343D090A06}"/>
              </a:ext>
            </a:extLst>
          </p:cNvPr>
          <p:cNvGrpSpPr/>
          <p:nvPr userDrawn="1"/>
        </p:nvGrpSpPr>
        <p:grpSpPr>
          <a:xfrm>
            <a:off x="3622210" y="44575"/>
            <a:ext cx="8480844" cy="6797174"/>
            <a:chOff x="3622210" y="44575"/>
            <a:chExt cx="8480844" cy="6797174"/>
          </a:xfrm>
        </p:grpSpPr>
        <p:pic>
          <p:nvPicPr>
            <p:cNvPr id="8" name="Google Shape;100;p15">
              <a:extLst>
                <a:ext uri="{FF2B5EF4-FFF2-40B4-BE49-F238E27FC236}">
                  <a16:creationId xmlns:a16="http://schemas.microsoft.com/office/drawing/2014/main" id="{52964B0B-D2A9-984E-9CE7-4D80B35114FD}"/>
                </a:ext>
              </a:extLst>
            </p:cNvPr>
            <p:cNvPicPr preferRelativeResize="0">
              <a:picLocks noChangeAspect="1"/>
            </p:cNvPicPr>
            <p:nvPr userDrawn="1"/>
          </p:nvPicPr>
          <p:blipFill rotWithShape="1">
            <a:blip r:embed="rId3">
              <a:alphaModFix/>
            </a:blip>
            <a:srcRect l="16640" t="39328" r="17665" b="40080"/>
            <a:stretch/>
          </p:blipFill>
          <p:spPr>
            <a:xfrm>
              <a:off x="4125807" y="44575"/>
              <a:ext cx="3060000" cy="95880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CBDC771-02A2-9450-3ED7-41213B46C39F}"/>
                </a:ext>
              </a:extLst>
            </p:cNvPr>
            <p:cNvGrpSpPr/>
            <p:nvPr userDrawn="1"/>
          </p:nvGrpSpPr>
          <p:grpSpPr>
            <a:xfrm>
              <a:off x="3622210" y="6157749"/>
              <a:ext cx="8480844" cy="684000"/>
              <a:chOff x="3622210" y="6157749"/>
              <a:chExt cx="8480844" cy="684000"/>
            </a:xfrm>
          </p:grpSpPr>
          <p:pic>
            <p:nvPicPr>
              <p:cNvPr id="9" name="Imagen 3" descr="Patrón de fondo&#10;&#10;Descripción generada automáticamente">
                <a:extLst>
                  <a:ext uri="{FF2B5EF4-FFF2-40B4-BE49-F238E27FC236}">
                    <a16:creationId xmlns:a16="http://schemas.microsoft.com/office/drawing/2014/main" id="{26AF12B6-5273-554C-81B0-D1DE3DFBE87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3622210" y="6186324"/>
                <a:ext cx="762325" cy="508433"/>
              </a:xfrm>
              <a:prstGeom prst="rect">
                <a:avLst/>
              </a:prstGeom>
            </p:spPr>
          </p:pic>
          <p:pic>
            <p:nvPicPr>
              <p:cNvPr id="10" name="Imagen 7" descr="Logotipo&#10;&#10;Descripción generada automáticamente">
                <a:extLst>
                  <a:ext uri="{FF2B5EF4-FFF2-40B4-BE49-F238E27FC236}">
                    <a16:creationId xmlns:a16="http://schemas.microsoft.com/office/drawing/2014/main" id="{C0C266BD-8F72-ED45-BB04-B453F828E53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6570609" y="6210906"/>
                <a:ext cx="870763" cy="508434"/>
              </a:xfrm>
              <a:prstGeom prst="rect">
                <a:avLst/>
              </a:prstGeom>
            </p:spPr>
          </p:pic>
          <p:pic>
            <p:nvPicPr>
              <p:cNvPr id="11" name="Imagen 15" descr="Imagen que contiene dibujo&#10;&#10;Descripción generada automáticamente">
                <a:extLst>
                  <a:ext uri="{FF2B5EF4-FFF2-40B4-BE49-F238E27FC236}">
                    <a16:creationId xmlns:a16="http://schemas.microsoft.com/office/drawing/2014/main" id="{68AE342A-5F87-E746-84DC-D13F71596D3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/>
              <a:stretch>
                <a:fillRect/>
              </a:stretch>
            </p:blipFill>
            <p:spPr>
              <a:xfrm>
                <a:off x="4576777" y="6210907"/>
                <a:ext cx="1654569" cy="508433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E258F03B-B85D-DB42-A5C9-9BAFEE4CFB2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/>
              <a:srcRect/>
              <a:stretch/>
            </p:blipFill>
            <p:spPr>
              <a:xfrm>
                <a:off x="7639050" y="6157749"/>
                <a:ext cx="684000" cy="684000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F369EF3-452D-7349-9E06-7138367FD5E1}"/>
                  </a:ext>
                </a:extLst>
              </p:cNvPr>
              <p:cNvSpPr/>
              <p:nvPr userDrawn="1"/>
            </p:nvSpPr>
            <p:spPr>
              <a:xfrm>
                <a:off x="8520656" y="6292778"/>
                <a:ext cx="3582398" cy="46166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91440" tIns="45720" rIns="91440" bIns="45720" anchor="t">
                <a:spAutoFit/>
              </a:bodyPr>
              <a:lstStyle/>
              <a:p>
                <a:r>
                  <a:rPr lang="en-GB" sz="800" b="1" noProof="1">
                    <a:latin typeface="Montserrat" pitchFamily="2" charset="77"/>
                    <a:ea typeface="+mn-lt"/>
                    <a:cs typeface="+mn-lt"/>
                  </a:rPr>
                  <a:t>DISCLAIMER: </a:t>
                </a:r>
                <a:r>
                  <a:rPr lang="en-GB" sz="800" b="0" noProof="1">
                    <a:latin typeface="Montserrat" pitchFamily="2" charset="77"/>
                    <a:ea typeface="+mn-lt"/>
                    <a:cs typeface="+mn-lt"/>
                  </a:rPr>
                  <a:t>The presentation reflects the authors view. IMI JU, European Union, EFPIA, or Datapharm Limited are not liable for any use that may be made of the information contained herein</a:t>
                </a:r>
                <a:r>
                  <a:rPr lang="en-GB" sz="800" b="0">
                    <a:latin typeface="Montserrat" pitchFamily="2" charset="77"/>
                    <a:ea typeface="+mn-lt"/>
                    <a:cs typeface="+mn-lt"/>
                  </a:rPr>
                  <a:t>.</a:t>
                </a:r>
                <a:endParaRPr lang="en-GB" sz="1100" b="0">
                  <a:latin typeface="Montserrat" pitchFamily="2" charset="7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96564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2BC8B-E7B4-6948-A2EE-B718370F0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43" y="224008"/>
            <a:ext cx="10515600" cy="493965"/>
          </a:xfrm>
        </p:spPr>
        <p:txBody>
          <a:bodyPr/>
          <a:lstStyle>
            <a:lvl1pPr>
              <a:defRPr lang="en-ES" sz="2400" b="1" i="0" kern="1200" dirty="0">
                <a:solidFill>
                  <a:srgbClr val="16A1C7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03E0FBD5-1891-F349-855F-4FACCED0A966}"/>
              </a:ext>
            </a:extLst>
          </p:cNvPr>
          <p:cNvSpPr/>
          <p:nvPr userDrawn="1"/>
        </p:nvSpPr>
        <p:spPr>
          <a:xfrm>
            <a:off x="-13856" y="6250858"/>
            <a:ext cx="12205855" cy="609122"/>
          </a:xfrm>
          <a:prstGeom prst="rect">
            <a:avLst/>
          </a:prstGeom>
          <a:gradFill>
            <a:gsLst>
              <a:gs pos="0">
                <a:srgbClr val="5CBD9B">
                  <a:alpha val="23921"/>
                </a:srgbClr>
              </a:gs>
              <a:gs pos="100000">
                <a:srgbClr val="16A1C7"/>
              </a:gs>
            </a:gsLst>
            <a:lin ang="660013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EDE86-D45B-F547-98A6-E900B9A22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057" y="1253331"/>
            <a:ext cx="10515600" cy="4351338"/>
          </a:xfrm>
        </p:spPr>
        <p:txBody>
          <a:bodyPr/>
          <a:lstStyle>
            <a:lvl1pPr>
              <a:buNone/>
              <a:defRPr sz="2000">
                <a:solidFill>
                  <a:schemeClr val="tx1"/>
                </a:solidFill>
              </a:defRPr>
            </a:lvl1pPr>
            <a:lvl2pPr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</a:defRPr>
            </a:lvl2pPr>
            <a:lvl3pPr>
              <a:buFont typeface="Arial" panose="020B0604020202020204" pitchFamily="34" charset="0"/>
              <a:buChar char="•"/>
              <a:defRPr sz="1800" i="0">
                <a:solidFill>
                  <a:schemeClr val="tx1"/>
                </a:solidFill>
              </a:defRPr>
            </a:lvl3pPr>
            <a:lvl4pP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>
              <a:buFont typeface="Courier New" panose="02070309020205020404" pitchFamily="49" charset="0"/>
              <a:buChar char="o"/>
              <a:defRPr i="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FB800-27EE-D34B-8733-13C52AEB2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endParaRPr lang="en-ES"/>
          </a:p>
        </p:txBody>
      </p:sp>
      <p:sp>
        <p:nvSpPr>
          <p:cNvPr id="8" name="Google Shape;137;p17">
            <a:extLst>
              <a:ext uri="{FF2B5EF4-FFF2-40B4-BE49-F238E27FC236}">
                <a16:creationId xmlns:a16="http://schemas.microsoft.com/office/drawing/2014/main" id="{8D105D08-4D67-674A-AA12-88AC37822973}"/>
              </a:ext>
            </a:extLst>
          </p:cNvPr>
          <p:cNvSpPr>
            <a:spLocks noChangeAspect="1"/>
          </p:cNvSpPr>
          <p:nvPr userDrawn="1"/>
        </p:nvSpPr>
        <p:spPr>
          <a:xfrm>
            <a:off x="11515926" y="6294767"/>
            <a:ext cx="547377" cy="547377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9" name="Google Shape;138;p17">
            <a:extLst>
              <a:ext uri="{FF2B5EF4-FFF2-40B4-BE49-F238E27FC236}">
                <a16:creationId xmlns:a16="http://schemas.microsoft.com/office/drawing/2014/main" id="{BD39919D-C049-684E-A50D-28E70E9F5A25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1603395" y="6438471"/>
            <a:ext cx="348804" cy="30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0;p15">
            <a:extLst>
              <a:ext uri="{FF2B5EF4-FFF2-40B4-BE49-F238E27FC236}">
                <a16:creationId xmlns:a16="http://schemas.microsoft.com/office/drawing/2014/main" id="{1EC04E26-34C7-1A43-82EB-044B9A17241A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3">
            <a:alphaModFix/>
          </a:blip>
          <a:srcRect l="16640" t="39328" r="17665" b="40080"/>
          <a:stretch/>
        </p:blipFill>
        <p:spPr>
          <a:xfrm>
            <a:off x="10156657" y="108851"/>
            <a:ext cx="1944000" cy="60912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ADD77-B72C-4840-BF96-BC9ACF49D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151" y="63919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A52B97-B081-5343-9F7A-CB9D373AB29E}" type="slidenum">
              <a:rPr lang="en-ES" smtClean="0"/>
              <a:pPr/>
              <a:t>‹#›</a:t>
            </a:fld>
            <a:endParaRPr lang="en-E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6545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2BC8B-E7B4-6948-A2EE-B718370F0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43" y="224008"/>
            <a:ext cx="10515600" cy="493965"/>
          </a:xfrm>
        </p:spPr>
        <p:txBody>
          <a:bodyPr/>
          <a:lstStyle>
            <a:lvl1pPr>
              <a:defRPr lang="en-ES" sz="2400" b="1" i="0" kern="1200" dirty="0">
                <a:solidFill>
                  <a:srgbClr val="16A1C7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03E0FBD5-1891-F349-855F-4FACCED0A966}"/>
              </a:ext>
            </a:extLst>
          </p:cNvPr>
          <p:cNvSpPr/>
          <p:nvPr userDrawn="1"/>
        </p:nvSpPr>
        <p:spPr>
          <a:xfrm>
            <a:off x="1772" y="6250858"/>
            <a:ext cx="12205855" cy="609122"/>
          </a:xfrm>
          <a:prstGeom prst="rect">
            <a:avLst/>
          </a:prstGeom>
          <a:gradFill>
            <a:gsLst>
              <a:gs pos="0">
                <a:srgbClr val="5CBD9B">
                  <a:alpha val="23921"/>
                </a:srgbClr>
              </a:gs>
              <a:gs pos="100000">
                <a:srgbClr val="16A1C7"/>
              </a:gs>
            </a:gsLst>
            <a:lin ang="660013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FB800-27EE-D34B-8733-13C52AEB2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endParaRPr lang="en-ES"/>
          </a:p>
        </p:txBody>
      </p:sp>
      <p:sp>
        <p:nvSpPr>
          <p:cNvPr id="8" name="Google Shape;137;p17">
            <a:extLst>
              <a:ext uri="{FF2B5EF4-FFF2-40B4-BE49-F238E27FC236}">
                <a16:creationId xmlns:a16="http://schemas.microsoft.com/office/drawing/2014/main" id="{8D105D08-4D67-674A-AA12-88AC37822973}"/>
              </a:ext>
            </a:extLst>
          </p:cNvPr>
          <p:cNvSpPr>
            <a:spLocks noChangeAspect="1"/>
          </p:cNvSpPr>
          <p:nvPr userDrawn="1"/>
        </p:nvSpPr>
        <p:spPr>
          <a:xfrm>
            <a:off x="11511946" y="6294767"/>
            <a:ext cx="547377" cy="547377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9" name="Google Shape;138;p17">
            <a:extLst>
              <a:ext uri="{FF2B5EF4-FFF2-40B4-BE49-F238E27FC236}">
                <a16:creationId xmlns:a16="http://schemas.microsoft.com/office/drawing/2014/main" id="{BD39919D-C049-684E-A50D-28E70E9F5A25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1599415" y="6438471"/>
            <a:ext cx="348804" cy="30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0;p15">
            <a:extLst>
              <a:ext uri="{FF2B5EF4-FFF2-40B4-BE49-F238E27FC236}">
                <a16:creationId xmlns:a16="http://schemas.microsoft.com/office/drawing/2014/main" id="{1EC04E26-34C7-1A43-82EB-044B9A17241A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3">
            <a:alphaModFix/>
          </a:blip>
          <a:srcRect l="16640" t="39328" r="17665" b="40080"/>
          <a:stretch/>
        </p:blipFill>
        <p:spPr>
          <a:xfrm>
            <a:off x="10156657" y="108851"/>
            <a:ext cx="1944000" cy="60912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able Placeholder 22">
            <a:extLst>
              <a:ext uri="{FF2B5EF4-FFF2-40B4-BE49-F238E27FC236}">
                <a16:creationId xmlns:a16="http://schemas.microsoft.com/office/drawing/2014/main" id="{D80866BD-D968-48D6-9405-30569DA3DDB9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2630488" y="2101850"/>
            <a:ext cx="6616700" cy="3063875"/>
          </a:xfrm>
        </p:spPr>
        <p:txBody>
          <a:bodyPr/>
          <a:lstStyle/>
          <a:p>
            <a:r>
              <a:rPr lang="en-GB"/>
              <a:t>Click icon to add table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ADD77-B72C-4840-BF96-BC9ACF49D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2282" y="63919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A52B97-B081-5343-9F7A-CB9D373AB29E}" type="slidenum">
              <a:rPr lang="en-ES" smtClean="0"/>
              <a:pPr/>
              <a:t>‹#›</a:t>
            </a:fld>
            <a:endParaRPr lang="en-E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093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9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33;p5">
            <a:extLst>
              <a:ext uri="{FF2B5EF4-FFF2-40B4-BE49-F238E27FC236}">
                <a16:creationId xmlns:a16="http://schemas.microsoft.com/office/drawing/2014/main" id="{DB723F87-EF64-F341-BDB1-E9E9397F324E}"/>
              </a:ext>
            </a:extLst>
          </p:cNvPr>
          <p:cNvCxnSpPr>
            <a:cxnSpLocks/>
          </p:cNvCxnSpPr>
          <p:nvPr userDrawn="1"/>
        </p:nvCxnSpPr>
        <p:spPr>
          <a:xfrm>
            <a:off x="0" y="6364581"/>
            <a:ext cx="12192000" cy="0"/>
          </a:xfrm>
          <a:prstGeom prst="straightConnector1">
            <a:avLst/>
          </a:prstGeom>
          <a:noFill/>
          <a:ln w="15875" cap="flat" cmpd="sng">
            <a:solidFill>
              <a:srgbClr val="0D5F7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" name="Google Shape;34;p5">
            <a:extLst>
              <a:ext uri="{FF2B5EF4-FFF2-40B4-BE49-F238E27FC236}">
                <a16:creationId xmlns:a16="http://schemas.microsoft.com/office/drawing/2014/main" id="{BEB7D401-38B2-2D43-95FB-7DFFD7DB207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16640" t="39328" r="17665" b="40080"/>
          <a:stretch/>
        </p:blipFill>
        <p:spPr>
          <a:xfrm>
            <a:off x="574174" y="6163966"/>
            <a:ext cx="1280472" cy="40123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67CB2077-F8BD-2E4A-A647-E4D64823D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203" y="377304"/>
            <a:ext cx="10212424" cy="493965"/>
          </a:xfrm>
        </p:spPr>
        <p:txBody>
          <a:bodyPr/>
          <a:lstStyle>
            <a:lvl1pPr>
              <a:defRPr lang="en-ES" sz="2400" b="1" i="0" kern="1200" dirty="0">
                <a:solidFill>
                  <a:srgbClr val="16A1C7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EEEA462-D371-794D-A72D-0CDF5C808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434" y="1612014"/>
            <a:ext cx="10096193" cy="435133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buFont typeface="Courier New" panose="02070309020205020404" pitchFamily="49" charset="0"/>
              <a:buChar char="o"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8A9047F-798C-2C02-D0CB-9CAD34794498}"/>
              </a:ext>
            </a:extLst>
          </p:cNvPr>
          <p:cNvGrpSpPr/>
          <p:nvPr userDrawn="1"/>
        </p:nvGrpSpPr>
        <p:grpSpPr>
          <a:xfrm>
            <a:off x="574174" y="350836"/>
            <a:ext cx="546900" cy="546900"/>
            <a:chOff x="11098201" y="546898"/>
            <a:chExt cx="546900" cy="546900"/>
          </a:xfrm>
        </p:grpSpPr>
        <p:sp>
          <p:nvSpPr>
            <p:cNvPr id="15" name="Google Shape;104;p18">
              <a:extLst>
                <a:ext uri="{FF2B5EF4-FFF2-40B4-BE49-F238E27FC236}">
                  <a16:creationId xmlns:a16="http://schemas.microsoft.com/office/drawing/2014/main" id="{E982AEEE-4EDD-EAB6-3FCF-0F921C49C4FA}"/>
                </a:ext>
              </a:extLst>
            </p:cNvPr>
            <p:cNvSpPr/>
            <p:nvPr/>
          </p:nvSpPr>
          <p:spPr>
            <a:xfrm>
              <a:off x="11098201" y="546898"/>
              <a:ext cx="546900" cy="546900"/>
            </a:xfrm>
            <a:prstGeom prst="ellipse">
              <a:avLst/>
            </a:prstGeom>
            <a:gradFill>
              <a:gsLst>
                <a:gs pos="0">
                  <a:srgbClr val="5CBD9B"/>
                </a:gs>
                <a:gs pos="100000">
                  <a:srgbClr val="16A1C7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pic>
          <p:nvPicPr>
            <p:cNvPr id="16" name="Google Shape;105;p18">
              <a:extLst>
                <a:ext uri="{FF2B5EF4-FFF2-40B4-BE49-F238E27FC236}">
                  <a16:creationId xmlns:a16="http://schemas.microsoft.com/office/drawing/2014/main" id="{5FD49CCE-F258-B3E9-D68A-D75DDFBD37C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227400" y="713275"/>
              <a:ext cx="288500" cy="2885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5860629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59;p38">
            <a:extLst>
              <a:ext uri="{FF2B5EF4-FFF2-40B4-BE49-F238E27FC236}">
                <a16:creationId xmlns:a16="http://schemas.microsoft.com/office/drawing/2014/main" id="{83A73BFC-FFC4-75B7-0673-1EA213B2D63B}"/>
              </a:ext>
            </a:extLst>
          </p:cNvPr>
          <p:cNvPicPr preferRelativeResize="0"/>
          <p:nvPr userDrawn="1"/>
        </p:nvPicPr>
        <p:blipFill>
          <a:blip r:embed="rId2">
            <a:alphaModFix amt="95000"/>
          </a:blip>
          <a:stretch>
            <a:fillRect/>
          </a:stretch>
        </p:blipFill>
        <p:spPr>
          <a:xfrm>
            <a:off x="0" y="-166254"/>
            <a:ext cx="5318651" cy="702860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Google Shape;33;p5">
            <a:extLst>
              <a:ext uri="{FF2B5EF4-FFF2-40B4-BE49-F238E27FC236}">
                <a16:creationId xmlns:a16="http://schemas.microsoft.com/office/drawing/2014/main" id="{DB723F87-EF64-F341-BDB1-E9E9397F324E}"/>
              </a:ext>
            </a:extLst>
          </p:cNvPr>
          <p:cNvCxnSpPr>
            <a:cxnSpLocks/>
          </p:cNvCxnSpPr>
          <p:nvPr userDrawn="1"/>
        </p:nvCxnSpPr>
        <p:spPr>
          <a:xfrm>
            <a:off x="5175448" y="6364581"/>
            <a:ext cx="7016552" cy="0"/>
          </a:xfrm>
          <a:prstGeom prst="straightConnector1">
            <a:avLst/>
          </a:prstGeom>
          <a:noFill/>
          <a:ln w="158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" name="Google Shape;34;p5">
            <a:extLst>
              <a:ext uri="{FF2B5EF4-FFF2-40B4-BE49-F238E27FC236}">
                <a16:creationId xmlns:a16="http://schemas.microsoft.com/office/drawing/2014/main" id="{BEB7D401-38B2-2D43-95FB-7DFFD7DB207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l="16640" t="39328" r="17665" b="40080"/>
          <a:stretch/>
        </p:blipFill>
        <p:spPr>
          <a:xfrm>
            <a:off x="10622950" y="6440775"/>
            <a:ext cx="1280472" cy="40123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67CB2077-F8BD-2E4A-A647-E4D64823D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042" y="349250"/>
            <a:ext cx="5360022" cy="493965"/>
          </a:xfrm>
        </p:spPr>
        <p:txBody>
          <a:bodyPr/>
          <a:lstStyle>
            <a:lvl1pPr>
              <a:defRPr lang="en-ES" sz="2400" b="1" i="0" kern="1200" dirty="0">
                <a:solidFill>
                  <a:srgbClr val="16A1C7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EEEA462-D371-794D-A72D-0CDF5C808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273" y="1583960"/>
            <a:ext cx="5179729" cy="435133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buFont typeface="Courier New" panose="02070309020205020404" pitchFamily="49" charset="0"/>
              <a:buChar char="o"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F456BB3-204B-628A-EBAA-361F5AF52EF3}"/>
              </a:ext>
            </a:extLst>
          </p:cNvPr>
          <p:cNvGrpSpPr/>
          <p:nvPr userDrawn="1"/>
        </p:nvGrpSpPr>
        <p:grpSpPr>
          <a:xfrm>
            <a:off x="546905" y="1651627"/>
            <a:ext cx="3677545" cy="5115850"/>
            <a:chOff x="546905" y="1497252"/>
            <a:chExt cx="3677545" cy="5115850"/>
          </a:xfrm>
        </p:grpSpPr>
        <p:pic>
          <p:nvPicPr>
            <p:cNvPr id="23" name="Google Shape;260;p38">
              <a:extLst>
                <a:ext uri="{FF2B5EF4-FFF2-40B4-BE49-F238E27FC236}">
                  <a16:creationId xmlns:a16="http://schemas.microsoft.com/office/drawing/2014/main" id="{67AB0D18-B0B9-F777-5559-5F2B85D6C6A2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46905" y="5234527"/>
              <a:ext cx="1378575" cy="1378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61;p38">
              <a:extLst>
                <a:ext uri="{FF2B5EF4-FFF2-40B4-BE49-F238E27FC236}">
                  <a16:creationId xmlns:a16="http://schemas.microsoft.com/office/drawing/2014/main" id="{94D388DF-F580-14F2-69AD-F8E56F3CFAE0}"/>
                </a:ext>
              </a:extLst>
            </p:cNvPr>
            <p:cNvPicPr preferRelativeResize="0"/>
            <p:nvPr/>
          </p:nvPicPr>
          <p:blipFill>
            <a:blip r:embed="rId4">
              <a:alphaModFix amt="50000"/>
            </a:blip>
            <a:stretch>
              <a:fillRect/>
            </a:stretch>
          </p:blipFill>
          <p:spPr>
            <a:xfrm>
              <a:off x="2483175" y="2789850"/>
              <a:ext cx="1741275" cy="1741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62;p38">
              <a:extLst>
                <a:ext uri="{FF2B5EF4-FFF2-40B4-BE49-F238E27FC236}">
                  <a16:creationId xmlns:a16="http://schemas.microsoft.com/office/drawing/2014/main" id="{B6C5B42C-A603-B6C5-9D28-C820BA15F418}"/>
                </a:ext>
              </a:extLst>
            </p:cNvPr>
            <p:cNvPicPr preferRelativeResize="0"/>
            <p:nvPr/>
          </p:nvPicPr>
          <p:blipFill>
            <a:blip r:embed="rId4">
              <a:alphaModFix amt="40000"/>
            </a:blip>
            <a:stretch>
              <a:fillRect/>
            </a:stretch>
          </p:blipFill>
          <p:spPr>
            <a:xfrm>
              <a:off x="794130" y="1497252"/>
              <a:ext cx="1378575" cy="1378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8A9047F-798C-2C02-D0CB-9CAD34794498}"/>
              </a:ext>
            </a:extLst>
          </p:cNvPr>
          <p:cNvGrpSpPr/>
          <p:nvPr userDrawn="1"/>
        </p:nvGrpSpPr>
        <p:grpSpPr>
          <a:xfrm>
            <a:off x="5362013" y="322782"/>
            <a:ext cx="546900" cy="546900"/>
            <a:chOff x="11098201" y="546898"/>
            <a:chExt cx="546900" cy="546900"/>
          </a:xfrm>
        </p:grpSpPr>
        <p:sp>
          <p:nvSpPr>
            <p:cNvPr id="15" name="Google Shape;104;p18">
              <a:extLst>
                <a:ext uri="{FF2B5EF4-FFF2-40B4-BE49-F238E27FC236}">
                  <a16:creationId xmlns:a16="http://schemas.microsoft.com/office/drawing/2014/main" id="{E982AEEE-4EDD-EAB6-3FCF-0F921C49C4FA}"/>
                </a:ext>
              </a:extLst>
            </p:cNvPr>
            <p:cNvSpPr/>
            <p:nvPr/>
          </p:nvSpPr>
          <p:spPr>
            <a:xfrm>
              <a:off x="11098201" y="546898"/>
              <a:ext cx="546900" cy="546900"/>
            </a:xfrm>
            <a:prstGeom prst="ellipse">
              <a:avLst/>
            </a:prstGeom>
            <a:gradFill>
              <a:gsLst>
                <a:gs pos="0">
                  <a:srgbClr val="5CBD9B"/>
                </a:gs>
                <a:gs pos="100000">
                  <a:srgbClr val="16A1C7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pic>
          <p:nvPicPr>
            <p:cNvPr id="16" name="Google Shape;105;p18">
              <a:extLst>
                <a:ext uri="{FF2B5EF4-FFF2-40B4-BE49-F238E27FC236}">
                  <a16:creationId xmlns:a16="http://schemas.microsoft.com/office/drawing/2014/main" id="{5FD49CCE-F258-B3E9-D68A-D75DDFBD37C8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1227400" y="713275"/>
              <a:ext cx="288500" cy="2885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683978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382;p29">
            <a:extLst>
              <a:ext uri="{FF2B5EF4-FFF2-40B4-BE49-F238E27FC236}">
                <a16:creationId xmlns:a16="http://schemas.microsoft.com/office/drawing/2014/main" id="{6592A15C-B65B-5D4F-B48E-CC9847F27328}"/>
              </a:ext>
            </a:extLst>
          </p:cNvPr>
          <p:cNvGrpSpPr/>
          <p:nvPr userDrawn="1"/>
        </p:nvGrpSpPr>
        <p:grpSpPr>
          <a:xfrm>
            <a:off x="0" y="-3949"/>
            <a:ext cx="12191999" cy="6856412"/>
            <a:chOff x="-1587" y="1588"/>
            <a:chExt cx="8985250" cy="5056187"/>
          </a:xfrm>
        </p:grpSpPr>
        <p:sp>
          <p:nvSpPr>
            <p:cNvPr id="6" name="Google Shape;383;p29">
              <a:extLst>
                <a:ext uri="{FF2B5EF4-FFF2-40B4-BE49-F238E27FC236}">
                  <a16:creationId xmlns:a16="http://schemas.microsoft.com/office/drawing/2014/main" id="{1C51DE6B-D134-8A46-99E0-17B477CED021}"/>
                </a:ext>
              </a:extLst>
            </p:cNvPr>
            <p:cNvSpPr/>
            <p:nvPr userDrawn="1"/>
          </p:nvSpPr>
          <p:spPr>
            <a:xfrm>
              <a:off x="-1587" y="1588"/>
              <a:ext cx="2330450" cy="5056187"/>
            </a:xfrm>
            <a:custGeom>
              <a:avLst/>
              <a:gdLst/>
              <a:ahLst/>
              <a:cxnLst/>
              <a:rect l="l" t="t" r="r" b="b"/>
              <a:pathLst>
                <a:path w="855" h="1857" extrusionOk="0">
                  <a:moveTo>
                    <a:pt x="431" y="933"/>
                  </a:moveTo>
                  <a:cubicBezTo>
                    <a:pt x="431" y="560"/>
                    <a:pt x="595" y="226"/>
                    <a:pt x="85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57"/>
                    <a:pt x="0" y="1857"/>
                    <a:pt x="0" y="1857"/>
                  </a:cubicBezTo>
                  <a:cubicBezTo>
                    <a:pt x="845" y="1857"/>
                    <a:pt x="845" y="1857"/>
                    <a:pt x="845" y="1857"/>
                  </a:cubicBezTo>
                  <a:cubicBezTo>
                    <a:pt x="591" y="1632"/>
                    <a:pt x="431" y="1301"/>
                    <a:pt x="431" y="933"/>
                  </a:cubicBezTo>
                  <a:close/>
                </a:path>
              </a:pathLst>
            </a:custGeom>
            <a:gradFill>
              <a:gsLst>
                <a:gs pos="0">
                  <a:srgbClr val="16A1C7"/>
                </a:gs>
                <a:gs pos="100000">
                  <a:srgbClr val="5CBD9B">
                    <a:alpha val="42745"/>
                  </a:srgbClr>
                </a:gs>
              </a:gsLst>
              <a:lin ang="30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7" name="Google Shape;384;p29">
              <a:extLst>
                <a:ext uri="{FF2B5EF4-FFF2-40B4-BE49-F238E27FC236}">
                  <a16:creationId xmlns:a16="http://schemas.microsoft.com/office/drawing/2014/main" id="{75C69FD9-D2C3-274C-8CCB-05AF368F0446}"/>
                </a:ext>
              </a:extLst>
            </p:cNvPr>
            <p:cNvSpPr/>
            <p:nvPr/>
          </p:nvSpPr>
          <p:spPr>
            <a:xfrm>
              <a:off x="6653213" y="1588"/>
              <a:ext cx="2330450" cy="5056187"/>
            </a:xfrm>
            <a:custGeom>
              <a:avLst/>
              <a:gdLst/>
              <a:ahLst/>
              <a:cxnLst/>
              <a:rect l="l" t="t" r="r" b="b"/>
              <a:pathLst>
                <a:path w="855" h="1857" extrusionOk="0">
                  <a:moveTo>
                    <a:pt x="85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60" y="226"/>
                    <a:pt x="424" y="560"/>
                    <a:pt x="424" y="933"/>
                  </a:cubicBezTo>
                  <a:cubicBezTo>
                    <a:pt x="424" y="1301"/>
                    <a:pt x="264" y="1632"/>
                    <a:pt x="10" y="1857"/>
                  </a:cubicBezTo>
                  <a:cubicBezTo>
                    <a:pt x="855" y="1857"/>
                    <a:pt x="855" y="1857"/>
                    <a:pt x="855" y="1857"/>
                  </a:cubicBezTo>
                  <a:lnTo>
                    <a:pt x="855" y="0"/>
                  </a:lnTo>
                  <a:close/>
                </a:path>
              </a:pathLst>
            </a:custGeom>
            <a:gradFill>
              <a:gsLst>
                <a:gs pos="0">
                  <a:srgbClr val="16A1C7"/>
                </a:gs>
                <a:gs pos="100000">
                  <a:srgbClr val="5CBD9B">
                    <a:alpha val="42745"/>
                  </a:srgbClr>
                </a:gs>
              </a:gsLst>
              <a:lin ang="30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pic>
        <p:nvPicPr>
          <p:cNvPr id="11" name="Google Shape;100;p15">
            <a:extLst>
              <a:ext uri="{FF2B5EF4-FFF2-40B4-BE49-F238E27FC236}">
                <a16:creationId xmlns:a16="http://schemas.microsoft.com/office/drawing/2014/main" id="{8A6A585C-836F-8642-82A1-C6EB81667C39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/>
          </a:blip>
          <a:srcRect l="16640" t="39328" r="17665" b="40080"/>
          <a:stretch/>
        </p:blipFill>
        <p:spPr>
          <a:xfrm>
            <a:off x="4142813" y="367379"/>
            <a:ext cx="3906372" cy="1224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56D547C-2640-DD2C-13E3-7329733A3B02}"/>
              </a:ext>
            </a:extLst>
          </p:cNvPr>
          <p:cNvGrpSpPr/>
          <p:nvPr userDrawn="1"/>
        </p:nvGrpSpPr>
        <p:grpSpPr>
          <a:xfrm>
            <a:off x="2323422" y="6046878"/>
            <a:ext cx="7675984" cy="797653"/>
            <a:chOff x="2323422" y="6046878"/>
            <a:chExt cx="7675984" cy="797653"/>
          </a:xfrm>
        </p:grpSpPr>
        <p:pic>
          <p:nvPicPr>
            <p:cNvPr id="15" name="Imagen 3" descr="Patrón de fondo&#10;&#10;Descripción generada automáticamente">
              <a:extLst>
                <a:ext uri="{FF2B5EF4-FFF2-40B4-BE49-F238E27FC236}">
                  <a16:creationId xmlns:a16="http://schemas.microsoft.com/office/drawing/2014/main" id="{66CB0AF2-FCCA-6F48-8046-E82CB64AAD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836701" y="6046878"/>
              <a:ext cx="762325" cy="508433"/>
            </a:xfrm>
            <a:prstGeom prst="rect">
              <a:avLst/>
            </a:prstGeom>
          </p:spPr>
        </p:pic>
        <p:pic>
          <p:nvPicPr>
            <p:cNvPr id="16" name="Imagen 7" descr="Logotipo&#10;&#10;Descripción generada automáticamente">
              <a:extLst>
                <a:ext uri="{FF2B5EF4-FFF2-40B4-BE49-F238E27FC236}">
                  <a16:creationId xmlns:a16="http://schemas.microsoft.com/office/drawing/2014/main" id="{EB6A09DB-7F9E-F540-8CF0-A30FD4BE13D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785100" y="6071460"/>
              <a:ext cx="870763" cy="508434"/>
            </a:xfrm>
            <a:prstGeom prst="rect">
              <a:avLst/>
            </a:prstGeom>
          </p:spPr>
        </p:pic>
        <p:pic>
          <p:nvPicPr>
            <p:cNvPr id="17" name="Imagen 15" descr="Imagen que contiene dibujo&#10;&#10;Descripción generada automáticamente">
              <a:extLst>
                <a:ext uri="{FF2B5EF4-FFF2-40B4-BE49-F238E27FC236}">
                  <a16:creationId xmlns:a16="http://schemas.microsoft.com/office/drawing/2014/main" id="{E54E4EAD-4C3A-CC42-A01C-621C77C524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4791268" y="6071461"/>
              <a:ext cx="1654569" cy="50843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764DBBA-0345-584D-8E88-718E5AE854A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rcRect/>
            <a:stretch/>
          </p:blipFill>
          <p:spPr>
            <a:xfrm>
              <a:off x="7834943" y="6052687"/>
              <a:ext cx="612000" cy="6120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C58152D-12BF-6942-BE53-E33797BC2147}"/>
                </a:ext>
              </a:extLst>
            </p:cNvPr>
            <p:cNvSpPr txBox="1"/>
            <p:nvPr userDrawn="1"/>
          </p:nvSpPr>
          <p:spPr>
            <a:xfrm>
              <a:off x="2323422" y="6622849"/>
              <a:ext cx="7675984" cy="221682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900" b="0">
                  <a:latin typeface="Montserrat" pitchFamily="2" charset="77"/>
                  <a:ea typeface="+mn-lt"/>
                  <a:cs typeface="+mn-lt"/>
                </a:rPr>
                <a:t>This project has received funding from the Innovative Medicines Initiative Joint Undertaking under grant agreement No 945334. </a:t>
              </a:r>
              <a:endParaRPr lang="en-US" sz="900" b="0">
                <a:latin typeface="Montserrat" pitchFamily="2" charset="77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0643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97;p15">
            <a:extLst>
              <a:ext uri="{FF2B5EF4-FFF2-40B4-BE49-F238E27FC236}">
                <a16:creationId xmlns:a16="http://schemas.microsoft.com/office/drawing/2014/main" id="{C9867380-FC82-C949-A421-C81CC962CD46}"/>
              </a:ext>
            </a:extLst>
          </p:cNvPr>
          <p:cNvSpPr/>
          <p:nvPr userDrawn="1"/>
        </p:nvSpPr>
        <p:spPr>
          <a:xfrm>
            <a:off x="-13859" y="6250858"/>
            <a:ext cx="12205855" cy="609122"/>
          </a:xfrm>
          <a:prstGeom prst="rect">
            <a:avLst/>
          </a:prstGeom>
          <a:gradFill>
            <a:gsLst>
              <a:gs pos="0">
                <a:srgbClr val="5CBD9B">
                  <a:alpha val="23921"/>
                </a:srgbClr>
              </a:gs>
              <a:gs pos="100000">
                <a:srgbClr val="16A1C7"/>
              </a:gs>
            </a:gsLst>
            <a:lin ang="660013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B26BEFC-6AD1-FE4A-BC7F-B0FDE3651A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endParaRPr lang="en-ES"/>
          </a:p>
        </p:txBody>
      </p:sp>
      <p:pic>
        <p:nvPicPr>
          <p:cNvPr id="18" name="Google Shape;100;p15">
            <a:extLst>
              <a:ext uri="{FF2B5EF4-FFF2-40B4-BE49-F238E27FC236}">
                <a16:creationId xmlns:a16="http://schemas.microsoft.com/office/drawing/2014/main" id="{813CF67C-0D6C-8E4B-B232-2B65835F1EB7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/>
          </a:blip>
          <a:srcRect l="16640" t="39328" r="17665" b="40080"/>
          <a:stretch/>
        </p:blipFill>
        <p:spPr>
          <a:xfrm>
            <a:off x="10156657" y="108851"/>
            <a:ext cx="1944000" cy="60912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BBF35A10-FF30-9041-A265-C38D7948F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013" y="224008"/>
            <a:ext cx="10131930" cy="493965"/>
          </a:xfrm>
        </p:spPr>
        <p:txBody>
          <a:bodyPr/>
          <a:lstStyle>
            <a:lvl1pPr>
              <a:defRPr lang="en-ES" sz="2400" b="1" i="0" kern="1200" dirty="0">
                <a:solidFill>
                  <a:srgbClr val="16A1C7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15" name="Google Shape;137;p17">
            <a:extLst>
              <a:ext uri="{FF2B5EF4-FFF2-40B4-BE49-F238E27FC236}">
                <a16:creationId xmlns:a16="http://schemas.microsoft.com/office/drawing/2014/main" id="{42B59473-C58F-5F47-98E2-84E675F8C08D}"/>
              </a:ext>
            </a:extLst>
          </p:cNvPr>
          <p:cNvSpPr>
            <a:spLocks noChangeAspect="1"/>
          </p:cNvSpPr>
          <p:nvPr userDrawn="1"/>
        </p:nvSpPr>
        <p:spPr>
          <a:xfrm>
            <a:off x="11485316" y="6294767"/>
            <a:ext cx="547377" cy="547377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6" name="Google Shape;138;p17">
            <a:extLst>
              <a:ext uri="{FF2B5EF4-FFF2-40B4-BE49-F238E27FC236}">
                <a16:creationId xmlns:a16="http://schemas.microsoft.com/office/drawing/2014/main" id="{166DAF39-B7C5-FD4B-B78E-285C39386B8E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572787" y="6438471"/>
            <a:ext cx="348804" cy="30441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CBAB83AA-6D2A-F54D-AF07-6458A7C49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7733" y="637780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A52B97-B081-5343-9F7A-CB9D373AB29E}" type="slidenum">
              <a:rPr lang="en-ES" smtClean="0"/>
              <a:pPr/>
              <a:t>‹#›</a:t>
            </a:fld>
            <a:endParaRPr lang="en-E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2781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391;p41">
            <a:extLst>
              <a:ext uri="{FF2B5EF4-FFF2-40B4-BE49-F238E27FC236}">
                <a16:creationId xmlns:a16="http://schemas.microsoft.com/office/drawing/2014/main" id="{D3A48B95-13EF-E97B-AE91-96F3194AEB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CBD9B"/>
              </a:gs>
              <a:gs pos="100000">
                <a:srgbClr val="16A1C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BF35A10-FF30-9041-A265-C38D7948F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013" y="224008"/>
            <a:ext cx="10131930" cy="493965"/>
          </a:xfrm>
        </p:spPr>
        <p:txBody>
          <a:bodyPr/>
          <a:lstStyle>
            <a:lvl1pPr>
              <a:defRPr lang="en-ES" sz="2400" b="1" i="0" kern="1200" dirty="0">
                <a:solidFill>
                  <a:schemeClr val="bg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15" name="Google Shape;137;p17">
            <a:extLst>
              <a:ext uri="{FF2B5EF4-FFF2-40B4-BE49-F238E27FC236}">
                <a16:creationId xmlns:a16="http://schemas.microsoft.com/office/drawing/2014/main" id="{42B59473-C58F-5F47-98E2-84E675F8C08D}"/>
              </a:ext>
            </a:extLst>
          </p:cNvPr>
          <p:cNvSpPr>
            <a:spLocks noChangeAspect="1"/>
          </p:cNvSpPr>
          <p:nvPr userDrawn="1"/>
        </p:nvSpPr>
        <p:spPr>
          <a:xfrm>
            <a:off x="11485316" y="6294767"/>
            <a:ext cx="547377" cy="547377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6" name="Google Shape;138;p17">
            <a:extLst>
              <a:ext uri="{FF2B5EF4-FFF2-40B4-BE49-F238E27FC236}">
                <a16:creationId xmlns:a16="http://schemas.microsoft.com/office/drawing/2014/main" id="{166DAF39-B7C5-FD4B-B78E-285C39386B8E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1572787" y="6438471"/>
            <a:ext cx="348804" cy="30441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CBAB83AA-6D2A-F54D-AF07-6458A7C49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7733" y="637780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A52B97-B081-5343-9F7A-CB9D373AB29E}" type="slidenum">
              <a:rPr lang="en-ES" smtClean="0"/>
              <a:pPr/>
              <a:t>‹#›</a:t>
            </a:fld>
            <a:endParaRPr lang="en-ES">
              <a:solidFill>
                <a:schemeClr val="bg1"/>
              </a:solidFill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BC07E5F-F981-2E25-5309-46607ACE9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057" y="1253331"/>
            <a:ext cx="10515600" cy="4351338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1800" i="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pic>
        <p:nvPicPr>
          <p:cNvPr id="10" name="Google Shape;394;p41">
            <a:extLst>
              <a:ext uri="{FF2B5EF4-FFF2-40B4-BE49-F238E27FC236}">
                <a16:creationId xmlns:a16="http://schemas.microsoft.com/office/drawing/2014/main" id="{EAD7FEEA-39D3-1A7F-7678-BFF09259726F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80830" y="172423"/>
            <a:ext cx="2164151" cy="5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F71D3D8D-0C21-FB07-F01C-0CA36B55B0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5363547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A181D-A9B9-294C-8D37-F31F18A0B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EAD9BC-3A29-2B41-B998-26E29449A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C4C9B8-AB84-6941-82C4-295D206D4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085C7B-E818-0B4A-AEA4-FBB9A6E602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AC596D-B849-0E44-A658-C3DDE850EA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AD2DF1-18D8-7244-BFBB-222A906A6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7F9D9A-4CB9-A742-A2D2-97C01D546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5A30A1-F290-C548-92C8-07344448C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A52B97-B081-5343-9F7A-CB9D373AB29E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997472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11E15-DC9D-A347-88F5-F3E35C07C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F9FC30-4002-2143-9E92-2480AFF7E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4705C5-4184-FA47-B9A5-CAB79D20F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D81B6C-3967-4D4C-82FD-7B6F62BBC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A52B97-B081-5343-9F7A-CB9D373AB29E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2970752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22C8A-E1B7-1749-B93F-A06522D95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4DC5B-7682-3C4C-8708-2BFDBA270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0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C52E92-E9A8-6645-B134-68D147FDCD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1B561C-674F-CB4C-8A9F-C15B9C591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9CE61-63FD-CC4D-9B87-C62C43C66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F0B052-A3E7-C84F-BE70-D13BE863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A52B97-B081-5343-9F7A-CB9D373AB29E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40982150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67A3E-15F9-B647-AB1A-2CCFDFC53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C3683E-3EE3-844E-9D86-70CBF4CF8B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2C999-FF5E-2B49-8673-AFEE3CD74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805BA-8618-A042-85B3-10284628A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9BD1DC-9F5B-9D4F-9075-CD7705DBB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DE3CD1-50EB-544E-91BC-8068944B2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A52B97-B081-5343-9F7A-CB9D373AB29E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40507498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F19F4-5E36-6C4B-B7CE-037FB8B18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F008DE-231E-8F4D-8CC4-55B00B243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23EEF-43B2-5142-BCDC-BBD6D846C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79466-203A-994D-B2B6-C35B52648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4D847-66B3-CD45-BF0C-2861B792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A52B97-B081-5343-9F7A-CB9D373AB29E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40811112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E00702-D4FC-4B46-8FAA-F75D6F513D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BB7411-5F87-CD4E-91A2-6480217D6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39531-AA3B-854E-9F7A-E763C6B0F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A9510-4603-EE4A-8B54-442E8FDFA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1C3E7-924E-D84D-BAF0-8E8759070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A52B97-B081-5343-9F7A-CB9D373AB29E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9613255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96;p15">
            <a:extLst>
              <a:ext uri="{FF2B5EF4-FFF2-40B4-BE49-F238E27FC236}">
                <a16:creationId xmlns:a16="http://schemas.microsoft.com/office/drawing/2014/main" id="{EFA80836-C6ED-5747-9DD9-96559E50A52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8067" b="8067"/>
          <a:stretch/>
        </p:blipFill>
        <p:spPr>
          <a:xfrm>
            <a:off x="0" y="1022156"/>
            <a:ext cx="12192000" cy="509693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2778DCA7-1702-9844-9A7E-72364487B9D8}"/>
              </a:ext>
            </a:extLst>
          </p:cNvPr>
          <p:cNvSpPr/>
          <p:nvPr userDrawn="1"/>
        </p:nvSpPr>
        <p:spPr>
          <a:xfrm>
            <a:off x="2238" y="1021900"/>
            <a:ext cx="12192000" cy="5096931"/>
          </a:xfrm>
          <a:prstGeom prst="rect">
            <a:avLst/>
          </a:prstGeom>
          <a:gradFill>
            <a:gsLst>
              <a:gs pos="0">
                <a:srgbClr val="5CBD9B">
                  <a:alpha val="23921"/>
                </a:srgbClr>
              </a:gs>
              <a:gs pos="100000">
                <a:srgbClr val="16A1C7"/>
              </a:gs>
            </a:gsLst>
            <a:lin ang="660013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8" name="Google Shape;100;p15">
            <a:extLst>
              <a:ext uri="{FF2B5EF4-FFF2-40B4-BE49-F238E27FC236}">
                <a16:creationId xmlns:a16="http://schemas.microsoft.com/office/drawing/2014/main" id="{52964B0B-D2A9-984E-9CE7-4D80B35114FD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3">
            <a:alphaModFix/>
          </a:blip>
          <a:srcRect l="16640" t="39328" r="17665" b="40080"/>
          <a:stretch/>
        </p:blipFill>
        <p:spPr>
          <a:xfrm>
            <a:off x="4125807" y="44575"/>
            <a:ext cx="3060000" cy="958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3" descr="Patrón de fondo&#10;&#10;Descripción generada automáticamente">
            <a:extLst>
              <a:ext uri="{FF2B5EF4-FFF2-40B4-BE49-F238E27FC236}">
                <a16:creationId xmlns:a16="http://schemas.microsoft.com/office/drawing/2014/main" id="{26AF12B6-5273-554C-81B0-D1DE3DFBE8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05287" y="6243621"/>
            <a:ext cx="762325" cy="508433"/>
          </a:xfrm>
          <a:prstGeom prst="rect">
            <a:avLst/>
          </a:prstGeom>
        </p:spPr>
      </p:pic>
      <p:pic>
        <p:nvPicPr>
          <p:cNvPr id="10" name="Imagen 7" descr="Logotipo&#10;&#10;Descripción generada automáticamente">
            <a:extLst>
              <a:ext uri="{FF2B5EF4-FFF2-40B4-BE49-F238E27FC236}">
                <a16:creationId xmlns:a16="http://schemas.microsoft.com/office/drawing/2014/main" id="{C0C266BD-8F72-ED45-BB04-B453F828E53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730520" y="6243620"/>
            <a:ext cx="870763" cy="508434"/>
          </a:xfrm>
          <a:prstGeom prst="rect">
            <a:avLst/>
          </a:prstGeom>
        </p:spPr>
      </p:pic>
      <p:pic>
        <p:nvPicPr>
          <p:cNvPr id="11" name="Imagen 1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68AE342A-5F87-E746-84DC-D13F71596D3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36688" y="6243621"/>
            <a:ext cx="1654569" cy="5084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14BF59-B071-DE4C-8DB3-AD3AA5A80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 b="1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8A8FAA-22F7-064B-A076-DFA0833967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E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258F03B-B85D-DB42-A5C9-9BAFEE4CFB2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940547" y="6271488"/>
            <a:ext cx="1980000" cy="4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9936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2BC8B-E7B4-6948-A2EE-B718370F0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43" y="224008"/>
            <a:ext cx="10515600" cy="493965"/>
          </a:xfrm>
        </p:spPr>
        <p:txBody>
          <a:bodyPr/>
          <a:lstStyle>
            <a:lvl1pPr>
              <a:defRPr lang="en-ES" sz="2400" b="1" i="0" kern="1200" dirty="0">
                <a:solidFill>
                  <a:srgbClr val="16A1C7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EDE86-D45B-F547-98A6-E900B9A22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057" y="1253331"/>
            <a:ext cx="10515600" cy="4351338"/>
          </a:xfrm>
        </p:spPr>
        <p:txBody>
          <a:bodyPr/>
          <a:lstStyle>
            <a:lvl1pPr>
              <a:buNone/>
              <a:defRPr sz="2000">
                <a:solidFill>
                  <a:schemeClr val="tx1"/>
                </a:solidFill>
              </a:defRPr>
            </a:lvl1pPr>
            <a:lvl2pPr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</a:defRPr>
            </a:lvl2pPr>
            <a:lvl3pPr>
              <a:buFont typeface="Arial" panose="020B0604020202020204" pitchFamily="34" charset="0"/>
              <a:buChar char="•"/>
              <a:defRPr sz="1800" i="1">
                <a:solidFill>
                  <a:schemeClr val="tx1"/>
                </a:solidFill>
              </a:defRPr>
            </a:lvl3pPr>
            <a:lvl4pP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>
              <a:buFont typeface="Courier New" panose="02070309020205020404" pitchFamily="49" charset="0"/>
              <a:buChar char="o"/>
              <a:defRPr i="1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	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FB800-27EE-D34B-8733-13C52AEB2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4E43F9FC-D9D2-3741-B3B1-DAF0072C5451}" type="datetime1">
              <a:rPr lang="es-ES_tradnl" smtClean="0"/>
              <a:t>26/09/2024</a:t>
            </a:fld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ADD77-B72C-4840-BF96-BC9ACF49D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1850" y="63919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A52B97-B081-5343-9F7A-CB9D373AB29E}" type="slidenum">
              <a:rPr lang="en-ES" smtClean="0"/>
              <a:pPr/>
              <a:t>‹#›</a:t>
            </a:fld>
            <a:endParaRPr lang="en-ES">
              <a:solidFill>
                <a:schemeClr val="bg1"/>
              </a:solidFill>
            </a:endParaRPr>
          </a:p>
        </p:txBody>
      </p:sp>
      <p:sp>
        <p:nvSpPr>
          <p:cNvPr id="8" name="Google Shape;137;p17">
            <a:extLst>
              <a:ext uri="{FF2B5EF4-FFF2-40B4-BE49-F238E27FC236}">
                <a16:creationId xmlns:a16="http://schemas.microsoft.com/office/drawing/2014/main" id="{8D105D08-4D67-674A-AA12-88AC37822973}"/>
              </a:ext>
            </a:extLst>
          </p:cNvPr>
          <p:cNvSpPr>
            <a:spLocks noChangeAspect="1"/>
          </p:cNvSpPr>
          <p:nvPr userDrawn="1"/>
        </p:nvSpPr>
        <p:spPr>
          <a:xfrm>
            <a:off x="10983261" y="6294767"/>
            <a:ext cx="547377" cy="547377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0" name="Google Shape;100;p15">
            <a:extLst>
              <a:ext uri="{FF2B5EF4-FFF2-40B4-BE49-F238E27FC236}">
                <a16:creationId xmlns:a16="http://schemas.microsoft.com/office/drawing/2014/main" id="{1EC04E26-34C7-1A43-82EB-044B9A17241A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/>
          </a:blip>
          <a:srcRect l="16640" t="39328" r="17665" b="40080"/>
          <a:stretch/>
        </p:blipFill>
        <p:spPr>
          <a:xfrm>
            <a:off x="10156657" y="9095"/>
            <a:ext cx="1944000" cy="6091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20610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2BC8B-E7B4-6948-A2EE-B718370F0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43" y="224008"/>
            <a:ext cx="10515600" cy="493965"/>
          </a:xfrm>
        </p:spPr>
        <p:txBody>
          <a:bodyPr/>
          <a:lstStyle>
            <a:lvl1pPr>
              <a:defRPr lang="en-ES" sz="2400" b="1" i="0" kern="1200" dirty="0">
                <a:solidFill>
                  <a:srgbClr val="16A1C7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03E0FBD5-1891-F349-855F-4FACCED0A966}"/>
              </a:ext>
            </a:extLst>
          </p:cNvPr>
          <p:cNvSpPr/>
          <p:nvPr userDrawn="1"/>
        </p:nvSpPr>
        <p:spPr>
          <a:xfrm>
            <a:off x="-13856" y="6250858"/>
            <a:ext cx="12205855" cy="609122"/>
          </a:xfrm>
          <a:prstGeom prst="rect">
            <a:avLst/>
          </a:prstGeom>
          <a:gradFill>
            <a:gsLst>
              <a:gs pos="0">
                <a:srgbClr val="5CBD9B">
                  <a:alpha val="23921"/>
                </a:srgbClr>
              </a:gs>
              <a:gs pos="100000">
                <a:srgbClr val="16A1C7"/>
              </a:gs>
            </a:gsLst>
            <a:lin ang="660013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FB800-27EE-D34B-8733-13C52AEB2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4E43F9FC-D9D2-3741-B3B1-DAF0072C5451}" type="datetime1">
              <a:rPr lang="es-ES_tradnl" smtClean="0"/>
              <a:t>26/09/2024</a:t>
            </a:fld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ADD77-B72C-4840-BF96-BC9ACF49D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1850" y="63919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A52B97-B081-5343-9F7A-CB9D373AB29E}" type="slidenum">
              <a:rPr lang="en-ES" smtClean="0"/>
              <a:pPr/>
              <a:t>‹#›</a:t>
            </a:fld>
            <a:endParaRPr lang="en-ES">
              <a:solidFill>
                <a:schemeClr val="bg1"/>
              </a:solidFill>
            </a:endParaRPr>
          </a:p>
        </p:txBody>
      </p:sp>
      <p:sp>
        <p:nvSpPr>
          <p:cNvPr id="8" name="Google Shape;137;p17">
            <a:extLst>
              <a:ext uri="{FF2B5EF4-FFF2-40B4-BE49-F238E27FC236}">
                <a16:creationId xmlns:a16="http://schemas.microsoft.com/office/drawing/2014/main" id="{8D105D08-4D67-674A-AA12-88AC37822973}"/>
              </a:ext>
            </a:extLst>
          </p:cNvPr>
          <p:cNvSpPr>
            <a:spLocks noChangeAspect="1"/>
          </p:cNvSpPr>
          <p:nvPr userDrawn="1"/>
        </p:nvSpPr>
        <p:spPr>
          <a:xfrm>
            <a:off x="10983261" y="6294767"/>
            <a:ext cx="547377" cy="547377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9" name="Google Shape;138;p17">
            <a:extLst>
              <a:ext uri="{FF2B5EF4-FFF2-40B4-BE49-F238E27FC236}">
                <a16:creationId xmlns:a16="http://schemas.microsoft.com/office/drawing/2014/main" id="{BD39919D-C049-684E-A50D-28E70E9F5A25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1070730" y="6438471"/>
            <a:ext cx="348804" cy="30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0;p15">
            <a:extLst>
              <a:ext uri="{FF2B5EF4-FFF2-40B4-BE49-F238E27FC236}">
                <a16:creationId xmlns:a16="http://schemas.microsoft.com/office/drawing/2014/main" id="{1EC04E26-34C7-1A43-82EB-044B9A17241A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3">
            <a:alphaModFix/>
          </a:blip>
          <a:srcRect l="16640" t="39328" r="17665" b="40080"/>
          <a:stretch/>
        </p:blipFill>
        <p:spPr>
          <a:xfrm>
            <a:off x="10156657" y="108851"/>
            <a:ext cx="1944000" cy="60912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able Placeholder 22">
            <a:extLst>
              <a:ext uri="{FF2B5EF4-FFF2-40B4-BE49-F238E27FC236}">
                <a16:creationId xmlns:a16="http://schemas.microsoft.com/office/drawing/2014/main" id="{D80866BD-D968-48D6-9405-30569DA3DDB9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2630488" y="2101850"/>
            <a:ext cx="6616700" cy="306387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912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9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6A512C-1EF8-6744-87D8-A2CB0596D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50115-92CE-6F4C-ABA3-FCBE1E4810C1}" type="datetime1">
              <a:rPr lang="es-ES_tradnl" smtClean="0"/>
              <a:t>26/09/2024</a:t>
            </a:fld>
            <a:endParaRPr lang="en-ES"/>
          </a:p>
        </p:txBody>
      </p:sp>
      <p:pic>
        <p:nvPicPr>
          <p:cNvPr id="7" name="Google Shape;156;p19">
            <a:extLst>
              <a:ext uri="{FF2B5EF4-FFF2-40B4-BE49-F238E27FC236}">
                <a16:creationId xmlns:a16="http://schemas.microsoft.com/office/drawing/2014/main" id="{370EBC2D-AFF4-F44B-9EB4-2F0F0007E963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2">
            <a:alphaModFix/>
          </a:blip>
          <a:srcRect t="5869" b="5861"/>
          <a:stretch/>
        </p:blipFill>
        <p:spPr>
          <a:xfrm>
            <a:off x="148" y="9000"/>
            <a:ext cx="5175300" cy="6849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grpSp>
        <p:nvGrpSpPr>
          <p:cNvPr id="8" name="Google Shape;158;p19">
            <a:extLst>
              <a:ext uri="{FF2B5EF4-FFF2-40B4-BE49-F238E27FC236}">
                <a16:creationId xmlns:a16="http://schemas.microsoft.com/office/drawing/2014/main" id="{9DAFC598-3294-8E42-90C0-32724486D41D}"/>
              </a:ext>
            </a:extLst>
          </p:cNvPr>
          <p:cNvGrpSpPr/>
          <p:nvPr userDrawn="1"/>
        </p:nvGrpSpPr>
        <p:grpSpPr>
          <a:xfrm>
            <a:off x="925002" y="997505"/>
            <a:ext cx="3990816" cy="4714951"/>
            <a:chOff x="1341675" y="931873"/>
            <a:chExt cx="3990816" cy="4714951"/>
          </a:xfrm>
        </p:grpSpPr>
        <p:pic>
          <p:nvPicPr>
            <p:cNvPr id="9" name="Google Shape;159;p19">
              <a:extLst>
                <a:ext uri="{FF2B5EF4-FFF2-40B4-BE49-F238E27FC236}">
                  <a16:creationId xmlns:a16="http://schemas.microsoft.com/office/drawing/2014/main" id="{843ADFEA-1609-0347-A5AE-EAD2698805B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33000"/>
            </a:blip>
            <a:srcRect/>
            <a:stretch/>
          </p:blipFill>
          <p:spPr>
            <a:xfrm>
              <a:off x="1729470" y="931873"/>
              <a:ext cx="1425590" cy="12441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60;p19">
              <a:extLst>
                <a:ext uri="{FF2B5EF4-FFF2-40B4-BE49-F238E27FC236}">
                  <a16:creationId xmlns:a16="http://schemas.microsoft.com/office/drawing/2014/main" id="{14D06141-DA88-344D-8EC2-36C69D8F651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33000"/>
            </a:blip>
            <a:srcRect/>
            <a:stretch/>
          </p:blipFill>
          <p:spPr>
            <a:xfrm>
              <a:off x="3352546" y="1902860"/>
              <a:ext cx="996250" cy="8694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61;p19">
              <a:extLst>
                <a:ext uri="{FF2B5EF4-FFF2-40B4-BE49-F238E27FC236}">
                  <a16:creationId xmlns:a16="http://schemas.microsoft.com/office/drawing/2014/main" id="{6BDB844D-A80E-B249-83FC-7F5E49350E2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33000"/>
            </a:blip>
            <a:srcRect/>
            <a:stretch/>
          </p:blipFill>
          <p:spPr>
            <a:xfrm>
              <a:off x="1341675" y="2895129"/>
              <a:ext cx="2201177" cy="1921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162;p19">
              <a:extLst>
                <a:ext uri="{FF2B5EF4-FFF2-40B4-BE49-F238E27FC236}">
                  <a16:creationId xmlns:a16="http://schemas.microsoft.com/office/drawing/2014/main" id="{38744D86-1EDF-2D4B-B267-B3FE3866324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33000"/>
            </a:blip>
            <a:srcRect/>
            <a:stretch/>
          </p:blipFill>
          <p:spPr>
            <a:xfrm>
              <a:off x="3966377" y="3243405"/>
              <a:ext cx="1366114" cy="11922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63;p19">
              <a:extLst>
                <a:ext uri="{FF2B5EF4-FFF2-40B4-BE49-F238E27FC236}">
                  <a16:creationId xmlns:a16="http://schemas.microsoft.com/office/drawing/2014/main" id="{EE4C5E98-B231-5A49-A700-4354290FE07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33000"/>
            </a:blip>
            <a:srcRect/>
            <a:stretch/>
          </p:blipFill>
          <p:spPr>
            <a:xfrm>
              <a:off x="3256490" y="4777368"/>
              <a:ext cx="996250" cy="8694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Google Shape;106;p16">
            <a:extLst>
              <a:ext uri="{FF2B5EF4-FFF2-40B4-BE49-F238E27FC236}">
                <a16:creationId xmlns:a16="http://schemas.microsoft.com/office/drawing/2014/main" id="{4D855152-821A-C84B-AD01-C91FF87AB0B4}"/>
              </a:ext>
            </a:extLst>
          </p:cNvPr>
          <p:cNvSpPr/>
          <p:nvPr userDrawn="1"/>
        </p:nvSpPr>
        <p:spPr>
          <a:xfrm>
            <a:off x="17068" y="-7375"/>
            <a:ext cx="5175448" cy="6858000"/>
          </a:xfrm>
          <a:custGeom>
            <a:avLst/>
            <a:gdLst/>
            <a:ahLst/>
            <a:cxnLst/>
            <a:rect l="l" t="t" r="r" b="b"/>
            <a:pathLst>
              <a:path w="5175448" h="6728970" extrusionOk="0">
                <a:moveTo>
                  <a:pt x="0" y="0"/>
                </a:moveTo>
                <a:lnTo>
                  <a:pt x="4236047" y="1590012"/>
                </a:lnTo>
                <a:cubicBezTo>
                  <a:pt x="4984635" y="1870997"/>
                  <a:pt x="5363702" y="2705631"/>
                  <a:pt x="5082718" y="3454219"/>
                </a:cubicBezTo>
                <a:lnTo>
                  <a:pt x="3853531" y="6728970"/>
                </a:lnTo>
                <a:lnTo>
                  <a:pt x="0" y="672897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5CBD9B">
                  <a:alpha val="44705"/>
                </a:srgbClr>
              </a:gs>
              <a:gs pos="100000">
                <a:srgbClr val="16A1C7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5" name="Google Shape;107;p16">
            <a:extLst>
              <a:ext uri="{FF2B5EF4-FFF2-40B4-BE49-F238E27FC236}">
                <a16:creationId xmlns:a16="http://schemas.microsoft.com/office/drawing/2014/main" id="{15682E96-381C-D149-B371-50A8A6E2D363}"/>
              </a:ext>
            </a:extLst>
          </p:cNvPr>
          <p:cNvSpPr/>
          <p:nvPr userDrawn="1"/>
        </p:nvSpPr>
        <p:spPr>
          <a:xfrm>
            <a:off x="5340418" y="176306"/>
            <a:ext cx="839855" cy="839855"/>
          </a:xfrm>
          <a:prstGeom prst="ellipse">
            <a:avLst/>
          </a:prstGeom>
          <a:gradFill>
            <a:gsLst>
              <a:gs pos="0">
                <a:srgbClr val="5CBD9B"/>
              </a:gs>
              <a:gs pos="100000">
                <a:srgbClr val="16A1C7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6" name="Google Shape;118;p16">
            <a:extLst>
              <a:ext uri="{FF2B5EF4-FFF2-40B4-BE49-F238E27FC236}">
                <a16:creationId xmlns:a16="http://schemas.microsoft.com/office/drawing/2014/main" id="{FC0D70B1-DEDE-B147-B25F-A131982E7CC6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5568571" y="451159"/>
            <a:ext cx="394702" cy="3444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Google Shape;33;p5">
            <a:extLst>
              <a:ext uri="{FF2B5EF4-FFF2-40B4-BE49-F238E27FC236}">
                <a16:creationId xmlns:a16="http://schemas.microsoft.com/office/drawing/2014/main" id="{DB723F87-EF64-F341-BDB1-E9E9397F324E}"/>
              </a:ext>
            </a:extLst>
          </p:cNvPr>
          <p:cNvCxnSpPr>
            <a:cxnSpLocks/>
          </p:cNvCxnSpPr>
          <p:nvPr userDrawn="1"/>
        </p:nvCxnSpPr>
        <p:spPr>
          <a:xfrm>
            <a:off x="5175448" y="6364581"/>
            <a:ext cx="7016552" cy="0"/>
          </a:xfrm>
          <a:prstGeom prst="straightConnector1">
            <a:avLst/>
          </a:prstGeom>
          <a:noFill/>
          <a:ln w="158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" name="Google Shape;34;p5">
            <a:extLst>
              <a:ext uri="{FF2B5EF4-FFF2-40B4-BE49-F238E27FC236}">
                <a16:creationId xmlns:a16="http://schemas.microsoft.com/office/drawing/2014/main" id="{BEB7D401-38B2-2D43-95FB-7DFFD7DB2075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16640" t="39328" r="17665" b="40080"/>
          <a:stretch/>
        </p:blipFill>
        <p:spPr>
          <a:xfrm>
            <a:off x="10622950" y="6440775"/>
            <a:ext cx="1280472" cy="40123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67CB2077-F8BD-2E4A-A647-E4D64823D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426" y="349250"/>
            <a:ext cx="5360022" cy="493965"/>
          </a:xfrm>
        </p:spPr>
        <p:txBody>
          <a:bodyPr/>
          <a:lstStyle>
            <a:lvl1pPr>
              <a:defRPr lang="en-ES" sz="2400" b="1" i="0" kern="1200" dirty="0">
                <a:solidFill>
                  <a:srgbClr val="16A1C7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EEEA462-D371-794D-A72D-0CDF5C808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273" y="1583960"/>
            <a:ext cx="5179729" cy="435133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buFont typeface="Courier New" panose="02070309020205020404" pitchFamily="49" charset="0"/>
              <a:buChar char="o"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	</a:t>
            </a:r>
          </a:p>
        </p:txBody>
      </p:sp>
    </p:spTree>
    <p:extLst>
      <p:ext uri="{BB962C8B-B14F-4D97-AF65-F5344CB8AC3E}">
        <p14:creationId xmlns:p14="http://schemas.microsoft.com/office/powerpoint/2010/main" val="24474186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382;p29">
            <a:extLst>
              <a:ext uri="{FF2B5EF4-FFF2-40B4-BE49-F238E27FC236}">
                <a16:creationId xmlns:a16="http://schemas.microsoft.com/office/drawing/2014/main" id="{6592A15C-B65B-5D4F-B48E-CC9847F27328}"/>
              </a:ext>
            </a:extLst>
          </p:cNvPr>
          <p:cNvGrpSpPr/>
          <p:nvPr userDrawn="1"/>
        </p:nvGrpSpPr>
        <p:grpSpPr>
          <a:xfrm>
            <a:off x="0" y="13469"/>
            <a:ext cx="12191999" cy="6856412"/>
            <a:chOff x="-1587" y="1588"/>
            <a:chExt cx="8985250" cy="5056187"/>
          </a:xfrm>
        </p:grpSpPr>
        <p:sp>
          <p:nvSpPr>
            <p:cNvPr id="6" name="Google Shape;383;p29">
              <a:extLst>
                <a:ext uri="{FF2B5EF4-FFF2-40B4-BE49-F238E27FC236}">
                  <a16:creationId xmlns:a16="http://schemas.microsoft.com/office/drawing/2014/main" id="{1C51DE6B-D134-8A46-99E0-17B477CED021}"/>
                </a:ext>
              </a:extLst>
            </p:cNvPr>
            <p:cNvSpPr/>
            <p:nvPr userDrawn="1"/>
          </p:nvSpPr>
          <p:spPr>
            <a:xfrm>
              <a:off x="-1587" y="1588"/>
              <a:ext cx="2330450" cy="5056187"/>
            </a:xfrm>
            <a:custGeom>
              <a:avLst/>
              <a:gdLst/>
              <a:ahLst/>
              <a:cxnLst/>
              <a:rect l="l" t="t" r="r" b="b"/>
              <a:pathLst>
                <a:path w="855" h="1857" extrusionOk="0">
                  <a:moveTo>
                    <a:pt x="431" y="933"/>
                  </a:moveTo>
                  <a:cubicBezTo>
                    <a:pt x="431" y="560"/>
                    <a:pt x="595" y="226"/>
                    <a:pt x="85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57"/>
                    <a:pt x="0" y="1857"/>
                    <a:pt x="0" y="1857"/>
                  </a:cubicBezTo>
                  <a:cubicBezTo>
                    <a:pt x="845" y="1857"/>
                    <a:pt x="845" y="1857"/>
                    <a:pt x="845" y="1857"/>
                  </a:cubicBezTo>
                  <a:cubicBezTo>
                    <a:pt x="591" y="1632"/>
                    <a:pt x="431" y="1301"/>
                    <a:pt x="431" y="933"/>
                  </a:cubicBezTo>
                  <a:close/>
                </a:path>
              </a:pathLst>
            </a:custGeom>
            <a:gradFill>
              <a:gsLst>
                <a:gs pos="0">
                  <a:srgbClr val="16A1C7"/>
                </a:gs>
                <a:gs pos="100000">
                  <a:srgbClr val="5CBD9B">
                    <a:alpha val="42745"/>
                  </a:srgbClr>
                </a:gs>
              </a:gsLst>
              <a:lin ang="30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7" name="Google Shape;384;p29">
              <a:extLst>
                <a:ext uri="{FF2B5EF4-FFF2-40B4-BE49-F238E27FC236}">
                  <a16:creationId xmlns:a16="http://schemas.microsoft.com/office/drawing/2014/main" id="{75C69FD9-D2C3-274C-8CCB-05AF368F0446}"/>
                </a:ext>
              </a:extLst>
            </p:cNvPr>
            <p:cNvSpPr/>
            <p:nvPr/>
          </p:nvSpPr>
          <p:spPr>
            <a:xfrm>
              <a:off x="6653213" y="1588"/>
              <a:ext cx="2330450" cy="5056187"/>
            </a:xfrm>
            <a:custGeom>
              <a:avLst/>
              <a:gdLst/>
              <a:ahLst/>
              <a:cxnLst/>
              <a:rect l="l" t="t" r="r" b="b"/>
              <a:pathLst>
                <a:path w="855" h="1857" extrusionOk="0">
                  <a:moveTo>
                    <a:pt x="85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60" y="226"/>
                    <a:pt x="424" y="560"/>
                    <a:pt x="424" y="933"/>
                  </a:cubicBezTo>
                  <a:cubicBezTo>
                    <a:pt x="424" y="1301"/>
                    <a:pt x="264" y="1632"/>
                    <a:pt x="10" y="1857"/>
                  </a:cubicBezTo>
                  <a:cubicBezTo>
                    <a:pt x="855" y="1857"/>
                    <a:pt x="855" y="1857"/>
                    <a:pt x="855" y="1857"/>
                  </a:cubicBezTo>
                  <a:lnTo>
                    <a:pt x="855" y="0"/>
                  </a:lnTo>
                  <a:close/>
                </a:path>
              </a:pathLst>
            </a:custGeom>
            <a:gradFill>
              <a:gsLst>
                <a:gs pos="0">
                  <a:srgbClr val="16A1C7"/>
                </a:gs>
                <a:gs pos="100000">
                  <a:srgbClr val="5CBD9B">
                    <a:alpha val="42745"/>
                  </a:srgbClr>
                </a:gs>
              </a:gsLst>
              <a:lin ang="30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pic>
        <p:nvPicPr>
          <p:cNvPr id="11" name="Google Shape;100;p15">
            <a:extLst>
              <a:ext uri="{FF2B5EF4-FFF2-40B4-BE49-F238E27FC236}">
                <a16:creationId xmlns:a16="http://schemas.microsoft.com/office/drawing/2014/main" id="{8A6A585C-836F-8642-82A1-C6EB81667C39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/>
          </a:blip>
          <a:srcRect l="16640" t="39328" r="17665" b="40080"/>
          <a:stretch/>
        </p:blipFill>
        <p:spPr>
          <a:xfrm>
            <a:off x="4142813" y="367379"/>
            <a:ext cx="3906372" cy="12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3" descr="Patrón de fondo&#10;&#10;Descripción generada automáticamente">
            <a:extLst>
              <a:ext uri="{FF2B5EF4-FFF2-40B4-BE49-F238E27FC236}">
                <a16:creationId xmlns:a16="http://schemas.microsoft.com/office/drawing/2014/main" id="{CBC1662E-82B2-DF4D-9D73-6FFEF49413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2026" y="6243621"/>
            <a:ext cx="720000" cy="480205"/>
          </a:xfrm>
          <a:prstGeom prst="rect">
            <a:avLst/>
          </a:prstGeom>
        </p:spPr>
      </p:pic>
      <p:pic>
        <p:nvPicPr>
          <p:cNvPr id="19" name="Imagen 7" descr="Logotipo&#10;&#10;Descripción generada automáticamente">
            <a:extLst>
              <a:ext uri="{FF2B5EF4-FFF2-40B4-BE49-F238E27FC236}">
                <a16:creationId xmlns:a16="http://schemas.microsoft.com/office/drawing/2014/main" id="{B037080D-D000-6C43-AA75-F5628F3946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977259" y="6243621"/>
            <a:ext cx="828000" cy="483465"/>
          </a:xfrm>
          <a:prstGeom prst="rect">
            <a:avLst/>
          </a:prstGeom>
        </p:spPr>
      </p:pic>
      <p:pic>
        <p:nvPicPr>
          <p:cNvPr id="20" name="Imagen 1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FF5324FD-E337-474E-8AC2-AF41F4A77C9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83427" y="6243621"/>
            <a:ext cx="1584000" cy="486748"/>
          </a:xfrm>
          <a:prstGeom prst="rect">
            <a:avLst/>
          </a:prstGeom>
        </p:spPr>
      </p:pic>
      <p:pic>
        <p:nvPicPr>
          <p:cNvPr id="21" name="Picture 20" descr="Logo&#10;&#10;Description automatically generated">
            <a:extLst>
              <a:ext uri="{FF2B5EF4-FFF2-40B4-BE49-F238E27FC236}">
                <a16:creationId xmlns:a16="http://schemas.microsoft.com/office/drawing/2014/main" id="{B964464F-55B3-184F-9A68-58D27B270C5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187286" y="6271489"/>
            <a:ext cx="1908000" cy="43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7116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97;p15">
            <a:extLst>
              <a:ext uri="{FF2B5EF4-FFF2-40B4-BE49-F238E27FC236}">
                <a16:creationId xmlns:a16="http://schemas.microsoft.com/office/drawing/2014/main" id="{C9867380-FC82-C949-A421-C81CC962CD46}"/>
              </a:ext>
            </a:extLst>
          </p:cNvPr>
          <p:cNvSpPr/>
          <p:nvPr userDrawn="1"/>
        </p:nvSpPr>
        <p:spPr>
          <a:xfrm>
            <a:off x="-13856" y="6250858"/>
            <a:ext cx="12205855" cy="609122"/>
          </a:xfrm>
          <a:prstGeom prst="rect">
            <a:avLst/>
          </a:prstGeom>
          <a:gradFill>
            <a:gsLst>
              <a:gs pos="0">
                <a:srgbClr val="5CBD9B">
                  <a:alpha val="23921"/>
                </a:srgbClr>
              </a:gs>
              <a:gs pos="100000">
                <a:srgbClr val="16A1C7"/>
              </a:gs>
            </a:gsLst>
            <a:lin ang="660013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B26BEFC-6AD1-FE4A-BC7F-B0FDE3651A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769A0002-0294-534D-AF36-884DF866FC03}" type="datetime1">
              <a:rPr lang="es-ES_tradnl" smtClean="0"/>
              <a:t>26/09/2024</a:t>
            </a:fld>
            <a:endParaRPr lang="en-ES"/>
          </a:p>
        </p:txBody>
      </p:sp>
      <p:pic>
        <p:nvPicPr>
          <p:cNvPr id="18" name="Google Shape;100;p15">
            <a:extLst>
              <a:ext uri="{FF2B5EF4-FFF2-40B4-BE49-F238E27FC236}">
                <a16:creationId xmlns:a16="http://schemas.microsoft.com/office/drawing/2014/main" id="{813CF67C-0D6C-8E4B-B232-2B65835F1EB7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>
            <a:alphaModFix/>
          </a:blip>
          <a:srcRect l="16640" t="39328" r="17665" b="40080"/>
          <a:stretch/>
        </p:blipFill>
        <p:spPr>
          <a:xfrm>
            <a:off x="10156657" y="108851"/>
            <a:ext cx="1944000" cy="60912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BBF35A10-FF30-9041-A265-C38D7948F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013" y="224008"/>
            <a:ext cx="10131930" cy="493965"/>
          </a:xfrm>
        </p:spPr>
        <p:txBody>
          <a:bodyPr/>
          <a:lstStyle>
            <a:lvl1pPr>
              <a:defRPr lang="en-ES" sz="2400" b="1" i="0" kern="1200" dirty="0">
                <a:solidFill>
                  <a:srgbClr val="16A1C7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15" name="Google Shape;137;p17">
            <a:extLst>
              <a:ext uri="{FF2B5EF4-FFF2-40B4-BE49-F238E27FC236}">
                <a16:creationId xmlns:a16="http://schemas.microsoft.com/office/drawing/2014/main" id="{42B59473-C58F-5F47-98E2-84E675F8C08D}"/>
              </a:ext>
            </a:extLst>
          </p:cNvPr>
          <p:cNvSpPr>
            <a:spLocks noChangeAspect="1"/>
          </p:cNvSpPr>
          <p:nvPr userDrawn="1"/>
        </p:nvSpPr>
        <p:spPr>
          <a:xfrm>
            <a:off x="10983261" y="6294767"/>
            <a:ext cx="547377" cy="547377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6" name="Google Shape;138;p17">
            <a:extLst>
              <a:ext uri="{FF2B5EF4-FFF2-40B4-BE49-F238E27FC236}">
                <a16:creationId xmlns:a16="http://schemas.microsoft.com/office/drawing/2014/main" id="{166DAF39-B7C5-FD4B-B78E-285C39386B8E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070730" y="6438471"/>
            <a:ext cx="348804" cy="30441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CBAB83AA-6D2A-F54D-AF07-6458A7C49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1850" y="63919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A52B97-B081-5343-9F7A-CB9D373AB29E}" type="slidenum">
              <a:rPr lang="en-ES" smtClean="0"/>
              <a:pPr/>
              <a:t>‹#›</a:t>
            </a:fld>
            <a:endParaRPr lang="en-E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7377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A181D-A9B9-294C-8D37-F31F18A0B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EAD9BC-3A29-2B41-B998-26E29449A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C4C9B8-AB84-6941-82C4-295D206D4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085C7B-E818-0B4A-AEA4-FBB9A6E602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AC596D-B849-0E44-A658-C3DDE850EA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AD2DF1-18D8-7244-BFBB-222A906A6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4ED85-3E39-5B49-B7BD-293303A01276}" type="datetime1">
              <a:rPr lang="es-ES_tradnl" smtClean="0"/>
              <a:t>26/09/2024</a:t>
            </a:fld>
            <a:endParaRPr lang="en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7F9D9A-4CB9-A742-A2D2-97C01D546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5A30A1-F290-C548-92C8-07344448C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52B97-B081-5343-9F7A-CB9D373AB29E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521139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11E15-DC9D-A347-88F5-F3E35C07C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F9FC30-4002-2143-9E92-2480AFF7E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B766B-F999-2947-81E1-9791DCF15A0E}" type="datetime1">
              <a:rPr lang="es-ES_tradnl" smtClean="0"/>
              <a:t>26/09/2024</a:t>
            </a:fld>
            <a:endParaRPr lang="en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4705C5-4184-FA47-B9A5-CAB79D20F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D81B6C-3967-4D4C-82FD-7B6F62BBC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52B97-B081-5343-9F7A-CB9D373AB29E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6972257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22C8A-E1B7-1749-B93F-A06522D95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4DC5B-7682-3C4C-8708-2BFDBA270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C52E92-E9A8-6645-B134-68D147FDCD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1B561C-674F-CB4C-8A9F-C15B9C591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A55A-244F-6241-AF64-74BDA0C653EB}" type="datetime1">
              <a:rPr lang="es-ES_tradnl" smtClean="0"/>
              <a:t>26/09/2024</a:t>
            </a:fld>
            <a:endParaRPr lang="en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9CE61-63FD-CC4D-9B87-C62C43C66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F0B052-A3E7-C84F-BE70-D13BE863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52B97-B081-5343-9F7A-CB9D373AB29E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1113878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67A3E-15F9-B647-AB1A-2CCFDFC53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C3683E-3EE3-844E-9D86-70CBF4CF8B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2C999-FF5E-2B49-8673-AFEE3CD74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805BA-8618-A042-85B3-10284628A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1AFB-8286-4449-BCEA-6038D633D369}" type="datetime1">
              <a:rPr lang="es-ES_tradnl" smtClean="0"/>
              <a:t>26/09/2024</a:t>
            </a:fld>
            <a:endParaRPr lang="en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9BD1DC-9F5B-9D4F-9075-CD7705DBB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DE3CD1-50EB-544E-91BC-8068944B2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52B97-B081-5343-9F7A-CB9D373AB29E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3839216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F19F4-5E36-6C4B-B7CE-037FB8B18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F008DE-231E-8F4D-8CC4-55B00B243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23EEF-43B2-5142-BCDC-BBD6D846C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94A5-D649-4E47-97E4-149691604622}" type="datetime1">
              <a:rPr lang="es-ES_tradnl" smtClean="0"/>
              <a:t>26/09/2024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79466-203A-994D-B2B6-C35B52648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4D847-66B3-CD45-BF0C-2861B792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52B97-B081-5343-9F7A-CB9D373AB29E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08601255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E00702-D4FC-4B46-8FAA-F75D6F513D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BB7411-5F87-CD4E-91A2-6480217D6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39531-AA3B-854E-9F7A-E763C6B0F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D8E58-D6F6-674A-82B0-FF7F6606C677}" type="datetime1">
              <a:rPr lang="es-ES_tradnl" smtClean="0"/>
              <a:t>26/09/2024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A9510-4603-EE4A-8B54-442E8FDFA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1C3E7-924E-D84D-BAF0-8E8759070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52B97-B081-5343-9F7A-CB9D373AB29E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756847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33;p5">
            <a:extLst>
              <a:ext uri="{FF2B5EF4-FFF2-40B4-BE49-F238E27FC236}">
                <a16:creationId xmlns:a16="http://schemas.microsoft.com/office/drawing/2014/main" id="{DB723F87-EF64-F341-BDB1-E9E9397F324E}"/>
              </a:ext>
            </a:extLst>
          </p:cNvPr>
          <p:cNvCxnSpPr>
            <a:cxnSpLocks/>
          </p:cNvCxnSpPr>
          <p:nvPr userDrawn="1"/>
        </p:nvCxnSpPr>
        <p:spPr>
          <a:xfrm>
            <a:off x="0" y="6364581"/>
            <a:ext cx="12192000" cy="0"/>
          </a:xfrm>
          <a:prstGeom prst="straightConnector1">
            <a:avLst/>
          </a:prstGeom>
          <a:noFill/>
          <a:ln w="15875" cap="flat" cmpd="sng">
            <a:solidFill>
              <a:srgbClr val="0D5F7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" name="Google Shape;34;p5">
            <a:extLst>
              <a:ext uri="{FF2B5EF4-FFF2-40B4-BE49-F238E27FC236}">
                <a16:creationId xmlns:a16="http://schemas.microsoft.com/office/drawing/2014/main" id="{BEB7D401-38B2-2D43-95FB-7DFFD7DB207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16640" t="39328" r="17665" b="40080"/>
          <a:stretch/>
        </p:blipFill>
        <p:spPr>
          <a:xfrm>
            <a:off x="574174" y="6163966"/>
            <a:ext cx="1280472" cy="40123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67CB2077-F8BD-2E4A-A647-E4D64823D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203" y="377304"/>
            <a:ext cx="10212424" cy="493965"/>
          </a:xfrm>
        </p:spPr>
        <p:txBody>
          <a:bodyPr/>
          <a:lstStyle>
            <a:lvl1pPr>
              <a:defRPr lang="en-ES" sz="2400" b="1" i="0" kern="1200" dirty="0">
                <a:solidFill>
                  <a:srgbClr val="16A1C7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EEEA462-D371-794D-A72D-0CDF5C808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434" y="1612014"/>
            <a:ext cx="10096193" cy="435133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buFont typeface="Courier New" panose="02070309020205020404" pitchFamily="49" charset="0"/>
              <a:buChar char="o"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	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8A9047F-798C-2C02-D0CB-9CAD34794498}"/>
              </a:ext>
            </a:extLst>
          </p:cNvPr>
          <p:cNvGrpSpPr/>
          <p:nvPr userDrawn="1"/>
        </p:nvGrpSpPr>
        <p:grpSpPr>
          <a:xfrm>
            <a:off x="574174" y="350836"/>
            <a:ext cx="546900" cy="546900"/>
            <a:chOff x="11098201" y="546898"/>
            <a:chExt cx="546900" cy="546900"/>
          </a:xfrm>
        </p:grpSpPr>
        <p:sp>
          <p:nvSpPr>
            <p:cNvPr id="15" name="Google Shape;104;p18">
              <a:extLst>
                <a:ext uri="{FF2B5EF4-FFF2-40B4-BE49-F238E27FC236}">
                  <a16:creationId xmlns:a16="http://schemas.microsoft.com/office/drawing/2014/main" id="{E982AEEE-4EDD-EAB6-3FCF-0F921C49C4FA}"/>
                </a:ext>
              </a:extLst>
            </p:cNvPr>
            <p:cNvSpPr/>
            <p:nvPr/>
          </p:nvSpPr>
          <p:spPr>
            <a:xfrm>
              <a:off x="11098201" y="546898"/>
              <a:ext cx="546900" cy="546900"/>
            </a:xfrm>
            <a:prstGeom prst="ellipse">
              <a:avLst/>
            </a:prstGeom>
            <a:gradFill>
              <a:gsLst>
                <a:gs pos="0">
                  <a:srgbClr val="5CBD9B"/>
                </a:gs>
                <a:gs pos="100000">
                  <a:srgbClr val="16A1C7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  <p:pic>
          <p:nvPicPr>
            <p:cNvPr id="16" name="Google Shape;105;p18">
              <a:extLst>
                <a:ext uri="{FF2B5EF4-FFF2-40B4-BE49-F238E27FC236}">
                  <a16:creationId xmlns:a16="http://schemas.microsoft.com/office/drawing/2014/main" id="{5FD49CCE-F258-B3E9-D68A-D75DDFBD37C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227400" y="713275"/>
              <a:ext cx="288500" cy="2885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27888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54540C-3247-0646-B0C0-C1C20F6C2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BAAF93-1F95-424C-94A4-AB7A38D47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08888-AE95-BE44-B623-585BF667F0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S">
              <a:latin typeface="Montserrat" panose="00000500000000000000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FCE7F-C7F2-6149-8A18-3DB8156582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S">
              <a:latin typeface="Montserrat" panose="00000500000000000000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C377D-B1FD-3845-BEC4-38586FB38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52B97-B081-5343-9F7A-CB9D373AB29E}" type="slidenum">
              <a:rPr lang="en-ES" smtClean="0">
                <a:latin typeface="Montserrat SemiBold" panose="00000700000000000000" pitchFamily="2" charset="0"/>
              </a:rPr>
              <a:pPr/>
              <a:t>‹#›</a:t>
            </a:fld>
            <a:endParaRPr lang="en-ES"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04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5CBD9B"/>
        </a:buClr>
        <a:buSzPct val="115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CBD9B"/>
        </a:buClr>
        <a:buSzPct val="100000"/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CBD9B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CBD9B"/>
        </a:buClr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5CBD9B"/>
        </a:buClr>
        <a:buSzPct val="10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54540C-3247-0646-B0C0-C1C20F6C2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BAAF93-1F95-424C-94A4-AB7A38D47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08888-AE95-BE44-B623-585BF667F0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C91AC-CE2C-FB48-B991-06AFFE4CDBDE}" type="datetime1">
              <a:rPr lang="es-ES_tradnl" smtClean="0"/>
              <a:t>26/09/2024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FCE7F-C7F2-6149-8A18-3DB8156582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C377D-B1FD-3845-BEC4-38586FB38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52B97-B081-5343-9F7A-CB9D373AB29E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25262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5CBD9B"/>
        </a:buClr>
        <a:buSzPct val="115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CBD9B"/>
        </a:buClr>
        <a:buSzPct val="100000"/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CBD9B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CBD9B"/>
        </a:buClr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5CBD9B"/>
        </a:buClr>
        <a:buSzPct val="10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8.sv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svg"/><Relationship Id="rId4" Type="http://schemas.openxmlformats.org/officeDocument/2006/relationships/image" Target="../media/image36.svg"/><Relationship Id="rId9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2C76160-6C70-4F01-541F-9CC72CAB283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5B066E-5AE4-E955-94FF-0BF9D2654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038" y="1466849"/>
            <a:ext cx="5075367" cy="1571625"/>
          </a:xfrm>
        </p:spPr>
        <p:txBody>
          <a:bodyPr/>
          <a:lstStyle/>
          <a:p>
            <a:r>
              <a:rPr lang="nb-NO" dirty="0"/>
              <a:t>Koordinering av store EU-prosjekter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7D2E0-0E1B-84EB-75F4-CE314307E8E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nb-NO" dirty="0"/>
              <a:t>Line Løw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A36B3D-F80F-FFD2-B2C3-FBCC69C1562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Seniorrådgiver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3AB0D8-4993-4C90-CFC9-18EA2BE8E7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dirty="0"/>
              <a:t>Institutt for helse og samfunn (HELSAM)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812541-8C87-2AA1-A8A7-586E5F1F1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27.09.2024</a:t>
            </a:r>
          </a:p>
        </p:txBody>
      </p:sp>
    </p:spTree>
    <p:extLst>
      <p:ext uri="{BB962C8B-B14F-4D97-AF65-F5344CB8AC3E}">
        <p14:creationId xmlns:p14="http://schemas.microsoft.com/office/powerpoint/2010/main" val="157345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F9F449-7375-395B-30DF-35962BBF65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81ABFD-C127-906F-9C46-6520CB296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09463B3-00DC-C503-B92C-D5E83017B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jobbe med store koordinatorprosjekter</a:t>
            </a:r>
            <a:br>
              <a:rPr lang="nb-NO" dirty="0"/>
            </a:b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E2CBA4-A3C7-E4E6-211E-FAAF20663AE7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Utfordringer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Stor forskjell på koordinatorprosjekter og partnerprosjekter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dirty="0"/>
              <a:t>UiO ikke rigget for </a:t>
            </a:r>
            <a:r>
              <a:rPr lang="nb-NO" dirty="0" err="1"/>
              <a:t>kordinatorprosjekter</a:t>
            </a:r>
            <a:endParaRPr lang="nb-NO" dirty="0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Veien blir til mens man går, gjør det krevende å drifte store prosjekter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dirty="0"/>
              <a:t>Få </a:t>
            </a:r>
            <a:r>
              <a:rPr lang="nb-NO" dirty="0" err="1"/>
              <a:t>verkstøy</a:t>
            </a:r>
            <a:endParaRPr lang="nb-NO" dirty="0"/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dirty="0"/>
              <a:t>Få støtteordninger og support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dirty="0"/>
              <a:t>Finne opp hjulet på ny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Erfaringer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Mine erfaringer fra å drifte et stort prosjekt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3517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F61BC-F3B8-C24E-B1DC-7212C86B1F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Gravitate-Health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4DFD0D-213C-8442-A290-1BDA7E3C01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 err="1"/>
              <a:t>Eksempler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erfaringer</a:t>
            </a:r>
            <a:r>
              <a:rPr lang="en-US" dirty="0"/>
              <a:t> fra å </a:t>
            </a:r>
            <a:r>
              <a:rPr lang="en-US" dirty="0" err="1"/>
              <a:t>koordinere</a:t>
            </a:r>
            <a:r>
              <a:rPr lang="en-US" dirty="0"/>
              <a:t> </a:t>
            </a:r>
          </a:p>
          <a:p>
            <a:r>
              <a:rPr lang="en-US" dirty="0"/>
              <a:t>et </a:t>
            </a:r>
            <a:r>
              <a:rPr lang="en-US" dirty="0" err="1"/>
              <a:t>stort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komplekst</a:t>
            </a:r>
            <a:r>
              <a:rPr lang="en-US" dirty="0"/>
              <a:t> IMI2JU </a:t>
            </a:r>
            <a:r>
              <a:rPr lang="en-US" dirty="0" err="1"/>
              <a:t>prosjekt</a:t>
            </a:r>
            <a:endParaRPr lang="en-US" dirty="0"/>
          </a:p>
        </p:txBody>
      </p:sp>
      <p:sp>
        <p:nvSpPr>
          <p:cNvPr id="4" name="Google Shape;99;p15">
            <a:extLst>
              <a:ext uri="{FF2B5EF4-FFF2-40B4-BE49-F238E27FC236}">
                <a16:creationId xmlns:a16="http://schemas.microsoft.com/office/drawing/2014/main" id="{84583595-8C09-A445-8736-97A931BB07CC}"/>
              </a:ext>
            </a:extLst>
          </p:cNvPr>
          <p:cNvSpPr txBox="1"/>
          <p:nvPr/>
        </p:nvSpPr>
        <p:spPr>
          <a:xfrm>
            <a:off x="5410590" y="5484900"/>
            <a:ext cx="6669618" cy="531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Line Løw, Project Manager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910175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756927-2B68-CF42-BC36-CB8B677AA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82355" tIns="41178" rIns="82355" bIns="41178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2800" b="1">
                <a:solidFill>
                  <a:srgbClr val="5CBD9B"/>
                </a:solidFill>
                <a:latin typeface="Montserrat" pitchFamily="2" charset="77"/>
              </a:rPr>
              <a:t>Gravitate-</a:t>
            </a:r>
            <a:r>
              <a:rPr lang="en-US" sz="2800" b="1">
                <a:solidFill>
                  <a:srgbClr val="33AECB"/>
                </a:solidFill>
                <a:latin typeface="Montserrat" pitchFamily="2" charset="77"/>
              </a:rPr>
              <a:t>Health</a:t>
            </a:r>
            <a:r>
              <a:rPr lang="en-NO" sz="2800">
                <a:solidFill>
                  <a:srgbClr val="33AECB"/>
                </a:solidFill>
                <a:latin typeface="Montserrat"/>
              </a:rPr>
              <a:t> Public-Private Partnership</a:t>
            </a:r>
            <a:endParaRPr lang="en-NO" sz="2800">
              <a:solidFill>
                <a:srgbClr val="33AECB"/>
              </a:solidFill>
            </a:endParaRPr>
          </a:p>
        </p:txBody>
      </p:sp>
      <p:pic>
        <p:nvPicPr>
          <p:cNvPr id="6" name="Gráfico 96" descr="Calendario">
            <a:extLst>
              <a:ext uri="{FF2B5EF4-FFF2-40B4-BE49-F238E27FC236}">
                <a16:creationId xmlns:a16="http://schemas.microsoft.com/office/drawing/2014/main" id="{7868CAF9-FADA-A547-8EAB-538481609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845" y="2733597"/>
            <a:ext cx="779957" cy="779957"/>
          </a:xfrm>
          <a:prstGeom prst="rect">
            <a:avLst/>
          </a:prstGeom>
        </p:spPr>
      </p:pic>
      <p:pic>
        <p:nvPicPr>
          <p:cNvPr id="7" name="Gráfico 90" descr="Conexiones">
            <a:extLst>
              <a:ext uri="{FF2B5EF4-FFF2-40B4-BE49-F238E27FC236}">
                <a16:creationId xmlns:a16="http://schemas.microsoft.com/office/drawing/2014/main" id="{D396547A-2498-9840-93C0-60F89FA3DF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4849" y="1663787"/>
            <a:ext cx="779957" cy="779957"/>
          </a:xfrm>
          <a:prstGeom prst="rect">
            <a:avLst/>
          </a:prstGeom>
        </p:spPr>
      </p:pic>
      <p:pic>
        <p:nvPicPr>
          <p:cNvPr id="8" name="Gráfico 66" descr="Gráfico de barras con tendencia alcista">
            <a:extLst>
              <a:ext uri="{FF2B5EF4-FFF2-40B4-BE49-F238E27FC236}">
                <a16:creationId xmlns:a16="http://schemas.microsoft.com/office/drawing/2014/main" id="{C18556C2-1355-F548-9290-90710A943B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4013" y="3916972"/>
            <a:ext cx="779957" cy="7799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DF70E9-B3FC-8D4B-B464-E48367AF9514}"/>
              </a:ext>
            </a:extLst>
          </p:cNvPr>
          <p:cNvSpPr txBox="1"/>
          <p:nvPr/>
        </p:nvSpPr>
        <p:spPr>
          <a:xfrm>
            <a:off x="1304040" y="1751579"/>
            <a:ext cx="1685077" cy="646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823582" rtl="0" eaLnBrk="1" fontAlgn="auto" latinLnBrk="0" hangingPunct="1">
              <a:lnSpc>
                <a:spcPct val="100000"/>
              </a:lnSpc>
              <a:spcBef>
                <a:spcPts val="540"/>
              </a:spcBef>
              <a:spcAft>
                <a:spcPts val="540"/>
              </a:spcAft>
              <a:buClr>
                <a:srgbClr val="16A1C7"/>
              </a:buClr>
              <a:buSzPct val="130000"/>
              <a:buFontTx/>
              <a:buNone/>
              <a:tabLst/>
              <a:defRPr/>
            </a:pPr>
            <a:r>
              <a:rPr kumimoji="0" lang="en-NO" sz="1801" b="0" i="0" u="none" strike="noStrike" kern="1200" cap="none" spc="0" normalizeH="0" baseline="0" noProof="0">
                <a:ln>
                  <a:noFill/>
                </a:ln>
                <a:solidFill>
                  <a:srgbClr val="339DAA"/>
                </a:solidFill>
                <a:effectLst/>
                <a:uLnTx/>
                <a:uFillTx/>
                <a:latin typeface="Nunito Sans" pitchFamily="2" charset="77"/>
                <a:ea typeface="+mn-ea"/>
                <a:cs typeface="+mn-cs"/>
              </a:rPr>
              <a:t>45 partners </a:t>
            </a:r>
            <a:r>
              <a:rPr kumimoji="0" lang="en-GB" sz="1801" b="0" i="0" u="none" strike="noStrike" kern="1200" cap="none" spc="0" normalizeH="0" baseline="0" noProof="0">
                <a:ln>
                  <a:noFill/>
                </a:ln>
                <a:solidFill>
                  <a:srgbClr val="339DAA"/>
                </a:solidFill>
                <a:effectLst/>
                <a:uLnTx/>
                <a:uFillTx/>
                <a:latin typeface="Nunito Sans" pitchFamily="2" charset="77"/>
                <a:ea typeface="+mn-ea"/>
                <a:cs typeface="+mn-cs"/>
              </a:rPr>
              <a:t>in </a:t>
            </a:r>
            <a:br>
              <a:rPr kumimoji="0" lang="en-GB" sz="1801" b="0" i="0" u="none" strike="noStrike" kern="1200" cap="none" spc="0" normalizeH="0" baseline="0" noProof="0">
                <a:ln>
                  <a:noFill/>
                </a:ln>
                <a:solidFill>
                  <a:srgbClr val="339DAA"/>
                </a:solidFill>
                <a:effectLst/>
                <a:uLnTx/>
                <a:uFillTx/>
                <a:latin typeface="Nunito Sans" pitchFamily="2" charset="77"/>
                <a:ea typeface="+mn-ea"/>
                <a:cs typeface="+mn-cs"/>
              </a:rPr>
            </a:br>
            <a:r>
              <a:rPr kumimoji="0" lang="en-GB" sz="1801" b="0" i="0" u="none" strike="noStrike" kern="1200" cap="none" spc="0" normalizeH="0" baseline="0" noProof="0">
                <a:ln>
                  <a:noFill/>
                </a:ln>
                <a:solidFill>
                  <a:srgbClr val="339DAA"/>
                </a:solidFill>
                <a:effectLst/>
                <a:uLnTx/>
                <a:uFillTx/>
                <a:latin typeface="Nunito Sans" pitchFamily="2" charset="77"/>
                <a:ea typeface="+mn-ea"/>
                <a:cs typeface="+mn-cs"/>
              </a:rPr>
              <a:t>Europe &amp; USA</a:t>
            </a:r>
            <a:endParaRPr kumimoji="0" lang="en-NO" sz="1801" b="0" i="0" u="none" strike="noStrike" kern="1200" cap="none" spc="0" normalizeH="0" baseline="0" noProof="0">
              <a:ln>
                <a:noFill/>
              </a:ln>
              <a:solidFill>
                <a:srgbClr val="339DAA"/>
              </a:solidFill>
              <a:effectLst/>
              <a:uLnTx/>
              <a:uFillTx/>
              <a:latin typeface="Nunito Sans" pitchFamily="2" charset="77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ECE3DC-3A90-0E45-B2A5-675DD4F1963C}"/>
              </a:ext>
            </a:extLst>
          </p:cNvPr>
          <p:cNvSpPr txBox="1"/>
          <p:nvPr/>
        </p:nvSpPr>
        <p:spPr>
          <a:xfrm>
            <a:off x="1309349" y="4157274"/>
            <a:ext cx="1263487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823582" rtl="0" eaLnBrk="1" fontAlgn="auto" latinLnBrk="0" hangingPunct="1">
              <a:lnSpc>
                <a:spcPct val="100000"/>
              </a:lnSpc>
              <a:spcBef>
                <a:spcPts val="540"/>
              </a:spcBef>
              <a:spcAft>
                <a:spcPts val="540"/>
              </a:spcAft>
              <a:buClr>
                <a:srgbClr val="16A1C7"/>
              </a:buClr>
              <a:buSzPct val="130000"/>
              <a:buFontTx/>
              <a:buNone/>
              <a:tabLst/>
              <a:defRPr/>
            </a:pPr>
            <a:r>
              <a:rPr kumimoji="0" lang="en-NO" sz="1801" b="0" i="0" u="none" strike="noStrike" kern="1200" cap="none" spc="0" normalizeH="0" baseline="0" noProof="0">
                <a:ln>
                  <a:noFill/>
                </a:ln>
                <a:solidFill>
                  <a:srgbClr val="339DAA"/>
                </a:solidFill>
                <a:effectLst/>
                <a:uLnTx/>
                <a:uFillTx/>
                <a:latin typeface="Nunito Sans" pitchFamily="2" charset="77"/>
                <a:ea typeface="+mn-ea"/>
                <a:cs typeface="+mn-cs"/>
              </a:rPr>
              <a:t>19.4 mill €</a:t>
            </a:r>
            <a:endParaRPr kumimoji="0" lang="en-NO" sz="1441" b="0" i="0" u="none" strike="noStrike" kern="1200" cap="none" spc="0" normalizeH="0" baseline="0" noProof="0">
              <a:ln>
                <a:noFill/>
              </a:ln>
              <a:solidFill>
                <a:srgbClr val="339DAA"/>
              </a:solidFill>
              <a:effectLst/>
              <a:uLnTx/>
              <a:uFillTx/>
              <a:latin typeface="Nunito Sans" pitchFamily="2" charset="77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2C843F-D4AE-924F-87DB-5BF3CCB3804B}"/>
              </a:ext>
            </a:extLst>
          </p:cNvPr>
          <p:cNvSpPr txBox="1"/>
          <p:nvPr/>
        </p:nvSpPr>
        <p:spPr>
          <a:xfrm>
            <a:off x="1350355" y="2865089"/>
            <a:ext cx="1329210" cy="5849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823582" rtl="0" eaLnBrk="1" fontAlgn="auto" latinLnBrk="0" hangingPunct="1">
              <a:lnSpc>
                <a:spcPct val="100000"/>
              </a:lnSpc>
              <a:spcBef>
                <a:spcPts val="540"/>
              </a:spcBef>
              <a:spcAft>
                <a:spcPts val="540"/>
              </a:spcAft>
              <a:buClr>
                <a:srgbClr val="16A1C7"/>
              </a:buClr>
              <a:buSzPct val="130000"/>
              <a:buFontTx/>
              <a:buNone/>
              <a:tabLst/>
              <a:defRPr/>
            </a:pPr>
            <a:r>
              <a:rPr kumimoji="0" lang="en-NO" sz="1801" b="0" i="0" u="none" strike="noStrike" kern="1200" cap="none" spc="0" normalizeH="0" baseline="0" noProof="0">
                <a:ln>
                  <a:noFill/>
                </a:ln>
                <a:solidFill>
                  <a:srgbClr val="339DAA"/>
                </a:solidFill>
                <a:effectLst/>
                <a:uLnTx/>
                <a:uFillTx/>
                <a:latin typeface="Nunito Sans" pitchFamily="2" charset="77"/>
                <a:ea typeface="+mn-ea"/>
                <a:cs typeface="+mn-cs"/>
              </a:rPr>
              <a:t>60 months</a:t>
            </a:r>
            <a:br>
              <a:rPr kumimoji="0" lang="en-NO" sz="1801" b="0" i="0" u="none" strike="noStrike" kern="1200" cap="none" spc="0" normalizeH="0" baseline="0" noProof="0">
                <a:ln>
                  <a:noFill/>
                </a:ln>
                <a:solidFill>
                  <a:srgbClr val="339DAA"/>
                </a:solidFill>
                <a:effectLst/>
                <a:uLnTx/>
                <a:uFillTx/>
                <a:latin typeface="Nunito Sans" pitchFamily="2" charset="77"/>
                <a:ea typeface="+mn-ea"/>
                <a:cs typeface="+mn-cs"/>
              </a:rPr>
            </a:br>
            <a:r>
              <a:rPr kumimoji="0" lang="en-NO" sz="1400" b="0" i="0" u="none" strike="noStrike" kern="1200" cap="none" spc="0" normalizeH="0" baseline="0" noProof="0">
                <a:ln>
                  <a:noFill/>
                </a:ln>
                <a:solidFill>
                  <a:srgbClr val="339DAA"/>
                </a:solidFill>
                <a:effectLst/>
                <a:uLnTx/>
                <a:uFillTx/>
                <a:latin typeface="Nunito Sans" pitchFamily="2" charset="77"/>
                <a:ea typeface="+mn-ea"/>
                <a:cs typeface="+mn-cs"/>
              </a:rPr>
              <a:t>11/20 – 10/25</a:t>
            </a:r>
            <a:endParaRPr kumimoji="0" lang="en-NO" sz="1621" b="0" i="0" u="none" strike="noStrike" kern="1200" cap="none" spc="0" normalizeH="0" baseline="0" noProof="0">
              <a:ln>
                <a:noFill/>
              </a:ln>
              <a:solidFill>
                <a:srgbClr val="339DAA"/>
              </a:solidFill>
              <a:effectLst/>
              <a:uLnTx/>
              <a:uFillTx/>
              <a:latin typeface="Nunito Sans" pitchFamily="2" charset="77"/>
              <a:ea typeface="+mn-ea"/>
              <a:cs typeface="+mn-cs"/>
            </a:endParaRPr>
          </a:p>
        </p:txBody>
      </p:sp>
      <p:pic>
        <p:nvPicPr>
          <p:cNvPr id="11" name="Gráfico 74" descr="Brindis">
            <a:extLst>
              <a:ext uri="{FF2B5EF4-FFF2-40B4-BE49-F238E27FC236}">
                <a16:creationId xmlns:a16="http://schemas.microsoft.com/office/drawing/2014/main" id="{9FF5B7C0-82E8-F440-9291-F920FE780F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5184" y="5060399"/>
            <a:ext cx="734545" cy="7345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5ED71F7-62DA-1A4E-B1EF-362F8F0D3C4B}"/>
              </a:ext>
            </a:extLst>
          </p:cNvPr>
          <p:cNvSpPr txBox="1"/>
          <p:nvPr/>
        </p:nvSpPr>
        <p:spPr>
          <a:xfrm>
            <a:off x="1147643" y="5227732"/>
            <a:ext cx="18886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823582" rtl="0" eaLnBrk="1" fontAlgn="auto" latinLnBrk="0" hangingPunct="1">
              <a:lnSpc>
                <a:spcPct val="100000"/>
              </a:lnSpc>
              <a:spcBef>
                <a:spcPts val="540"/>
              </a:spcBef>
              <a:spcAft>
                <a:spcPts val="540"/>
              </a:spcAft>
              <a:buClr>
                <a:srgbClr val="16A1C7"/>
              </a:buClr>
              <a:buSzPct val="130000"/>
              <a:buFontTx/>
              <a:buNone/>
              <a:tabLst/>
              <a:defRPr/>
            </a:pPr>
            <a:r>
              <a:rPr kumimoji="0" lang="en-NO" sz="1800" b="0" i="0" u="none" strike="noStrike" kern="1200" cap="none" spc="0" normalizeH="0" baseline="0" noProof="0">
                <a:ln>
                  <a:noFill/>
                </a:ln>
                <a:solidFill>
                  <a:srgbClr val="339DAA"/>
                </a:solidFill>
                <a:effectLst/>
                <a:uLnTx/>
                <a:uFillTx/>
                <a:latin typeface="Nunito Sans" pitchFamily="2" charset="77"/>
                <a:ea typeface="+mn-ea"/>
                <a:cs typeface="+mn-cs"/>
              </a:rPr>
              <a:t>European start </a:t>
            </a:r>
            <a:br>
              <a:rPr kumimoji="0" lang="en-NO" sz="1800" b="0" i="0" u="none" strike="noStrike" kern="1200" cap="none" spc="0" normalizeH="0" baseline="0" noProof="0">
                <a:ln>
                  <a:noFill/>
                </a:ln>
                <a:solidFill>
                  <a:srgbClr val="339DAA"/>
                </a:solidFill>
                <a:effectLst/>
                <a:uLnTx/>
                <a:uFillTx/>
                <a:latin typeface="Nunito Sans" pitchFamily="2" charset="77"/>
                <a:ea typeface="+mn-ea"/>
                <a:cs typeface="+mn-cs"/>
              </a:rPr>
            </a:br>
            <a:r>
              <a:rPr kumimoji="0" lang="en-NO" sz="1800" b="0" i="0" u="none" strike="noStrike" kern="1200" cap="none" spc="0" normalizeH="0" baseline="0" noProof="0">
                <a:ln>
                  <a:noFill/>
                </a:ln>
                <a:solidFill>
                  <a:srgbClr val="339DAA"/>
                </a:solidFill>
                <a:effectLst/>
                <a:uLnTx/>
                <a:uFillTx/>
                <a:latin typeface="Nunito Sans" pitchFamily="2" charset="77"/>
                <a:ea typeface="+mn-ea"/>
                <a:cs typeface="+mn-cs"/>
              </a:rPr>
              <a:t>Global Outreach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DF8257-6988-D043-B7D9-6963C5336414}"/>
              </a:ext>
            </a:extLst>
          </p:cNvPr>
          <p:cNvSpPr txBox="1"/>
          <p:nvPr/>
        </p:nvSpPr>
        <p:spPr>
          <a:xfrm>
            <a:off x="11065810" y="6212957"/>
            <a:ext cx="0" cy="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marL="0" marR="0" lvl="0" indent="0" algn="l" defTabSz="8235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O" sz="1801" b="0" i="0" u="none" strike="noStrike" kern="1200" cap="none" spc="0" normalizeH="0" baseline="0" noProof="0">
              <a:ln>
                <a:noFill/>
              </a:ln>
              <a:solidFill>
                <a:srgbClr val="0A5063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348363F-C7B1-D6AE-CF32-57485AA8EA8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62" b="162"/>
          <a:stretch/>
        </p:blipFill>
        <p:spPr>
          <a:xfrm>
            <a:off x="3089153" y="1461928"/>
            <a:ext cx="8883130" cy="462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133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CFD8A1-CF57-C68F-CEE1-906B4DF96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7F9CF6-4429-3FEE-D644-F3A8C403E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0A298B1-6EA3-DC22-9DFF-EDA5E5F66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Utfordringer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59253B-52E5-A10F-7326-66BB1CBA19E6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Kalender – «hverdagsproblem»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Utbetaling til partnere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Forskjell i likviditet mellom partnere, kan gi negativt utslag på enkelte partneres økonomi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EU konto og industrimidler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Støttefunksjoner ved UiO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Fakultet, sentralt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Utvikling av maler, intern kommunikasjon, hjemmeside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4144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00E8845-0B40-FCFD-E8D0-51F4AB68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D3F590-4CE0-A264-F427-0DD5249C5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044C26-9B47-3066-2256-3964496F6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Felles kalender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D04BAE-6B05-E8FB-2A3D-DBEA38DAC849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Veldig viktig ved store og til dels uoversiktlige prosjekter</a:t>
            </a:r>
          </a:p>
          <a:p>
            <a:pPr lvl="1"/>
            <a:r>
              <a:rPr lang="nb-NO" dirty="0"/>
              <a:t>Alle ser alle planlagte møter, både innenfor de forskjellige arbeidspakkene og </a:t>
            </a:r>
            <a:r>
              <a:rPr lang="nb-NO" dirty="0" err="1"/>
              <a:t>arbeidstrømmene</a:t>
            </a:r>
            <a:endParaRPr lang="nb-NO" dirty="0"/>
          </a:p>
          <a:p>
            <a:pPr lvl="2"/>
            <a:r>
              <a:rPr lang="nb-NO" dirty="0" err="1"/>
              <a:t>Konsortiemedlemmer</a:t>
            </a:r>
            <a:r>
              <a:rPr lang="nb-NO" dirty="0"/>
              <a:t> kan be om få delta på andre arbeidspakkers møter og arbeidspakkeledere tar hensyn til hverandre når de planlegger større informasjonsmøter </a:t>
            </a:r>
          </a:p>
          <a:p>
            <a:pPr lvl="2"/>
            <a:r>
              <a:rPr lang="nb-NO" dirty="0"/>
              <a:t>Viktige møter (generalforsamling, informasjonsmøter) og workshoper og informasjon om møtet (møtelenker, dokumenter </a:t>
            </a:r>
            <a:r>
              <a:rPr lang="nb-NO" dirty="0" err="1"/>
              <a:t>etc</a:t>
            </a:r>
            <a:r>
              <a:rPr lang="nb-NO" dirty="0"/>
              <a:t>) er tilgjengelig for hele konsortiet</a:t>
            </a:r>
          </a:p>
          <a:p>
            <a:r>
              <a:rPr lang="nb-NO" dirty="0"/>
              <a:t>Til dels uløst</a:t>
            </a:r>
          </a:p>
          <a:p>
            <a:pPr lvl="1"/>
            <a:r>
              <a:rPr lang="nb-NO" dirty="0"/>
              <a:t>Det har vært vanskelig å få UiO sentralt til å bistå med en felles kalender</a:t>
            </a:r>
          </a:p>
          <a:p>
            <a:pPr lvl="1"/>
            <a:r>
              <a:rPr lang="nb-NO" dirty="0"/>
              <a:t>Beste løsning hittil har vært Google </a:t>
            </a:r>
            <a:r>
              <a:rPr lang="nb-NO" dirty="0" err="1"/>
              <a:t>Calendar</a:t>
            </a:r>
            <a:r>
              <a:rPr lang="nb-NO" dirty="0"/>
              <a:t> men det tok mer enn 9 </a:t>
            </a:r>
            <a:r>
              <a:rPr lang="nb-NO" dirty="0" err="1"/>
              <a:t>mnd</a:t>
            </a:r>
            <a:r>
              <a:rPr lang="nb-NO" dirty="0"/>
              <a:t> før man fikk et oppsett som kunne importeres i Microsoft teams og det er tidkrevende å vedlikeholde</a:t>
            </a:r>
          </a:p>
          <a:p>
            <a:r>
              <a:rPr lang="nb-NO" dirty="0"/>
              <a:t>Håp om framtidig felles kalender i Microsoft Teams</a:t>
            </a:r>
          </a:p>
          <a:p>
            <a:endParaRPr lang="nb-NO" dirty="0"/>
          </a:p>
          <a:p>
            <a:pPr marL="457223" lvl="1" indent="0">
              <a:buNone/>
            </a:pPr>
            <a:endParaRPr lang="nb-NO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4818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FC3B28-73B7-CE8F-D19A-FBADC14B1F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5E562-A7C2-085D-A47E-7B76B13A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74272C2-77EC-910B-DAB6-7C6BAC436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Utbetaling til partnere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C2B14E-C89D-6B62-4EBC-5B248200F34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Tidkrevende manuell prosess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Forsinkelser i utbetaling fører til «unødvendig mas» fra partnere på oss som koordinator og fra oss på UiO sentralt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Kan ofte ta mer enn 2 </a:t>
            </a:r>
            <a:r>
              <a:rPr lang="nb-NO" dirty="0" err="1"/>
              <a:t>mnd</a:t>
            </a:r>
            <a:r>
              <a:rPr lang="nb-NO" dirty="0"/>
              <a:t> fra EU betaler inn på Eurokontoen til det utbetales til partnere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Dette kan være kritisk for partnere med lav likviditet – som små og mellomstore bedrifter (SMEs) og partnere i sør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Vårt ansvar å utbetale uten unødvendige forsinkelser – nedfelt i Grant Agreement</a:t>
            </a:r>
          </a:p>
          <a:p>
            <a:pPr marL="0" indent="0"/>
            <a:r>
              <a:rPr lang="nb-NO" dirty="0"/>
              <a:t>Løsning:</a:t>
            </a:r>
          </a:p>
          <a:p>
            <a:pPr marL="560396" lvl="1" indent="0"/>
            <a:r>
              <a:rPr lang="nb-NO" dirty="0"/>
              <a:t>Varsle UiO sentralt om forventet innbetaling, størrelse på beløp og dertil utbetaling til partnere</a:t>
            </a:r>
          </a:p>
          <a:p>
            <a:pPr marL="560396" lvl="1" indent="0"/>
            <a:r>
              <a:rPr lang="nb-NO" dirty="0"/>
              <a:t>Ha etterspurt partnerne om eventuelle endringer på forhånd</a:t>
            </a:r>
          </a:p>
          <a:p>
            <a:pPr marL="560396" lvl="1" indent="0"/>
            <a:r>
              <a:rPr lang="nb-NO" dirty="0"/>
              <a:t>Ha skjema klart så det kan sendes opp samme dag som EUs innbetaling er registrert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72964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DF3B217-6DF9-1ECC-AA89-F218F7B4A7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B44800-D479-E578-43D8-983DBD599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E0228A4-DA37-E275-085E-8BDE96485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Eurokonto og midler fra industrien i IHI prosjekter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F3D047-F468-095E-5944-9B26A790D8B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957962"/>
            <a:ext cx="11471910" cy="5005326"/>
          </a:xfrm>
        </p:spPr>
        <p:txBody>
          <a:bodyPr/>
          <a:lstStyle/>
          <a:p>
            <a:r>
              <a:rPr lang="nb-NO" dirty="0"/>
              <a:t>Innovative Health Initiative (IHI)</a:t>
            </a:r>
          </a:p>
          <a:p>
            <a:pPr lvl="1"/>
            <a:r>
              <a:rPr lang="nb-NO" dirty="0"/>
              <a:t>Public Private </a:t>
            </a:r>
            <a:r>
              <a:rPr lang="nb-NO" dirty="0" err="1"/>
              <a:t>Partnership</a:t>
            </a:r>
            <a:endParaRPr lang="nb-NO" dirty="0"/>
          </a:p>
          <a:p>
            <a:pPr lvl="1"/>
            <a:r>
              <a:rPr lang="nb-NO" dirty="0"/>
              <a:t>Midler fra industrien og EU kommisjonen</a:t>
            </a:r>
          </a:p>
          <a:p>
            <a:r>
              <a:rPr lang="nb-NO" dirty="0"/>
              <a:t>Utfordringer når midler kommer fra industrien og ikke som overføring fra EU</a:t>
            </a:r>
          </a:p>
          <a:p>
            <a:pPr lvl="1"/>
            <a:r>
              <a:rPr lang="nb-NO" dirty="0"/>
              <a:t>Ingen beskjed når midler er mottatt</a:t>
            </a:r>
          </a:p>
          <a:p>
            <a:pPr lvl="1"/>
            <a:r>
              <a:rPr lang="nb-NO" dirty="0"/>
              <a:t>Avviste utbetalinger til partnere </a:t>
            </a:r>
          </a:p>
          <a:p>
            <a:pPr marL="457223" lvl="1" indent="0">
              <a:buNone/>
            </a:pPr>
            <a:r>
              <a:rPr lang="nb-NO" dirty="0"/>
              <a:t>   når UiO er «transparent bank»</a:t>
            </a:r>
          </a:p>
          <a:p>
            <a:pPr marL="560396" lvl="1" indent="-103173"/>
            <a:r>
              <a:rPr lang="nb-NO" dirty="0"/>
              <a:t> Ingen rapporteringsrutiner</a:t>
            </a:r>
          </a:p>
          <a:p>
            <a:pPr marL="1017619" lvl="2" indent="-103173"/>
            <a:r>
              <a:rPr lang="nb-NO" dirty="0"/>
              <a:t> Finne opp hjulet selv</a:t>
            </a:r>
          </a:p>
          <a:p>
            <a:pPr marL="0" indent="-103173"/>
            <a:r>
              <a:rPr lang="nb-NO" dirty="0"/>
              <a:t>Løsning er å utvikle:</a:t>
            </a:r>
          </a:p>
          <a:p>
            <a:pPr marL="560396" lvl="1" indent="-103173"/>
            <a:r>
              <a:rPr lang="nb-NO" dirty="0"/>
              <a:t>God dialog med UiO sentralt</a:t>
            </a:r>
          </a:p>
          <a:p>
            <a:pPr marL="560396" lvl="1" indent="-103173"/>
            <a:r>
              <a:rPr lang="nb-NO" dirty="0"/>
              <a:t>God dialog med EU-kontoret</a:t>
            </a:r>
          </a:p>
          <a:p>
            <a:pPr lvl="1"/>
            <a:endParaRPr lang="nb-NO" dirty="0"/>
          </a:p>
        </p:txBody>
      </p:sp>
      <p:pic>
        <p:nvPicPr>
          <p:cNvPr id="7" name="Picture 6" descr="A screenshot of a web page&#10;&#10;Description automatically generated">
            <a:extLst>
              <a:ext uri="{FF2B5EF4-FFF2-40B4-BE49-F238E27FC236}">
                <a16:creationId xmlns:a16="http://schemas.microsoft.com/office/drawing/2014/main" id="{B7558673-8283-13A7-AB7B-B706D100F8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670" y="2679031"/>
            <a:ext cx="6730165" cy="333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27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342031-486F-DFE3-C482-6D796AA0FF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906C92-AE1D-5576-AFF3-E0308FCB8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07B3FB4-1330-9D87-9698-C42D14AB7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Kompetansenivå ved UiO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7CDC9D9-ACF4-BAC8-B042-C24D3171B44C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UiO er bra rigget for partnerprosjekter og det er mye kunnskap og kompetanse pre-grant - min påstand er at det til tider er lav kompetanse når det gjelder drift av koordinatorprosjekter, særlig komplekse prosjekter av forskjellig karakter</a:t>
            </a:r>
          </a:p>
          <a:p>
            <a:pPr lvl="1"/>
            <a:r>
              <a:rPr lang="nb-NO" dirty="0"/>
              <a:t>«Ingen å spørre»</a:t>
            </a:r>
          </a:p>
          <a:p>
            <a:pPr lvl="1"/>
            <a:r>
              <a:rPr lang="nb-NO" dirty="0"/>
              <a:t>«Fortell meg når du har funnet ut av det»</a:t>
            </a:r>
          </a:p>
          <a:p>
            <a:pPr lvl="1"/>
            <a:r>
              <a:rPr lang="nb-NO" dirty="0"/>
              <a:t>«Snakk med Project </a:t>
            </a:r>
            <a:r>
              <a:rPr lang="nb-NO" dirty="0" err="1"/>
              <a:t>Officer</a:t>
            </a:r>
            <a:r>
              <a:rPr lang="nb-NO" dirty="0"/>
              <a:t>»</a:t>
            </a:r>
          </a:p>
          <a:p>
            <a:pPr lvl="1"/>
            <a:r>
              <a:rPr lang="nb-NO" dirty="0"/>
              <a:t>Ingen superbruker på Portalen</a:t>
            </a:r>
          </a:p>
          <a:p>
            <a:r>
              <a:rPr lang="nb-NO" dirty="0"/>
              <a:t>Løsning</a:t>
            </a:r>
          </a:p>
          <a:p>
            <a:pPr lvl="1"/>
            <a:r>
              <a:rPr lang="nb-NO" dirty="0"/>
              <a:t>Søke i EU kommisjonens guidelines – ofte finner man ikke svar på spørsmålet men man finner et utgangspunkt å jobbe videre fra</a:t>
            </a:r>
          </a:p>
          <a:p>
            <a:pPr lvl="1"/>
            <a:r>
              <a:rPr lang="nb-NO" dirty="0"/>
              <a:t>Bruk EU </a:t>
            </a:r>
            <a:r>
              <a:rPr lang="nb-NO" dirty="0" err="1"/>
              <a:t>Helpdesk</a:t>
            </a:r>
            <a:r>
              <a:rPr lang="nb-NO" dirty="0"/>
              <a:t>!</a:t>
            </a:r>
          </a:p>
          <a:p>
            <a:pPr lvl="1"/>
            <a:r>
              <a:rPr lang="nb-NO" dirty="0"/>
              <a:t>Bruk eksterne – andre har kanskje vært borti noe tilsvarende</a:t>
            </a:r>
          </a:p>
          <a:p>
            <a:pPr lvl="1"/>
            <a:r>
              <a:rPr lang="nb-NO" dirty="0"/>
              <a:t>Kontakt Project </a:t>
            </a:r>
            <a:r>
              <a:rPr lang="nb-NO" dirty="0" err="1"/>
              <a:t>Officer</a:t>
            </a:r>
            <a:r>
              <a:rPr lang="nb-NO" dirty="0"/>
              <a:t> – veldig stor variasjon på dem så ikke like lett å samarbeide med alle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9075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A677AD0-60DA-DDCF-6422-8D76130277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6B31F9-1D5A-F5DD-8912-B840390BA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D83F91-F778-17E4-F61E-4CB60FAAA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Maler, verktøy og hjemmeside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EEFC79-8A25-992E-E093-C4AA8F3F4A5A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Koordinator har ansvar for å utvikle maler, verktøy og hjemmeside</a:t>
            </a:r>
          </a:p>
          <a:p>
            <a:pPr lvl="1"/>
            <a:r>
              <a:rPr lang="nb-NO" dirty="0"/>
              <a:t>Liten eller ingen støtte for å utvikle gode maler i prosjektene</a:t>
            </a:r>
          </a:p>
          <a:p>
            <a:pPr lvl="2"/>
            <a:r>
              <a:rPr lang="nb-NO" dirty="0"/>
              <a:t>Spesielt </a:t>
            </a:r>
            <a:r>
              <a:rPr lang="nb-NO" dirty="0" err="1"/>
              <a:t>powerpoint</a:t>
            </a:r>
            <a:r>
              <a:rPr lang="nb-NO" dirty="0"/>
              <a:t>, </a:t>
            </a:r>
            <a:r>
              <a:rPr lang="nb-NO" dirty="0" err="1"/>
              <a:t>word</a:t>
            </a:r>
            <a:r>
              <a:rPr lang="nb-NO" dirty="0"/>
              <a:t>, prosjektstyringsmaler</a:t>
            </a:r>
          </a:p>
          <a:p>
            <a:pPr lvl="1"/>
            <a:r>
              <a:rPr lang="nb-NO" dirty="0"/>
              <a:t>Liten støtte/kursing i bruk av samhandlingsverktøy på et viderekommende nivå</a:t>
            </a:r>
          </a:p>
          <a:p>
            <a:pPr lvl="1"/>
            <a:r>
              <a:rPr lang="nb-NO" dirty="0"/>
              <a:t>Liten eller ingen støtte for å ta i bruk verktøy som Microsoft Project eller tilsvarende verktøy for prosjektplanlegging eller prosjektledelse</a:t>
            </a:r>
          </a:p>
          <a:p>
            <a:pPr lvl="1"/>
            <a:r>
              <a:rPr lang="nb-NO" dirty="0"/>
              <a:t>Liten eller ingen støtte for å lage hjemmeside for prosjektet utenfor UiO</a:t>
            </a:r>
          </a:p>
          <a:p>
            <a:r>
              <a:rPr lang="nb-NO" dirty="0"/>
              <a:t>Løsning:</a:t>
            </a:r>
          </a:p>
          <a:p>
            <a:pPr lvl="1"/>
            <a:r>
              <a:rPr lang="nb-NO" dirty="0"/>
              <a:t>Betale noen for å utvikle maler til bruk i prosjektet, vanskelig å vedlikeholde når ikke utviklet lokalt</a:t>
            </a:r>
          </a:p>
          <a:p>
            <a:pPr lvl="1"/>
            <a:r>
              <a:rPr lang="nb-NO" dirty="0"/>
              <a:t>Egen læring…</a:t>
            </a:r>
          </a:p>
          <a:p>
            <a:pPr lvl="1"/>
            <a:r>
              <a:rPr lang="nb-NO" dirty="0"/>
              <a:t>Manuelle figurer for prosjektplanlegging</a:t>
            </a:r>
          </a:p>
          <a:p>
            <a:pPr marL="560396" lvl="1" indent="-103173"/>
            <a:r>
              <a:rPr lang="nb-NO" dirty="0"/>
              <a:t>  Partner i prosjektet har ansvar for hjemmeside</a:t>
            </a:r>
          </a:p>
        </p:txBody>
      </p:sp>
    </p:spTree>
    <p:extLst>
      <p:ext uri="{BB962C8B-B14F-4D97-AF65-F5344CB8AC3E}">
        <p14:creationId xmlns:p14="http://schemas.microsoft.com/office/powerpoint/2010/main" val="3475180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CD3E9F-D305-CB12-7881-426689C9D8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79CBE1-2374-633C-1522-A1684F04B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A65DF8-4C90-0698-4AB8-FACDC6F96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Tips for god prosjektstyring av store EU-prosjekter (1)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2DDCF7-932E-130B-3008-93EE47C87D6D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Følg opp prosjektets progresjon i forhold til implementeringsplan:</a:t>
            </a:r>
          </a:p>
          <a:p>
            <a:pPr lvl="1"/>
            <a:r>
              <a:rPr lang="nb-NO" dirty="0"/>
              <a:t>Arbeidsstrømmer, interne mål</a:t>
            </a:r>
          </a:p>
          <a:p>
            <a:pPr lvl="1"/>
            <a:r>
              <a:rPr lang="nb-NO" dirty="0"/>
              <a:t>Aktiviteter, milepæler, leveranser</a:t>
            </a:r>
          </a:p>
          <a:p>
            <a:pPr lvl="1"/>
            <a:r>
              <a:rPr lang="nb-NO" dirty="0"/>
              <a:t>Legg gode premisser for arbeidskultur i prosjektet – samarbeid og informasjon</a:t>
            </a:r>
          </a:p>
          <a:p>
            <a:pPr lvl="1"/>
            <a:r>
              <a:rPr lang="nb-NO" dirty="0"/>
              <a:t>Planlegg godt</a:t>
            </a:r>
          </a:p>
          <a:p>
            <a:pPr lvl="1"/>
            <a:r>
              <a:rPr lang="nb-NO" dirty="0"/>
              <a:t>Vær på tilbudssiden</a:t>
            </a:r>
          </a:p>
          <a:p>
            <a:r>
              <a:rPr lang="nb-NO" dirty="0"/>
              <a:t>Ha gode styringsmekanismer</a:t>
            </a:r>
          </a:p>
          <a:p>
            <a:pPr lvl="1"/>
            <a:r>
              <a:rPr lang="nb-NO" dirty="0"/>
              <a:t>Project Management Office (PMO)</a:t>
            </a:r>
          </a:p>
          <a:p>
            <a:pPr lvl="1"/>
            <a:r>
              <a:rPr lang="nb-NO" dirty="0"/>
              <a:t>Arbeidspakkeledere, styringsgruppa, gode nøkkelpersoner</a:t>
            </a:r>
          </a:p>
          <a:p>
            <a:pPr lvl="1"/>
            <a:r>
              <a:rPr lang="nb-NO" dirty="0"/>
              <a:t>Generalforsamling</a:t>
            </a:r>
          </a:p>
          <a:p>
            <a:pPr lvl="1"/>
            <a:r>
              <a:rPr lang="nb-NO" dirty="0"/>
              <a:t>Workshoper, informasjonsmøter, gode styringsgruppemøter</a:t>
            </a:r>
          </a:p>
          <a:p>
            <a:pPr marL="457223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5890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561EC3-694B-7709-B32F-816925B6C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96E56D-DEAB-A787-F4E3-608702A1A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A556218-FC8F-5FE5-9B4D-A5F8D2226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Tips for god prosjektstyring av store EU-prosjekter (2)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A61428-503E-CE4A-0A16-CD4748EB1EC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5"/>
            <a:ext cx="11471910" cy="5160456"/>
          </a:xfrm>
        </p:spPr>
        <p:txBody>
          <a:bodyPr/>
          <a:lstStyle/>
          <a:p>
            <a:r>
              <a:rPr lang="nb-NO" dirty="0"/>
              <a:t>Kvalitetskontroll</a:t>
            </a:r>
          </a:p>
          <a:p>
            <a:pPr lvl="1"/>
            <a:r>
              <a:rPr lang="nb-NO" dirty="0"/>
              <a:t>Pugg Grant Agreement og konsortiumavtalen!!</a:t>
            </a:r>
          </a:p>
          <a:p>
            <a:pPr lvl="1"/>
            <a:r>
              <a:rPr lang="nb-NO" dirty="0"/>
              <a:t>Les alle leveranser – gjelder både prosjektleder OG prosjektkoordinator (</a:t>
            </a:r>
            <a:r>
              <a:rPr lang="nb-NO" dirty="0" err="1"/>
              <a:t>admin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Utvikle gode prosedyrer og retningslinjer som nedfelles i Project Management Plan</a:t>
            </a:r>
          </a:p>
          <a:p>
            <a:pPr lvl="1"/>
            <a:r>
              <a:rPr lang="nb-NO" dirty="0"/>
              <a:t>Intern rapportering – økonomi og kommunikasjonsaktiviteter</a:t>
            </a:r>
          </a:p>
          <a:p>
            <a:pPr lvl="1"/>
            <a:r>
              <a:rPr lang="nb-NO" dirty="0"/>
              <a:t>Enkle progresjonsrapporter for arbeidspakkelederne</a:t>
            </a:r>
          </a:p>
          <a:p>
            <a:pPr lvl="1"/>
            <a:r>
              <a:rPr lang="nb-NO" dirty="0"/>
              <a:t>Les alle rapporter</a:t>
            </a:r>
          </a:p>
          <a:p>
            <a:r>
              <a:rPr lang="nb-NO" dirty="0"/>
              <a:t>Bruk tilgjengelige verktøy</a:t>
            </a:r>
            <a:endParaRPr lang="en-GB" dirty="0"/>
          </a:p>
          <a:p>
            <a:pPr lvl="1"/>
            <a:r>
              <a:rPr lang="en-GB" dirty="0"/>
              <a:t>Samskriving </a:t>
            </a:r>
            <a:r>
              <a:rPr lang="en-GB" dirty="0" err="1"/>
              <a:t>i</a:t>
            </a:r>
            <a:r>
              <a:rPr lang="en-GB" dirty="0"/>
              <a:t> Microsoft Teams, </a:t>
            </a:r>
            <a:r>
              <a:rPr lang="en-GB" dirty="0" err="1"/>
              <a:t>dokumentbehandling</a:t>
            </a:r>
            <a:r>
              <a:rPr lang="en-GB" dirty="0"/>
              <a:t>, </a:t>
            </a:r>
            <a:r>
              <a:rPr lang="en-GB" dirty="0" err="1"/>
              <a:t>inkludering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åpenhet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prosesser</a:t>
            </a:r>
            <a:endParaRPr lang="en-GB" dirty="0"/>
          </a:p>
          <a:p>
            <a:pPr lvl="1"/>
            <a:r>
              <a:rPr lang="en-GB" dirty="0" err="1"/>
              <a:t>Virtuelle</a:t>
            </a:r>
            <a:r>
              <a:rPr lang="en-GB" dirty="0"/>
              <a:t> </a:t>
            </a:r>
            <a:r>
              <a:rPr lang="en-GB" dirty="0" err="1"/>
              <a:t>møter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felles</a:t>
            </a:r>
            <a:r>
              <a:rPr lang="en-GB" dirty="0"/>
              <a:t> </a:t>
            </a:r>
            <a:r>
              <a:rPr lang="en-GB" dirty="0" err="1"/>
              <a:t>kalender</a:t>
            </a:r>
            <a:endParaRPr lang="en-GB" dirty="0"/>
          </a:p>
          <a:p>
            <a:pPr lvl="1"/>
            <a:r>
              <a:rPr lang="en-GB" dirty="0" err="1"/>
              <a:t>Utvikle</a:t>
            </a:r>
            <a:r>
              <a:rPr lang="en-GB" dirty="0"/>
              <a:t> </a:t>
            </a:r>
            <a:r>
              <a:rPr lang="en-GB" dirty="0" err="1"/>
              <a:t>gode</a:t>
            </a:r>
            <a:r>
              <a:rPr lang="en-GB" dirty="0"/>
              <a:t> </a:t>
            </a:r>
            <a:r>
              <a:rPr lang="en-GB" dirty="0" err="1"/>
              <a:t>maler</a:t>
            </a:r>
            <a:r>
              <a:rPr lang="en-GB" dirty="0"/>
              <a:t>, </a:t>
            </a:r>
            <a:r>
              <a:rPr lang="en-GB" dirty="0" err="1"/>
              <a:t>visuell</a:t>
            </a:r>
            <a:r>
              <a:rPr lang="en-GB" dirty="0"/>
              <a:t> </a:t>
            </a:r>
            <a:r>
              <a:rPr lang="en-GB" dirty="0" err="1"/>
              <a:t>profil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følg</a:t>
            </a:r>
            <a:r>
              <a:rPr lang="en-GB" dirty="0"/>
              <a:t> Grant Agreement </a:t>
            </a:r>
            <a:r>
              <a:rPr lang="en-GB" dirty="0" err="1"/>
              <a:t>når</a:t>
            </a:r>
            <a:r>
              <a:rPr lang="en-GB" dirty="0"/>
              <a:t> det </a:t>
            </a:r>
            <a:r>
              <a:rPr lang="en-GB" dirty="0" err="1"/>
              <a:t>gjelder</a:t>
            </a:r>
            <a:r>
              <a:rPr lang="en-GB" dirty="0"/>
              <a:t> bruk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logoer</a:t>
            </a:r>
            <a:r>
              <a:rPr lang="en-GB" dirty="0"/>
              <a:t> etc</a:t>
            </a:r>
          </a:p>
          <a:p>
            <a:pPr lvl="1"/>
            <a:r>
              <a:rPr lang="en-GB" dirty="0" err="1"/>
              <a:t>Nettside</a:t>
            </a:r>
            <a:endParaRPr lang="en-GB" dirty="0"/>
          </a:p>
          <a:p>
            <a:r>
              <a:rPr lang="en-GB" dirty="0" err="1"/>
              <a:t>Vær</a:t>
            </a:r>
            <a:r>
              <a:rPr lang="en-GB" dirty="0"/>
              <a:t> den </a:t>
            </a:r>
            <a:r>
              <a:rPr lang="en-GB" dirty="0" err="1"/>
              <a:t>kontaktpersonen</a:t>
            </a:r>
            <a:r>
              <a:rPr lang="en-GB" dirty="0"/>
              <a:t> alle </a:t>
            </a:r>
            <a:r>
              <a:rPr lang="en-GB" dirty="0" err="1"/>
              <a:t>går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! </a:t>
            </a:r>
            <a:r>
              <a:rPr lang="en-GB" dirty="0" err="1"/>
              <a:t>Gir</a:t>
            </a:r>
            <a:r>
              <a:rPr lang="en-GB" dirty="0"/>
              <a:t> </a:t>
            </a:r>
            <a:r>
              <a:rPr lang="en-GB" dirty="0" err="1"/>
              <a:t>oversikt</a:t>
            </a:r>
            <a:r>
              <a:rPr lang="en-GB" dirty="0"/>
              <a:t> men </a:t>
            </a:r>
            <a:r>
              <a:rPr lang="en-GB" dirty="0" err="1"/>
              <a:t>også</a:t>
            </a:r>
            <a:r>
              <a:rPr lang="en-GB" dirty="0"/>
              <a:t> </a:t>
            </a:r>
            <a:r>
              <a:rPr lang="en-GB" dirty="0" err="1"/>
              <a:t>økt</a:t>
            </a:r>
            <a:r>
              <a:rPr lang="en-GB" dirty="0"/>
              <a:t> </a:t>
            </a:r>
            <a:r>
              <a:rPr lang="en-GB" dirty="0" err="1"/>
              <a:t>arbeidsbyrde</a:t>
            </a:r>
            <a:r>
              <a:rPr lang="en-GB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9021331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1_Office Theme">
  <a:themeElements>
    <a:clrScheme name="Gravitate Health">
      <a:dk1>
        <a:srgbClr val="0A5063"/>
      </a:dk1>
      <a:lt1>
        <a:sysClr val="window" lastClr="FFFFFF"/>
      </a:lt1>
      <a:dk2>
        <a:srgbClr val="28644F"/>
      </a:dk2>
      <a:lt2>
        <a:srgbClr val="B5E1DB"/>
      </a:lt2>
      <a:accent1>
        <a:srgbClr val="5CBD9B"/>
      </a:accent1>
      <a:accent2>
        <a:srgbClr val="16A1C7"/>
      </a:accent2>
      <a:accent3>
        <a:srgbClr val="0D5F72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Προσαρμοσμένο 1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t">
        <a:noAutofit/>
      </a:bodyPr>
      <a:lstStyle>
        <a:defPPr algn="l">
          <a:defRPr sz="2000" dirty="0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2.05__Gravitate-Health_Template-Revised-Syn" id="{771D4D84-D94F-434C-A954-A2C080027B00}" vid="{90CFAC92-0999-554A-8013-0743BBF6EF47}"/>
    </a:ext>
  </a:extLst>
</a:theme>
</file>

<file path=ppt/theme/theme3.xml><?xml version="1.0" encoding="utf-8"?>
<a:theme xmlns:a="http://schemas.openxmlformats.org/drawingml/2006/main" name="2_Office Theme">
  <a:themeElements>
    <a:clrScheme name="Gravitate Health">
      <a:dk1>
        <a:srgbClr val="0A5063"/>
      </a:dk1>
      <a:lt1>
        <a:sysClr val="window" lastClr="FFFFFF"/>
      </a:lt1>
      <a:dk2>
        <a:srgbClr val="28644F"/>
      </a:dk2>
      <a:lt2>
        <a:srgbClr val="B5E1DB"/>
      </a:lt2>
      <a:accent1>
        <a:srgbClr val="5CBD9B"/>
      </a:accent1>
      <a:accent2>
        <a:srgbClr val="16A1C7"/>
      </a:accent2>
      <a:accent3>
        <a:srgbClr val="0D5F72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t">
        <a:noAutofit/>
      </a:bodyPr>
      <a:lstStyle>
        <a:defPPr algn="l">
          <a:defRPr sz="2000" dirty="0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EBE8F58EA93E846BE6940D7CB7B89DF" ma:contentTypeVersion="13" ma:contentTypeDescription="Opprett et nytt dokument." ma:contentTypeScope="" ma:versionID="21c6a23a56bfd5dea2cf61b820132c98">
  <xsd:schema xmlns:xsd="http://www.w3.org/2001/XMLSchema" xmlns:xs="http://www.w3.org/2001/XMLSchema" xmlns:p="http://schemas.microsoft.com/office/2006/metadata/properties" xmlns:ns2="be0491bf-18fc-41b3-a6b1-09b45db4444d" xmlns:ns3="59f9f9a1-4362-4e54-a919-8141550af3da" targetNamespace="http://schemas.microsoft.com/office/2006/metadata/properties" ma:root="true" ma:fieldsID="47d5cf256144481a21ea02f0c61940fc" ns2:_="" ns3:_="">
    <xsd:import namespace="be0491bf-18fc-41b3-a6b1-09b45db4444d"/>
    <xsd:import namespace="59f9f9a1-4362-4e54-a919-8141550af3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0491bf-18fc-41b3-a6b1-09b45db444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f9f9a1-4362-4e54-a919-8141550af3d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d40112c-1480-46cd-9632-1488d0da64d4}" ma:internalName="TaxCatchAll" ma:showField="CatchAllData" ma:web="59f9f9a1-4362-4e54-a919-8141550af3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e0491bf-18fc-41b3-a6b1-09b45db4444d">
      <Terms xmlns="http://schemas.microsoft.com/office/infopath/2007/PartnerControls"/>
    </lcf76f155ced4ddcb4097134ff3c332f>
    <TaxCatchAll xmlns="59f9f9a1-4362-4e54-a919-8141550af3da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5B42BEDA-981B-4B7E-8F16-FAD12F00FA99}"/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540</TotalTime>
  <Words>894</Words>
  <Application>Microsoft Office PowerPoint</Application>
  <PresentationFormat>Widescreen</PresentationFormat>
  <Paragraphs>124</Paragraphs>
  <Slides>12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Arial</vt:lpstr>
      <vt:lpstr>Arial, sans-serif</vt:lpstr>
      <vt:lpstr>Calibri</vt:lpstr>
      <vt:lpstr>Calibri Light</vt:lpstr>
      <vt:lpstr>Courier New</vt:lpstr>
      <vt:lpstr>Montserrat</vt:lpstr>
      <vt:lpstr>Montserrat SemiBold</vt:lpstr>
      <vt:lpstr>Muli</vt:lpstr>
      <vt:lpstr>Nunito Sans</vt:lpstr>
      <vt:lpstr>Wingdings</vt:lpstr>
      <vt:lpstr>Office Theme</vt:lpstr>
      <vt:lpstr>1_Office Theme</vt:lpstr>
      <vt:lpstr>2_Office Theme</vt:lpstr>
      <vt:lpstr>think-cell Slide</vt:lpstr>
      <vt:lpstr>Koordinering av store EU-prosjekter</vt:lpstr>
      <vt:lpstr>Å jobbe med store koordinatorprosjekter </vt:lpstr>
      <vt:lpstr>Gravitate-Health</vt:lpstr>
      <vt:lpstr>Gravitate-Health Public-Private Partnership</vt:lpstr>
      <vt:lpstr>Utfordringer</vt:lpstr>
      <vt:lpstr>Felles kalender</vt:lpstr>
      <vt:lpstr>Utbetaling til partnere</vt:lpstr>
      <vt:lpstr>Eurokonto og midler fra industrien i IHI prosjekter</vt:lpstr>
      <vt:lpstr>Kompetansenivå ved UiO</vt:lpstr>
      <vt:lpstr>Maler, verktøy og hjemmeside</vt:lpstr>
      <vt:lpstr>Tips for god prosjektstyring av store EU-prosjekter (1)</vt:lpstr>
      <vt:lpstr>Tips for god prosjektstyring av store EU-prosjekter (2)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Line Løw</dc:creator>
  <cp:lastModifiedBy>Line Løw</cp:lastModifiedBy>
  <cp:revision>4</cp:revision>
  <dcterms:created xsi:type="dcterms:W3CDTF">2024-09-25T13:27:01Z</dcterms:created>
  <dcterms:modified xsi:type="dcterms:W3CDTF">2024-09-26T08:00:50Z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0x010100CEBE8F58EA93E846BE6940D7CB7B89DF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