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08_6A8DC579.xml" ContentType="application/vnd.ms-powerpoint.comments+xml"/>
  <Override PartName="/ppt/comments/modernComment_112_5F54A398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7" r:id="rId6"/>
    <p:sldId id="259" r:id="rId7"/>
    <p:sldId id="258" r:id="rId8"/>
    <p:sldId id="273" r:id="rId9"/>
    <p:sldId id="269" r:id="rId10"/>
    <p:sldId id="270" r:id="rId11"/>
    <p:sldId id="275" r:id="rId12"/>
    <p:sldId id="264" r:id="rId13"/>
    <p:sldId id="265" r:id="rId14"/>
    <p:sldId id="274" r:id="rId15"/>
    <p:sldId id="271" r:id="rId16"/>
    <p:sldId id="272" r:id="rId17"/>
    <p:sldId id="276" r:id="rId18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E48902-2EAA-3F53-1D75-6C1DC6BA4FE3}" name="Birgitte Brørs" initials="BB" userId="S::birgibro@uio.no::8db4f421-7c16-4604-82c0-c290ce61928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omments/modernComment_108_6A8DC57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686E585-55F2-45AE-9736-47E19A49953F}" authorId="{24E48902-2EAA-3F53-1D75-6C1DC6BA4FE3}" status="resolved" created="2023-04-19T07:04:20.40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87676025" sldId="264"/>
      <ac:spMk id="6" creationId="{A4320BEB-C01F-D923-C1E5-136948B92DFC}"/>
      <ac:txMk cp="0" len="4">
        <ac:context len="200" hash="1464661983"/>
      </ac:txMk>
    </ac:txMkLst>
    <p188:pos x="1011555" y="247947"/>
    <p188:txBody>
      <a:bodyPr/>
      <a:lstStyle/>
      <a:p>
        <a:r>
          <a:rPr lang="en-US"/>
          <a:t>[@Solveig Skretting Vaaland] - det er 8215 søkere idag, dvs. at her er det forskjell fra foil 10, som jeg tok ut idag.</a:t>
        </a:r>
      </a:p>
    </p188:txBody>
  </p188:cm>
</p188:cmLst>
</file>

<file path=ppt/comments/modernComment_112_5F54A39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8F7C1B9-3351-4FAE-9FCA-69F1761F3584}" authorId="{24E48902-2EAA-3F53-1D75-6C1DC6BA4FE3}" status="resolved" created="2023-04-19T07:05:11.83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599382424" sldId="274"/>
      <ac:spMk id="4" creationId="{1590FA0D-7471-E47F-DDBA-7BE5D0BCE06D}"/>
      <ac:txMk cp="0" len="17">
        <ac:context len="39" hash="659578450"/>
      </ac:txMk>
    </ac:txMkLst>
    <p188:pos x="3714999" y="236303"/>
    <p188:txBody>
      <a:bodyPr/>
      <a:lstStyle/>
      <a:p>
        <a:r>
          <a:rPr lang="en-US"/>
          <a:t>NB - ref. kommentar på foil 8. 8215 søkere her, 8214 på foil 8.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Psykologi</a:t>
            </a:r>
            <a:r>
              <a:rPr lang="en-US">
                <a:cs typeface="Calibri"/>
              </a:rPr>
              <a:t> ligger </a:t>
            </a:r>
            <a:r>
              <a:rPr lang="en-US" err="1">
                <a:cs typeface="Calibri"/>
              </a:rPr>
              <a:t>forstatt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høyt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oppe</a:t>
            </a:r>
            <a:r>
              <a:rPr lang="en-US">
                <a:cs typeface="Calibri"/>
              </a:rPr>
              <a:t> </a:t>
            </a:r>
          </a:p>
          <a:p>
            <a:r>
              <a:rPr lang="en-US" err="1">
                <a:cs typeface="Calibri"/>
              </a:rPr>
              <a:t>Omtrent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ingen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endring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søking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realfag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32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En </a:t>
            </a:r>
            <a:r>
              <a:rPr lang="en-US" err="1">
                <a:cs typeface="Calibri"/>
              </a:rPr>
              <a:t>genrell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økning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ved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UiO</a:t>
            </a:r>
            <a:r>
              <a:rPr lang="en-US">
                <a:cs typeface="Calibri"/>
              </a:rPr>
              <a:t>. Men 50/50 om det </a:t>
            </a:r>
            <a:r>
              <a:rPr lang="en-US" err="1">
                <a:cs typeface="Calibri"/>
              </a:rPr>
              <a:t>har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gått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opp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eller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ned</a:t>
            </a:r>
            <a:r>
              <a:rPr lang="en-US">
                <a:cs typeface="Calibri"/>
              </a:rPr>
              <a:t>. JF, MN, OD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SV </a:t>
            </a:r>
            <a:r>
              <a:rPr lang="en-US" err="1">
                <a:cs typeface="Calibri"/>
              </a:rPr>
              <a:t>har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hatt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økning</a:t>
            </a:r>
            <a:r>
              <a:rPr lang="en-US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67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1 </a:t>
            </a:r>
            <a:r>
              <a:rPr lang="en-US" err="1">
                <a:cs typeface="Calibri"/>
              </a:rPr>
              <a:t>kjønnspoeng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psykologi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gjør</a:t>
            </a:r>
            <a:r>
              <a:rPr lang="en-US">
                <a:cs typeface="Calibri"/>
              </a:rPr>
              <a:t> at vi </a:t>
            </a:r>
            <a:r>
              <a:rPr lang="en-US" err="1">
                <a:cs typeface="Calibri"/>
              </a:rPr>
              <a:t>bedrer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kjønnsbalansen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noe</a:t>
            </a:r>
            <a:r>
              <a:rPr lang="en-US">
                <a:cs typeface="Calibri"/>
              </a:rPr>
              <a:t> der. Liten </a:t>
            </a:r>
            <a:r>
              <a:rPr lang="en-US" err="1">
                <a:cs typeface="Calibri"/>
              </a:rPr>
              <a:t>økning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antall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mannlige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førstevalgssøkere</a:t>
            </a:r>
            <a:r>
              <a:rPr lang="en-US">
                <a:cs typeface="Calibri"/>
              </a:rPr>
              <a:t>, men </a:t>
            </a:r>
            <a:r>
              <a:rPr lang="en-US" err="1">
                <a:cs typeface="Calibri"/>
              </a:rPr>
              <a:t>nedgang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antall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menn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totalt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søker</a:t>
            </a:r>
            <a:r>
              <a:rPr lang="en-US">
                <a:cs typeface="Calibri"/>
              </a:rPr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7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For master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tallene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endre</a:t>
            </a:r>
            <a:r>
              <a:rPr lang="en-US">
                <a:cs typeface="Calibri"/>
              </a:rPr>
              <a:t> seg </a:t>
            </a:r>
            <a:r>
              <a:rPr lang="en-US" err="1">
                <a:cs typeface="Calibri"/>
              </a:rPr>
              <a:t>noe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ettersom</a:t>
            </a:r>
            <a:r>
              <a:rPr lang="en-US">
                <a:cs typeface="Calibri"/>
              </a:rPr>
              <a:t> det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være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søkere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innvilges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disp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frist</a:t>
            </a:r>
            <a:r>
              <a:rPr lang="en-US">
                <a:cs typeface="Calibri"/>
              </a:rPr>
              <a:t>. Her </a:t>
            </a:r>
            <a:r>
              <a:rPr lang="en-US" err="1">
                <a:cs typeface="Calibri"/>
              </a:rPr>
              <a:t>hentes</a:t>
            </a:r>
            <a:r>
              <a:rPr lang="en-US">
                <a:cs typeface="Calibri"/>
              </a:rPr>
              <a:t> tall </a:t>
            </a:r>
            <a:r>
              <a:rPr lang="en-US" err="1">
                <a:cs typeface="Calibri"/>
              </a:rPr>
              <a:t>direkte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fra</a:t>
            </a:r>
            <a:r>
              <a:rPr lang="en-US">
                <a:cs typeface="Calibri"/>
              </a:rPr>
              <a:t> FS. </a:t>
            </a:r>
            <a:r>
              <a:rPr lang="en-US"/>
              <a:t>For </a:t>
            </a:r>
            <a:r>
              <a:rPr lang="en-US" err="1"/>
              <a:t>grunnstudier</a:t>
            </a:r>
            <a:r>
              <a:rPr lang="en-US"/>
              <a:t> er det tatt et "</a:t>
            </a:r>
            <a:r>
              <a:rPr lang="en-US" err="1"/>
              <a:t>øyeblikksbilde</a:t>
            </a:r>
            <a:r>
              <a:rPr lang="en-US"/>
              <a:t>" av </a:t>
            </a:r>
            <a:r>
              <a:rPr lang="en-US" err="1"/>
              <a:t>tallene</a:t>
            </a:r>
            <a:r>
              <a:rPr lang="en-US"/>
              <a:t> (SOST)</a:t>
            </a:r>
          </a:p>
          <a:p>
            <a:r>
              <a:rPr lang="en-US"/>
              <a:t>SFM-</a:t>
            </a:r>
            <a:r>
              <a:rPr lang="en-US" err="1"/>
              <a:t>søkere</a:t>
            </a:r>
            <a:r>
              <a:rPr lang="en-US"/>
              <a:t> </a:t>
            </a:r>
            <a:r>
              <a:rPr lang="en-US" err="1"/>
              <a:t>totalt</a:t>
            </a:r>
            <a:r>
              <a:rPr lang="en-US"/>
              <a:t>: 4225 (3771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fjor</a:t>
            </a:r>
            <a:r>
              <a:rPr lang="en-US"/>
              <a:t>)</a:t>
            </a:r>
            <a:endParaRPr lang="en-US">
              <a:cs typeface="Calibri"/>
            </a:endParaRPr>
          </a:p>
          <a:p>
            <a:r>
              <a:rPr lang="en-US"/>
              <a:t>130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betale</a:t>
            </a:r>
            <a:r>
              <a:rPr lang="en-US"/>
              <a:t> 180 000 </a:t>
            </a:r>
            <a:r>
              <a:rPr lang="en-US" err="1"/>
              <a:t>og</a:t>
            </a:r>
            <a:r>
              <a:rPr lang="en-US"/>
              <a:t> 15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betale</a:t>
            </a:r>
            <a:r>
              <a:rPr lang="en-US"/>
              <a:t> 260 000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19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8_6A8DC57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microsoft.com/office/2018/10/relationships/comments" Target="../comments/modernComment_112_5F54A398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Søkertall</a:t>
            </a:r>
            <a:r>
              <a:rPr lang="en-US"/>
              <a:t> </a:t>
            </a:r>
            <a:r>
              <a:rPr lang="en-US" err="1"/>
              <a:t>UiO</a:t>
            </a:r>
            <a:r>
              <a:rPr lang="en-US"/>
              <a:t> 2023</a:t>
            </a:r>
            <a:br>
              <a:rPr lang="en-US"/>
            </a:br>
            <a:r>
              <a:rPr lang="en-US" sz="2800" err="1"/>
              <a:t>Grunnstudier</a:t>
            </a:r>
            <a:r>
              <a:rPr lang="en-US" sz="2800"/>
              <a:t> og </a:t>
            </a:r>
            <a:r>
              <a:rPr lang="en-US" sz="2800" err="1"/>
              <a:t>masteropptak</a:t>
            </a:r>
            <a:endParaRPr lang="en-US" sz="280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err="1"/>
              <a:t>Møte</a:t>
            </a:r>
            <a:r>
              <a:rPr lang="en-US" dirty="0"/>
              <a:t> om </a:t>
            </a:r>
            <a:r>
              <a:rPr lang="en-US"/>
              <a:t>studentrekruttering 19. </a:t>
            </a:r>
            <a:r>
              <a:rPr lang="en-US" dirty="0" err="1"/>
              <a:t>april</a:t>
            </a:r>
            <a:r>
              <a:rPr lang="en-US" dirty="0"/>
              <a:t> 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800" y="4978144"/>
            <a:ext cx="5716962" cy="47894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2000">
                <a:solidFill>
                  <a:srgbClr val="FF0000"/>
                </a:solidFill>
                <a:cs typeface="Arial"/>
              </a:rPr>
              <a:t>NB: </a:t>
            </a:r>
            <a:r>
              <a:rPr lang="en-US" sz="2000" err="1">
                <a:solidFill>
                  <a:srgbClr val="FF0000"/>
                </a:solidFill>
                <a:cs typeface="Arial"/>
              </a:rPr>
              <a:t>sperrefrist</a:t>
            </a:r>
            <a:r>
              <a:rPr lang="en-US" sz="2000">
                <a:solidFill>
                  <a:srgbClr val="FF0000"/>
                </a:solidFill>
                <a:cs typeface="Arial"/>
              </a:rPr>
              <a:t> for </a:t>
            </a:r>
            <a:r>
              <a:rPr lang="en-US" sz="2000" dirty="0" err="1">
                <a:solidFill>
                  <a:srgbClr val="FF0000"/>
                </a:solidFill>
                <a:cs typeface="Arial"/>
              </a:rPr>
              <a:t>grunnstudier</a:t>
            </a:r>
            <a:r>
              <a:rPr lang="en-US" sz="2000">
                <a:solidFill>
                  <a:srgbClr val="FF0000"/>
                </a:solidFill>
                <a:cs typeface="Arial"/>
              </a:rPr>
              <a:t> 24.04 kl 11:00</a:t>
            </a:r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Studieavdelingen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err="1"/>
              <a:t>Universitetet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Oslo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oter Placeholder 1">
            <a:extLst>
              <a:ext uri="{FF2B5EF4-FFF2-40B4-BE49-F238E27FC236}">
                <a16:creationId xmlns:a16="http://schemas.microsoft.com/office/drawing/2014/main" id="{74A8D591-3162-FE5D-C842-871EA71B1A4C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C7AF0D4-2FE1-9B38-52B2-F37E92A9F0C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AD18507-2722-AE92-A01D-910928C49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/>
              <a:t>Søkertall grunnstudier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B1FDC2A6-0A7C-D63A-09A0-6F1EC33FF05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>
            <a:normAutofit/>
          </a:bodyPr>
          <a:lstStyle/>
          <a:p>
            <a:r>
              <a:rPr lang="nb-NO"/>
              <a:t>Førstevalgsøkere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BE3C308-92FF-8417-DC48-2F6EC00E00F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1634679"/>
            <a:ext cx="5489214" cy="4423924"/>
          </a:xfrm>
        </p:spPr>
        <p:txBody>
          <a:bodyPr vert="horz" lIns="0" tIns="0" rIns="0" bIns="0" rtlCol="0" anchor="t">
            <a:normAutofit/>
          </a:bodyPr>
          <a:lstStyle/>
          <a:p>
            <a:pPr marL="287655" indent="-287655"/>
            <a:r>
              <a:rPr lang="nb-NO" sz="2800"/>
              <a:t>18495 førstevalgsøkere i 2023, 17266 i fjor</a:t>
            </a:r>
            <a:endParaRPr lang="nb-NO" sz="2800">
              <a:cs typeface="Arial"/>
            </a:endParaRPr>
          </a:p>
          <a:p>
            <a:pPr marL="287655" indent="-287655"/>
            <a:r>
              <a:rPr lang="nb-NO" sz="2800"/>
              <a:t>7,1% økning ved UiO versus 0,8% økning nasjonalt</a:t>
            </a:r>
            <a:endParaRPr lang="nb-NO" sz="2800">
              <a:cs typeface="Arial"/>
            </a:endParaRPr>
          </a:p>
          <a:p>
            <a:pPr marL="287655" indent="-287655"/>
            <a:r>
              <a:rPr lang="nb-NO" sz="2800">
                <a:cs typeface="Arial"/>
              </a:rPr>
              <a:t>3 førstevalgsøkere per studieplass i år, mot 2,7 i fjor</a:t>
            </a:r>
          </a:p>
          <a:p>
            <a:pPr marL="287655" indent="-287655"/>
            <a:r>
              <a:rPr lang="nb-NO" sz="2800">
                <a:cs typeface="Arial"/>
              </a:rPr>
              <a:t>Tallene er tilbake på omtrent samme nivå som før pandemien</a:t>
            </a:r>
          </a:p>
          <a:p>
            <a:pPr marL="287655" indent="-287655"/>
            <a:endParaRPr lang="nb-NO">
              <a:cs typeface="Arial"/>
            </a:endParaRPr>
          </a:p>
        </p:txBody>
      </p:sp>
      <p:pic>
        <p:nvPicPr>
          <p:cNvPr id="10" name="Bilde 9" descr="Et bilde som inneholder stridsvogn&#10;&#10;Automatisk generert beskrivelse">
            <a:extLst>
              <a:ext uri="{FF2B5EF4-FFF2-40B4-BE49-F238E27FC236}">
                <a16:creationId xmlns:a16="http://schemas.microsoft.com/office/drawing/2014/main" id="{AACCF647-037D-EF48-0C67-7E0D18712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332" y="1139929"/>
            <a:ext cx="6377668" cy="510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97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1CB8A5BA-F02A-14D6-50A1-EDF02FDE10D2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9490AA1-CBD7-CBE9-C789-0F3DCD632B89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FE42EEB-81BF-8E90-C0E0-C8CC7DDA6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/>
              <a:t>Førstevalgsøkere per studieplass</a:t>
            </a:r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C09D566F-59F9-B3F4-967F-9B7EF75FA52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5C427299-E1A1-46C4-024F-22C43A2639F6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58918" y="1757498"/>
            <a:ext cx="4336907" cy="4301103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nb-NO"/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b-NO"/>
              <a:t>Kriminologi bachelor og årstudium har flest søkere per studieplass</a:t>
            </a:r>
            <a:endParaRPr lang="nb-NO">
              <a:cs typeface="Arial"/>
            </a:endParaRP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b-NO"/>
              <a:t>De nye studieprogrammene Økonomi og datavitenskap (10 førstevalgsøkere per studieplass) og Kjernefysikk og nukleærteknologi (6,3 førstevalgsøkere per studieplass) gjør det bra</a:t>
            </a:r>
            <a:endParaRPr lang="nb-NO">
              <a:cs typeface="Arial"/>
            </a:endParaRP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nb-NO">
              <a:cs typeface="Arial"/>
            </a:endParaRPr>
          </a:p>
          <a:p>
            <a:pPr marL="125095" indent="-125095">
              <a:lnSpc>
                <a:spcPct val="90000"/>
              </a:lnSpc>
            </a:pPr>
            <a:endParaRPr lang="nb-NO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636DD61-7ADC-14D4-0F6E-8198BE3AB72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74AD61D3-0A60-CB86-7CEB-79C923317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550" y="2277860"/>
            <a:ext cx="7472936" cy="342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21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EB6EDF0E-68B9-E3CD-A6C8-6F912BDD7520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6E3CCF1-D9B0-6801-0316-3B034C63168A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09A3A2EC-4BBF-1567-EB37-3EB39BA41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B6F93FE8-78F9-2E54-77D8-0163C616825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>
            <a:normAutofit/>
          </a:bodyPr>
          <a:lstStyle/>
          <a:p>
            <a:r>
              <a:rPr lang="nb-NO"/>
              <a:t>Førstevalgsøkere per studieplass - studietilbud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C189282-323F-C37A-40EA-D79BAE4708CA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3373755" cy="4301103"/>
          </a:xfrm>
        </p:spPr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nb-NO">
                <a:cs typeface="Arial"/>
              </a:rPr>
              <a:t>Jus, medisin og odontologi er populære utdanningsområder</a:t>
            </a:r>
          </a:p>
          <a:p>
            <a:pPr marL="287655" indent="-287655"/>
            <a:r>
              <a:rPr lang="nb-NO">
                <a:cs typeface="Arial"/>
              </a:rPr>
              <a:t>Det er nedgang i søkertall til lærerutdanning - følger nasjonal trend.</a:t>
            </a:r>
          </a:p>
          <a:p>
            <a:pPr marL="287655" indent="-287655"/>
            <a:endParaRPr lang="nb-NO">
              <a:cs typeface="Arial"/>
            </a:endParaRP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AE0AB5C-A934-5BE2-4DE5-B7698915DFF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>
            <a:normAutofit/>
          </a:bodyPr>
          <a:lstStyle/>
          <a:p>
            <a:r>
              <a:rPr lang="nb-NO"/>
              <a:t>Førstevalgsøkere per studieplass - utdanningsområde</a:t>
            </a:r>
          </a:p>
        </p:txBody>
      </p:sp>
      <p:pic>
        <p:nvPicPr>
          <p:cNvPr id="13" name="Plassholder for innhold 12" descr="Et bilde som inneholder stridsvogn&#10;&#10;Automatisk generert beskrivelse">
            <a:extLst>
              <a:ext uri="{FF2B5EF4-FFF2-40B4-BE49-F238E27FC236}">
                <a16:creationId xmlns:a16="http://schemas.microsoft.com/office/drawing/2014/main" id="{A0499EF6-39B7-4B16-BBA7-90F984A37A14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213" y="2122623"/>
            <a:ext cx="7213909" cy="3306627"/>
          </a:xfrm>
        </p:spPr>
      </p:pic>
    </p:spTree>
    <p:extLst>
      <p:ext uri="{BB962C8B-B14F-4D97-AF65-F5344CB8AC3E}">
        <p14:creationId xmlns:p14="http://schemas.microsoft.com/office/powerpoint/2010/main" val="1988930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DD44E495-D6A8-D3C3-4B32-5E7D067C4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356BB1A-E13B-EFCB-02E0-91229E122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067371E-362A-B60B-C544-85A52AD93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Førstevalgssøkere</a:t>
            </a:r>
            <a:r>
              <a:rPr lang="en-US"/>
              <a:t> - </a:t>
            </a:r>
            <a:r>
              <a:rPr lang="en-US" err="1"/>
              <a:t>fakultetsfordeling</a:t>
            </a:r>
            <a:endParaRPr lang="en-US"/>
          </a:p>
        </p:txBody>
      </p:sp>
      <p:pic>
        <p:nvPicPr>
          <p:cNvPr id="11" name="Plassholder for innhold 10" descr="Et bilde som inneholder stridsvogn&#10;&#10;Automatisk generert beskrivelse">
            <a:extLst>
              <a:ext uri="{FF2B5EF4-FFF2-40B4-BE49-F238E27FC236}">
                <a16:creationId xmlns:a16="http://schemas.microsoft.com/office/drawing/2014/main" id="{7833E387-095C-A794-683B-EADC8AF59F8B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09" y="902703"/>
            <a:ext cx="9785397" cy="5340478"/>
          </a:xfrm>
        </p:spPr>
      </p:pic>
    </p:spTree>
    <p:extLst>
      <p:ext uri="{BB962C8B-B14F-4D97-AF65-F5344CB8AC3E}">
        <p14:creationId xmlns:p14="http://schemas.microsoft.com/office/powerpoint/2010/main" val="1077661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64664EE-BDFB-68A6-E36E-91AA4F2D4174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6CF94FF-F5B4-1A10-A6D8-396F634D4C3A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C4F66A2F-A87D-D69C-F48A-6B4E8CB96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Kjønnsfordeling</a:t>
            </a:r>
            <a:r>
              <a:rPr lang="en-US"/>
              <a:t> </a:t>
            </a:r>
            <a:r>
              <a:rPr lang="en-US" err="1"/>
              <a:t>blant</a:t>
            </a:r>
            <a:r>
              <a:rPr lang="en-US"/>
              <a:t> </a:t>
            </a:r>
            <a:r>
              <a:rPr lang="en-US" err="1"/>
              <a:t>førstevalgssøkerne</a:t>
            </a:r>
            <a:endParaRPr lang="en-US"/>
          </a:p>
        </p:txBody>
      </p:sp>
      <p:sp>
        <p:nvSpPr>
          <p:cNvPr id="10" name="Undertittel 9">
            <a:extLst>
              <a:ext uri="{FF2B5EF4-FFF2-40B4-BE49-F238E27FC236}">
                <a16:creationId xmlns:a16="http://schemas.microsoft.com/office/drawing/2014/main" id="{979D3084-8B0E-864F-7776-FE039386094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err="1"/>
              <a:t>Andelen</a:t>
            </a:r>
            <a:r>
              <a:rPr lang="en-US"/>
              <a:t> </a:t>
            </a:r>
            <a:r>
              <a:rPr lang="en-US" err="1"/>
              <a:t>kvinner</a:t>
            </a:r>
            <a:r>
              <a:rPr lang="en-US"/>
              <a:t> og </a:t>
            </a:r>
            <a:r>
              <a:rPr lang="en-US" err="1"/>
              <a:t>menn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2023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A4C4C566-C3E0-D645-8B07-5818DC5A4B6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966990" y="1075410"/>
            <a:ext cx="7225009" cy="365125"/>
          </a:xfrm>
        </p:spPr>
        <p:txBody>
          <a:bodyPr/>
          <a:lstStyle/>
          <a:p>
            <a:r>
              <a:rPr lang="en-US" err="1"/>
              <a:t>Kjønnsfordeling</a:t>
            </a:r>
            <a:r>
              <a:rPr lang="en-US"/>
              <a:t> de </a:t>
            </a:r>
            <a:r>
              <a:rPr lang="en-US" err="1"/>
              <a:t>siste</a:t>
            </a:r>
            <a:r>
              <a:rPr lang="en-US"/>
              <a:t> fem </a:t>
            </a:r>
            <a:r>
              <a:rPr lang="en-US" err="1"/>
              <a:t>årene</a:t>
            </a:r>
            <a:r>
              <a:rPr lang="en-US"/>
              <a:t>: </a:t>
            </a:r>
            <a:r>
              <a:rPr lang="en-US" err="1"/>
              <a:t>Negativ</a:t>
            </a:r>
            <a:r>
              <a:rPr lang="en-US"/>
              <a:t> </a:t>
            </a:r>
            <a:r>
              <a:rPr lang="en-US" err="1"/>
              <a:t>utvikling</a:t>
            </a:r>
            <a:r>
              <a:rPr lang="en-US"/>
              <a:t> mtp </a:t>
            </a:r>
            <a:r>
              <a:rPr lang="en-US" err="1"/>
              <a:t>kjønn</a:t>
            </a:r>
            <a:endParaRPr lang="en-US"/>
          </a:p>
        </p:txBody>
      </p:sp>
      <p:pic>
        <p:nvPicPr>
          <p:cNvPr id="18" name="Plassholder for innhold 17" descr="Et bilde som inneholder diagram&#10;&#10;Automatisk generert beskrivelse">
            <a:extLst>
              <a:ext uri="{FF2B5EF4-FFF2-40B4-BE49-F238E27FC236}">
                <a16:creationId xmlns:a16="http://schemas.microsoft.com/office/drawing/2014/main" id="{E46D72E1-4E10-1960-7AD8-8AFA9555BF08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990" y="1392215"/>
            <a:ext cx="7225010" cy="5236438"/>
          </a:xfrm>
        </p:spPr>
      </p:pic>
      <p:sp>
        <p:nvSpPr>
          <p:cNvPr id="14" name="Plassholder for innhold 5">
            <a:extLst>
              <a:ext uri="{FF2B5EF4-FFF2-40B4-BE49-F238E27FC236}">
                <a16:creationId xmlns:a16="http://schemas.microsoft.com/office/drawing/2014/main" id="{8AFD5280-4DFC-FC77-A451-5D9331A290AD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363" y="1757363"/>
            <a:ext cx="5489575" cy="4300537"/>
          </a:xfrm>
        </p:spPr>
        <p:txBody>
          <a:bodyPr/>
          <a:lstStyle/>
          <a:p>
            <a:r>
              <a:rPr lang="nb-NO"/>
              <a:t>1% nedgang i andelen menn sammenlignet med 2022</a:t>
            </a:r>
          </a:p>
          <a:p>
            <a:endParaRPr lang="nb-NO"/>
          </a:p>
          <a:p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B4D05CB1-131F-D333-0875-5BC4115D9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714" y="2583658"/>
            <a:ext cx="401002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71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5952EED-4EFF-3FBC-F224-4D6FFD69555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85B91843-28ED-8740-E8FE-BB95D797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Aldersfordeling</a:t>
            </a:r>
            <a:r>
              <a:rPr lang="en-US"/>
              <a:t> </a:t>
            </a:r>
            <a:r>
              <a:rPr lang="en-US" err="1"/>
              <a:t>blant</a:t>
            </a:r>
            <a:r>
              <a:rPr lang="en-US"/>
              <a:t> </a:t>
            </a:r>
            <a:r>
              <a:rPr lang="en-US" err="1"/>
              <a:t>førstevalgssøkerne</a:t>
            </a:r>
            <a:endParaRPr lang="en-US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54B675CC-E6B6-F331-FD76-F3050099CBF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err="1"/>
              <a:t>Aldersfordeling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2023</a:t>
            </a:r>
          </a:p>
          <a:p>
            <a:endParaRPr lang="en-US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29E2566-DE20-DC0B-2DB5-9BB2332B05A6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263513" y="1757498"/>
            <a:ext cx="5489213" cy="4301103"/>
          </a:xfrm>
        </p:spPr>
        <p:txBody>
          <a:bodyPr/>
          <a:lstStyle/>
          <a:p>
            <a:r>
              <a:rPr lang="nb-NO"/>
              <a:t>1% økning i aldersgruppen 20-21 sammenlignet med 2022.</a:t>
            </a:r>
          </a:p>
          <a:p>
            <a:endParaRPr lang="en-US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D34F7D30-D9BB-89EF-B2F8-2A4E498668B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126865" y="1084693"/>
            <a:ext cx="5489213" cy="494749"/>
          </a:xfrm>
        </p:spPr>
        <p:txBody>
          <a:bodyPr/>
          <a:lstStyle/>
          <a:p>
            <a:r>
              <a:rPr lang="en-US" err="1"/>
              <a:t>Aldersfordeling</a:t>
            </a:r>
            <a:r>
              <a:rPr lang="en-US"/>
              <a:t> de </a:t>
            </a:r>
            <a:r>
              <a:rPr lang="en-US" err="1"/>
              <a:t>siste</a:t>
            </a:r>
            <a:r>
              <a:rPr lang="en-US"/>
              <a:t> fem </a:t>
            </a:r>
            <a:r>
              <a:rPr lang="en-US" err="1"/>
              <a:t>årene</a:t>
            </a:r>
            <a:endParaRPr lang="en-US"/>
          </a:p>
        </p:txBody>
      </p:sp>
      <p:pic>
        <p:nvPicPr>
          <p:cNvPr id="11" name="Plassholder for innhold 10" descr="Et bilde som inneholder stridsvogn, diagram&#10;&#10;Automatisk generert beskrivelse">
            <a:extLst>
              <a:ext uri="{FF2B5EF4-FFF2-40B4-BE49-F238E27FC236}">
                <a16:creationId xmlns:a16="http://schemas.microsoft.com/office/drawing/2014/main" id="{A13725C6-6D24-F6EC-CA5A-6B01A1E497DA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333" y="1571372"/>
            <a:ext cx="7294259" cy="5286628"/>
          </a:xfr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4243ACD7-37A0-62B3-1D69-527658F37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52" y="2576025"/>
            <a:ext cx="4294537" cy="368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22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192AE0B-2991-AD37-F304-E04845E2C1B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822B1D4-1E24-DDD0-CB23-D39A8B02943A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D70447E-E14D-144A-C08E-2BF3F3011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Geografisk</a:t>
            </a:r>
            <a:r>
              <a:rPr lang="en-US"/>
              <a:t> </a:t>
            </a:r>
            <a:r>
              <a:rPr lang="en-US" err="1"/>
              <a:t>fordeling</a:t>
            </a:r>
            <a:r>
              <a:rPr lang="en-US"/>
              <a:t> </a:t>
            </a:r>
            <a:r>
              <a:rPr lang="en-US" err="1"/>
              <a:t>blant</a:t>
            </a:r>
            <a:r>
              <a:rPr lang="en-US"/>
              <a:t> </a:t>
            </a:r>
            <a:r>
              <a:rPr lang="en-US" dirty="0" err="1"/>
              <a:t>førstevalgssøkerne</a:t>
            </a:r>
            <a:endParaRPr lang="en-US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3DC2A513-DA10-800F-7AB1-E0EB48EC852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9CBEA330-7EC0-DB25-7745-69D6672DCA62}"/>
              </a:ext>
            </a:extLst>
          </p:cNvPr>
          <p:cNvPicPr>
            <a:picLocks noGrp="1" noChangeAspect="1"/>
          </p:cNvPicPr>
          <p:nvPr>
            <p:ph sz="half" idx="29"/>
          </p:nvPr>
        </p:nvPicPr>
        <p:blipFill>
          <a:blip r:embed="rId2"/>
          <a:stretch>
            <a:fillRect/>
          </a:stretch>
        </p:blipFill>
        <p:spPr>
          <a:xfrm>
            <a:off x="509588" y="2121694"/>
            <a:ext cx="5191125" cy="3571875"/>
          </a:xfr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8FA7541-B7C9-3CCD-2218-C45208931F5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A552AC4A-B209-23B9-002E-44BF41D02F08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rekrutterer</a:t>
            </a:r>
            <a:r>
              <a:rPr lang="en-US" dirty="0"/>
              <a:t> </a:t>
            </a:r>
            <a:r>
              <a:rPr lang="en-US" dirty="0" err="1"/>
              <a:t>mest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nærområdene</a:t>
            </a:r>
            <a:r>
              <a:rPr lang="en-US" dirty="0"/>
              <a:t> (Oslo og </a:t>
            </a:r>
            <a:r>
              <a:rPr lang="en-US" dirty="0" err="1"/>
              <a:t>Viken</a:t>
            </a:r>
            <a:r>
              <a:rPr lang="en-US" dirty="0"/>
              <a:t>)</a:t>
            </a:r>
          </a:p>
          <a:p>
            <a:r>
              <a:rPr lang="en-US" dirty="0" err="1"/>
              <a:t>UiOs</a:t>
            </a:r>
            <a:r>
              <a:rPr lang="en-US" dirty="0"/>
              <a:t> </a:t>
            </a:r>
            <a:r>
              <a:rPr lang="en-US" dirty="0" err="1"/>
              <a:t>søkere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for </a:t>
            </a:r>
            <a:r>
              <a:rPr lang="en-US" dirty="0" err="1"/>
              <a:t>øvrig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deler</a:t>
            </a:r>
            <a:r>
              <a:rPr lang="en-US" dirty="0"/>
              <a:t> av </a:t>
            </a:r>
            <a:r>
              <a:rPr lang="en-US" dirty="0" err="1"/>
              <a:t>landet</a:t>
            </a:r>
            <a:endParaRPr lang="en-US" dirty="0"/>
          </a:p>
          <a:p>
            <a:r>
              <a:rPr lang="en-US" dirty="0"/>
              <a:t>Dette </a:t>
            </a:r>
            <a:r>
              <a:rPr lang="en-US" dirty="0" err="1"/>
              <a:t>samsvarer</a:t>
            </a:r>
            <a:r>
              <a:rPr lang="en-US" dirty="0"/>
              <a:t> med </a:t>
            </a:r>
            <a:r>
              <a:rPr lang="en-US" dirty="0" err="1"/>
              <a:t>tidligere</a:t>
            </a:r>
            <a:r>
              <a:rPr lang="en-US" dirty="0"/>
              <a:t> </a:t>
            </a:r>
            <a:r>
              <a:rPr lang="en-US" dirty="0" err="1"/>
              <a:t>års</a:t>
            </a:r>
            <a:r>
              <a:rPr lang="en-US" dirty="0"/>
              <a:t> </a:t>
            </a:r>
            <a:r>
              <a:rPr lang="en-US" dirty="0" err="1"/>
              <a:t>tendenser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110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AAB4539E-DF11-A772-DE59-3543A7866500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8CCB944-1302-00F2-769E-A89BC8AB199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341F228-4E53-95D6-4E15-0475843B0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/>
              <a:t>Søkertall master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F819BE67-178D-E56F-563E-4004C3B65BD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904597"/>
            <a:ext cx="5489213" cy="662982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b-NO"/>
              <a:t>Opptak til masterprogrammer for søkere bosatt i Norge, og statsborgere i Norden, EU og EØS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4320BEB-C01F-D923-C1E5-136948B92DF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</p:spPr>
        <p:txBody>
          <a:bodyPr vert="horz" lIns="0" tIns="0" rIns="0" bIns="0" rtlCol="0">
            <a:normAutofit/>
          </a:bodyPr>
          <a:lstStyle/>
          <a:p>
            <a:pPr marL="287655" indent="-287655"/>
            <a:r>
              <a:rPr lang="nb-NO"/>
              <a:t>8214 søkere i 2023, 8075 i fjor</a:t>
            </a:r>
          </a:p>
          <a:p>
            <a:pPr marL="287655" indent="-287655"/>
            <a:r>
              <a:rPr lang="nb-NO"/>
              <a:t>1,7% økning</a:t>
            </a:r>
          </a:p>
          <a:p>
            <a:pPr marL="287655" indent="-287655"/>
            <a:r>
              <a:rPr lang="nb-NO"/>
              <a:t>2,7 søkere per studieplass i år, mot 2,6 i fjor</a:t>
            </a:r>
          </a:p>
          <a:p>
            <a:pPr marL="287655" indent="-287655"/>
            <a:r>
              <a:rPr lang="nb-NO"/>
              <a:t>Søkertallene var høyere under pandemien, men det er flere søkere i 2023 enn ved inngangen til 5-årsperioden</a:t>
            </a:r>
          </a:p>
        </p:txBody>
      </p:sp>
      <p:pic>
        <p:nvPicPr>
          <p:cNvPr id="14" name="Plassholder for innhold 13" descr="Et bilde som inneholder stridsvogn&#10;&#10;Automatisk generert beskrivelse">
            <a:extLst>
              <a:ext uri="{FF2B5EF4-FFF2-40B4-BE49-F238E27FC236}">
                <a16:creationId xmlns:a16="http://schemas.microsoft.com/office/drawing/2014/main" id="{F43145C1-D7EB-A98D-60CE-62CFFCB2CA80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301" y="799399"/>
            <a:ext cx="6383582" cy="5105232"/>
          </a:xfrm>
        </p:spPr>
      </p:pic>
    </p:spTree>
    <p:extLst>
      <p:ext uri="{BB962C8B-B14F-4D97-AF65-F5344CB8AC3E}">
        <p14:creationId xmlns:p14="http://schemas.microsoft.com/office/powerpoint/2010/main" val="178767602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5E18B89B-CAA5-8FE1-ACEC-0FA1345450B0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C8677E7-2AFB-A8FC-3DD6-D0DF39C0ED00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68337BF-0ADF-8E82-8CA0-C9512BC41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/>
              <a:t>Førstevalgsøkere per studieplass</a:t>
            </a:r>
          </a:p>
        </p:txBody>
      </p:sp>
      <p:sp>
        <p:nvSpPr>
          <p:cNvPr id="13" name="Undertittel 12">
            <a:extLst>
              <a:ext uri="{FF2B5EF4-FFF2-40B4-BE49-F238E27FC236}">
                <a16:creationId xmlns:a16="http://schemas.microsoft.com/office/drawing/2014/main" id="{5B2D2C61-236F-FF05-64C7-D3C40A1E010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46E95BED-F78E-7CA7-6930-6658FB1D04A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Plassholder for innhold 14">
            <a:extLst>
              <a:ext uri="{FF2B5EF4-FFF2-40B4-BE49-F238E27FC236}">
                <a16:creationId xmlns:a16="http://schemas.microsoft.com/office/drawing/2014/main" id="{6ADB13A4-3BD0-9A47-EC92-27ADE7A4483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360046" y="1941786"/>
            <a:ext cx="3511564" cy="4301395"/>
          </a:xfrm>
        </p:spPr>
        <p:txBody>
          <a:bodyPr/>
          <a:lstStyle/>
          <a:p>
            <a:r>
              <a:rPr lang="en-US" err="1"/>
              <a:t>Studieprogram</a:t>
            </a:r>
            <a:r>
              <a:rPr lang="en-US"/>
              <a:t> </a:t>
            </a:r>
            <a:r>
              <a:rPr lang="en-US" err="1"/>
              <a:t>ved</a:t>
            </a:r>
            <a:r>
              <a:rPr lang="en-US"/>
              <a:t> SV og MN </a:t>
            </a:r>
            <a:r>
              <a:rPr lang="en-US" err="1"/>
              <a:t>utgjør</a:t>
            </a:r>
            <a:r>
              <a:rPr lang="en-US"/>
              <a:t> </a:t>
            </a:r>
            <a:r>
              <a:rPr lang="en-US" err="1"/>
              <a:t>topp</a:t>
            </a:r>
            <a:r>
              <a:rPr lang="en-US"/>
              <a:t> 6 </a:t>
            </a:r>
            <a:r>
              <a:rPr lang="en-US" err="1"/>
              <a:t>studieprogram</a:t>
            </a:r>
            <a:r>
              <a:rPr lang="en-US"/>
              <a:t> </a:t>
            </a:r>
            <a:r>
              <a:rPr lang="en-US" err="1"/>
              <a:t>målt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søker</a:t>
            </a:r>
            <a:r>
              <a:rPr lang="en-US"/>
              <a:t> per </a:t>
            </a:r>
            <a:r>
              <a:rPr lang="en-US" err="1"/>
              <a:t>studieplass</a:t>
            </a:r>
            <a:endParaRPr lang="en-US"/>
          </a:p>
          <a:p>
            <a:r>
              <a:rPr lang="en-US"/>
              <a:t> MN og JUS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flest</a:t>
            </a:r>
            <a:r>
              <a:rPr lang="en-US"/>
              <a:t> </a:t>
            </a:r>
            <a:r>
              <a:rPr lang="en-US" err="1"/>
              <a:t>studieprogram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topp</a:t>
            </a:r>
            <a:r>
              <a:rPr lang="en-US"/>
              <a:t> 15-listen med 5 program </a:t>
            </a:r>
            <a:r>
              <a:rPr lang="en-US" err="1"/>
              <a:t>hver</a:t>
            </a:r>
            <a:endParaRPr lang="en-US"/>
          </a:p>
        </p:txBody>
      </p:sp>
      <p:pic>
        <p:nvPicPr>
          <p:cNvPr id="11" name="Plassholder for innhold 10" descr="Et bilde som inneholder stridsvogn&#10;&#10;Automatisk generert beskrivelse">
            <a:extLst>
              <a:ext uri="{FF2B5EF4-FFF2-40B4-BE49-F238E27FC236}">
                <a16:creationId xmlns:a16="http://schemas.microsoft.com/office/drawing/2014/main" id="{891E7767-533A-DA18-9B57-72555CCB845C}"/>
              </a:ext>
            </a:extLst>
          </p:cNvPr>
          <p:cNvPicPr>
            <a:picLocks noGrp="1" noChangeAspect="1"/>
          </p:cNvPicPr>
          <p:nvPr>
            <p:ph sz="half" idx="2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912" y="2080934"/>
            <a:ext cx="7147652" cy="3276257"/>
          </a:xfrm>
        </p:spPr>
      </p:pic>
    </p:spTree>
    <p:extLst>
      <p:ext uri="{BB962C8B-B14F-4D97-AF65-F5344CB8AC3E}">
        <p14:creationId xmlns:p14="http://schemas.microsoft.com/office/powerpoint/2010/main" val="3544807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6523E15A-C48D-BECF-77F5-86EF24EEC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D26C224-9D4D-A167-2319-6795A2BBE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590FA0D-7471-E47F-DDBA-7BE5D0BCE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Førstevalgssøkere</a:t>
            </a:r>
            <a:r>
              <a:rPr lang="en-US"/>
              <a:t> - </a:t>
            </a:r>
            <a:r>
              <a:rPr lang="en-US" err="1"/>
              <a:t>fakultetsfordeling</a:t>
            </a:r>
            <a:endParaRPr lang="en-US"/>
          </a:p>
        </p:txBody>
      </p:sp>
      <p:pic>
        <p:nvPicPr>
          <p:cNvPr id="11" name="Plassholder for innhold 10" descr="Et bilde som inneholder tekst, kart, innendørs&#10;&#10;Automatisk generert beskrivelse">
            <a:extLst>
              <a:ext uri="{FF2B5EF4-FFF2-40B4-BE49-F238E27FC236}">
                <a16:creationId xmlns:a16="http://schemas.microsoft.com/office/drawing/2014/main" id="{FEAAC972-D7FF-DEC5-0124-7E5A8DAF80A7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40" y="1088062"/>
            <a:ext cx="9203337" cy="5022812"/>
          </a:xfrm>
        </p:spPr>
      </p:pic>
    </p:spTree>
    <p:extLst>
      <p:ext uri="{BB962C8B-B14F-4D97-AF65-F5344CB8AC3E}">
        <p14:creationId xmlns:p14="http://schemas.microsoft.com/office/powerpoint/2010/main" val="159938242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5C5E00E-8859-137C-6E1E-FCDD41C93F38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8511DD1-9A5D-FDAF-4016-6580A35B618A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37272BA-CA02-D4F2-4C8A-5C8F54DC6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Kjønnsfordeling</a:t>
            </a:r>
            <a:r>
              <a:rPr lang="en-US"/>
              <a:t> </a:t>
            </a:r>
            <a:r>
              <a:rPr lang="en-US" err="1"/>
              <a:t>blant</a:t>
            </a:r>
            <a:r>
              <a:rPr lang="en-US"/>
              <a:t> </a:t>
            </a:r>
            <a:r>
              <a:rPr lang="en-US" err="1"/>
              <a:t>mastersøkerne</a:t>
            </a:r>
            <a:endParaRPr lang="en-US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B75118ED-5D91-FC54-B3C1-AAEE8F02F23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err="1"/>
              <a:t>Andelen</a:t>
            </a:r>
            <a:r>
              <a:rPr lang="en-US"/>
              <a:t> </a:t>
            </a:r>
            <a:r>
              <a:rPr lang="en-US" err="1"/>
              <a:t>kvinner</a:t>
            </a:r>
            <a:r>
              <a:rPr lang="en-US"/>
              <a:t> og </a:t>
            </a:r>
            <a:r>
              <a:rPr lang="en-US" err="1"/>
              <a:t>menn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2023</a:t>
            </a:r>
          </a:p>
          <a:p>
            <a:endParaRPr lang="en-US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22AAB91B-59B3-3233-286F-9BEB751EFB9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966150" y="983005"/>
            <a:ext cx="7225850" cy="576156"/>
          </a:xfrm>
        </p:spPr>
        <p:txBody>
          <a:bodyPr/>
          <a:lstStyle/>
          <a:p>
            <a:r>
              <a:rPr lang="en-US" err="1"/>
              <a:t>Kjønnsfordeling</a:t>
            </a:r>
            <a:r>
              <a:rPr lang="en-US"/>
              <a:t> de </a:t>
            </a:r>
            <a:r>
              <a:rPr lang="en-US" err="1"/>
              <a:t>siste</a:t>
            </a:r>
            <a:r>
              <a:rPr lang="en-US"/>
              <a:t> fem </a:t>
            </a:r>
            <a:r>
              <a:rPr lang="en-US" err="1"/>
              <a:t>årene</a:t>
            </a:r>
            <a:r>
              <a:rPr lang="en-US"/>
              <a:t>: </a:t>
            </a:r>
            <a:r>
              <a:rPr lang="en-US" err="1"/>
              <a:t>Negativ</a:t>
            </a:r>
            <a:r>
              <a:rPr lang="en-US"/>
              <a:t> </a:t>
            </a:r>
            <a:r>
              <a:rPr lang="en-US" err="1"/>
              <a:t>utvikling</a:t>
            </a:r>
            <a:r>
              <a:rPr lang="en-US"/>
              <a:t> </a:t>
            </a:r>
            <a:r>
              <a:rPr lang="en-US" err="1"/>
              <a:t>også</a:t>
            </a:r>
            <a:r>
              <a:rPr lang="en-US"/>
              <a:t> for </a:t>
            </a:r>
            <a:r>
              <a:rPr lang="en-US" err="1"/>
              <a:t>masterprogram</a:t>
            </a:r>
            <a:endParaRPr lang="en-US"/>
          </a:p>
          <a:p>
            <a:endParaRPr lang="en-US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88E87C7B-4A87-8A46-5B55-FBC58D85A9D5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441562" y="1941786"/>
            <a:ext cx="5489213" cy="4301395"/>
          </a:xfrm>
        </p:spPr>
        <p:txBody>
          <a:bodyPr/>
          <a:lstStyle/>
          <a:p>
            <a:r>
              <a:rPr lang="nb-NO"/>
              <a:t>1,7% nedgang i andelen menn sammenlignet med 2022</a:t>
            </a:r>
          </a:p>
          <a:p>
            <a:endParaRPr lang="en-US"/>
          </a:p>
        </p:txBody>
      </p:sp>
      <p:pic>
        <p:nvPicPr>
          <p:cNvPr id="14" name="Bilde 13" descr="Et bilde som inneholder stridsvogn&#10;&#10;Automatisk generert beskrivelse">
            <a:extLst>
              <a:ext uri="{FF2B5EF4-FFF2-40B4-BE49-F238E27FC236}">
                <a16:creationId xmlns:a16="http://schemas.microsoft.com/office/drawing/2014/main" id="{AD89449A-B751-87F5-69B6-2F7829A3B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394" y="1869640"/>
            <a:ext cx="7838533" cy="4344485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FBDC0900-DE6C-CC7F-77C2-CE133E9E2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328" y="2945473"/>
            <a:ext cx="3924300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49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7241CDA-C962-BC9A-C307-5E59B0753FAE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3F538A6-06A3-48DF-4CAD-5755F9B3B16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F6676E0-B316-48D9-51B6-91C999F98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Aldersfordeling</a:t>
            </a:r>
            <a:r>
              <a:rPr lang="en-US"/>
              <a:t> </a:t>
            </a:r>
            <a:r>
              <a:rPr lang="en-US" err="1"/>
              <a:t>blant</a:t>
            </a:r>
            <a:r>
              <a:rPr lang="en-US"/>
              <a:t> </a:t>
            </a:r>
            <a:r>
              <a:rPr lang="en-US" err="1"/>
              <a:t>mastersøkerne</a:t>
            </a:r>
            <a:endParaRPr lang="en-US"/>
          </a:p>
        </p:txBody>
      </p:sp>
      <p:sp>
        <p:nvSpPr>
          <p:cNvPr id="13" name="Undertittel 12">
            <a:extLst>
              <a:ext uri="{FF2B5EF4-FFF2-40B4-BE49-F238E27FC236}">
                <a16:creationId xmlns:a16="http://schemas.microsoft.com/office/drawing/2014/main" id="{258971AD-5B9E-3049-5E5F-D5FBC515ACE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err="1"/>
              <a:t>Aldersfordeling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2023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055C34E1-C74B-FBE9-47B8-51ED8597DE8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334073" y="1042133"/>
            <a:ext cx="5489213" cy="494749"/>
          </a:xfrm>
        </p:spPr>
        <p:txBody>
          <a:bodyPr/>
          <a:lstStyle/>
          <a:p>
            <a:r>
              <a:rPr lang="en-US" err="1"/>
              <a:t>Aldersfordeling</a:t>
            </a:r>
            <a:r>
              <a:rPr lang="en-US"/>
              <a:t> de </a:t>
            </a:r>
            <a:r>
              <a:rPr lang="en-US" err="1"/>
              <a:t>siste</a:t>
            </a:r>
            <a:r>
              <a:rPr lang="en-US"/>
              <a:t> fem </a:t>
            </a:r>
            <a:r>
              <a:rPr lang="en-US" err="1"/>
              <a:t>årene</a:t>
            </a:r>
            <a:endParaRPr lang="en-US"/>
          </a:p>
        </p:txBody>
      </p:sp>
      <p:sp>
        <p:nvSpPr>
          <p:cNvPr id="19" name="Plassholder for innhold 18">
            <a:extLst>
              <a:ext uri="{FF2B5EF4-FFF2-40B4-BE49-F238E27FC236}">
                <a16:creationId xmlns:a16="http://schemas.microsoft.com/office/drawing/2014/main" id="{FE740C10-6224-8B6C-F003-17D1B6384146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180936" y="1798091"/>
            <a:ext cx="4664441" cy="4301103"/>
          </a:xfrm>
        </p:spPr>
        <p:txBody>
          <a:bodyPr/>
          <a:lstStyle/>
          <a:p>
            <a:r>
              <a:rPr lang="en-US" err="1"/>
              <a:t>Andelen</a:t>
            </a:r>
            <a:r>
              <a:rPr lang="en-US"/>
              <a:t> </a:t>
            </a:r>
            <a:r>
              <a:rPr lang="en-US" err="1"/>
              <a:t>søkere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aldersgruppen</a:t>
            </a:r>
            <a:r>
              <a:rPr lang="en-US"/>
              <a:t> 22-25 </a:t>
            </a:r>
            <a:r>
              <a:rPr lang="en-US" err="1"/>
              <a:t>år</a:t>
            </a:r>
            <a:r>
              <a:rPr lang="en-US"/>
              <a:t> </a:t>
            </a:r>
            <a:r>
              <a:rPr lang="en-US" err="1"/>
              <a:t>stiger</a:t>
            </a:r>
            <a:r>
              <a:rPr lang="en-US"/>
              <a:t> </a:t>
            </a:r>
            <a:r>
              <a:rPr lang="en-US" err="1"/>
              <a:t>marginalt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2022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9D7FF1D2-A990-DAEA-E354-712C387B1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786" y="3137850"/>
            <a:ext cx="3505200" cy="2867025"/>
          </a:xfrm>
          <a:prstGeom prst="rect">
            <a:avLst/>
          </a:prstGeom>
        </p:spPr>
      </p:pic>
      <p:pic>
        <p:nvPicPr>
          <p:cNvPr id="8" name="Plassholder for innhold 7" descr="Et bilde som inneholder kalender&#10;&#10;Automatisk generert beskrivelse">
            <a:extLst>
              <a:ext uri="{FF2B5EF4-FFF2-40B4-BE49-F238E27FC236}">
                <a16:creationId xmlns:a16="http://schemas.microsoft.com/office/drawing/2014/main" id="{FD1B83D4-1853-99F1-F685-F7FC136010F8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836" y="1888182"/>
            <a:ext cx="7013283" cy="3887092"/>
          </a:xfrm>
        </p:spPr>
      </p:pic>
    </p:spTree>
    <p:extLst>
      <p:ext uri="{BB962C8B-B14F-4D97-AF65-F5344CB8AC3E}">
        <p14:creationId xmlns:p14="http://schemas.microsoft.com/office/powerpoint/2010/main" val="3388278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CDDA7C3-F73F-15E1-7C2C-391DA3C72610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8160DA5-108E-AF9E-6331-D74F7859CD8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7E4E2F5-3AE1-0E4B-161D-E188C4F70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Geografisk</a:t>
            </a:r>
            <a:r>
              <a:rPr lang="en-US" dirty="0"/>
              <a:t> </a:t>
            </a:r>
            <a:r>
              <a:rPr lang="en-US" dirty="0" err="1"/>
              <a:t>fordeling</a:t>
            </a:r>
            <a:r>
              <a:rPr lang="en-US" dirty="0"/>
              <a:t> av </a:t>
            </a:r>
            <a:r>
              <a:rPr lang="en-US" dirty="0" err="1"/>
              <a:t>søkerne</a:t>
            </a:r>
            <a:endParaRPr lang="en-US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4D1A4F94-283A-BDC0-180F-B17FF2BF675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err="1"/>
              <a:t>Verdensdel</a:t>
            </a:r>
            <a:r>
              <a:rPr lang="en-US" dirty="0"/>
              <a:t> </a:t>
            </a:r>
            <a:r>
              <a:rPr lang="en-US" dirty="0" err="1"/>
              <a:t>søkerne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fra</a:t>
            </a:r>
            <a:endParaRPr lang="en-US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5B7A669-C024-86D3-CCAC-871AB3D1D904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en-US" dirty="0"/>
              <a:t>NB: </a:t>
            </a:r>
            <a:r>
              <a:rPr lang="en-US" dirty="0" err="1"/>
              <a:t>Usikkerhet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registrert</a:t>
            </a:r>
            <a:r>
              <a:rPr lang="en-US" dirty="0"/>
              <a:t> </a:t>
            </a:r>
            <a:r>
              <a:rPr lang="en-US" dirty="0" err="1"/>
              <a:t>statsborgerskap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E243B94-561A-98BC-32BD-7291A042222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Region </a:t>
            </a:r>
            <a:r>
              <a:rPr lang="en-US" dirty="0" err="1"/>
              <a:t>søkere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Norge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fra</a:t>
            </a:r>
            <a:endParaRPr lang="en-US" dirty="0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13DCB661-37AC-B84E-2017-0944AF2723BB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5524107" y="1757498"/>
            <a:ext cx="6307847" cy="4301395"/>
          </a:xfrm>
        </p:spPr>
        <p:txBody>
          <a:bodyPr/>
          <a:lstStyle/>
          <a:p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rekrutterer</a:t>
            </a:r>
            <a:r>
              <a:rPr lang="en-US" dirty="0"/>
              <a:t> </a:t>
            </a:r>
            <a:r>
              <a:rPr lang="en-US" dirty="0" err="1"/>
              <a:t>mest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nærområdene</a:t>
            </a:r>
            <a:r>
              <a:rPr lang="en-US" dirty="0"/>
              <a:t>, men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masternivå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vi </a:t>
            </a:r>
            <a:r>
              <a:rPr lang="en-US" dirty="0" err="1"/>
              <a:t>søkere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hele </a:t>
            </a:r>
            <a:r>
              <a:rPr lang="en-US" dirty="0" err="1"/>
              <a:t>landet</a:t>
            </a:r>
            <a:endParaRPr lang="en-US" dirty="0"/>
          </a:p>
          <a:p>
            <a:endParaRPr lang="en-US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CBA47A0B-B3B0-F73D-7FDE-28492CF9E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520" y="3082178"/>
            <a:ext cx="3971925" cy="3448050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939B6903-07A7-F145-A4DB-EA397C050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7404" y="2815478"/>
            <a:ext cx="59245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629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f003233-2686-43aa-8903-70b9d54402b2">
      <Terms xmlns="http://schemas.microsoft.com/office/infopath/2007/PartnerControls"/>
    </lcf76f155ced4ddcb4097134ff3c332f>
    <TaxCatchAll xmlns="558ed623-6a78-435c-9daf-5e29e6326b4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639B143949174A8DBBB5642084CD65" ma:contentTypeVersion="13" ma:contentTypeDescription="Create a new document." ma:contentTypeScope="" ma:versionID="eea4b7362d30c3ada6c3748112f85ed5">
  <xsd:schema xmlns:xsd="http://www.w3.org/2001/XMLSchema" xmlns:xs="http://www.w3.org/2001/XMLSchema" xmlns:p="http://schemas.microsoft.com/office/2006/metadata/properties" xmlns:ns2="1f003233-2686-43aa-8903-70b9d54402b2" xmlns:ns3="558ed623-6a78-435c-9daf-5e29e6326b4b" targetNamespace="http://schemas.microsoft.com/office/2006/metadata/properties" ma:root="true" ma:fieldsID="850654e55e711fa9648e8f169ce32023" ns2:_="" ns3:_="">
    <xsd:import namespace="1f003233-2686-43aa-8903-70b9d54402b2"/>
    <xsd:import namespace="558ed623-6a78-435c-9daf-5e29e6326b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003233-2686-43aa-8903-70b9d54402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8ed623-6a78-435c-9daf-5e29e6326b4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a4807189-bc62-494d-928f-2b2afea62820}" ma:internalName="TaxCatchAll" ma:showField="CatchAllData" ma:web="558ed623-6a78-435c-9daf-5e29e6326b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45a9c032-1c21-4297-bc4a-1b0e359a6c15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e5e35b8c-bb2a-40e7-acd7-beed1d1f14b8"/>
    <ds:schemaRef ds:uri="http://purl.org/dc/elements/1.1/"/>
    <ds:schemaRef ds:uri="1f003233-2686-43aa-8903-70b9d54402b2"/>
    <ds:schemaRef ds:uri="558ed623-6a78-435c-9daf-5e29e6326b4b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681A0C-1358-43E7-B573-2C5117CD7A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003233-2686-43aa-8903-70b9d54402b2"/>
    <ds:schemaRef ds:uri="558ed623-6a78-435c-9daf-5e29e6326b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2</TotalTime>
  <Words>555</Words>
  <Application>Microsoft Office PowerPoint</Application>
  <PresentationFormat>Widescreen</PresentationFormat>
  <Paragraphs>79</Paragraphs>
  <Slides>14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Arial, sans-serif</vt:lpstr>
      <vt:lpstr>Calibri</vt:lpstr>
      <vt:lpstr>Wingdings</vt:lpstr>
      <vt:lpstr>Office-tema</vt:lpstr>
      <vt:lpstr>think-cell Slide</vt:lpstr>
      <vt:lpstr>Søkertall UiO 2023 Grunnstudier og masteropptak</vt:lpstr>
      <vt:lpstr>Søkertall grunnstudier</vt:lpstr>
      <vt:lpstr>Førstevalgsøkere per studieplass</vt:lpstr>
      <vt:lpstr>PowerPoint Presentation</vt:lpstr>
      <vt:lpstr>Førstevalgssøkere - fakultetsfordeling</vt:lpstr>
      <vt:lpstr>Kjønnsfordeling blant førstevalgssøkerne</vt:lpstr>
      <vt:lpstr>Aldersfordeling blant førstevalgssøkerne</vt:lpstr>
      <vt:lpstr>Geografisk fordeling blant førstevalgssøkerne</vt:lpstr>
      <vt:lpstr>Søkertall master</vt:lpstr>
      <vt:lpstr>Førstevalgsøkere per studieplass</vt:lpstr>
      <vt:lpstr>Førstevalgssøkere - fakultetsfordeling</vt:lpstr>
      <vt:lpstr>Kjønnsfordeling blant mastersøkerne</vt:lpstr>
      <vt:lpstr>Aldersfordeling blant mastersøkerne</vt:lpstr>
      <vt:lpstr>Geografisk fordeling av søkerne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Søkertall 2023</dc:title>
  <dc:creator>Solveig Skretting Vaaland</dc:creator>
  <cp:lastModifiedBy>Barbro Kolbjørnsrud</cp:lastModifiedBy>
  <cp:revision>4</cp:revision>
  <dcterms:created xsi:type="dcterms:W3CDTF">2023-04-18T06:56:37Z</dcterms:created>
  <dcterms:modified xsi:type="dcterms:W3CDTF">2023-04-24T06:30:22Z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0x0101000F639B143949174A8DBBB5642084CD65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